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slide21.xml" ContentType="application/vnd.openxmlformats-officedocument.presentationml.slide+xml"/>
  <Override PartName="/ppt/media/image1.tif" ContentType="image/tiff"/>
  <Override PartName="/ppt/media/image2.png" ContentType="image/png"/>
  <Override PartName="/ppt/media/image3.jpeg" ContentType="image/jpeg"/>
  <Override PartName="/ppt/media/image11.png" ContentType="image/png"/>
  <Override PartName="/ppt/media/image6.png" ContentType="image/png"/>
  <Override PartName="/ppt/media/image4.jpeg" ContentType="image/jpeg"/>
  <Override PartName="/ppt/media/image10.png" ContentType="image/png"/>
  <Override PartName="/ppt/media/image5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9.png" ContentType="image/png"/>
  <Override PartName="/ppt/media/image14.png" ContentType="image/png"/>
  <Override PartName="/ppt/media/image13.tif" ContentType="image/tiff"/>
  <Override PartName="/ppt/media/image15.tif" ContentType="image/tiff"/>
  <Override PartName="/ppt/media/image16.tif" ContentType="image/tiff"/>
  <Override PartName="/ppt/media/image17.tif" ContentType="image/tiff"/>
  <Override PartName="/ppt/media/image18.tif" ContentType="image/tiff"/>
  <Override PartName="/ppt/media/image19.tif" ContentType="image/tiff"/>
  <Override PartName="/ppt/media/image20.tif" ContentType="image/tiff"/>
  <Override PartName="/ppt/media/image21.png" ContentType="image/png"/>
  <Override PartName="/ppt/media/image22.png" ContentType="image/pn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56ACA8F-0128-4ADC-B9EA-34A059B46E0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0" y="0"/>
            <a:ext cx="490644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0" y="3582000"/>
            <a:ext cx="490644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1BE9841-2ADB-4D2A-B611-6A553C33FB9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0" y="0"/>
            <a:ext cx="239400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2514240" y="0"/>
            <a:ext cx="239400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0" y="3582000"/>
            <a:ext cx="239400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2514240" y="3582000"/>
            <a:ext cx="239400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8495DA8-4C96-442B-83FF-931D6702C2F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0" y="0"/>
            <a:ext cx="157968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1658880" y="0"/>
            <a:ext cx="157968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3318120" y="0"/>
            <a:ext cx="157968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0" y="3582000"/>
            <a:ext cx="157968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1658880" y="3582000"/>
            <a:ext cx="157968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3318120" y="3582000"/>
            <a:ext cx="157968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99EF8E4-FC6E-4470-96A6-D34A781BE82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4906440" cy="685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0" y="0"/>
            <a:ext cx="4906440" cy="685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0" y="0"/>
            <a:ext cx="2394000" cy="685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2514240" y="0"/>
            <a:ext cx="2394000" cy="685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Gill Sans MT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0" y="0"/>
            <a:ext cx="239400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2514240" y="0"/>
            <a:ext cx="2394000" cy="685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0" y="3582000"/>
            <a:ext cx="239400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4906440" cy="685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48E15CB-D4E5-40FD-95EE-235217E6192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0" y="0"/>
            <a:ext cx="2394000" cy="685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2514240" y="0"/>
            <a:ext cx="239400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2514240" y="3582000"/>
            <a:ext cx="239400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0" y="0"/>
            <a:ext cx="239400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2514240" y="0"/>
            <a:ext cx="239400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0" y="3582000"/>
            <a:ext cx="490644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0" y="0"/>
            <a:ext cx="490644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0" y="3582000"/>
            <a:ext cx="490644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0" y="0"/>
            <a:ext cx="239400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2514240" y="0"/>
            <a:ext cx="239400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0" y="3582000"/>
            <a:ext cx="239400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2514240" y="3582000"/>
            <a:ext cx="239400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0" y="0"/>
            <a:ext cx="157968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1658880" y="0"/>
            <a:ext cx="157968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3318120" y="0"/>
            <a:ext cx="157968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0" y="3582000"/>
            <a:ext cx="157968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1658880" y="3582000"/>
            <a:ext cx="157968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3318120" y="3582000"/>
            <a:ext cx="157968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0" y="0"/>
            <a:ext cx="4906440" cy="685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F5737E2-29DA-4294-B1D1-DB14E233D0A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0" y="0"/>
            <a:ext cx="2394000" cy="685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2514240" y="0"/>
            <a:ext cx="2394000" cy="685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B1500CC-5B1D-4335-9B09-CEDD8910F43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37B2AFB-405D-42D1-90C8-D66E97172C4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A52E4CF-01D8-44E1-991E-DBB6B1428C3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0" y="0"/>
            <a:ext cx="239400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2514240" y="0"/>
            <a:ext cx="2394000" cy="685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0" y="3582000"/>
            <a:ext cx="239400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C287140-6967-4C1A-8150-D5965671DC4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0" y="0"/>
            <a:ext cx="2394000" cy="685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2514240" y="0"/>
            <a:ext cx="239400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2514240" y="3582000"/>
            <a:ext cx="239400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8A5BA97-ACEB-4CC4-9369-6598D60DBE0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0" y="0"/>
            <a:ext cx="239400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2514240" y="0"/>
            <a:ext cx="239400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0" y="3582000"/>
            <a:ext cx="4906440" cy="32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A9CFB56-B057-4CD1-8AEA-14C26C5821E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Freeform 6" hidden="1"/>
          <p:cNvSpPr/>
          <p:nvPr/>
        </p:nvSpPr>
        <p:spPr>
          <a:xfrm>
            <a:off x="0" y="0"/>
            <a:ext cx="885600" cy="6857640"/>
          </a:xfrm>
          <a:custGeom>
            <a:avLst/>
            <a:gdLst>
              <a:gd name="textAreaLeft" fmla="*/ 0 w 885600"/>
              <a:gd name="textAreaRight" fmla="*/ 885960 w 8856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Rectangle 11" hidden="1"/>
          <p:cNvSpPr/>
          <p:nvPr/>
        </p:nvSpPr>
        <p:spPr>
          <a:xfrm>
            <a:off x="11908440" y="0"/>
            <a:ext cx="282960" cy="6857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Freeform 6"/>
          <p:cNvSpPr/>
          <p:nvPr/>
        </p:nvSpPr>
        <p:spPr>
          <a:xfrm>
            <a:off x="3557160" y="631080"/>
            <a:ext cx="5235120" cy="5229000"/>
          </a:xfrm>
          <a:custGeom>
            <a:avLst/>
            <a:gdLst>
              <a:gd name="textAreaLeft" fmla="*/ 0 w 5235120"/>
              <a:gd name="textAreaRight" fmla="*/ 5235480 w 5235120"/>
              <a:gd name="textAreaTop" fmla="*/ 0 h 5229000"/>
              <a:gd name="textAreaBottom" fmla="*/ 5229360 h 5229000"/>
            </a:gdLst>
            <a:ahLst/>
            <a:rect l="textAreaLeft" t="textAreaTop" r="textAreaRight" b="textAreaBottom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078560" y="1098360"/>
            <a:ext cx="10317960" cy="4394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cs-CZ" sz="10000" spc="797" strike="noStrike" cap="all">
                <a:solidFill>
                  <a:schemeClr val="dk2"/>
                </a:solidFill>
                <a:latin typeface="Impact"/>
              </a:rPr>
              <a:t>Kliknutím lze upravit styl.</a:t>
            </a:r>
            <a:endParaRPr b="0" lang="cs-CZ" sz="10000" spc="-1" strike="noStrike">
              <a:solidFill>
                <a:schemeClr val="dk1"/>
              </a:solidFill>
              <a:latin typeface="Gill Sans MT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dt" idx="1"/>
          </p:nvPr>
        </p:nvSpPr>
        <p:spPr>
          <a:xfrm>
            <a:off x="1078560" y="6375600"/>
            <a:ext cx="2329200" cy="348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pc="-1" strike="noStrike">
                <a:solidFill>
                  <a:schemeClr val="accent1">
                    <a:lumMod val="65000"/>
                    <a:lumOff val="35000"/>
                  </a:schemeClr>
                </a:solidFill>
                <a:latin typeface="Gill Sans MT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pc="-1" strike="noStrike">
                <a:solidFill>
                  <a:schemeClr val="accent1">
                    <a:lumMod val="65000"/>
                    <a:lumOff val="35000"/>
                  </a:schemeClr>
                </a:solidFill>
                <a:latin typeface="Gill Sans MT"/>
              </a:rPr>
              <a:t>&lt;datum/čas&gt;</a:t>
            </a:r>
            <a:endParaRPr b="0" lang="cs-CZ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ftr" idx="2"/>
          </p:nvPr>
        </p:nvSpPr>
        <p:spPr>
          <a:xfrm>
            <a:off x="4180320" y="6375600"/>
            <a:ext cx="4114440" cy="345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Times New Roman"/>
              </a:rPr>
              <a:t>&lt;zápatí&gt;</a:t>
            </a:r>
            <a:endParaRPr b="0" lang="cs-CZ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sldNum" idx="3"/>
          </p:nvPr>
        </p:nvSpPr>
        <p:spPr>
          <a:xfrm>
            <a:off x="9067320" y="6375600"/>
            <a:ext cx="2329200" cy="345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pc="-1" strike="noStrike">
                <a:solidFill>
                  <a:schemeClr val="accent1">
                    <a:lumMod val="65000"/>
                    <a:lumOff val="35000"/>
                  </a:schemeClr>
                </a:solidFill>
                <a:latin typeface="Gill Sans M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D757290-EEFE-4483-90C4-E9B5E52783E9}" type="slidenum">
              <a:rPr b="0" lang="cs-CZ" sz="1200" spc="-1" strike="noStrike">
                <a:solidFill>
                  <a:schemeClr val="accent1">
                    <a:lumMod val="65000"/>
                    <a:lumOff val="35000"/>
                  </a:schemeClr>
                </a:solidFill>
                <a:latin typeface="Gill Sans MT"/>
              </a:rPr>
              <a:t>&lt;číslo&gt;</a:t>
            </a:fld>
            <a:endParaRPr b="0" lang="cs-CZ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12"/>
          <p:cNvSpPr/>
          <p:nvPr/>
        </p:nvSpPr>
        <p:spPr>
          <a:xfrm>
            <a:off x="0" y="0"/>
            <a:ext cx="28296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1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Gill Sans MT"/>
              </a:rPr>
              <a:t>Klikněte pro úpravu formátu textu osnovy</a:t>
            </a: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  <a:p>
            <a:pPr lvl="1" marL="864000" indent="-324000">
              <a:lnSpc>
                <a:spcPct val="11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6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Gill Sans MT"/>
              </a:rPr>
              <a:t>Druhá úroveň</a:t>
            </a:r>
            <a:endParaRPr b="0" lang="cs-CZ" sz="16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  <a:p>
            <a:pPr lvl="2" marL="1296000" indent="-288000">
              <a:lnSpc>
                <a:spcPct val="11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Gill Sans MT"/>
              </a:rPr>
              <a:t>Třetí úroveň</a:t>
            </a:r>
            <a:endParaRPr b="0" lang="cs-CZ" sz="14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  <a:p>
            <a:pPr lvl="3" marL="1728000" indent="-216000">
              <a:lnSpc>
                <a:spcPct val="11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4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Gill Sans MT"/>
              </a:rPr>
              <a:t>Čtvrtá úroveň osnovy</a:t>
            </a:r>
            <a:endParaRPr b="0" lang="cs-CZ" sz="14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  <a:p>
            <a:pPr lvl="4" marL="2160000" indent="-2160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Gill Sans MT"/>
              </a:rPr>
              <a:t>Pátá úroveň osnovy</a:t>
            </a: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  <a:p>
            <a:pPr lvl="5" marL="2592000" indent="-2160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Gill Sans MT"/>
              </a:rPr>
              <a:t>Šestá úroveň</a:t>
            </a: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  <a:p>
            <a:pPr lvl="6" marL="3024000" indent="-2160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Gill Sans MT"/>
              </a:rPr>
              <a:t>Sedmá úroveň</a:t>
            </a:r>
            <a:endParaRPr b="0" lang="cs-CZ" sz="20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6"/>
          <p:cNvSpPr/>
          <p:nvPr/>
        </p:nvSpPr>
        <p:spPr>
          <a:xfrm>
            <a:off x="0" y="0"/>
            <a:ext cx="885600" cy="6857640"/>
          </a:xfrm>
          <a:custGeom>
            <a:avLst/>
            <a:gdLst>
              <a:gd name="textAreaLeft" fmla="*/ 0 w 885600"/>
              <a:gd name="textAreaRight" fmla="*/ 885960 w 8856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Rectangle 11"/>
          <p:cNvSpPr/>
          <p:nvPr/>
        </p:nvSpPr>
        <p:spPr>
          <a:xfrm>
            <a:off x="11908440" y="0"/>
            <a:ext cx="282960" cy="6857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4906440" cy="6857640"/>
          </a:xfrm>
          <a:prstGeom prst="rect">
            <a:avLst/>
          </a:prstGeom>
          <a:solidFill>
            <a:schemeClr val="lt2">
              <a:lumMod val="95000"/>
            </a:schemeClr>
          </a:solidFill>
          <a:ln w="0">
            <a:noFill/>
          </a:ln>
          <a:effectLst>
            <a:outerShdw dist="0" dir="0" blurRad="635040" rotWithShape="0">
              <a:srgbClr val="a4a4a4">
                <a:alpha val="20000"/>
              </a:srgbClr>
            </a:outerShdw>
          </a:effectLst>
        </p:spPr>
        <p:txBody>
          <a:bodyPr lIns="90000" rIns="90000" tIns="45000" bIns="45000" anchor="ctr">
            <a:noAutofit/>
          </a:bodyPr>
          <a:p>
            <a:pPr marL="432000" indent="-324000">
              <a:lnSpc>
                <a:spcPct val="11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Gill Sans MT"/>
              </a:rPr>
              <a:t>Klikněte pro úpravu formátu textu osnovy</a:t>
            </a:r>
            <a:endParaRPr b="0" lang="cs-CZ" sz="12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  <a:p>
            <a:pPr lvl="1" marL="864000" indent="-324000">
              <a:lnSpc>
                <a:spcPct val="11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Gill Sans MT"/>
              </a:rPr>
              <a:t>Druhá úroveň</a:t>
            </a:r>
            <a:endParaRPr b="0" lang="cs-CZ" sz="12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  <a:p>
            <a:pPr lvl="2" marL="1296000" indent="-288000">
              <a:lnSpc>
                <a:spcPct val="11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Gill Sans MT"/>
              </a:rPr>
              <a:t>Třetí úroveň</a:t>
            </a:r>
            <a:endParaRPr b="0" lang="cs-CZ" sz="12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  <a:p>
            <a:pPr lvl="3" marL="1728000" indent="-216000">
              <a:lnSpc>
                <a:spcPct val="11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Gill Sans MT"/>
              </a:rPr>
              <a:t>Čtvrtá úroveň osnovy</a:t>
            </a:r>
            <a:endParaRPr b="0" lang="cs-CZ" sz="12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  <a:p>
            <a:pPr lvl="4" marL="2160000" indent="-2160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Gill Sans MT"/>
              </a:rPr>
              <a:t>Pátá úroveň osnovy</a:t>
            </a:r>
            <a:endParaRPr b="0" lang="cs-CZ" sz="12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  <a:p>
            <a:pPr lvl="5" marL="2592000" indent="-2160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Gill Sans MT"/>
              </a:rPr>
              <a:t>Šestá úroveň</a:t>
            </a:r>
            <a:endParaRPr b="0" lang="cs-CZ" sz="12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  <a:p>
            <a:pPr lvl="6" marL="3024000" indent="-2160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Gill Sans MT"/>
              </a:rPr>
              <a:t>Sedmá úroveň</a:t>
            </a:r>
            <a:endParaRPr b="0" lang="cs-CZ" sz="1200" spc="-1" strike="noStrike">
              <a:solidFill>
                <a:schemeClr val="dk1">
                  <a:lumMod val="65000"/>
                  <a:lumOff val="35000"/>
                </a:schemeClr>
              </a:solidFill>
              <a:latin typeface="Gill Sans MT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Klikněte pro úpravu formátu textu nadpisu</a:t>
            </a:r>
            <a:endParaRPr b="0" lang="cs-CZ" sz="1800" spc="-1" strike="noStrike">
              <a:solidFill>
                <a:schemeClr val="dk1"/>
              </a:solidFill>
              <a:latin typeface="Gill Sans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tif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tif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6.tif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7.tif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8.tif"/><Relationship Id="rId3" Type="http://schemas.openxmlformats.org/officeDocument/2006/relationships/image" Target="../media/image19.tif"/><Relationship Id="rId4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6.tif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20.tif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ti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tif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078560" y="1098360"/>
            <a:ext cx="10317960" cy="4394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cs-CZ" sz="4800" spc="797" strike="noStrike" cap="all">
                <a:solidFill>
                  <a:schemeClr val="dk2"/>
                </a:solidFill>
                <a:latin typeface="Impact"/>
              </a:rPr>
              <a:t>MKF </a:t>
            </a:r>
            <a:br>
              <a:rPr sz="4800"/>
            </a:br>
            <a:r>
              <a:rPr b="1" lang="cs-CZ" sz="4800" spc="797" strike="noStrike" cap="all">
                <a:solidFill>
                  <a:schemeClr val="dk2"/>
                </a:solidFill>
                <a:latin typeface="Impact"/>
              </a:rPr>
              <a:t>Mezinárodní klasifikace funkčních schopností, disability a zdraví</a:t>
            </a:r>
            <a:endParaRPr b="0" lang="cs-CZ" sz="4800" spc="-1" strike="noStrike">
              <a:solidFill>
                <a:schemeClr val="dk1"/>
              </a:solidFill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37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38" name="TextBox 3"/>
          <p:cNvSpPr/>
          <p:nvPr/>
        </p:nvSpPr>
        <p:spPr>
          <a:xfrm>
            <a:off x="6423480" y="232200"/>
            <a:ext cx="4752360" cy="167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5200" spc="-1" strike="noStrike">
                <a:solidFill>
                  <a:srgbClr val="131313"/>
                </a:solidFill>
                <a:latin typeface="Poppins"/>
                <a:ea typeface="arial"/>
              </a:rPr>
              <a:t>Uspořádání MKF</a:t>
            </a:r>
            <a:endParaRPr b="0" lang="cs-CZ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TextBox 5"/>
          <p:cNvSpPr/>
          <p:nvPr/>
        </p:nvSpPr>
        <p:spPr>
          <a:xfrm>
            <a:off x="6723720" y="3302280"/>
            <a:ext cx="4152240" cy="200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MKF klasifikace je uspořádána podle tří základních okruhů, které se navzájem prolínají a doplňují. Jedná se o: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Komponenty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Domény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Kvalifikátory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Zástupný symbol obrázku 12"/>
          <p:cNvSpPr/>
          <p:nvPr/>
        </p:nvSpPr>
        <p:spPr>
          <a:xfrm>
            <a:off x="0" y="0"/>
            <a:ext cx="4906440" cy="6857640"/>
          </a:xfrm>
          <a:custGeom>
            <a:avLst/>
            <a:gdLst>
              <a:gd name="textAreaLeft" fmla="*/ 0 w 4906440"/>
              <a:gd name="textAreaRight" fmla="*/ 4906800 w 49064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43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44" name="TextBox 3"/>
          <p:cNvSpPr/>
          <p:nvPr/>
        </p:nvSpPr>
        <p:spPr>
          <a:xfrm>
            <a:off x="6423480" y="1024560"/>
            <a:ext cx="4752360" cy="88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5200" spc="-1" strike="noStrike">
                <a:solidFill>
                  <a:srgbClr val="131313"/>
                </a:solidFill>
                <a:latin typeface="Poppins"/>
                <a:ea typeface="arial"/>
              </a:rPr>
              <a:t>Domény</a:t>
            </a:r>
            <a:endParaRPr b="0" lang="cs-CZ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TextBox 5"/>
          <p:cNvSpPr/>
          <p:nvPr/>
        </p:nvSpPr>
        <p:spPr>
          <a:xfrm>
            <a:off x="6423480" y="2890800"/>
            <a:ext cx="4752720" cy="283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Uvnitř jednotlivých komponent nebo i napříč komponentami jsou vytvářeny určité celky a bloky, které se vztahují k anatomickým strukturách, fyziologickým funkcím i k různým úkonům a činnostem, které jsou konány v každodenním životě. 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Např.: 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Tělesné funkce – Kap. 1 – Mentální funkce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Aktivity a participace – Kap. 4 – Pohyblivost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Zástupný symbol obrázku 6"/>
          <p:cNvSpPr/>
          <p:nvPr/>
        </p:nvSpPr>
        <p:spPr>
          <a:xfrm>
            <a:off x="0" y="0"/>
            <a:ext cx="4906440" cy="6857640"/>
          </a:xfrm>
          <a:custGeom>
            <a:avLst/>
            <a:gdLst>
              <a:gd name="textAreaLeft" fmla="*/ 0 w 4906440"/>
              <a:gd name="textAreaRight" fmla="*/ 4906800 w 49064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49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50" name="TextBox 3"/>
          <p:cNvSpPr/>
          <p:nvPr/>
        </p:nvSpPr>
        <p:spPr>
          <a:xfrm>
            <a:off x="6423480" y="1024560"/>
            <a:ext cx="4752360" cy="88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4400" spc="-1" strike="noStrike">
                <a:solidFill>
                  <a:srgbClr val="131313"/>
                </a:solidFill>
                <a:latin typeface="Poppins"/>
                <a:ea typeface="arial"/>
              </a:rPr>
              <a:t>Použití</a:t>
            </a:r>
            <a:r>
              <a:rPr b="1" lang="en-US" sz="5200" spc="-1" strike="noStrike">
                <a:solidFill>
                  <a:srgbClr val="131313"/>
                </a:solidFill>
                <a:latin typeface="Poppins"/>
                <a:ea typeface="arial"/>
              </a:rPr>
              <a:t> </a:t>
            </a:r>
            <a:r>
              <a:rPr b="1" lang="en-US" sz="4400" spc="-1" strike="noStrike">
                <a:solidFill>
                  <a:srgbClr val="131313"/>
                </a:solidFill>
                <a:latin typeface="Poppins"/>
                <a:ea typeface="arial"/>
              </a:rPr>
              <a:t>MKF</a:t>
            </a: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TextBox 5"/>
          <p:cNvSpPr/>
          <p:nvPr/>
        </p:nvSpPr>
        <p:spPr>
          <a:xfrm>
            <a:off x="6423480" y="3302280"/>
            <a:ext cx="4752720" cy="200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MKF používá alfanumerický systém s následujícím označením: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457200" defTabSz="914400">
              <a:lnSpc>
                <a:spcPct val="100000"/>
              </a:lnSpc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b – tělesné funkce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457200" defTabSz="914400">
              <a:lnSpc>
                <a:spcPct val="100000"/>
              </a:lnSpc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s – tělesné struktury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457200" defTabSz="914400">
              <a:lnSpc>
                <a:spcPct val="100000"/>
              </a:lnSpc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d – aktivity a participace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457200" defTabSz="914400">
              <a:lnSpc>
                <a:spcPct val="100000"/>
              </a:lnSpc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e – faktory prostředí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Zástupný symbol obrázku 6"/>
          <p:cNvSpPr/>
          <p:nvPr/>
        </p:nvSpPr>
        <p:spPr>
          <a:xfrm>
            <a:off x="0" y="0"/>
            <a:ext cx="4906440" cy="6857640"/>
          </a:xfrm>
          <a:custGeom>
            <a:avLst/>
            <a:gdLst>
              <a:gd name="textAreaLeft" fmla="*/ 0 w 4906440"/>
              <a:gd name="textAreaRight" fmla="*/ 4906800 w 49064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Obrázek 6" descr=""/>
          <p:cNvPicPr/>
          <p:nvPr/>
        </p:nvPicPr>
        <p:blipFill>
          <a:blip r:embed="rId1"/>
          <a:stretch/>
        </p:blipFill>
        <p:spPr>
          <a:xfrm>
            <a:off x="1010520" y="808560"/>
            <a:ext cx="10717200" cy="5184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56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57" name="TextBox 3"/>
          <p:cNvSpPr/>
          <p:nvPr/>
        </p:nvSpPr>
        <p:spPr>
          <a:xfrm>
            <a:off x="6423480" y="476280"/>
            <a:ext cx="4752360" cy="143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4400" spc="-1" strike="noStrike">
                <a:solidFill>
                  <a:srgbClr val="131313"/>
                </a:solidFill>
                <a:latin typeface="Poppins"/>
                <a:ea typeface="arial"/>
              </a:rPr>
              <a:t>Kódy a kvalifikátory</a:t>
            </a: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TextBox 5"/>
          <p:cNvSpPr/>
          <p:nvPr/>
        </p:nvSpPr>
        <p:spPr>
          <a:xfrm>
            <a:off x="6423480" y="2616480"/>
            <a:ext cx="4752720" cy="338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Po písmenech následuje numerický kód, který začíná číslem kapitoly (1. číslice), následován druhým stupněm (2. číslice) a třetí a čtvrtý stupeň (každá další číslice).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S ohledem na to, jak je možné být v daném případě konkrétní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Kódy MKF jsou kompletní když je přítomen kvalifikátor, který označuje velikost stupně zdraví (v negativním pojetí závažnost problému člověka). 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Kvalifikátory jsou kódovány jako jeden, dva nebo více členů za tečkou (nebo dělítkem).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9" name="Zástupný symbol obrázku 4" descr=""/>
          <p:cNvPicPr/>
          <p:nvPr/>
        </p:nvPicPr>
        <p:blipFill>
          <a:blip r:embed="rId1"/>
          <a:srcRect l="-239507" t="-457188" r="-239507" b="-457188"/>
          <a:stretch/>
        </p:blipFill>
        <p:spPr>
          <a:xfrm>
            <a:off x="0" y="0"/>
            <a:ext cx="4906440" cy="6857640"/>
          </a:xfrm>
          <a:prstGeom prst="rect">
            <a:avLst/>
          </a:prstGeom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</p:pic>
      <p:pic>
        <p:nvPicPr>
          <p:cNvPr id="160" name="Obrázek 8" descr=""/>
          <p:cNvPicPr/>
          <p:nvPr/>
        </p:nvPicPr>
        <p:blipFill>
          <a:blip r:embed="rId2"/>
          <a:stretch/>
        </p:blipFill>
        <p:spPr>
          <a:xfrm>
            <a:off x="0" y="2473560"/>
            <a:ext cx="6060600" cy="2405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63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64" name="TextBox 3"/>
          <p:cNvSpPr/>
          <p:nvPr/>
        </p:nvSpPr>
        <p:spPr>
          <a:xfrm>
            <a:off x="6423480" y="1146600"/>
            <a:ext cx="4752360" cy="75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4400" spc="-1" strike="noStrike">
                <a:solidFill>
                  <a:srgbClr val="131313"/>
                </a:solidFill>
                <a:latin typeface="Poppins"/>
                <a:ea typeface="arial"/>
              </a:rPr>
              <a:t>Kvalifikátory</a:t>
            </a: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TextBox 5"/>
          <p:cNvSpPr/>
          <p:nvPr/>
        </p:nvSpPr>
        <p:spPr>
          <a:xfrm>
            <a:off x="6423480" y="3521520"/>
            <a:ext cx="4752720" cy="157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285840" indent="-285840" defTabSz="9144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Použití kvalifikátoru je nezbytným předpokladem pro smysluplnost použití jakéhokoli kódu. 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Jsou kódovány čísly 0 až 9 za tečkou na konci každého kódu.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Bez kvalifikátorů kódy nemají smysl.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6" name="Zástupný symbol obrázku 7" descr=""/>
          <p:cNvPicPr/>
          <p:nvPr/>
        </p:nvPicPr>
        <p:blipFill>
          <a:blip r:embed="rId1"/>
          <a:srcRect l="-239507" t="-457188" r="-239507" b="-457188"/>
          <a:stretch/>
        </p:blipFill>
        <p:spPr>
          <a:xfrm>
            <a:off x="0" y="0"/>
            <a:ext cx="4906440" cy="6857640"/>
          </a:xfrm>
          <a:prstGeom prst="rect">
            <a:avLst/>
          </a:prstGeom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</p:pic>
      <p:pic>
        <p:nvPicPr>
          <p:cNvPr id="167" name="Zástupný obsah 3" descr=""/>
          <p:cNvPicPr/>
          <p:nvPr/>
        </p:nvPicPr>
        <p:blipFill>
          <a:blip r:embed="rId2"/>
          <a:stretch/>
        </p:blipFill>
        <p:spPr>
          <a:xfrm>
            <a:off x="0" y="2267640"/>
            <a:ext cx="6203160" cy="2961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70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71" name="TextBox 3"/>
          <p:cNvSpPr/>
          <p:nvPr/>
        </p:nvSpPr>
        <p:spPr>
          <a:xfrm>
            <a:off x="6423480" y="-11520"/>
            <a:ext cx="4752360" cy="191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4000" spc="-1" strike="noStrike">
                <a:solidFill>
                  <a:srgbClr val="131313"/>
                </a:solidFill>
                <a:latin typeface="Poppins"/>
                <a:ea typeface="arial"/>
              </a:rPr>
              <a:t>Kvalifikátor tělesných funkcí</a:t>
            </a:r>
            <a:endParaRPr b="0" lang="cs-CZ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TextBox 5"/>
          <p:cNvSpPr/>
          <p:nvPr/>
        </p:nvSpPr>
        <p:spPr>
          <a:xfrm>
            <a:off x="6423480" y="3151080"/>
            <a:ext cx="4752720" cy="231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285840" indent="-285840" defTabSz="9144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Používá se jednostupňový kvalifikátor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Např. b 4100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b – komponenta Tělesné funkce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4 – doména – Kap. 4 – Funkce kardiovaskulárního, hem., imun.  a respiračního systému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410 – Funkce srdce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4100 – Srdeční frekvence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3" name="Zástupný symbol obrázku 4" descr=""/>
          <p:cNvPicPr/>
          <p:nvPr/>
        </p:nvPicPr>
        <p:blipFill>
          <a:blip r:embed="rId1"/>
          <a:srcRect l="-239507" t="-457188" r="-239507" b="-457188"/>
          <a:stretch/>
        </p:blipFill>
        <p:spPr>
          <a:xfrm>
            <a:off x="0" y="0"/>
            <a:ext cx="4906440" cy="6857640"/>
          </a:xfrm>
          <a:prstGeom prst="rect">
            <a:avLst/>
          </a:prstGeom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</p:pic>
      <p:pic>
        <p:nvPicPr>
          <p:cNvPr id="174" name="Obrázek 7" descr=""/>
          <p:cNvPicPr/>
          <p:nvPr/>
        </p:nvPicPr>
        <p:blipFill>
          <a:blip r:embed="rId2"/>
          <a:stretch/>
        </p:blipFill>
        <p:spPr>
          <a:xfrm>
            <a:off x="0" y="2538720"/>
            <a:ext cx="6423120" cy="2742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77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78" name="TextBox 3"/>
          <p:cNvSpPr/>
          <p:nvPr/>
        </p:nvSpPr>
        <p:spPr>
          <a:xfrm>
            <a:off x="6423480" y="-11520"/>
            <a:ext cx="4752360" cy="191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4000" spc="-1" strike="noStrike">
                <a:solidFill>
                  <a:srgbClr val="131313"/>
                </a:solidFill>
                <a:latin typeface="Poppins"/>
                <a:ea typeface="arial"/>
              </a:rPr>
              <a:t>Kvalifikátor tělesných struktur</a:t>
            </a:r>
            <a:endParaRPr b="0" lang="cs-CZ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TextBox 5"/>
          <p:cNvSpPr/>
          <p:nvPr/>
        </p:nvSpPr>
        <p:spPr>
          <a:xfrm>
            <a:off x="6423480" y="2479320"/>
            <a:ext cx="4752720" cy="365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U tělesných struktur (anat. části těla – končetiny, orgány) se používají ještě další 2 kvalifikátory. 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První (generický) kvalifikátor - označení rozsahu nebo velikosti poruchy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Druhý kvalifikátor - určení povahy změn, 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Třetí kvalifikátor - lokalizace poruchy.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Např. s 75011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s – Tělesná struktura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7 – Kap. 7 – Str. vztahující se k pohybu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750 – Struktura DK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7501 – Struktura bérce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75011 – Kolenní kloub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0" name="Zástupný symbol obrázku 4" descr=""/>
          <p:cNvPicPr/>
          <p:nvPr/>
        </p:nvPicPr>
        <p:blipFill>
          <a:blip r:embed="rId1"/>
          <a:srcRect l="-239507" t="-457188" r="-239507" b="-457188"/>
          <a:stretch/>
        </p:blipFill>
        <p:spPr>
          <a:xfrm>
            <a:off x="0" y="0"/>
            <a:ext cx="4906440" cy="6857640"/>
          </a:xfrm>
          <a:prstGeom prst="rect">
            <a:avLst/>
          </a:prstGeom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</p:pic>
      <p:pic>
        <p:nvPicPr>
          <p:cNvPr id="181" name="Obrázek 8" descr=""/>
          <p:cNvPicPr/>
          <p:nvPr/>
        </p:nvPicPr>
        <p:blipFill>
          <a:blip r:embed="rId2"/>
          <a:stretch/>
        </p:blipFill>
        <p:spPr>
          <a:xfrm>
            <a:off x="0" y="976680"/>
            <a:ext cx="6330240" cy="2827440"/>
          </a:xfrm>
          <a:prstGeom prst="rect">
            <a:avLst/>
          </a:prstGeom>
          <a:ln w="0">
            <a:noFill/>
          </a:ln>
        </p:spPr>
      </p:pic>
      <p:pic>
        <p:nvPicPr>
          <p:cNvPr id="182" name="Obrázek 9" descr=""/>
          <p:cNvPicPr/>
          <p:nvPr/>
        </p:nvPicPr>
        <p:blipFill>
          <a:blip r:embed="rId3"/>
          <a:stretch/>
        </p:blipFill>
        <p:spPr>
          <a:xfrm>
            <a:off x="0" y="3804480"/>
            <a:ext cx="6330240" cy="2479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85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86" name="TextBox 3"/>
          <p:cNvSpPr/>
          <p:nvPr/>
        </p:nvSpPr>
        <p:spPr>
          <a:xfrm>
            <a:off x="6423480" y="171000"/>
            <a:ext cx="475236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3600" spc="-1" strike="noStrike">
                <a:solidFill>
                  <a:srgbClr val="131313"/>
                </a:solidFill>
                <a:latin typeface="Poppins"/>
                <a:ea typeface="arial"/>
              </a:rPr>
              <a:t>Kvalifikátory pro aktivity a participace</a:t>
            </a:r>
            <a:endParaRPr b="0" lang="cs-CZ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TextBox 5"/>
          <p:cNvSpPr/>
          <p:nvPr/>
        </p:nvSpPr>
        <p:spPr>
          <a:xfrm>
            <a:off x="6423480" y="2890800"/>
            <a:ext cx="4752720" cy="283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K určení komponent aktivit a participace slouží dva kvalifikátory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pro výkon (co člověk skutečně dělá) – s asistencí, s komp. pomůckou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pro kapacitu (co je schopen dělat, čeho je schopen dosáhnout) – bez asistence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Kvalifikátor kapacity hodnotí nevyšší možný stupeň funkční schopnosti daného člověka, kterého může v dané doméně a v daném momentě dosáhnout. 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8" name="Zástupný symbol obrázku 4" descr=""/>
          <p:cNvPicPr/>
          <p:nvPr/>
        </p:nvPicPr>
        <p:blipFill>
          <a:blip r:embed="rId1"/>
          <a:srcRect l="-239507" t="-457188" r="-239507" b="-457188"/>
          <a:stretch/>
        </p:blipFill>
        <p:spPr>
          <a:xfrm>
            <a:off x="0" y="0"/>
            <a:ext cx="4906440" cy="6857640"/>
          </a:xfrm>
          <a:prstGeom prst="rect">
            <a:avLst/>
          </a:prstGeom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</p:pic>
      <p:pic>
        <p:nvPicPr>
          <p:cNvPr id="189" name="Zástupný obsah 3" descr=""/>
          <p:cNvPicPr/>
          <p:nvPr/>
        </p:nvPicPr>
        <p:blipFill>
          <a:blip r:embed="rId2"/>
          <a:stretch/>
        </p:blipFill>
        <p:spPr>
          <a:xfrm>
            <a:off x="0" y="2194920"/>
            <a:ext cx="6271200" cy="3108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92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93" name="TextBox 3"/>
          <p:cNvSpPr/>
          <p:nvPr/>
        </p:nvSpPr>
        <p:spPr>
          <a:xfrm>
            <a:off x="6423480" y="719640"/>
            <a:ext cx="475236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3600" spc="-1" strike="noStrike">
                <a:solidFill>
                  <a:srgbClr val="131313"/>
                </a:solidFill>
                <a:latin typeface="Poppins"/>
                <a:ea typeface="arial"/>
              </a:rPr>
              <a:t>Kvalifikátor pro faktory prostředí</a:t>
            </a:r>
            <a:endParaRPr b="0" lang="cs-CZ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TextBox 5"/>
          <p:cNvSpPr/>
          <p:nvPr/>
        </p:nvSpPr>
        <p:spPr>
          <a:xfrm>
            <a:off x="6423480" y="2616480"/>
            <a:ext cx="4752720" cy="338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Faktory prostředí vytvářejí fyzické, sociální a postojové prostředí, ve kterém lidé žijí.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Faktory prostředí mohou být: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+ facilitující (život usnadňující)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bariérové (ztěžující, znemožňující)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Např. :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e310 Nejbližší rodina - + podporující rodina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E420 Jednotlivé postoje přátel – ztráta přátel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Okraje chodníku bez rozdílu výšky mohou být facilitační pro uživatele vozíků, ale bariérou pro nevidomé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5" name="Zástupný symbol obrázku 4" descr=""/>
          <p:cNvPicPr/>
          <p:nvPr/>
        </p:nvPicPr>
        <p:blipFill>
          <a:blip r:embed="rId1"/>
          <a:srcRect l="-239507" t="-457188" r="-239507" b="-457188"/>
          <a:stretch/>
        </p:blipFill>
        <p:spPr>
          <a:xfrm>
            <a:off x="0" y="0"/>
            <a:ext cx="4906440" cy="6857640"/>
          </a:xfrm>
          <a:prstGeom prst="rect">
            <a:avLst/>
          </a:prstGeom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</p:pic>
      <p:pic>
        <p:nvPicPr>
          <p:cNvPr id="196" name="Obrázek 7" descr=""/>
          <p:cNvPicPr/>
          <p:nvPr/>
        </p:nvPicPr>
        <p:blipFill>
          <a:blip r:embed="rId2"/>
          <a:stretch/>
        </p:blipFill>
        <p:spPr>
          <a:xfrm>
            <a:off x="0" y="2159640"/>
            <a:ext cx="6197400" cy="3213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88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89" name="TextBox 3"/>
          <p:cNvSpPr/>
          <p:nvPr/>
        </p:nvSpPr>
        <p:spPr>
          <a:xfrm>
            <a:off x="6423480" y="1146600"/>
            <a:ext cx="4752360" cy="75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4400" spc="-1" strike="noStrike">
                <a:solidFill>
                  <a:srgbClr val="131313"/>
                </a:solidFill>
                <a:latin typeface="Poppins"/>
                <a:ea typeface="arial"/>
              </a:rPr>
              <a:t>MKF</a:t>
            </a: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Box 5"/>
          <p:cNvSpPr/>
          <p:nvPr/>
        </p:nvSpPr>
        <p:spPr>
          <a:xfrm>
            <a:off x="6423480" y="3186360"/>
            <a:ext cx="4752720" cy="255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cs-CZ" sz="1800" spc="-1" strike="noStrike">
                <a:solidFill>
                  <a:schemeClr val="dk1"/>
                </a:solidFill>
                <a:latin typeface="Gill Sans MT"/>
              </a:rPr>
              <a:t>Mezinárodní klasifikace funkčních schopností, disability a zdraví – MKF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V originále International Classification od Functioning, Disability and Health – ICF 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Patří do skupiny klasifikací vyvinutých Světovou zdravotnickou organizací (WHO)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Základní filozofie a politika rehabilitace osob se ZP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1" name="Obrázek 7" descr=""/>
          <p:cNvPicPr/>
          <p:nvPr/>
        </p:nvPicPr>
        <p:blipFill>
          <a:blip r:embed="rId1"/>
          <a:stretch/>
        </p:blipFill>
        <p:spPr>
          <a:xfrm>
            <a:off x="1109880" y="1168560"/>
            <a:ext cx="3150720" cy="4609800"/>
          </a:xfrm>
          <a:prstGeom prst="rect">
            <a:avLst/>
          </a:prstGeom>
          <a:ln w="0">
            <a:noFill/>
          </a:ln>
        </p:spPr>
      </p:pic>
      <p:sp>
        <p:nvSpPr>
          <p:cNvPr id="92" name="Zástupný symbol obrázku 8"/>
          <p:cNvSpPr/>
          <p:nvPr/>
        </p:nvSpPr>
        <p:spPr>
          <a:xfrm>
            <a:off x="0" y="0"/>
            <a:ext cx="4906440" cy="6857640"/>
          </a:xfrm>
          <a:custGeom>
            <a:avLst/>
            <a:gdLst>
              <a:gd name="textAreaLeft" fmla="*/ 0 w 4906440"/>
              <a:gd name="textAreaRight" fmla="*/ 4906800 w 49064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99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200" name="TextBox 3"/>
          <p:cNvSpPr/>
          <p:nvPr/>
        </p:nvSpPr>
        <p:spPr>
          <a:xfrm>
            <a:off x="6423480" y="476280"/>
            <a:ext cx="4752360" cy="143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4400" spc="-1" strike="noStrike">
                <a:solidFill>
                  <a:srgbClr val="131313"/>
                </a:solidFill>
                <a:latin typeface="Poppins"/>
                <a:ea typeface="arial"/>
              </a:rPr>
              <a:t>Pravidla kódování</a:t>
            </a: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TextBox 5"/>
          <p:cNvSpPr/>
          <p:nvPr/>
        </p:nvSpPr>
        <p:spPr>
          <a:xfrm>
            <a:off x="6423480" y="2780280"/>
            <a:ext cx="4752720" cy="305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285840" indent="-285840" defTabSz="9144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Kóduje se vše pomocí kódování všech oblastí funkcí a disability i složek faktorů prostředí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Kódují se jen ty informace, které </a:t>
            </a:r>
            <a:r>
              <a:rPr b="1" lang="cs-CZ" sz="1800" spc="-1" strike="noStrike">
                <a:solidFill>
                  <a:schemeClr val="dk1"/>
                </a:solidFill>
                <a:latin typeface="Gill Sans MT"/>
              </a:rPr>
              <a:t>jsou podstatné pro stanovení činností</a:t>
            </a: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 dané osoby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Kóduje se funkční stav v akutním stavu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Kóduje je funkční stav ve stabilizovaném stavu (nejvíce 1 měsíc zpětně)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Kódují se </a:t>
            </a:r>
            <a:r>
              <a:rPr b="1" lang="cs-CZ" sz="1800" spc="-1" strike="noStrike">
                <a:solidFill>
                  <a:schemeClr val="dk1"/>
                </a:solidFill>
                <a:latin typeface="Gill Sans MT"/>
              </a:rPr>
              <a:t>pouze jednoznačné informace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Při nejistotě rozhodování mezi dvěma kvalifikátory </a:t>
            </a:r>
            <a:r>
              <a:rPr b="1" lang="cs-CZ" sz="1800" spc="-1" strike="noStrike">
                <a:solidFill>
                  <a:schemeClr val="dk1"/>
                </a:solidFill>
                <a:latin typeface="Gill Sans MT"/>
              </a:rPr>
              <a:t>se přikláníme k funkčně lepšímu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Zástupný symbol obrázku 6"/>
          <p:cNvSpPr/>
          <p:nvPr/>
        </p:nvSpPr>
        <p:spPr>
          <a:xfrm>
            <a:off x="0" y="0"/>
            <a:ext cx="4906440" cy="6857640"/>
          </a:xfrm>
          <a:custGeom>
            <a:avLst/>
            <a:gdLst>
              <a:gd name="textAreaLeft" fmla="*/ 0 w 4906440"/>
              <a:gd name="textAreaRight" fmla="*/ 4906800 w 49064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205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206" name="TextBox 5"/>
          <p:cNvSpPr/>
          <p:nvPr/>
        </p:nvSpPr>
        <p:spPr>
          <a:xfrm>
            <a:off x="6723720" y="4141800"/>
            <a:ext cx="4152240" cy="33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 defTabSz="914400">
              <a:lnSpc>
                <a:spcPts val="1899"/>
              </a:lnSpc>
              <a:spcAft>
                <a:spcPts val="451"/>
              </a:spcAft>
            </a:pPr>
            <a:r>
              <a:rPr b="1" lang="en-US" sz="2400" spc="-1" strike="noStrike">
                <a:solidFill>
                  <a:schemeClr val="dk1"/>
                </a:solidFill>
                <a:latin typeface="Poppins Light"/>
              </a:rPr>
              <a:t>Děkuji za pozornost</a:t>
            </a:r>
            <a:endParaRPr b="0" lang="cs-CZ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Zástupný symbol obrázku 6"/>
          <p:cNvSpPr/>
          <p:nvPr/>
        </p:nvSpPr>
        <p:spPr>
          <a:xfrm>
            <a:off x="0" y="0"/>
            <a:ext cx="4906440" cy="6857640"/>
          </a:xfrm>
          <a:custGeom>
            <a:avLst/>
            <a:gdLst>
              <a:gd name="textAreaLeft" fmla="*/ 0 w 4906440"/>
              <a:gd name="textAreaRight" fmla="*/ 4906800 w 49064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95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96" name="TextBox 3"/>
          <p:cNvSpPr/>
          <p:nvPr/>
        </p:nvSpPr>
        <p:spPr>
          <a:xfrm>
            <a:off x="6423480" y="1146600"/>
            <a:ext cx="4752360" cy="75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4400" spc="-1" strike="noStrike">
                <a:solidFill>
                  <a:srgbClr val="131313"/>
                </a:solidFill>
                <a:latin typeface="Poppins"/>
                <a:ea typeface="arial"/>
              </a:rPr>
              <a:t>MKF</a:t>
            </a: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TextBox 5"/>
          <p:cNvSpPr/>
          <p:nvPr/>
        </p:nvSpPr>
        <p:spPr>
          <a:xfrm>
            <a:off x="6423480" y="3151080"/>
            <a:ext cx="4452480" cy="231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285840" indent="-285840" defTabSz="9144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MKF byla schválena a doporučena k praktickému používání Světovým zdravotnickým shromážděním v květnu 2001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V ČR knižní vydání v roce 2009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Víceúčelová klasifikace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Popisuje situaci každé osoby v řadě domén vztahujících se k funkčnímu stavu pacienta 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8" name="Zástupný symbol obrázku 9" descr=""/>
          <p:cNvPicPr/>
          <p:nvPr/>
        </p:nvPicPr>
        <p:blipFill>
          <a:blip r:embed="rId1"/>
          <a:stretch/>
        </p:blipFill>
        <p:spPr>
          <a:xfrm>
            <a:off x="0" y="0"/>
            <a:ext cx="4906440" cy="6857640"/>
          </a:xfrm>
          <a:prstGeom prst="rect">
            <a:avLst/>
          </a:prstGeom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00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01" name="TextBox 3"/>
          <p:cNvSpPr/>
          <p:nvPr/>
        </p:nvSpPr>
        <p:spPr>
          <a:xfrm>
            <a:off x="6423480" y="1146600"/>
            <a:ext cx="4752360" cy="75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4400" spc="-1" strike="noStrike">
                <a:solidFill>
                  <a:srgbClr val="131313"/>
                </a:solidFill>
                <a:latin typeface="Poppins"/>
                <a:ea typeface="arial"/>
              </a:rPr>
              <a:t>Rozvoj MKF</a:t>
            </a: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TextBox 5"/>
          <p:cNvSpPr/>
          <p:nvPr/>
        </p:nvSpPr>
        <p:spPr>
          <a:xfrm>
            <a:off x="6423480" y="3027960"/>
            <a:ext cx="4452480" cy="255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K rozvoji MKF v ČR přispěli: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Lékařka prof. MUDr. Olga Švestková, Ph.D.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Lékař prof. MUDr. Jan Pfeiffer, DrSc.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Z Kliniky rehabilitačního lékařství 1. LF UK a VFN v Praze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Velký boom ohledně povinného používání MKF ve zdravotnictví – cca v roce 2011-2012-2013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" name="Obrázek 9" descr=""/>
          <p:cNvPicPr/>
          <p:nvPr/>
        </p:nvPicPr>
        <p:blipFill>
          <a:blip r:embed="rId1"/>
          <a:stretch/>
        </p:blipFill>
        <p:spPr>
          <a:xfrm>
            <a:off x="1461600" y="0"/>
            <a:ext cx="3307320" cy="3549600"/>
          </a:xfrm>
          <a:prstGeom prst="rect">
            <a:avLst/>
          </a:prstGeom>
          <a:ln w="0">
            <a:noFill/>
          </a:ln>
        </p:spPr>
      </p:pic>
      <p:pic>
        <p:nvPicPr>
          <p:cNvPr id="104" name="Obrázek 16" descr=""/>
          <p:cNvPicPr/>
          <p:nvPr/>
        </p:nvPicPr>
        <p:blipFill>
          <a:blip r:embed="rId2"/>
          <a:stretch/>
        </p:blipFill>
        <p:spPr>
          <a:xfrm>
            <a:off x="1019520" y="3549600"/>
            <a:ext cx="4186800" cy="3308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07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08" name="TextBox 3"/>
          <p:cNvSpPr/>
          <p:nvPr/>
        </p:nvSpPr>
        <p:spPr>
          <a:xfrm>
            <a:off x="6423480" y="1146600"/>
            <a:ext cx="4752360" cy="75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4400" spc="-1" strike="noStrike">
                <a:solidFill>
                  <a:srgbClr val="131313"/>
                </a:solidFill>
                <a:latin typeface="Poppins"/>
                <a:ea typeface="arial"/>
              </a:rPr>
              <a:t>MKN vs. MKF</a:t>
            </a: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TextBox 5"/>
          <p:cNvSpPr/>
          <p:nvPr/>
        </p:nvSpPr>
        <p:spPr>
          <a:xfrm>
            <a:off x="6423480" y="2753280"/>
            <a:ext cx="4452480" cy="31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cs-CZ" sz="1800" spc="-1" strike="noStrike">
                <a:solidFill>
                  <a:schemeClr val="dk1"/>
                </a:solidFill>
                <a:latin typeface="Gill Sans MT"/>
              </a:rPr>
              <a:t>MKN kóduje chorobný stav</a:t>
            </a: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 člověka (nemoci, poruchy, zdravotní problémy, ..)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cs-CZ" sz="1800" spc="-1" strike="noStrike">
                <a:solidFill>
                  <a:schemeClr val="dk1"/>
                </a:solidFill>
                <a:latin typeface="Gill Sans MT"/>
              </a:rPr>
              <a:t>MKF popisuje situaci člověka</a:t>
            </a: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 v řadě okolností, které se vztahují k jeho aktuálnímu zdravotnímu stavu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Dvě osoby se stejnou nemocí (dle MKN) mohou mít různý stupeň svých funkčních schopností (dle MKF)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Tzn. stejná dg. může mít pro různé lidi zcela odlišné následky (např. s ohledem na jejich momentální sociální situaci)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Zástupný symbol obrázku 6"/>
          <p:cNvSpPr/>
          <p:nvPr/>
        </p:nvSpPr>
        <p:spPr>
          <a:xfrm>
            <a:off x="0" y="0"/>
            <a:ext cx="4906440" cy="6857640"/>
          </a:xfrm>
          <a:custGeom>
            <a:avLst/>
            <a:gdLst>
              <a:gd name="textAreaLeft" fmla="*/ 0 w 4906440"/>
              <a:gd name="textAreaRight" fmla="*/ 4906800 w 49064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13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14" name="TextBox 3"/>
          <p:cNvSpPr/>
          <p:nvPr/>
        </p:nvSpPr>
        <p:spPr>
          <a:xfrm>
            <a:off x="6423480" y="1207440"/>
            <a:ext cx="475236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4000" spc="-1" strike="noStrike">
                <a:solidFill>
                  <a:srgbClr val="131313"/>
                </a:solidFill>
                <a:latin typeface="Poppins"/>
                <a:ea typeface="arial"/>
              </a:rPr>
              <a:t>Podstata</a:t>
            </a:r>
            <a:r>
              <a:rPr b="1" lang="en-US" sz="3600" spc="-1" strike="noStrike">
                <a:solidFill>
                  <a:srgbClr val="131313"/>
                </a:solidFill>
                <a:latin typeface="Poppins"/>
                <a:ea typeface="arial"/>
              </a:rPr>
              <a:t> MKF</a:t>
            </a:r>
            <a:endParaRPr b="0" lang="cs-CZ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TextBox 5"/>
          <p:cNvSpPr/>
          <p:nvPr/>
        </p:nvSpPr>
        <p:spPr>
          <a:xfrm>
            <a:off x="6423480" y="2616480"/>
            <a:ext cx="4752720" cy="338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Má univerzální použití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Nehodnotí pouze osoby s disabilitami, </a:t>
            </a:r>
            <a:r>
              <a:rPr b="1" lang="cs-CZ" sz="1800" spc="-1" strike="noStrike">
                <a:solidFill>
                  <a:schemeClr val="dk1"/>
                </a:solidFill>
                <a:latin typeface="Gill Sans MT"/>
              </a:rPr>
              <a:t>hodnotí všechny lidi.</a:t>
            </a: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 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Vychází z předpokladu, že </a:t>
            </a:r>
            <a:r>
              <a:rPr b="1" lang="cs-CZ" sz="1800" spc="-1" strike="noStrike">
                <a:solidFill>
                  <a:schemeClr val="dk1"/>
                </a:solidFill>
                <a:latin typeface="Gill Sans MT"/>
              </a:rPr>
              <a:t>každý člověk může mít v určitém směru nějakou poruchu.</a:t>
            </a: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 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Závažnost poruchy je hodnocena podle toho, jak dalece způsobuje omezení aktivit, ovlivnění životního stylu či sociální role osoby. 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Důraz na faktory prostředí, které mohou výkon aktivity usnadnit nebo mu bránit.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cs-CZ" sz="1800" spc="-1" strike="noStrike">
                <a:solidFill>
                  <a:schemeClr val="dk1"/>
                </a:solidFill>
                <a:latin typeface="Gill Sans MT"/>
              </a:rPr>
              <a:t>Disabilita - překážka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Zástupný symbol obrázku 6"/>
          <p:cNvSpPr/>
          <p:nvPr/>
        </p:nvSpPr>
        <p:spPr>
          <a:xfrm>
            <a:off x="0" y="0"/>
            <a:ext cx="4906440" cy="6857640"/>
          </a:xfrm>
          <a:custGeom>
            <a:avLst/>
            <a:gdLst>
              <a:gd name="textAreaLeft" fmla="*/ 0 w 4906440"/>
              <a:gd name="textAreaRight" fmla="*/ 4906800 w 49064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19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20" name="TextBox 3"/>
          <p:cNvSpPr/>
          <p:nvPr/>
        </p:nvSpPr>
        <p:spPr>
          <a:xfrm>
            <a:off x="6423480" y="1146600"/>
            <a:ext cx="4752360" cy="75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4400" spc="-1" strike="noStrike">
                <a:solidFill>
                  <a:srgbClr val="131313"/>
                </a:solidFill>
                <a:latin typeface="Poppins"/>
                <a:ea typeface="arial"/>
              </a:rPr>
              <a:t>Cíle MKF</a:t>
            </a: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TextBox 5"/>
          <p:cNvSpPr/>
          <p:nvPr/>
        </p:nvSpPr>
        <p:spPr>
          <a:xfrm>
            <a:off x="6423480" y="2616480"/>
            <a:ext cx="4752720" cy="338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Poskytnout </a:t>
            </a:r>
            <a:r>
              <a:rPr b="1" lang="cs-CZ" sz="1800" spc="-1" strike="noStrike">
                <a:solidFill>
                  <a:schemeClr val="dk1"/>
                </a:solidFill>
                <a:latin typeface="Gill Sans MT"/>
              </a:rPr>
              <a:t>vědecké základy</a:t>
            </a: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 k pochopení a studiu zdraví a ke zdraví se vztahujících stavů, východisek a determinant.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Zavést </a:t>
            </a:r>
            <a:r>
              <a:rPr b="1" lang="cs-CZ" sz="1800" spc="-1" strike="noStrike">
                <a:solidFill>
                  <a:schemeClr val="dk1"/>
                </a:solidFill>
                <a:latin typeface="Gill Sans MT"/>
              </a:rPr>
              <a:t>společný jazyk</a:t>
            </a: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 při popisování mezi různými uživateli (pracovníci ve zdravotnictví, vědci, političtí pracovníci a veřejní pracovníci, včetně osob s disabilitami).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Umožnit </a:t>
            </a:r>
            <a:r>
              <a:rPr b="1" lang="cs-CZ" sz="1800" spc="-1" strike="noStrike">
                <a:solidFill>
                  <a:schemeClr val="dk1"/>
                </a:solidFill>
                <a:latin typeface="Gill Sans MT"/>
              </a:rPr>
              <a:t>srovnání dat</a:t>
            </a: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 mezi zeměmi, disciplínami zdravotní péče, službami a časem.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Poskytnout </a:t>
            </a:r>
            <a:r>
              <a:rPr b="1" lang="cs-CZ" sz="1800" spc="-1" strike="noStrike">
                <a:solidFill>
                  <a:schemeClr val="dk1"/>
                </a:solidFill>
                <a:latin typeface="Gill Sans MT"/>
              </a:rPr>
              <a:t>systematické kódovací schéma</a:t>
            </a: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 pro systémy zdravotnických informací.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Zástupný symbol obrázku 7"/>
          <p:cNvSpPr/>
          <p:nvPr/>
        </p:nvSpPr>
        <p:spPr>
          <a:xfrm>
            <a:off x="0" y="0"/>
            <a:ext cx="4906440" cy="6857640"/>
          </a:xfrm>
          <a:custGeom>
            <a:avLst/>
            <a:gdLst>
              <a:gd name="textAreaLeft" fmla="*/ 0 w 4906440"/>
              <a:gd name="textAreaRight" fmla="*/ 4906800 w 49064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25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26" name="TextBox 3"/>
          <p:cNvSpPr/>
          <p:nvPr/>
        </p:nvSpPr>
        <p:spPr>
          <a:xfrm>
            <a:off x="6423480" y="1146600"/>
            <a:ext cx="4752360" cy="75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4400" spc="-1" strike="noStrike">
                <a:solidFill>
                  <a:srgbClr val="131313"/>
                </a:solidFill>
                <a:latin typeface="Poppins"/>
                <a:ea typeface="arial"/>
              </a:rPr>
              <a:t>Aplikace MKF</a:t>
            </a: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TextBox 5"/>
          <p:cNvSpPr/>
          <p:nvPr/>
        </p:nvSpPr>
        <p:spPr>
          <a:xfrm>
            <a:off x="6423480" y="3302280"/>
            <a:ext cx="4752720" cy="200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Statistická pomůcka - studie populace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Výzkumná pomůcka – měření kvality života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Klinická pomůcka – srovnávání léčebných postupů, vyhodnocování RHB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Pomůcka sociální politiky – plánování soc. zabezpečení, kompenzačních systémů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Pomůcka při výchově – vytváření osnov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Zástupný symbol obrázku 9"/>
          <p:cNvSpPr/>
          <p:nvPr/>
        </p:nvSpPr>
        <p:spPr>
          <a:xfrm>
            <a:off x="0" y="0"/>
            <a:ext cx="4906440" cy="6857640"/>
          </a:xfrm>
          <a:custGeom>
            <a:avLst/>
            <a:gdLst>
              <a:gd name="textAreaLeft" fmla="*/ 0 w 4906440"/>
              <a:gd name="textAreaRight" fmla="*/ 4906800 w 49064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icture Placeholder 4"/>
          <p:cNvSpPr/>
          <p:nvPr/>
        </p:nvSpPr>
        <p:spPr>
          <a:xfrm>
            <a:off x="1440" y="0"/>
            <a:ext cx="4905000" cy="6857640"/>
          </a:xfrm>
          <a:custGeom>
            <a:avLst/>
            <a:gdLst>
              <a:gd name="textAreaLeft" fmla="*/ 0 w 4905000"/>
              <a:gd name="textAreaRight" fmla="*/ 4905360 w 49050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Rounded Rectangle 13"/>
          <p:cNvSpPr/>
          <p:nvPr/>
        </p:nvSpPr>
        <p:spPr>
          <a:xfrm>
            <a:off x="6423480" y="2600640"/>
            <a:ext cx="4752360" cy="3412800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algn="ctr" blurRad="635040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lIns="45720" rIns="45720" tIns="23040" bIns="230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31" name="Oval 2"/>
          <p:cNvSpPr/>
          <p:nvPr/>
        </p:nvSpPr>
        <p:spPr>
          <a:xfrm>
            <a:off x="7223040" y="844200"/>
            <a:ext cx="1124280" cy="11242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900" spc="-1" strike="noStrike">
              <a:solidFill>
                <a:schemeClr val="lt1"/>
              </a:solidFill>
              <a:latin typeface="Poppins"/>
            </a:endParaRPr>
          </a:p>
        </p:txBody>
      </p:sp>
      <p:sp>
        <p:nvSpPr>
          <p:cNvPr id="132" name="TextBox 3"/>
          <p:cNvSpPr/>
          <p:nvPr/>
        </p:nvSpPr>
        <p:spPr>
          <a:xfrm>
            <a:off x="6423480" y="354240"/>
            <a:ext cx="4752360" cy="155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4400" spc="-1" strike="noStrike">
                <a:solidFill>
                  <a:srgbClr val="131313"/>
                </a:solidFill>
                <a:latin typeface="Poppins"/>
                <a:ea typeface="arial"/>
              </a:rPr>
              <a:t>Uspořádání</a:t>
            </a:r>
            <a:r>
              <a:rPr b="1" lang="en-US" sz="5200" spc="-1" strike="noStrike">
                <a:solidFill>
                  <a:srgbClr val="131313"/>
                </a:solidFill>
                <a:latin typeface="Poppins"/>
                <a:ea typeface="arial"/>
              </a:rPr>
              <a:t> </a:t>
            </a:r>
            <a:r>
              <a:rPr b="1" lang="en-US" sz="4400" spc="-1" strike="noStrike">
                <a:solidFill>
                  <a:srgbClr val="131313"/>
                </a:solidFill>
                <a:latin typeface="Poppins"/>
                <a:ea typeface="arial"/>
              </a:rPr>
              <a:t>MKF</a:t>
            </a: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TextBox 5"/>
          <p:cNvSpPr/>
          <p:nvPr/>
        </p:nvSpPr>
        <p:spPr>
          <a:xfrm>
            <a:off x="6423480" y="3151440"/>
            <a:ext cx="4752720" cy="231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914400">
              <a:lnSpc>
                <a:spcPct val="90000"/>
              </a:lnSpc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MKF má 2 části, každou se 2 komponentami: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Část 1: Funkční schopnost a disabilita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Tělesné funkce a struktury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Aktivity a participace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Část 2: Spolupůsobící faktory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Faktory prostředí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Gill Sans MT"/>
              </a:rPr>
              <a:t>Osobní faktory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Zástupný symbol obrázku 6"/>
          <p:cNvSpPr/>
          <p:nvPr/>
        </p:nvSpPr>
        <p:spPr>
          <a:xfrm>
            <a:off x="0" y="0"/>
            <a:ext cx="4906440" cy="6857640"/>
          </a:xfrm>
          <a:custGeom>
            <a:avLst/>
            <a:gdLst>
              <a:gd name="textAreaLeft" fmla="*/ 0 w 4906440"/>
              <a:gd name="textAreaRight" fmla="*/ 4906800 w 49064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  <a:effectLst>
            <a:outerShdw algn="ctr" blurRad="635040" rotWithShape="0">
              <a:srgbClr val="a4a4a4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dznáček">
  <a:themeElements>
    <a:clrScheme name="Odznáček">
      <a:dk1>
        <a:srgbClr val="000000"/>
      </a:dk1>
      <a:lt1>
        <a:srgbClr val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Odznáček">
      <a:majorFont>
        <a:latin typeface="Impact" panose="020B0806030902050204" pitchFamily="0" charset="1"/>
        <a:ea typeface=""/>
        <a:cs typeface=""/>
      </a:majorFont>
      <a:minorFont>
        <a:latin typeface="Gill Sans MT" panose="020B0502020104020203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</a:schemeClr>
            </a:gs>
            <a:gs pos="50000">
              <a:schemeClr val="phClr">
                <a:tint val="73000"/>
                <a:lumMod val="105000"/>
              </a:schemeClr>
            </a:gs>
            <a:gs pos="100000">
              <a:schemeClr val="phClr">
                <a:tint val="81000"/>
                <a:lumMod val="105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in">
          <a:prstDash val="solid"/>
        </a:ln>
        <a:ln w="12700" cap="flat" cmpd="sng" algn="in">
          <a:prstDash val="solid"/>
        </a:ln>
        <a:ln w="50800" cap="flat" cmpd="sng" algn="in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dznáček">
  <a:themeElements>
    <a:clrScheme name="Odznáček">
      <a:dk1>
        <a:srgbClr val="000000"/>
      </a:dk1>
      <a:lt1>
        <a:srgbClr val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Odznáček">
      <a:majorFont>
        <a:latin typeface="Impact" panose="020B0806030902050204" pitchFamily="0" charset="1"/>
        <a:ea typeface=""/>
        <a:cs typeface=""/>
      </a:majorFont>
      <a:minorFont>
        <a:latin typeface="Gill Sans MT" panose="020B0502020104020203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</a:schemeClr>
            </a:gs>
            <a:gs pos="50000">
              <a:schemeClr val="phClr">
                <a:tint val="73000"/>
                <a:lumMod val="105000"/>
              </a:schemeClr>
            </a:gs>
            <a:gs pos="100000">
              <a:schemeClr val="phClr">
                <a:tint val="81000"/>
                <a:lumMod val="105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in">
          <a:prstDash val="solid"/>
        </a:ln>
        <a:ln w="12700" cap="flat" cmpd="sng" algn="in">
          <a:prstDash val="solid"/>
        </a:ln>
        <a:ln w="50800" cap="flat" cmpd="sng" algn="in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{CA462AB4-DCA1-3349-B0F1-2811B4BEF728}tf10001071</Template>
  <TotalTime>6469</TotalTime>
  <Application>LibreOffice/7.6.1.2$Windows_X86_64 LibreOffice_project/f5defcebd022c5bc36bbb79be232cb6926d8f674</Application>
  <AppVersion>15.0000</AppVersion>
  <Words>1012</Words>
  <Paragraphs>124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2023-01-29T16:49:50Z</dcterms:created>
  <dc:creator>Vlaďka Soporská</dc:creator>
  <dc:description/>
  <dc:language>cs-CZ</dc:language>
  <cp:lastModifiedBy/>
  <dcterms:modified xsi:type="dcterms:W3CDTF">2024-03-04T11:05:46Z</dcterms:modified>
  <cp:revision>89</cp:revision>
  <dc:subject/>
  <dc:title>Základy sociální a pracovní rehabilitace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Širokoúhlá obrazovka</vt:lpwstr>
  </property>
  <property fmtid="{D5CDD505-2E9C-101B-9397-08002B2CF9AE}" pid="3" name="Slides">
    <vt:i4>21</vt:i4>
  </property>
</Properties>
</file>