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4163" r:id="rId3"/>
    <p:sldId id="4167" r:id="rId4"/>
    <p:sldId id="4166" r:id="rId5"/>
    <p:sldId id="4165" r:id="rId6"/>
    <p:sldId id="4187" r:id="rId7"/>
    <p:sldId id="4193" r:id="rId8"/>
    <p:sldId id="4194" r:id="rId9"/>
    <p:sldId id="4196" r:id="rId10"/>
    <p:sldId id="4195" r:id="rId11"/>
    <p:sldId id="4197" r:id="rId12"/>
    <p:sldId id="4209" r:id="rId13"/>
    <p:sldId id="4210" r:id="rId14"/>
    <p:sldId id="4200" r:id="rId15"/>
    <p:sldId id="4185" r:id="rId16"/>
    <p:sldId id="4188" r:id="rId17"/>
    <p:sldId id="4201" r:id="rId18"/>
    <p:sldId id="4190" r:id="rId19"/>
    <p:sldId id="4198" r:id="rId20"/>
    <p:sldId id="4199" r:id="rId21"/>
    <p:sldId id="4205" r:id="rId22"/>
    <p:sldId id="4207" r:id="rId23"/>
    <p:sldId id="4208" r:id="rId24"/>
    <p:sldId id="4182" r:id="rId25"/>
    <p:sldId id="4183" r:id="rId26"/>
    <p:sldId id="4206" r:id="rId27"/>
    <p:sldId id="4161" r:id="rId28"/>
    <p:sldId id="414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972"/>
  </p:normalViewPr>
  <p:slideViewPr>
    <p:cSldViewPr snapToGrid="0" snapToObjects="1">
      <p:cViewPr>
        <p:scale>
          <a:sx n="85" d="100"/>
          <a:sy n="85" d="100"/>
        </p:scale>
        <p:origin x="2152"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8A87A34-81AB-432B-8DAE-1953F412C126}" type="datetimeFigureOut">
              <a:rPr lang="en-US" smtClean="0"/>
              <a:t>3/21/23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158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497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98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1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C134E3-1E22-9042-BA96-7E2C1D5CB19E}"/>
              </a:ext>
            </a:extLst>
          </p:cNvPr>
          <p:cNvSpPr>
            <a:spLocks noGrp="1"/>
          </p:cNvSpPr>
          <p:nvPr>
            <p:ph type="pic" sz="quarter" idx="10"/>
          </p:nvPr>
        </p:nvSpPr>
        <p:spPr>
          <a:xfrm>
            <a:off x="0" y="0"/>
            <a:ext cx="4906652"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a:outerShdw blurRad="635000" algn="ctr" rotWithShape="0">
              <a:srgbClr val="A4A4A4">
                <a:alpha val="20000"/>
              </a:srgbClr>
            </a:outerShdw>
          </a:effectLst>
        </p:spPr>
        <p:txBody>
          <a:bodyPr wrap="square" anchor="ctr">
            <a:noAutofit/>
          </a:bodyPr>
          <a:lstStyle>
            <a:lvl1pPr marL="0" indent="0" algn="ctr">
              <a:buFontTx/>
              <a:buNone/>
              <a:defRPr sz="1200" b="0" i="0">
                <a:latin typeface="Poppins" pitchFamily="2" charset="77"/>
              </a:defRPr>
            </a:lvl1pPr>
          </a:lstStyle>
          <a:p>
            <a:endParaRPr lang="en-US" dirty="0"/>
          </a:p>
        </p:txBody>
      </p:sp>
    </p:spTree>
    <p:extLst>
      <p:ext uri="{BB962C8B-B14F-4D97-AF65-F5344CB8AC3E}">
        <p14:creationId xmlns:p14="http://schemas.microsoft.com/office/powerpoint/2010/main" val="137661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05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A87A34-81AB-432B-8DAE-1953F412C126}" type="datetimeFigureOut">
              <a:rPr lang="en-US" smtClean="0"/>
              <a:pPr/>
              <a:t>3/21/23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4262802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037617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
Druhá úroveň
Třetí úroveň
Čtvrtá úroveň
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62374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53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88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
Druhá úroveň
Třetí úroveň
Čtvrtá úroveň
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051" y="6375679"/>
            <a:ext cx="1233355" cy="348462"/>
          </a:xfrm>
        </p:spPr>
        <p:txBody>
          <a:bodyPr/>
          <a:lstStyle/>
          <a:p>
            <a:fld id="{48A87A34-81AB-432B-8DAE-1953F412C126}" type="datetimeFigureOut">
              <a:rPr lang="en-US" smtClean="0"/>
              <a:t>3/21/23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822873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950" y="6375679"/>
            <a:ext cx="1232456" cy="348462"/>
          </a:xfrm>
        </p:spPr>
        <p:txBody>
          <a:bodyPr/>
          <a:lstStyle/>
          <a:p>
            <a:fld id="{48A87A34-81AB-432B-8DAE-1953F412C126}" type="datetimeFigureOut">
              <a:rPr lang="en-US" smtClean="0"/>
              <a:t>3/21/23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01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8A87A34-81AB-432B-8DAE-1953F412C126}" type="datetimeFigureOut">
              <a:rPr lang="en-US" smtClean="0"/>
              <a:pPr/>
              <a:t>3/21/23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55104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34AF97-C601-4540-9890-2533BC0F6C64}"/>
              </a:ext>
            </a:extLst>
          </p:cNvPr>
          <p:cNvSpPr>
            <a:spLocks noGrp="1"/>
          </p:cNvSpPr>
          <p:nvPr>
            <p:ph type="ctrTitle"/>
          </p:nvPr>
        </p:nvSpPr>
        <p:spPr/>
        <p:txBody>
          <a:bodyPr/>
          <a:lstStyle/>
          <a:p>
            <a:r>
              <a:rPr lang="cs-CZ" dirty="0"/>
              <a:t>Pracovní rehabilitace</a:t>
            </a:r>
          </a:p>
        </p:txBody>
      </p:sp>
      <p:sp>
        <p:nvSpPr>
          <p:cNvPr id="3" name="Podnadpis 2">
            <a:extLst>
              <a:ext uri="{FF2B5EF4-FFF2-40B4-BE49-F238E27FC236}">
                <a16:creationId xmlns:a16="http://schemas.microsoft.com/office/drawing/2014/main" id="{8AF7B873-D166-EA43-A5BA-C3FDA1689732}"/>
              </a:ext>
            </a:extLst>
          </p:cNvPr>
          <p:cNvSpPr>
            <a:spLocks noGrp="1"/>
          </p:cNvSpPr>
          <p:nvPr>
            <p:ph type="subTitle" idx="1"/>
          </p:nvPr>
        </p:nvSpPr>
        <p:spPr/>
        <p:txBody>
          <a:bodyPr/>
          <a:lstStyle/>
          <a:p>
            <a:r>
              <a:rPr lang="cs-CZ" dirty="0"/>
              <a:t>Vyučující: Vladimíra </a:t>
            </a:r>
            <a:r>
              <a:rPr lang="cs-CZ" dirty="0" err="1"/>
              <a:t>Soporská</a:t>
            </a:r>
            <a:endParaRPr lang="cs-CZ" dirty="0"/>
          </a:p>
        </p:txBody>
      </p:sp>
    </p:spTree>
    <p:extLst>
      <p:ext uri="{BB962C8B-B14F-4D97-AF65-F5344CB8AC3E}">
        <p14:creationId xmlns:p14="http://schemas.microsoft.com/office/powerpoint/2010/main" val="298431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Individuální plán </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pPr lvl="0"/>
            <a:r>
              <a:rPr lang="cs-CZ" dirty="0"/>
              <a:t>Individuální plán pracovní rehabilitace OZP obsahuje:</a:t>
            </a:r>
          </a:p>
          <a:p>
            <a:pPr lvl="0"/>
            <a:endParaRPr lang="cs-CZ" dirty="0"/>
          </a:p>
          <a:p>
            <a:pPr marL="285750" lvl="0" indent="-285750">
              <a:buFont typeface="Arial" panose="020B0604020202020204" pitchFamily="34" charset="0"/>
              <a:buChar char="•"/>
            </a:pPr>
            <a:r>
              <a:rPr lang="cs-CZ" dirty="0"/>
              <a:t>předpokládaný cíl pracovní rehabilitace,</a:t>
            </a:r>
          </a:p>
          <a:p>
            <a:pPr marL="285750" lvl="0" indent="-285750">
              <a:buFont typeface="Arial" panose="020B0604020202020204" pitchFamily="34" charset="0"/>
              <a:buChar char="•"/>
            </a:pPr>
            <a:r>
              <a:rPr lang="cs-CZ" dirty="0"/>
              <a:t>stanovené formy pracovní rehabilitace,</a:t>
            </a:r>
          </a:p>
          <a:p>
            <a:pPr marL="285750" lvl="0" indent="-285750">
              <a:buFont typeface="Arial" panose="020B0604020202020204" pitchFamily="34" charset="0"/>
              <a:buChar char="•"/>
            </a:pPr>
            <a:r>
              <a:rPr lang="cs-CZ" dirty="0"/>
              <a:t>předpokládaný časový průběh pracovní rehabilitace,</a:t>
            </a:r>
          </a:p>
          <a:p>
            <a:pPr marL="285750" lvl="0" indent="-285750">
              <a:buFont typeface="Arial" panose="020B0604020202020204" pitchFamily="34" charset="0"/>
              <a:buChar char="•"/>
            </a:pPr>
            <a:r>
              <a:rPr lang="cs-CZ" dirty="0"/>
              <a:t>termíny a způsob hodnocení účinnosti stanovených forem pracovní rehabilitace.</a:t>
            </a:r>
            <a:endParaRPr lang="en-US" sz="19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2C52C46-0170-E546-98EE-766F057B2D80}"/>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13598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583678"/>
            <a:ext cx="4752753" cy="1323439"/>
          </a:xfrm>
          <a:prstGeom prst="rect">
            <a:avLst/>
          </a:prstGeom>
          <a:noFill/>
        </p:spPr>
        <p:txBody>
          <a:bodyPr wrap="square" rtlCol="0" anchor="b">
            <a:spAutoFit/>
          </a:bodyPr>
          <a:lstStyle/>
          <a:p>
            <a:pPr algn="ctr"/>
            <a:r>
              <a:rPr lang="cs-CZ" sz="4000" b="1" dirty="0"/>
              <a:t>Formy pracovní RHB</a:t>
            </a:r>
            <a:endParaRPr lang="en-US" sz="40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8"/>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Poradenská činnost zaměřená na volbu povolání, volbu zaměstnání nebo jiné výdělečné činnosti</a:t>
            </a:r>
          </a:p>
          <a:p>
            <a:pPr marL="285750" indent="-285750">
              <a:buFont typeface="Arial" panose="020B0604020202020204" pitchFamily="34" charset="0"/>
              <a:buChar char="•"/>
            </a:pPr>
            <a:r>
              <a:rPr lang="cs-CZ" dirty="0"/>
              <a:t>Zprostředkování zaměstnání</a:t>
            </a:r>
          </a:p>
          <a:p>
            <a:pPr marL="285750" indent="-285750">
              <a:buFont typeface="Arial" panose="020B0604020202020204" pitchFamily="34" charset="0"/>
              <a:buChar char="•"/>
            </a:pPr>
            <a:r>
              <a:rPr lang="cs-CZ" dirty="0"/>
              <a:t>Teoretická a praktická příprava pro zaměstnání nebo jinou výdělečnou činnost,</a:t>
            </a:r>
            <a:br>
              <a:rPr lang="cs-CZ" dirty="0"/>
            </a:br>
            <a:r>
              <a:rPr lang="cs-CZ" dirty="0"/>
              <a:t>činnost zaměřenou na přípravu na budoucí povolání, specializované rekvalifikační kurzy, přípravu k práci</a:t>
            </a:r>
          </a:p>
          <a:p>
            <a:pPr marL="285750" indent="-285750">
              <a:buFont typeface="Arial" panose="020B0604020202020204" pitchFamily="34" charset="0"/>
              <a:buChar char="•"/>
            </a:pPr>
            <a:r>
              <a:rPr lang="cs-CZ" dirty="0"/>
              <a:t>Další aktivity dle potřeb účastníka</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7602D8C-5DEA-E646-91AA-FB22B210DAD7}"/>
              </a:ext>
            </a:extLst>
          </p:cNvPr>
          <p:cNvPicPr>
            <a:picLocks noGrp="1" noChangeAspect="1"/>
          </p:cNvPicPr>
          <p:nvPr>
            <p:ph type="pic" sz="quarter" idx="10"/>
          </p:nvPr>
        </p:nvPicPr>
        <p:blipFill>
          <a:blip r:embed="rId3"/>
          <a:srcRect l="25113" r="25113"/>
          <a:stretch>
            <a:fillRect/>
          </a:stretch>
        </p:blipFill>
        <p:spPr/>
      </p:pic>
    </p:spTree>
    <p:extLst>
      <p:ext uri="{BB962C8B-B14F-4D97-AF65-F5344CB8AC3E}">
        <p14:creationId xmlns:p14="http://schemas.microsoft.com/office/powerpoint/2010/main" val="42359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322342"/>
            <a:ext cx="4752753" cy="584775"/>
          </a:xfrm>
          <a:prstGeom prst="rect">
            <a:avLst/>
          </a:prstGeom>
          <a:noFill/>
        </p:spPr>
        <p:txBody>
          <a:bodyPr wrap="square" rtlCol="0" anchor="b">
            <a:spAutoFit/>
          </a:bodyPr>
          <a:lstStyle/>
          <a:p>
            <a:pPr algn="ctr"/>
            <a:r>
              <a:rPr lang="cs-CZ" sz="3200" b="1" dirty="0"/>
              <a:t>Bilanční diagnostika</a:t>
            </a:r>
            <a:endParaRPr lang="cs-CZ" sz="3200" dirty="0"/>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19218"/>
            <a:ext cx="4753064" cy="2893100"/>
          </a:xfrm>
          <a:prstGeom prst="rect">
            <a:avLst/>
          </a:prstGeom>
          <a:noFill/>
        </p:spPr>
        <p:txBody>
          <a:bodyPr wrap="square" rtlCol="0" anchor="ctr">
            <a:spAutoFit/>
          </a:bodyPr>
          <a:lstStyle/>
          <a:p>
            <a:pPr marL="285750" indent="-285750">
              <a:spcBef>
                <a:spcPts val="800"/>
              </a:spcBef>
              <a:buFont typeface="Arial" panose="020B0604020202020204" pitchFamily="34" charset="0"/>
              <a:buChar char="•"/>
            </a:pPr>
            <a:r>
              <a:rPr lang="cs-CZ" altLang="cs-CZ" dirty="0">
                <a:latin typeface="Calibri" panose="020F0502020204030204" pitchFamily="34" charset="0"/>
              </a:rPr>
              <a:t>Služba zaměřená na pomoc při pracovním uplatnění člověka v souladu s jeho předpoklady</a:t>
            </a:r>
          </a:p>
          <a:p>
            <a:pPr marL="285750" indent="-285750">
              <a:spcBef>
                <a:spcPts val="800"/>
              </a:spcBef>
              <a:buFont typeface="Arial" panose="020B0604020202020204" pitchFamily="34" charset="0"/>
              <a:buChar char="•"/>
            </a:pPr>
            <a:r>
              <a:rPr lang="cs-CZ" altLang="cs-CZ" dirty="0">
                <a:latin typeface="Calibri" panose="020F0502020204030204" pitchFamily="34" charset="0"/>
              </a:rPr>
              <a:t>Zahrnuje komplexní posouzení schopností, vlastností a dovedností pomocí psychodiagnostických metod</a:t>
            </a:r>
          </a:p>
          <a:p>
            <a:pPr marL="285750" indent="-285750">
              <a:spcBef>
                <a:spcPts val="800"/>
              </a:spcBef>
              <a:buFont typeface="Arial" panose="020B0604020202020204" pitchFamily="34" charset="0"/>
              <a:buChar char="•"/>
            </a:pPr>
            <a:r>
              <a:rPr lang="cs-CZ" altLang="cs-CZ" dirty="0">
                <a:latin typeface="Calibri" panose="020F0502020204030204" pitchFamily="34" charset="0"/>
              </a:rPr>
              <a:t>Probíhá pod vedením psychologa (kombinace individuální a skupinové práce)</a:t>
            </a:r>
          </a:p>
          <a:p>
            <a:pPr marL="285750" indent="-285750">
              <a:spcBef>
                <a:spcPts val="800"/>
              </a:spcBef>
              <a:buFont typeface="Arial" panose="020B0604020202020204" pitchFamily="34" charset="0"/>
              <a:buChar char="•"/>
            </a:pPr>
            <a:r>
              <a:rPr lang="cs-CZ" altLang="cs-CZ" dirty="0">
                <a:latin typeface="Calibri" panose="020F0502020204030204" pitchFamily="34" charset="0"/>
              </a:rPr>
              <a:t>Výstupem je podrobná závěrečná zpráva</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F63FB4E-D0BE-8341-837C-8814AECE0A4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24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322342"/>
            <a:ext cx="4752753" cy="584775"/>
          </a:xfrm>
          <a:prstGeom prst="rect">
            <a:avLst/>
          </a:prstGeom>
          <a:noFill/>
        </p:spPr>
        <p:txBody>
          <a:bodyPr wrap="square" rtlCol="0" anchor="b">
            <a:spAutoFit/>
          </a:bodyPr>
          <a:lstStyle/>
          <a:p>
            <a:pPr algn="ctr"/>
            <a:r>
              <a:rPr lang="cs-CZ" sz="3200" b="1" dirty="0"/>
              <a:t>Job club</a:t>
            </a:r>
            <a:endParaRPr lang="cs-CZ" sz="3200" dirty="0"/>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501127"/>
            <a:ext cx="4753064" cy="3929281"/>
          </a:xfrm>
          <a:prstGeom prst="rect">
            <a:avLst/>
          </a:prstGeom>
          <a:noFill/>
        </p:spPr>
        <p:txBody>
          <a:bodyPr wrap="square" rtlCol="0" anchor="ctr">
            <a:spAutoFit/>
          </a:bodyPr>
          <a:lstStyle/>
          <a:p>
            <a:pPr>
              <a:spcBef>
                <a:spcPts val="800"/>
              </a:spcBef>
            </a:pPr>
            <a:endParaRPr lang="cs-CZ" altLang="cs-CZ" dirty="0">
              <a:latin typeface="Calibri" panose="020F0502020204030204" pitchFamily="34" charset="0"/>
            </a:endParaRPr>
          </a:p>
          <a:p>
            <a:pPr marL="285750" indent="-285750">
              <a:spcBef>
                <a:spcPts val="800"/>
              </a:spcBef>
              <a:buFont typeface="Arial" panose="020B0604020202020204" pitchFamily="34" charset="0"/>
              <a:buChar char="•"/>
            </a:pPr>
            <a:r>
              <a:rPr lang="cs-CZ" altLang="cs-CZ" dirty="0">
                <a:latin typeface="Calibri" panose="020F0502020204030204" pitchFamily="34" charset="0"/>
              </a:rPr>
              <a:t>Poradenský program</a:t>
            </a:r>
          </a:p>
          <a:p>
            <a:pPr marL="285750" indent="-285750">
              <a:spcBef>
                <a:spcPts val="800"/>
              </a:spcBef>
              <a:buFont typeface="Arial" panose="020B0604020202020204" pitchFamily="34" charset="0"/>
              <a:buChar char="•"/>
            </a:pPr>
            <a:r>
              <a:rPr lang="cs-CZ" altLang="cs-CZ" dirty="0">
                <a:latin typeface="Calibri" panose="020F0502020204030204" pitchFamily="34" charset="0"/>
              </a:rPr>
              <a:t>Motivovat a aktivizovat účastníky JOB Klubu k uplatnění na trhu práce</a:t>
            </a:r>
          </a:p>
          <a:p>
            <a:pPr marL="285750" indent="-285750">
              <a:spcBef>
                <a:spcPts val="800"/>
              </a:spcBef>
              <a:buFont typeface="Arial" panose="020B0604020202020204" pitchFamily="34" charset="0"/>
              <a:buChar char="•"/>
            </a:pPr>
            <a:r>
              <a:rPr lang="cs-CZ" altLang="cs-CZ" dirty="0">
                <a:latin typeface="Calibri" panose="020F0502020204030204" pitchFamily="34" charset="0"/>
              </a:rPr>
              <a:t>Pomocí získání orientace na trhu práce a nácvikem dovedností a technik vyhledávání zaměstnání (sebeprezentace, příprava na pohovor, zvládání stresu, ….)</a:t>
            </a:r>
          </a:p>
          <a:p>
            <a:pPr marL="285750" indent="-285750">
              <a:spcBef>
                <a:spcPts val="800"/>
              </a:spcBef>
              <a:buFont typeface="Arial" panose="020B0604020202020204" pitchFamily="34" charset="0"/>
              <a:buChar char="•"/>
            </a:pPr>
            <a:r>
              <a:rPr lang="cs-CZ" altLang="cs-CZ" dirty="0">
                <a:latin typeface="Calibri" panose="020F0502020204030204" pitchFamily="34" charset="0"/>
              </a:rPr>
              <a:t>Uskutečňuje se formou skupinového poradenství (8– 10 osob). </a:t>
            </a:r>
          </a:p>
          <a:p>
            <a:pPr>
              <a:spcBef>
                <a:spcPts val="800"/>
              </a:spcBef>
            </a:pPr>
            <a:endParaRPr lang="cs-CZ" altLang="cs-CZ" i="1" dirty="0">
              <a:latin typeface="Calibri" panose="020F0502020204030204" pitchFamily="34" charset="0"/>
            </a:endParaRPr>
          </a:p>
          <a:p>
            <a:pPr marL="285750" indent="-285750">
              <a:buFont typeface="Arial" panose="020B0604020202020204" pitchFamily="34" charset="0"/>
              <a:buChar char="•"/>
            </a:pPr>
            <a:endParaRPr lang="cs-CZ" altLang="cs-CZ" dirty="0">
              <a:latin typeface="Calibri" panose="020F0502020204030204" pitchFamily="34" charset="0"/>
            </a:endParaRP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8DDC2D9C-BBAC-E841-9719-DD327669D3F3}"/>
              </a:ext>
            </a:extLst>
          </p:cNvPr>
          <p:cNvPicPr>
            <a:picLocks noGrp="1" noChangeAspect="1"/>
          </p:cNvPicPr>
          <p:nvPr>
            <p:ph type="pic" sz="quarter" idx="10"/>
          </p:nvPr>
        </p:nvPicPr>
        <p:blipFill>
          <a:blip r:embed="rId3"/>
          <a:srcRect l="29572" r="29572"/>
          <a:stretch>
            <a:fillRect/>
          </a:stretch>
        </p:blipFill>
        <p:spPr/>
      </p:pic>
    </p:spTree>
    <p:extLst>
      <p:ext uri="{BB962C8B-B14F-4D97-AF65-F5344CB8AC3E}">
        <p14:creationId xmlns:p14="http://schemas.microsoft.com/office/powerpoint/2010/main" val="283166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Příprava k práci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609"/>
            <a:ext cx="4753064" cy="2308324"/>
          </a:xfrm>
          <a:prstGeom prst="rect">
            <a:avLst/>
          </a:prstGeom>
          <a:noFill/>
        </p:spPr>
        <p:txBody>
          <a:bodyPr wrap="square" rtlCol="0" anchor="ctr">
            <a:spAutoFit/>
          </a:bodyPr>
          <a:lstStyle/>
          <a:p>
            <a:pPr marL="285750" indent="-285750">
              <a:buFont typeface="Arial" panose="020B0604020202020204" pitchFamily="34" charset="0"/>
              <a:buChar char="•"/>
            </a:pPr>
            <a:r>
              <a:rPr lang="cs-CZ" dirty="0"/>
              <a:t>OZP je zapracovávána na vhodné pracovní místo</a:t>
            </a:r>
          </a:p>
          <a:p>
            <a:pPr marL="285750" indent="-285750">
              <a:buFont typeface="Arial" panose="020B0604020202020204" pitchFamily="34" charset="0"/>
              <a:buChar char="•"/>
            </a:pPr>
            <a:r>
              <a:rPr lang="cs-CZ" dirty="0"/>
              <a:t>Získá znalosti, dovednosti a návyky nutné pro výkon zvoleného zaměstnání</a:t>
            </a:r>
          </a:p>
          <a:p>
            <a:pPr marL="285750" indent="-285750">
              <a:buFont typeface="Arial" panose="020B0604020202020204" pitchFamily="34" charset="0"/>
              <a:buChar char="•"/>
            </a:pPr>
            <a:r>
              <a:rPr lang="cs-CZ" dirty="0"/>
              <a:t>Provádí se na</a:t>
            </a:r>
          </a:p>
          <a:p>
            <a:pPr marL="742950" lvl="1" indent="-285750">
              <a:buFont typeface="Arial" panose="020B0604020202020204" pitchFamily="34" charset="0"/>
              <a:buChar char="•"/>
            </a:pPr>
            <a:r>
              <a:rPr lang="cs-CZ" dirty="0"/>
              <a:t>Pracovištích zaměstnavatele</a:t>
            </a:r>
          </a:p>
          <a:p>
            <a:pPr marL="742950" lvl="1" indent="-285750">
              <a:buFont typeface="Arial" panose="020B0604020202020204" pitchFamily="34" charset="0"/>
              <a:buChar char="•"/>
            </a:pPr>
            <a:r>
              <a:rPr lang="cs-CZ" dirty="0"/>
              <a:t>Na chráněných pracovních místech</a:t>
            </a:r>
          </a:p>
          <a:p>
            <a:pPr marL="742950" lvl="1" indent="-285750">
              <a:buFont typeface="Arial" panose="020B0604020202020204" pitchFamily="34" charset="0"/>
              <a:buChar char="•"/>
            </a:pPr>
            <a:r>
              <a:rPr lang="cs-CZ" dirty="0"/>
              <a:t>Ve vzdělávacích zařízeních</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46B7D4DB-BA30-AE42-B61B-1824748626AB}"/>
              </a:ext>
            </a:extLst>
          </p:cNvPr>
          <p:cNvPicPr>
            <a:picLocks noGrp="1" noChangeAspect="1"/>
          </p:cNvPicPr>
          <p:nvPr>
            <p:ph type="pic" sz="quarter" idx="10"/>
          </p:nvPr>
        </p:nvPicPr>
        <p:blipFill>
          <a:blip r:embed="rId3"/>
          <a:srcRect l="20498" r="20498"/>
          <a:stretch>
            <a:fillRect/>
          </a:stretch>
        </p:blipFill>
        <p:spPr/>
      </p:pic>
    </p:spTree>
    <p:extLst>
      <p:ext uri="{BB962C8B-B14F-4D97-AF65-F5344CB8AC3E}">
        <p14:creationId xmlns:p14="http://schemas.microsoft.com/office/powerpoint/2010/main" val="78797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829899"/>
            <a:ext cx="4752753" cy="1077218"/>
          </a:xfrm>
          <a:prstGeom prst="rect">
            <a:avLst/>
          </a:prstGeom>
          <a:noFill/>
        </p:spPr>
        <p:txBody>
          <a:bodyPr wrap="square" rtlCol="0" anchor="b">
            <a:spAutoFit/>
          </a:bodyPr>
          <a:lstStyle/>
          <a:p>
            <a:pPr algn="ctr"/>
            <a:r>
              <a:rPr lang="cs-CZ" sz="3200" b="1" dirty="0"/>
              <a:t>Příprava na pracovišti zaměstnavatele</a:t>
            </a:r>
            <a:endParaRPr lang="en-US" sz="32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7"/>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Probíhá v rámci pracovněprávního vztahu mezi účastníkem pracovní rehabilitace a jeho zaměstnavatelem</a:t>
            </a:r>
          </a:p>
          <a:p>
            <a:pPr marL="285750" indent="-285750">
              <a:buFont typeface="Arial" panose="020B0604020202020204" pitchFamily="34" charset="0"/>
              <a:buChar char="•"/>
            </a:pPr>
            <a:r>
              <a:rPr lang="cs-CZ" dirty="0"/>
              <a:t>Je určena pro zaměstnance, jejichž zdravotní stav se změnil natolik, že není jisté, jestli budou schopni svoji původní práci vykonávat</a:t>
            </a:r>
          </a:p>
          <a:p>
            <a:pPr marL="285750" indent="-285750">
              <a:buFont typeface="Arial" panose="020B0604020202020204" pitchFamily="34" charset="0"/>
              <a:buChar char="•"/>
            </a:pPr>
            <a:r>
              <a:rPr lang="cs-CZ" dirty="0"/>
              <a:t>Cílem je, aby se tito zaměstnanci mohli pozvolna vrátit na své původní pracovní místo, nebo se zapracovali na novou pracovní pozici</a:t>
            </a:r>
          </a:p>
          <a:p>
            <a:endParaRPr lang="cs-CZ"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96FC2886-29C5-1242-9A6E-D8B1901FA176}"/>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410045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829899"/>
            <a:ext cx="4752753" cy="1077218"/>
          </a:xfrm>
          <a:prstGeom prst="rect">
            <a:avLst/>
          </a:prstGeom>
          <a:noFill/>
        </p:spPr>
        <p:txBody>
          <a:bodyPr wrap="square" rtlCol="0" anchor="b">
            <a:spAutoFit/>
          </a:bodyPr>
          <a:lstStyle/>
          <a:p>
            <a:pPr algn="ctr"/>
            <a:r>
              <a:rPr lang="cs-CZ" sz="3200" b="1" dirty="0"/>
              <a:t>Příprava na chráněných pracovních místech</a:t>
            </a:r>
            <a:endParaRPr lang="en-US" sz="32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450102"/>
            <a:ext cx="4753064" cy="2031325"/>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Cílem je zapracovat OZP na výkon vhodného zaměstnání a ověřit tak její možnosti, schopnosti a předpoklady pracovat na určité pracovní pozici</a:t>
            </a:r>
          </a:p>
          <a:p>
            <a:pPr marL="285750" lvl="0" indent="-285750">
              <a:buFont typeface="Arial" panose="020B0604020202020204" pitchFamily="34" charset="0"/>
              <a:buChar char="•"/>
            </a:pPr>
            <a:r>
              <a:rPr lang="cs-CZ" dirty="0"/>
              <a:t>Po ukončení přípravy k práci obdrží účastník pracovní rehabilitace doklad – osvědčení o absolvování přípravy k práci</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E9E0DDD-5AC4-634C-A808-09ECFBA670C7}"/>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09144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Sociálně terapeutické dílny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8"/>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Sociálně terapeutické dílny jsou ambulantní služby poskytované osobám se sníženou soběstačností z důvodu zdravotního postižení, které nejsou z tohoto důvodu umístitelné na otevřeném ani chráněném trhu práce. </a:t>
            </a:r>
          </a:p>
          <a:p>
            <a:pPr marL="285750" indent="-285750">
              <a:buFont typeface="Arial" panose="020B0604020202020204" pitchFamily="34" charset="0"/>
              <a:buChar char="•"/>
            </a:pPr>
            <a:r>
              <a:rPr lang="cs-CZ" dirty="0"/>
              <a:t>Jejich účelem je dlouhodobá a pravidelná podpora zdokonalování pracovních návyků a dovedností prostřednictvím sociálně pracovní terapie.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2" name="Zástupný symbol obrázku 11">
            <a:extLst>
              <a:ext uri="{FF2B5EF4-FFF2-40B4-BE49-F238E27FC236}">
                <a16:creationId xmlns:a16="http://schemas.microsoft.com/office/drawing/2014/main" id="{AC4A2220-F8E9-754D-BDE9-B2B1BE95C798}"/>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49654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Specializované rekvalifikační kurzy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927153"/>
            <a:ext cx="4753064" cy="1077218"/>
          </a:xfrm>
          <a:prstGeom prst="rect">
            <a:avLst/>
          </a:prstGeom>
          <a:noFill/>
        </p:spPr>
        <p:txBody>
          <a:bodyPr wrap="square" rtlCol="0" anchor="ctr">
            <a:spAutoFit/>
          </a:bodyPr>
          <a:lstStyle/>
          <a:p>
            <a:pPr marL="171450" indent="-171450">
              <a:buFont typeface="Arial" panose="020B0604020202020204" pitchFamily="34" charset="0"/>
              <a:buChar char="•"/>
            </a:pPr>
            <a:r>
              <a:rPr lang="cs-CZ" sz="1600" dirty="0"/>
              <a:t>Organizovány ÚP ČR za účelem budoucího pracovního uplatnění OZP</a:t>
            </a:r>
          </a:p>
          <a:p>
            <a:pPr marL="171450" indent="-171450">
              <a:buFont typeface="Arial" panose="020B0604020202020204" pitchFamily="34" charset="0"/>
              <a:buChar char="•"/>
            </a:pPr>
            <a:r>
              <a:rPr lang="cs-CZ" sz="1600" dirty="0"/>
              <a:t>ÚP uzavírá s účastníkem pracovní rehabilitace písemnou dohodu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423FCA5E-D884-7A46-A1BE-A9BEAC1F5999}"/>
              </a:ext>
            </a:extLst>
          </p:cNvPr>
          <p:cNvPicPr>
            <a:picLocks noGrp="1" noChangeAspect="1"/>
          </p:cNvPicPr>
          <p:nvPr>
            <p:ph type="pic" sz="quarter" idx="10"/>
          </p:nvPr>
        </p:nvPicPr>
        <p:blipFill>
          <a:blip r:embed="rId3"/>
          <a:srcRect l="35897" r="35897"/>
          <a:stretch>
            <a:fillRect/>
          </a:stretch>
        </p:blipFill>
        <p:spPr/>
      </p:pic>
    </p:spTree>
    <p:extLst>
      <p:ext uri="{BB962C8B-B14F-4D97-AF65-F5344CB8AC3E}">
        <p14:creationId xmlns:p14="http://schemas.microsoft.com/office/powerpoint/2010/main" val="200882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706788"/>
            <a:ext cx="4752753" cy="1200329"/>
          </a:xfrm>
          <a:prstGeom prst="rect">
            <a:avLst/>
          </a:prstGeom>
          <a:noFill/>
        </p:spPr>
        <p:txBody>
          <a:bodyPr wrap="square" rtlCol="0" anchor="b">
            <a:spAutoFit/>
          </a:bodyPr>
          <a:lstStyle/>
          <a:p>
            <a:pPr algn="ctr"/>
            <a:r>
              <a:rPr lang="cs-CZ" sz="3600" b="1" dirty="0"/>
              <a:t>Podpora v průběhu pracovní RHB</a:t>
            </a:r>
            <a:endParaRPr lang="en-US" sz="36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606"/>
            <a:ext cx="4753064" cy="2308324"/>
          </a:xfrm>
          <a:prstGeom prst="rect">
            <a:avLst/>
          </a:prstGeom>
          <a:noFill/>
        </p:spPr>
        <p:txBody>
          <a:bodyPr wrap="square" rtlCol="0" anchor="ctr">
            <a:spAutoFit/>
          </a:bodyPr>
          <a:lstStyle/>
          <a:p>
            <a:pPr marL="285750" indent="-285750">
              <a:buFont typeface="Arial" panose="020B0604020202020204" pitchFamily="34" charset="0"/>
              <a:buChar char="•"/>
            </a:pPr>
            <a:r>
              <a:rPr lang="cs-CZ" dirty="0"/>
              <a:t>OZP, která nepobírá dávky nemocenského pojištění, starobní důchod nebo mzdu (plat) nebo náhradu mzdy (platu), náleží po dobu účasti na přípravě k práci na základě rozhodnutí krajské pobočky Úřadu práce ČR podpora při rekvalifikaci (i v případě, že tato osoba není vedena v evidenci uchazečů o zaměstnání).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D5A76163-960A-8746-8F1F-78D2A89F63B7}"/>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1325686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706788"/>
            <a:ext cx="4752753" cy="1200329"/>
          </a:xfrm>
          <a:prstGeom prst="rect">
            <a:avLst/>
          </a:prstGeom>
          <a:noFill/>
        </p:spPr>
        <p:txBody>
          <a:bodyPr wrap="square" rtlCol="0" anchor="b">
            <a:spAutoFit/>
          </a:bodyPr>
          <a:lstStyle/>
          <a:p>
            <a:pPr algn="ctr"/>
            <a:r>
              <a:rPr lang="cs-CZ" sz="3600" b="1" dirty="0">
                <a:solidFill>
                  <a:srgbClr val="131313"/>
                </a:solidFill>
                <a:ea typeface="Arimo" panose="020B0604020202020204" pitchFamily="34" charset="0"/>
                <a:cs typeface="Poppins" pitchFamily="2" charset="77"/>
              </a:rPr>
              <a:t>Co je pracovní rehabilitace</a:t>
            </a:r>
            <a:endParaRPr lang="en-US" sz="36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7"/>
            <a:ext cx="4753064" cy="3231654"/>
          </a:xfrm>
          <a:prstGeom prst="rect">
            <a:avLst/>
          </a:prstGeom>
          <a:noFill/>
        </p:spPr>
        <p:txBody>
          <a:bodyPr wrap="square" rtlCol="0" anchor="ctr">
            <a:spAutoFit/>
          </a:bodyPr>
          <a:lstStyle/>
          <a:p>
            <a:pPr marL="285750" indent="-285750">
              <a:buFont typeface="Arial" panose="020B0604020202020204" pitchFamily="34" charset="0"/>
              <a:buChar char="•"/>
            </a:pPr>
            <a:r>
              <a:rPr lang="cs-CZ" sz="1700" dirty="0"/>
              <a:t>Pracovní rehabilitace je souvislá činnost zaměřená na </a:t>
            </a:r>
            <a:r>
              <a:rPr lang="cs-CZ" sz="1700" b="1" dirty="0"/>
              <a:t>získání a udržení vhodného zaměstnání osoby se zdravotním postižením</a:t>
            </a:r>
          </a:p>
          <a:p>
            <a:pPr marL="285750" indent="-285750">
              <a:buFont typeface="Arial" panose="020B0604020202020204" pitchFamily="34" charset="0"/>
              <a:buChar char="•"/>
            </a:pPr>
            <a:r>
              <a:rPr lang="cs-CZ" sz="1700" dirty="0"/>
              <a:t>Nejedná se pouze o pracovní přípravu, získání kvalifikace (odpovídajících vědomostí, dovedností a návyků), ale i o obnovení pracovního potenciálu. </a:t>
            </a:r>
          </a:p>
          <a:p>
            <a:pPr marL="285750" indent="-285750">
              <a:buFont typeface="Arial" panose="020B0604020202020204" pitchFamily="34" charset="0"/>
              <a:buChar char="•"/>
            </a:pPr>
            <a:r>
              <a:rPr lang="cs-CZ" sz="1700" dirty="0"/>
              <a:t>Cílem je usnadnění vstupu OZP na otevřený trh práce a udržení stávajícího zaměstnání u osob, které kvůli zhoršení zdravotního stavu nejsou schopny vykonávat svoji dosavadní profesi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CBCD6FBE-EE13-FD4B-9DEB-8E5B8CBC626C}"/>
              </a:ext>
            </a:extLst>
          </p:cNvPr>
          <p:cNvPicPr>
            <a:picLocks noGrp="1" noChangeAspect="1"/>
          </p:cNvPicPr>
          <p:nvPr>
            <p:ph type="pic" sz="quarter" idx="10"/>
          </p:nvPr>
        </p:nvPicPr>
        <p:blipFill>
          <a:blip r:embed="rId3"/>
          <a:srcRect l="23711" r="23711"/>
          <a:stretch>
            <a:fillRect/>
          </a:stretch>
        </p:blipFill>
        <p:spPr/>
      </p:pic>
    </p:spTree>
    <p:extLst>
      <p:ext uri="{BB962C8B-B14F-4D97-AF65-F5344CB8AC3E}">
        <p14:creationId xmlns:p14="http://schemas.microsoft.com/office/powerpoint/2010/main" val="36280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99231"/>
            <a:ext cx="4752753" cy="707886"/>
          </a:xfrm>
          <a:prstGeom prst="rect">
            <a:avLst/>
          </a:prstGeom>
          <a:noFill/>
        </p:spPr>
        <p:txBody>
          <a:bodyPr wrap="square" rtlCol="0" anchor="b">
            <a:spAutoFit/>
          </a:bodyPr>
          <a:lstStyle/>
          <a:p>
            <a:pPr algn="ctr"/>
            <a:r>
              <a:rPr lang="cs-CZ" sz="4000" b="1" dirty="0"/>
              <a:t>Výjimky</a:t>
            </a:r>
            <a:endParaRPr lang="en-US" sz="40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450106"/>
            <a:ext cx="4753064" cy="2031325"/>
          </a:xfrm>
          <a:prstGeom prst="rect">
            <a:avLst/>
          </a:prstGeom>
          <a:noFill/>
        </p:spPr>
        <p:txBody>
          <a:bodyPr wrap="square" rtlCol="0" anchor="ctr">
            <a:spAutoFit/>
          </a:bodyPr>
          <a:lstStyle/>
          <a:p>
            <a:pPr marL="285750" indent="-285750">
              <a:buFont typeface="Arial" panose="020B0604020202020204" pitchFamily="34" charset="0"/>
              <a:buChar char="•"/>
            </a:pPr>
            <a:r>
              <a:rPr lang="cs-CZ" dirty="0"/>
              <a:t>V případě, že účastník pracovní rehabilitace bez vážných důvodů nedokončí rekvalifikaci nebo odmítne nastoupit do vhodného zaměstnání odpovídajícího nově získané kvalifikaci, je povinen uhradit náklady vynaložené Úřadem práce ČR na zajištění rekvalifikace.</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51E48BA-C233-F34F-BDFB-6BAA149E6A79}"/>
              </a:ext>
            </a:extLst>
          </p:cNvPr>
          <p:cNvPicPr>
            <a:picLocks noGrp="1" noChangeAspect="1"/>
          </p:cNvPicPr>
          <p:nvPr>
            <p:ph type="pic" sz="quarter" idx="10"/>
          </p:nvPr>
        </p:nvPicPr>
        <p:blipFill>
          <a:blip r:embed="rId3"/>
          <a:srcRect l="26001" r="26001"/>
          <a:stretch>
            <a:fillRect/>
          </a:stretch>
        </p:blipFill>
        <p:spPr/>
      </p:pic>
    </p:spTree>
    <p:extLst>
      <p:ext uri="{BB962C8B-B14F-4D97-AF65-F5344CB8AC3E}">
        <p14:creationId xmlns:p14="http://schemas.microsoft.com/office/powerpoint/2010/main" val="4238285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9CE32B1-818B-3A4E-8B55-A987D6E0344A}"/>
              </a:ext>
            </a:extLst>
          </p:cNvPr>
          <p:cNvSpPr>
            <a:spLocks noGrp="1"/>
          </p:cNvSpPr>
          <p:nvPr>
            <p:ph type="title"/>
          </p:nvPr>
        </p:nvSpPr>
        <p:spPr/>
        <p:txBody>
          <a:bodyPr/>
          <a:lstStyle/>
          <a:p>
            <a:r>
              <a:rPr lang="cs-CZ" b="1" cap="none" dirty="0">
                <a:latin typeface="+mn-lt"/>
              </a:rPr>
              <a:t>Proces pracovní RHB</a:t>
            </a:r>
          </a:p>
        </p:txBody>
      </p:sp>
      <p:sp>
        <p:nvSpPr>
          <p:cNvPr id="4" name="Zástupný symbol pro obsah 3">
            <a:extLst>
              <a:ext uri="{FF2B5EF4-FFF2-40B4-BE49-F238E27FC236}">
                <a16:creationId xmlns:a16="http://schemas.microsoft.com/office/drawing/2014/main" id="{9549AB0D-F736-5447-B26E-1C5954026125}"/>
              </a:ext>
            </a:extLst>
          </p:cNvPr>
          <p:cNvSpPr>
            <a:spLocks noGrp="1"/>
          </p:cNvSpPr>
          <p:nvPr>
            <p:ph idx="1"/>
          </p:nvPr>
        </p:nvSpPr>
        <p:spPr/>
        <p:txBody>
          <a:bodyPr/>
          <a:lstStyle/>
          <a:p>
            <a:endParaRPr lang="cs-CZ"/>
          </a:p>
        </p:txBody>
      </p:sp>
      <p:pic>
        <p:nvPicPr>
          <p:cNvPr id="5" name="Zástupný obsah 3">
            <a:extLst>
              <a:ext uri="{FF2B5EF4-FFF2-40B4-BE49-F238E27FC236}">
                <a16:creationId xmlns:a16="http://schemas.microsoft.com/office/drawing/2014/main" id="{EBA56710-02A7-E84A-BB5C-439DA139801C}"/>
              </a:ext>
            </a:extLst>
          </p:cNvPr>
          <p:cNvPicPr>
            <a:picLocks noChangeAspect="1"/>
          </p:cNvPicPr>
          <p:nvPr/>
        </p:nvPicPr>
        <p:blipFill>
          <a:blip r:embed="rId2"/>
          <a:stretch>
            <a:fillRect/>
          </a:stretch>
        </p:blipFill>
        <p:spPr>
          <a:xfrm>
            <a:off x="2284872" y="1292087"/>
            <a:ext cx="7011528" cy="5361028"/>
          </a:xfrm>
          <a:prstGeom prst="rect">
            <a:avLst/>
          </a:prstGeom>
        </p:spPr>
      </p:pic>
    </p:spTree>
    <p:extLst>
      <p:ext uri="{BB962C8B-B14F-4D97-AF65-F5344CB8AC3E}">
        <p14:creationId xmlns:p14="http://schemas.microsoft.com/office/powerpoint/2010/main" val="1768698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9CE32B1-818B-3A4E-8B55-A987D6E0344A}"/>
              </a:ext>
            </a:extLst>
          </p:cNvPr>
          <p:cNvSpPr>
            <a:spLocks noGrp="1"/>
          </p:cNvSpPr>
          <p:nvPr>
            <p:ph type="title"/>
          </p:nvPr>
        </p:nvSpPr>
        <p:spPr/>
        <p:txBody>
          <a:bodyPr/>
          <a:lstStyle/>
          <a:p>
            <a:r>
              <a:rPr lang="cs-CZ" b="1" cap="none" dirty="0">
                <a:latin typeface="+mn-lt"/>
              </a:rPr>
              <a:t>Proces pracovní RHB</a:t>
            </a:r>
          </a:p>
        </p:txBody>
      </p:sp>
      <p:sp>
        <p:nvSpPr>
          <p:cNvPr id="4" name="Zástupný symbol pro obsah 3">
            <a:extLst>
              <a:ext uri="{FF2B5EF4-FFF2-40B4-BE49-F238E27FC236}">
                <a16:creationId xmlns:a16="http://schemas.microsoft.com/office/drawing/2014/main" id="{9549AB0D-F736-5447-B26E-1C5954026125}"/>
              </a:ext>
            </a:extLst>
          </p:cNvPr>
          <p:cNvSpPr>
            <a:spLocks noGrp="1"/>
          </p:cNvSpPr>
          <p:nvPr>
            <p:ph idx="1"/>
          </p:nvPr>
        </p:nvSpPr>
        <p:spPr/>
        <p:txBody>
          <a:bodyPr/>
          <a:lstStyle/>
          <a:p>
            <a:endParaRPr lang="cs-CZ"/>
          </a:p>
        </p:txBody>
      </p:sp>
      <p:pic>
        <p:nvPicPr>
          <p:cNvPr id="6" name="Zástupný obsah 3">
            <a:extLst>
              <a:ext uri="{FF2B5EF4-FFF2-40B4-BE49-F238E27FC236}">
                <a16:creationId xmlns:a16="http://schemas.microsoft.com/office/drawing/2014/main" id="{913C900A-ACE1-DF42-8958-CBD1A7312D5F}"/>
              </a:ext>
            </a:extLst>
          </p:cNvPr>
          <p:cNvPicPr>
            <a:picLocks noChangeAspect="1"/>
          </p:cNvPicPr>
          <p:nvPr/>
        </p:nvPicPr>
        <p:blipFill>
          <a:blip r:embed="rId2"/>
          <a:stretch>
            <a:fillRect/>
          </a:stretch>
        </p:blipFill>
        <p:spPr>
          <a:xfrm>
            <a:off x="1080468" y="2216726"/>
            <a:ext cx="9933896" cy="3940167"/>
          </a:xfrm>
          <a:prstGeom prst="rect">
            <a:avLst/>
          </a:prstGeom>
        </p:spPr>
      </p:pic>
    </p:spTree>
    <p:extLst>
      <p:ext uri="{BB962C8B-B14F-4D97-AF65-F5344CB8AC3E}">
        <p14:creationId xmlns:p14="http://schemas.microsoft.com/office/powerpoint/2010/main" val="407540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9CE32B1-818B-3A4E-8B55-A987D6E0344A}"/>
              </a:ext>
            </a:extLst>
          </p:cNvPr>
          <p:cNvSpPr>
            <a:spLocks noGrp="1"/>
          </p:cNvSpPr>
          <p:nvPr>
            <p:ph type="title"/>
          </p:nvPr>
        </p:nvSpPr>
        <p:spPr/>
        <p:txBody>
          <a:bodyPr/>
          <a:lstStyle/>
          <a:p>
            <a:r>
              <a:rPr lang="cs-CZ" b="1" cap="none" dirty="0">
                <a:latin typeface="+mn-lt"/>
              </a:rPr>
              <a:t>Typologie účastníka PR</a:t>
            </a:r>
          </a:p>
        </p:txBody>
      </p:sp>
      <p:sp>
        <p:nvSpPr>
          <p:cNvPr id="4" name="Zástupný symbol pro obsah 3">
            <a:extLst>
              <a:ext uri="{FF2B5EF4-FFF2-40B4-BE49-F238E27FC236}">
                <a16:creationId xmlns:a16="http://schemas.microsoft.com/office/drawing/2014/main" id="{9549AB0D-F736-5447-B26E-1C5954026125}"/>
              </a:ext>
            </a:extLst>
          </p:cNvPr>
          <p:cNvSpPr>
            <a:spLocks noGrp="1"/>
          </p:cNvSpPr>
          <p:nvPr>
            <p:ph idx="1"/>
          </p:nvPr>
        </p:nvSpPr>
        <p:spPr/>
        <p:txBody>
          <a:bodyPr/>
          <a:lstStyle/>
          <a:p>
            <a:endParaRPr lang="cs-CZ"/>
          </a:p>
        </p:txBody>
      </p:sp>
      <p:pic>
        <p:nvPicPr>
          <p:cNvPr id="5" name="Zástupný obsah 3">
            <a:extLst>
              <a:ext uri="{FF2B5EF4-FFF2-40B4-BE49-F238E27FC236}">
                <a16:creationId xmlns:a16="http://schemas.microsoft.com/office/drawing/2014/main" id="{B48D5362-A0CA-4048-A438-C0DE0D587226}"/>
              </a:ext>
            </a:extLst>
          </p:cNvPr>
          <p:cNvPicPr>
            <a:picLocks noChangeAspect="1"/>
          </p:cNvPicPr>
          <p:nvPr/>
        </p:nvPicPr>
        <p:blipFill>
          <a:blip r:embed="rId2"/>
          <a:stretch>
            <a:fillRect/>
          </a:stretch>
        </p:blipFill>
        <p:spPr>
          <a:xfrm>
            <a:off x="2147455" y="1769459"/>
            <a:ext cx="7869381" cy="4856148"/>
          </a:xfrm>
          <a:prstGeom prst="rect">
            <a:avLst/>
          </a:prstGeom>
        </p:spPr>
      </p:pic>
    </p:spTree>
    <p:extLst>
      <p:ext uri="{BB962C8B-B14F-4D97-AF65-F5344CB8AC3E}">
        <p14:creationId xmlns:p14="http://schemas.microsoft.com/office/powerpoint/2010/main" val="3608551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Povinnosti zaměstnavatelů</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80742"/>
            <a:ext cx="4753064" cy="2970044"/>
          </a:xfrm>
          <a:prstGeom prst="rect">
            <a:avLst/>
          </a:prstGeom>
          <a:noFill/>
        </p:spPr>
        <p:txBody>
          <a:bodyPr wrap="square" rtlCol="0" anchor="ctr">
            <a:spAutoFit/>
          </a:bodyPr>
          <a:lstStyle/>
          <a:p>
            <a:pPr marL="285750" indent="-285750">
              <a:buFont typeface="Arial" panose="020B0604020202020204" pitchFamily="34" charset="0"/>
              <a:buChar char="•"/>
            </a:pPr>
            <a:r>
              <a:rPr lang="cs-CZ" sz="1700" dirty="0"/>
              <a:t>Zaměstnavatelé jsou zákonem povinni informovat krajskou pobočku ÚP o volných pracovních místech vhodných pro OZP</a:t>
            </a:r>
          </a:p>
          <a:p>
            <a:pPr marL="285750" indent="-285750">
              <a:buFont typeface="Arial" panose="020B0604020202020204" pitchFamily="34" charset="0"/>
              <a:buChar char="•"/>
            </a:pPr>
            <a:r>
              <a:rPr lang="cs-CZ" sz="1700" dirty="0"/>
              <a:t>Rozšiřovat podle svých podmínek možnost zaměstnávání OZP individuálním přizpůsobováním pracovních míst a podmínek a vyhrazováním pracovních míst pro OZP</a:t>
            </a:r>
          </a:p>
          <a:p>
            <a:pPr marL="285750" indent="-285750">
              <a:buFont typeface="Arial" panose="020B0604020202020204" pitchFamily="34" charset="0"/>
              <a:buChar char="•"/>
            </a:pPr>
            <a:r>
              <a:rPr lang="cs-CZ" sz="1700" dirty="0"/>
              <a:t>Spolupracovat s krajskou pobočkou ÚP při zajišťování pracovní rehabilitace, </a:t>
            </a:r>
          </a:p>
          <a:p>
            <a:pPr marL="285750" indent="-285750">
              <a:buFont typeface="Arial" panose="020B0604020202020204" pitchFamily="34" charset="0"/>
              <a:buChar char="•"/>
            </a:pPr>
            <a:r>
              <a:rPr lang="cs-CZ" sz="1700" dirty="0"/>
              <a:t>Vést evidenci pracovních míst vyhrazených pro OZP</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1BB97A08-21A1-C946-908F-2884DAE2CA7C}"/>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338758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Povinný podíl 4 % nad 25</a:t>
            </a:r>
            <a:endParaRPr lang="cs-CZ" sz="4400" dirty="0"/>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7"/>
            <a:ext cx="4753064" cy="3231654"/>
          </a:xfrm>
          <a:prstGeom prst="rect">
            <a:avLst/>
          </a:prstGeom>
          <a:noFill/>
        </p:spPr>
        <p:txBody>
          <a:bodyPr wrap="square" rtlCol="0" anchor="ctr">
            <a:spAutoFit/>
          </a:bodyPr>
          <a:lstStyle/>
          <a:p>
            <a:pPr marL="285750" indent="-285750">
              <a:buFont typeface="Arial" panose="020B0604020202020204" pitchFamily="34" charset="0"/>
              <a:buChar char="•"/>
            </a:pPr>
            <a:r>
              <a:rPr lang="cs-CZ" sz="1700" dirty="0"/>
              <a:t>Zaměstnavatelé s více než 25 zaměstnanci v pracovním poměru jsou povinni zaměstnávat OZP </a:t>
            </a:r>
          </a:p>
          <a:p>
            <a:pPr marL="285750" indent="-285750">
              <a:buFont typeface="Arial" panose="020B0604020202020204" pitchFamily="34" charset="0"/>
              <a:buChar char="•"/>
            </a:pPr>
            <a:r>
              <a:rPr lang="cs-CZ" sz="1700" dirty="0"/>
              <a:t>Povinný podíl OZP na celkovém počtu zaměstnanců zaměstnavatele musí být min. 4 %</a:t>
            </a:r>
          </a:p>
          <a:p>
            <a:pPr marL="285750" indent="-285750">
              <a:buFont typeface="Arial" panose="020B0604020202020204" pitchFamily="34" charset="0"/>
              <a:buChar char="•"/>
            </a:pPr>
            <a:r>
              <a:rPr lang="cs-CZ" sz="1700" dirty="0"/>
              <a:t>Pokud zaměstnavatel nesplní povinný podíl potřebným počtem zaměstnanců OZP, může využít tzv. náhradní plnění, tj. možnost odběru výrobků nebo služeb od zaměstnavatelů převážně zaměstnávajících OZP nebo zaplatit za příslušný počet OZP odvod do státního rozpočtu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EB2D3AA-E89C-0346-9C36-FB8C638CDCB7}"/>
              </a:ext>
            </a:extLst>
          </p:cNvPr>
          <p:cNvPicPr>
            <a:picLocks noGrp="1" noChangeAspect="1"/>
          </p:cNvPicPr>
          <p:nvPr>
            <p:ph type="pic" sz="quarter" idx="10"/>
          </p:nvPr>
        </p:nvPicPr>
        <p:blipFill>
          <a:blip r:embed="rId3"/>
          <a:srcRect l="26202" r="26202"/>
          <a:stretch>
            <a:fillRect/>
          </a:stretch>
        </p:blipFill>
        <p:spPr/>
      </p:pic>
    </p:spTree>
    <p:extLst>
      <p:ext uri="{BB962C8B-B14F-4D97-AF65-F5344CB8AC3E}">
        <p14:creationId xmlns:p14="http://schemas.microsoft.com/office/powerpoint/2010/main" val="335320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829899"/>
            <a:ext cx="4752753" cy="1077218"/>
          </a:xfrm>
          <a:prstGeom prst="rect">
            <a:avLst/>
          </a:prstGeom>
          <a:noFill/>
        </p:spPr>
        <p:txBody>
          <a:bodyPr wrap="square" rtlCol="0" anchor="b">
            <a:spAutoFit/>
          </a:bodyPr>
          <a:lstStyle/>
          <a:p>
            <a:pPr algn="ctr"/>
            <a:r>
              <a:rPr lang="cs-CZ" sz="3200" b="1" dirty="0"/>
              <a:t>Příspěvek na vytvoření chráněného pracoviště</a:t>
            </a:r>
            <a:endParaRPr lang="cs-CZ" sz="3200" dirty="0"/>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3"/>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altLang="cs-CZ" dirty="0">
                <a:latin typeface="Calibri" panose="020F0502020204030204" pitchFamily="34" charset="0"/>
              </a:rPr>
              <a:t>Zřízení nebo vymezení chráněného pracovního místa zaměstnavatelem pro osobu se zdravotním postižením na základě dohody s ÚP ČR. </a:t>
            </a:r>
          </a:p>
          <a:p>
            <a:pPr marL="285750" indent="-285750">
              <a:buFont typeface="Arial" panose="020B0604020202020204" pitchFamily="34" charset="0"/>
              <a:buChar char="•"/>
            </a:pPr>
            <a:r>
              <a:rPr lang="cs-CZ" altLang="cs-CZ" dirty="0">
                <a:latin typeface="Calibri" panose="020F0502020204030204" pitchFamily="34" charset="0"/>
              </a:rPr>
              <a:t>Na zřízení (nezbytné vybavení) chráněného pracovního místa poskytuje Úřad práce ČR zaměstnavateli příspěvek. </a:t>
            </a:r>
          </a:p>
          <a:p>
            <a:pPr marL="285750" indent="-285750">
              <a:buFont typeface="Arial" panose="020B0604020202020204" pitchFamily="34" charset="0"/>
              <a:buChar char="•"/>
            </a:pPr>
            <a:r>
              <a:rPr lang="cs-CZ" altLang="cs-CZ" dirty="0">
                <a:latin typeface="Calibri" panose="020F0502020204030204" pitchFamily="34" charset="0"/>
              </a:rPr>
              <a:t>Chráněné pracovní místo musí být obsazeno po dobu 3 let.</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8D915198-916A-BA44-B66F-967EABCEB30E}"/>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44597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07127"/>
            <a:ext cx="4152627" cy="400110"/>
          </a:xfrm>
          <a:prstGeom prst="rect">
            <a:avLst/>
          </a:prstGeom>
          <a:noFill/>
        </p:spPr>
        <p:txBody>
          <a:bodyPr wrap="square" rtlCol="0" anchor="ctr">
            <a:spAutoFit/>
          </a:bodyPr>
          <a:lstStyle/>
          <a:p>
            <a:pPr marL="285750" indent="-285750">
              <a:buFont typeface="Arial" panose="020B0604020202020204" pitchFamily="34" charset="0"/>
              <a:buChar char="•"/>
            </a:pPr>
            <a:r>
              <a:rPr lang="cs-CZ" sz="2000" dirty="0"/>
              <a:t>Co si z dnešní hodiny odnáším ?</a:t>
            </a:r>
          </a:p>
        </p:txBody>
      </p:sp>
      <p:pic>
        <p:nvPicPr>
          <p:cNvPr id="8" name="Zástupný symbol obrázku 7">
            <a:extLst>
              <a:ext uri="{FF2B5EF4-FFF2-40B4-BE49-F238E27FC236}">
                <a16:creationId xmlns:a16="http://schemas.microsoft.com/office/drawing/2014/main" id="{9339A267-44D6-0B4B-8FA6-EA68EA997244}"/>
              </a:ext>
            </a:extLst>
          </p:cNvPr>
          <p:cNvPicPr>
            <a:picLocks noGrp="1" noChangeAspect="1"/>
          </p:cNvPicPr>
          <p:nvPr>
            <p:ph type="pic" sz="quarter" idx="10"/>
          </p:nvPr>
        </p:nvPicPr>
        <p:blipFill>
          <a:blip r:embed="rId2"/>
          <a:srcRect l="14225" r="14225"/>
          <a:stretch>
            <a:fillRect/>
          </a:stretch>
        </p:blipFill>
        <p:spPr/>
      </p:pic>
    </p:spTree>
    <p:extLst>
      <p:ext uri="{BB962C8B-B14F-4D97-AF65-F5344CB8AC3E}">
        <p14:creationId xmlns:p14="http://schemas.microsoft.com/office/powerpoint/2010/main" val="325238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29024"/>
            <a:ext cx="4152627" cy="356316"/>
          </a:xfrm>
          <a:prstGeom prst="rect">
            <a:avLst/>
          </a:prstGeom>
          <a:noFill/>
        </p:spPr>
        <p:txBody>
          <a:bodyPr wrap="square" rtlCol="0" anchor="ctr">
            <a:spAutoFit/>
          </a:bodyPr>
          <a:lstStyle/>
          <a:p>
            <a:pPr algn="ctr">
              <a:lnSpc>
                <a:spcPts val="1900"/>
              </a:lnSpc>
              <a:spcAft>
                <a:spcPts val="450"/>
              </a:spcAft>
            </a:pPr>
            <a:r>
              <a:rPr lang="en-US" sz="2400" b="1" dirty="0" err="1">
                <a:cs typeface="Poppins Light" pitchFamily="2" charset="77"/>
              </a:rPr>
              <a:t>Děkuji</a:t>
            </a:r>
            <a:r>
              <a:rPr lang="en-US" sz="2400" b="1" dirty="0">
                <a:cs typeface="Poppins Light" pitchFamily="2" charset="77"/>
              </a:rPr>
              <a:t> </a:t>
            </a:r>
            <a:r>
              <a:rPr lang="en-US" sz="2400" b="1" dirty="0" err="1">
                <a:cs typeface="Poppins Light" pitchFamily="2" charset="77"/>
              </a:rPr>
              <a:t>za</a:t>
            </a:r>
            <a:r>
              <a:rPr lang="en-US" sz="2400" b="1" dirty="0">
                <a:cs typeface="Poppins Light" pitchFamily="2" charset="77"/>
              </a:rPr>
              <a:t> </a:t>
            </a:r>
            <a:r>
              <a:rPr lang="en-US" sz="2400" b="1" dirty="0" err="1">
                <a:cs typeface="Poppins Light" pitchFamily="2" charset="77"/>
              </a:rPr>
              <a:t>pozornost</a:t>
            </a:r>
            <a:endParaRPr lang="en-US" sz="2400" b="1" dirty="0">
              <a:cs typeface="Poppins Light" pitchFamily="2" charset="77"/>
            </a:endParaRPr>
          </a:p>
        </p:txBody>
      </p:sp>
      <p:pic>
        <p:nvPicPr>
          <p:cNvPr id="7" name="Zástupný symbol obrázku 6">
            <a:extLst>
              <a:ext uri="{FF2B5EF4-FFF2-40B4-BE49-F238E27FC236}">
                <a16:creationId xmlns:a16="http://schemas.microsoft.com/office/drawing/2014/main" id="{C14505A1-CA21-DE42-8489-C0E12B9D0D65}"/>
              </a:ext>
            </a:extLst>
          </p:cNvPr>
          <p:cNvPicPr>
            <a:picLocks noGrp="1" noChangeAspect="1"/>
          </p:cNvPicPr>
          <p:nvPr>
            <p:ph type="pic" sz="quarter" idx="10"/>
          </p:nvPr>
        </p:nvPicPr>
        <p:blipFill>
          <a:blip r:embed="rId2"/>
          <a:srcRect l="26150" r="26150"/>
          <a:stretch>
            <a:fillRect/>
          </a:stretch>
        </p:blipFill>
        <p:spPr/>
      </p:pic>
    </p:spTree>
    <p:extLst>
      <p:ext uri="{BB962C8B-B14F-4D97-AF65-F5344CB8AC3E}">
        <p14:creationId xmlns:p14="http://schemas.microsoft.com/office/powerpoint/2010/main" val="124306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Legislativa</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4142594"/>
            <a:ext cx="4753064" cy="64633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Zákon č. 435/2004 Sb. o zaměstnanosti</a:t>
            </a:r>
          </a:p>
          <a:p>
            <a:pPr marL="285750" indent="-285750">
              <a:buFont typeface="Arial" panose="020B0604020202020204" pitchFamily="34" charset="0"/>
              <a:buChar char="•"/>
            </a:pPr>
            <a:r>
              <a:rPr lang="cs-CZ" dirty="0"/>
              <a:t>Vyhláška č. 518/2004 Sb.</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1D8F4AD3-FA44-384C-A059-CC1FA113B879}"/>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75595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Cílová skupina</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757600"/>
            <a:ext cx="4753064" cy="3416320"/>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Je určena osobám se zdravotním postižením</a:t>
            </a:r>
          </a:p>
          <a:p>
            <a:pPr marL="285750" lvl="0" indent="-285750">
              <a:buFont typeface="Arial" panose="020B0604020202020204" pitchFamily="34" charset="0"/>
              <a:buChar char="•"/>
            </a:pPr>
            <a:r>
              <a:rPr lang="cs-CZ" dirty="0"/>
              <a:t>Tuto skutečnost OZP doloží posudkem nebo potvrzením orgánu sociálního zabezpečení. </a:t>
            </a:r>
          </a:p>
          <a:p>
            <a:pPr marL="285750" lvl="0" indent="-285750">
              <a:buFont typeface="Arial" panose="020B0604020202020204" pitchFamily="34" charset="0"/>
              <a:buChar char="•"/>
            </a:pPr>
            <a:r>
              <a:rPr lang="cs-CZ" dirty="0"/>
              <a:t>Na pracovní rehabilitaci mohou být na základě doporučení ošetřujícího lékaře vydaného jménem poskytovatele zdravotních služeb zařazeny </a:t>
            </a:r>
            <a:r>
              <a:rPr lang="cs-CZ" b="1" dirty="0"/>
              <a:t>fyzické osoby, které jsou uznány za dočasně neschopné práce, a na základě doporučení OSSZ vydaného v rámci kontrolní lékařské prohlídky též fyzické osoby, které přestaly být invalidními.</a:t>
            </a:r>
            <a:endParaRPr lang="en-US" sz="2000" b="1"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3" name="Zástupný symbol obrázku 12">
            <a:extLst>
              <a:ext uri="{FF2B5EF4-FFF2-40B4-BE49-F238E27FC236}">
                <a16:creationId xmlns:a16="http://schemas.microsoft.com/office/drawing/2014/main" id="{8B34206A-20E2-EE41-85D2-3B33353A312A}"/>
              </a:ext>
            </a:extLst>
          </p:cNvPr>
          <p:cNvPicPr>
            <a:picLocks noGrp="1" noChangeAspect="1"/>
          </p:cNvPicPr>
          <p:nvPr>
            <p:ph type="pic" sz="quarter" idx="10"/>
          </p:nvPr>
        </p:nvPicPr>
        <p:blipFill>
          <a:blip r:embed="rId3"/>
          <a:srcRect l="24808" r="24808"/>
          <a:stretch>
            <a:fillRect/>
          </a:stretch>
        </p:blipFill>
        <p:spPr/>
      </p:pic>
    </p:spTree>
    <p:extLst>
      <p:ext uri="{BB962C8B-B14F-4D97-AF65-F5344CB8AC3E}">
        <p14:creationId xmlns:p14="http://schemas.microsoft.com/office/powerpoint/2010/main" val="94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Zabezpečení</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597"/>
            <a:ext cx="4753064" cy="2308324"/>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Pracovní rehabilitaci zabezpečuje na základě Žádosti o pracovní rehabilitaci Krajská pobočka Úřadu práce ČR místně příslušná podle bydliště OZP ve spolupráci s pracovně rehabilitačními středisky </a:t>
            </a:r>
          </a:p>
          <a:p>
            <a:pPr marL="285750" lvl="0" indent="-285750">
              <a:buFont typeface="Arial" panose="020B0604020202020204" pitchFamily="34" charset="0"/>
              <a:buChar char="•"/>
            </a:pPr>
            <a:r>
              <a:rPr lang="cs-CZ" dirty="0"/>
              <a:t>Nebo může na základě písemné dohody pověřit zabezpečením pracovní rehabilitace jinou právnickou nebo fyzickou osobu. </a:t>
            </a:r>
            <a:endParaRPr lang="en-US" i="1"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E102BE77-51C7-4148-BF09-3B09CA4FD2AC}"/>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1970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Žádost</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0"/>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dirty="0"/>
              <a:t>Žádosti o pracovní rehabilitaci přijímá každé pracoviště Úřadu práce ČR.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Přílohou žádosti o pracovní rehabilitaci musí být jeden z těchto dokladů:</a:t>
            </a:r>
            <a:br>
              <a:rPr lang="cs-CZ" dirty="0"/>
            </a:br>
            <a:r>
              <a:rPr lang="cs-CZ" dirty="0"/>
              <a:t>- rozhodnutí orgánu sociálního zabezpečení,</a:t>
            </a:r>
            <a:br>
              <a:rPr lang="cs-CZ" dirty="0"/>
            </a:br>
            <a:r>
              <a:rPr lang="cs-CZ" dirty="0"/>
              <a:t>- doporučení ošetřujícího lékaře vydaného jménem zdravotnického zařízení,</a:t>
            </a:r>
            <a:br>
              <a:rPr lang="cs-CZ" dirty="0"/>
            </a:br>
            <a:r>
              <a:rPr lang="cs-CZ" dirty="0"/>
              <a:t>- doporučení OSSZ vydané v rámci kontrolní lékařské prohlídky.</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8DDF066-4220-9B44-B334-6ACF9CB9B950}"/>
              </a:ext>
            </a:extLst>
          </p:cNvPr>
          <p:cNvPicPr>
            <a:picLocks noGrp="1" noChangeAspect="1"/>
          </p:cNvPicPr>
          <p:nvPr>
            <p:ph type="pic" sz="quarter" idx="10"/>
          </p:nvPr>
        </p:nvPicPr>
        <p:blipFill>
          <a:blip r:embed="rId3"/>
          <a:srcRect l="21380" r="21380"/>
          <a:stretch>
            <a:fillRect/>
          </a:stretch>
        </p:blipFill>
        <p:spPr/>
      </p:pic>
    </p:spTree>
    <p:extLst>
      <p:ext uri="{BB962C8B-B14F-4D97-AF65-F5344CB8AC3E}">
        <p14:creationId xmlns:p14="http://schemas.microsoft.com/office/powerpoint/2010/main" val="95956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Úhrada</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727106"/>
            <a:ext cx="4753064" cy="1477328"/>
          </a:xfrm>
          <a:prstGeom prst="rect">
            <a:avLst/>
          </a:prstGeom>
          <a:noFill/>
        </p:spPr>
        <p:txBody>
          <a:bodyPr wrap="square" rtlCol="0" anchor="ctr">
            <a:spAutoFit/>
          </a:bodyPr>
          <a:lstStyle/>
          <a:p>
            <a:pPr marL="285750" indent="-285750">
              <a:buFont typeface="Arial" panose="020B0604020202020204" pitchFamily="34" charset="0"/>
              <a:buChar char="•"/>
            </a:pPr>
            <a:r>
              <a:rPr lang="cs-CZ" dirty="0"/>
              <a:t>Náklady s ní spojené hradí Krajská pobočka Úřadu práce ČR, která ji zabezpečuje. </a:t>
            </a:r>
          </a:p>
          <a:p>
            <a:pPr marL="285750" indent="-285750">
              <a:buFont typeface="Arial" panose="020B0604020202020204" pitchFamily="34" charset="0"/>
              <a:buChar char="•"/>
            </a:pPr>
            <a:r>
              <a:rPr lang="cs-CZ" dirty="0"/>
              <a:t>Přitom se řídí prováděcím právním předpisem vydaným Ministerstvem práce a sociálních věcí – vyhláškou č. 518/2004 Sb.</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E2CC1528-F9FE-F144-A0F4-83E43CDE13A4}"/>
              </a:ext>
            </a:extLst>
          </p:cNvPr>
          <p:cNvPicPr>
            <a:picLocks noGrp="1" noChangeAspect="1"/>
          </p:cNvPicPr>
          <p:nvPr>
            <p:ph type="pic" sz="quarter" idx="10"/>
          </p:nvPr>
        </p:nvPicPr>
        <p:blipFill>
          <a:blip r:embed="rId3"/>
          <a:srcRect l="29572" r="29572"/>
          <a:stretch>
            <a:fillRect/>
          </a:stretch>
        </p:blipFill>
        <p:spPr/>
      </p:pic>
    </p:spTree>
    <p:extLst>
      <p:ext uri="{BB962C8B-B14F-4D97-AF65-F5344CB8AC3E}">
        <p14:creationId xmlns:p14="http://schemas.microsoft.com/office/powerpoint/2010/main" val="344656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Průběh</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4"/>
            <a:ext cx="4753064" cy="2585323"/>
          </a:xfrm>
          <a:prstGeom prst="rect">
            <a:avLst/>
          </a:prstGeom>
          <a:noFill/>
        </p:spPr>
        <p:txBody>
          <a:bodyPr wrap="square" rtlCol="0" anchor="ctr">
            <a:spAutoFit/>
          </a:bodyPr>
          <a:lstStyle/>
          <a:p>
            <a:pPr marL="342900" indent="-342900">
              <a:buFont typeface="Arial" panose="020B0604020202020204" pitchFamily="34" charset="0"/>
              <a:buChar char="•"/>
            </a:pPr>
            <a:r>
              <a:rPr lang="cs-CZ" dirty="0"/>
              <a:t>Úřad práce v součinnosti s osobou se zdravotním postižením sestaví individuální plán pracovní rehabilitace. </a:t>
            </a:r>
          </a:p>
          <a:p>
            <a:pPr marL="342900" indent="-342900">
              <a:buFont typeface="Arial" panose="020B0604020202020204" pitchFamily="34" charset="0"/>
              <a:buChar char="•"/>
            </a:pPr>
            <a:r>
              <a:rPr lang="cs-CZ" dirty="0"/>
              <a:t>Při jeho sestavování je zohledněna její zdravotní způsobilost, schopnost vykonávat soustavné zaměstnání nebo jinou výdělečnou činnost, kvalifikace a situace na trhu práce</a:t>
            </a:r>
          </a:p>
          <a:p>
            <a:pPr marL="342900" indent="-342900">
              <a:buFont typeface="Arial" panose="020B0604020202020204" pitchFamily="34" charset="0"/>
              <a:buChar char="•"/>
            </a:pPr>
            <a:r>
              <a:rPr lang="cs-CZ" dirty="0"/>
              <a:t>Přitom se vychází z vyjádření odborné pracovní skupiny</a:t>
            </a:r>
            <a:endParaRPr lang="cs-CZ"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6" name="Zástupný symbol obrázku 15">
            <a:extLst>
              <a:ext uri="{FF2B5EF4-FFF2-40B4-BE49-F238E27FC236}">
                <a16:creationId xmlns:a16="http://schemas.microsoft.com/office/drawing/2014/main" id="{5824DA76-30BA-5742-B3F6-952CF6E39DAF}"/>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4188413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583678"/>
            <a:ext cx="4752753" cy="1323439"/>
          </a:xfrm>
          <a:prstGeom prst="rect">
            <a:avLst/>
          </a:prstGeom>
          <a:noFill/>
        </p:spPr>
        <p:txBody>
          <a:bodyPr wrap="square" rtlCol="0" anchor="b">
            <a:spAutoFit/>
          </a:bodyPr>
          <a:lstStyle/>
          <a:p>
            <a:pPr algn="ctr"/>
            <a:r>
              <a:rPr lang="cs-CZ" sz="4000" b="1" dirty="0"/>
              <a:t>Členové odborné pracovní skupiny</a:t>
            </a:r>
            <a:endParaRPr lang="en-US" sz="40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Členy odborné pracovní skupiny jsou zejména zástupci organizací zdravotně postižených, zástupci zaměstnavatelů zaměstnávajících více než 50 % OZP, zástupci ÚP, zástupci zdrav. zařízení, která posuzují zdrav. stav účastníků PR</a:t>
            </a:r>
          </a:p>
          <a:p>
            <a:pPr marL="285750" indent="-285750">
              <a:buFont typeface="Arial" panose="020B0604020202020204" pitchFamily="34" charset="0"/>
              <a:buChar char="•"/>
            </a:pPr>
            <a:r>
              <a:rPr lang="cs-CZ" dirty="0"/>
              <a:t>Odborné pracovní skupiny vytvářejí Krajské pobočky Úřadu práce ČR za účelem posouzení vhodné formy pracovní rehabilitace</a:t>
            </a:r>
            <a:endParaRPr lang="cs-CZ"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D6BD14A-9076-164F-A2DA-6641A6994F3A}"/>
              </a:ext>
            </a:extLst>
          </p:cNvPr>
          <p:cNvPicPr>
            <a:picLocks noGrp="1" noChangeAspect="1"/>
          </p:cNvPicPr>
          <p:nvPr>
            <p:ph type="pic" sz="quarter" idx="10"/>
          </p:nvPr>
        </p:nvPicPr>
        <p:blipFill>
          <a:blip r:embed="rId3"/>
          <a:srcRect l="27653" r="27653"/>
          <a:stretch>
            <a:fillRect/>
          </a:stretch>
        </p:blipFill>
        <p:spPr/>
      </p:pic>
    </p:spTree>
    <p:extLst>
      <p:ext uri="{BB962C8B-B14F-4D97-AF65-F5344CB8AC3E}">
        <p14:creationId xmlns:p14="http://schemas.microsoft.com/office/powerpoint/2010/main" val="886241459"/>
      </p:ext>
    </p:extLst>
  </p:cSld>
  <p:clrMapOvr>
    <a:masterClrMapping/>
  </p:clrMapOvr>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{CA462AB4-DCA1-3349-B0F1-2811B4BEF728}tf10001071</Template>
  <TotalTime>477</TotalTime>
  <Words>1073</Words>
  <Application>Microsoft Macintosh PowerPoint</Application>
  <PresentationFormat>Širokoúhlá obrazovka</PresentationFormat>
  <Paragraphs>95</Paragraphs>
  <Slides>28</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28</vt:i4>
      </vt:variant>
    </vt:vector>
  </HeadingPairs>
  <TitlesOfParts>
    <vt:vector size="36" baseType="lpstr">
      <vt:lpstr>Arial</vt:lpstr>
      <vt:lpstr>Arimo</vt:lpstr>
      <vt:lpstr>Calibri</vt:lpstr>
      <vt:lpstr>Gill Sans MT</vt:lpstr>
      <vt:lpstr>Impact</vt:lpstr>
      <vt:lpstr>Poppins</vt:lpstr>
      <vt:lpstr>Poppins Light</vt:lpstr>
      <vt:lpstr>Odznáček</vt:lpstr>
      <vt:lpstr>Pracovní rehabilitace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Proces pracovní RHB</vt:lpstr>
      <vt:lpstr>Proces pracovní RHB</vt:lpstr>
      <vt:lpstr>Typologie účastníka PR</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Rehabilitace</dc:title>
  <dc:creator>Pavel Soporský</dc:creator>
  <cp:lastModifiedBy>Vlaďka Soporská</cp:lastModifiedBy>
  <cp:revision>50</cp:revision>
  <dcterms:created xsi:type="dcterms:W3CDTF">2022-02-26T16:55:02Z</dcterms:created>
  <dcterms:modified xsi:type="dcterms:W3CDTF">2023-03-21T21:25:37Z</dcterms:modified>
</cp:coreProperties>
</file>