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4163" r:id="rId3"/>
    <p:sldId id="4164" r:id="rId4"/>
    <p:sldId id="4165" r:id="rId5"/>
    <p:sldId id="4166" r:id="rId6"/>
    <p:sldId id="4167" r:id="rId7"/>
    <p:sldId id="4169" r:id="rId8"/>
    <p:sldId id="4175" r:id="rId9"/>
    <p:sldId id="4168" r:id="rId10"/>
    <p:sldId id="4188" r:id="rId11"/>
    <p:sldId id="4179" r:id="rId12"/>
    <p:sldId id="4192" r:id="rId13"/>
    <p:sldId id="4189" r:id="rId14"/>
    <p:sldId id="4171" r:id="rId15"/>
    <p:sldId id="4173" r:id="rId16"/>
    <p:sldId id="4177" r:id="rId17"/>
    <p:sldId id="4174" r:id="rId18"/>
    <p:sldId id="4176" r:id="rId19"/>
    <p:sldId id="4181" r:id="rId20"/>
    <p:sldId id="4180" r:id="rId21"/>
    <p:sldId id="4178" r:id="rId22"/>
    <p:sldId id="4182" r:id="rId23"/>
    <p:sldId id="4190" r:id="rId24"/>
    <p:sldId id="4183" r:id="rId25"/>
    <p:sldId id="4184" r:id="rId26"/>
    <p:sldId id="4185" r:id="rId27"/>
    <p:sldId id="4186" r:id="rId28"/>
    <p:sldId id="4191" r:id="rId29"/>
    <p:sldId id="4187" r:id="rId30"/>
    <p:sldId id="4161" r:id="rId31"/>
    <p:sldId id="414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4972"/>
  </p:normalViewPr>
  <p:slideViewPr>
    <p:cSldViewPr snapToGrid="0" snapToObjects="1">
      <p:cViewPr>
        <p:scale>
          <a:sx n="121" d="100"/>
          <a:sy n="121" d="100"/>
        </p:scale>
        <p:origin x="76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3/26/23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158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7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8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C134E3-1E22-9042-BA96-7E2C1D5CB1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06652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>
            <a:outerShdw blurRad="635000" algn="ctr" rotWithShape="0">
              <a:srgbClr val="A4A4A4">
                <a:alpha val="20000"/>
              </a:srgb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1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1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26280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761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237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88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82287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551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4AF97-C601-4540-9890-2533BC0F6C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Pedagogicko-výchovná rehabilitace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F7B873-D166-EA43-A5BA-C3FDA16897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Vyučující: Vladimíra </a:t>
            </a:r>
            <a:r>
              <a:rPr lang="cs-CZ" dirty="0" err="1"/>
              <a:t>Soporská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431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Integrované vzdělávání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49936"/>
            <a:ext cx="4753064" cy="3231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Pokud není důvod pro zařazení do speciálního vzdělávacího zařízení, preferuje se možnost volby vzdělávání </a:t>
            </a:r>
            <a:r>
              <a:rPr lang="cs-CZ" sz="1700" b="1" dirty="0"/>
              <a:t>v hlavním vzdělávacím proudu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Tento směr je označován jako </a:t>
            </a:r>
            <a:r>
              <a:rPr lang="cs-CZ" sz="1700" b="1" dirty="0"/>
              <a:t>integrované („inkluzivní vzdělávání“) vzdělávání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Podporuje </a:t>
            </a:r>
            <a:r>
              <a:rPr lang="cs-CZ" sz="1700" b="1" dirty="0"/>
              <a:t>zachování přirozeného komunitního prostředí</a:t>
            </a:r>
            <a:r>
              <a:rPr lang="cs-CZ" sz="1700" dirty="0"/>
              <a:t> dítěte, žáka, studenta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Společné, tzv. integrované vzdělávání představuje jeden z účinných nástrojů sociálního učení a je jedním z důležitých faktorů </a:t>
            </a:r>
            <a:r>
              <a:rPr lang="cs-CZ" sz="1700" b="1" dirty="0"/>
              <a:t>prevence sociálního vyloučení </a:t>
            </a:r>
            <a:r>
              <a:rPr lang="cs-CZ" sz="1700" dirty="0"/>
              <a:t>osob ze ZP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426DDDC5-4079-E647-AEF8-C1FA5B9811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438" r="31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121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322342"/>
            <a:ext cx="475275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2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Individuální integrace</a:t>
            </a:r>
            <a:endParaRPr lang="en-US" sz="32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634493"/>
            <a:ext cx="4753064" cy="36625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Vzdělávání žáků s postižením ve třídách ve škole hlavního vzdělávacího proudu (běžné škole) nebo ve speciální škole určené pro žáky s jiným druhem zdravotního postižení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Probíhá se současným zajištěním odpovídajících vzdělávacích podmínek a nezbytné speciálně pedagogické nebo psychologické péče.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Jedná se o upřednostněnou volbu, vyhodnocují se však reálné možnosti uspokojování speciálních vzdělávacích potřeb žáka.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Při výběru vzdělávací cesty žáka je vždy rozhodující vyjádření rodičů.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Integrovaní žáci jsou zpravidla vzděláváni podle individuálního vzdělávacího plánu.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54A05BB3-FA1B-5248-945F-40C49E0E3C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3002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Skupinová integrace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96103"/>
            <a:ext cx="4753064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Vzdělávání žáků ve speciálních třídách, odděleních či studijních skupinách zřízených pro žáky se zdravotním postižením ve školách hlavního vzdělávacího proudu (běžné škole) nebo ve speciální škole určené pro žáky s jiným druhem ZP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skupinové integraci se žáci mohou v některých vyučovacích předmětech vzdělávat společně s ostatními žáky školy a v rámci svých možností jsou zapojeni do všech aktivit mimo vyučování.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6321AEB3-9291-FE44-85EA-7BCFB5FBF0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920" r="239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311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SPC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73102"/>
            <a:ext cx="4753064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Významnou roli v procesu integrovaného / inkluzivního vzdělávání mají </a:t>
            </a:r>
            <a:r>
              <a:rPr lang="cs-CZ" b="1" dirty="0"/>
              <a:t>speciálně-pedagogická centra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Pracovníci těchto školských poradenských zařízení poskytují rodinám, pedagogům a dalším zainteresovaným subjektům na integraci dětí, žáků a studentů s postižením individuální podporu včetně informací o speciálních metodách výuky a výchovy apod.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4CBF8F86-6CA4-1F47-85B6-56D6D3242E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5946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Vzdělávání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73103"/>
            <a:ext cx="4753064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přijímání ke vzdělávání a při jeho ukončování se stanovují vhodné podmínky odpovídající potřebám ZP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hodnocení žáků a studentů s postižením se přihlíží k povaze postižení nebo znevýhodnění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Vyžaduje-li to povaha postižení, zřizují se pro tyto děti, žáky a studenty jednotlivé třídy, oddělení nebo studijní skupiny s upravenými vzdělávacími programy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B140AA00-E6C5-D542-BC65-8EA70F925A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8535" r="28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5393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Vzdělávání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73102"/>
            <a:ext cx="4753064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Děti, žáci a studenti s postižením mají právo bezplatně užívat při vzdělávání speciální učebnice a speciální didaktické a kompenzační učební pomůcky poskytované školou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Např. těm, kdo nemohou číst běžné písmo zrakem, se zajišťuje právo na vzdělávání s použitím Braillova hmatového písma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Ředitel školy může se souhlasem Krajského úřadu zřídit funkci </a:t>
            </a:r>
            <a:r>
              <a:rPr lang="cs-CZ" b="1" dirty="0"/>
              <a:t>asistenta pedagoga.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D6485081-BDF1-D641-8D09-B917DFA414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5402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Asistent pedagoga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42297"/>
            <a:ext cx="4753064" cy="28469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dirty="0"/>
              <a:t>Škola může zřídit pozici asistenta pedagoga, jehož hlavními činnostmi jsou: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Pomoc žákům s postižením při přizpůsobení se školnímu prostředí,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Pomoc pedagogickým pracovníkům školy při výchovné a vzdělávací činnosti,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Pomoc při komunikace se žáky,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spolupráci se zákonnými zástupci žáků a komunitou, ze které žák pochází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FD0F1D95-84B2-FE4A-A307-9D95BD8EB1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8568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Podpůrná opatření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980744"/>
            <a:ext cx="4753064" cy="29700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Vzdělávání dětí, žáků a studentů se speciálními vzdělávacími potřebami se uskutečňuje s pomocí </a:t>
            </a:r>
            <a:r>
              <a:rPr lang="cs-CZ" sz="1700" b="1" dirty="0"/>
              <a:t>podpůrných opatření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Nezbytné úpravy ve vzdělávání a školských službách odpovídající zdravotnímu stavu, kulturnímu prostředí nebo jiným životním podmínkám dítěte, žáka nebo studenta.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Děti, žáci a studenti se speciálními vzdělávacími potřebami mají právo na bezplatné poskytování podpůrných opatření školou a školským zařízením</a:t>
            </a:r>
            <a:r>
              <a:rPr lang="cs-CZ" sz="1600" dirty="0"/>
              <a:t>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E6C6DC18-8CEF-B64D-9EB9-835E84707B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1450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Podpůrná opatření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49935"/>
            <a:ext cx="4753064" cy="3231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Využívání speciálních metod, postupů, forem a prostředků vzdělávání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Kompenzačních, rehabilitačních a učebních pomůcek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Speciálních učebnic a didaktických materiálů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Zařazení předmětů speciálně-pedagogické péče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Poskytování pedagogicko-psychologických služeb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Zajištění služeb asistenta pedagoga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Snížení počtu žáků ve třídě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Oddělení nebo studijní skupina či jiná úprava organizace vzdělávání zohledňující speciální vzdělávací potřeby žáka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C18B041B-8195-4849-A3FD-6C56E7E6C2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8973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Podpůrná opatření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19158"/>
            <a:ext cx="4753064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 případě středních škol (pokud to vzdělávání žáka vyžaduje) je možné vzdělávání prodloužit o 1 - 2 roky nebo jeden ročník rozložit na 2 roky.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Pokud žák měl v průběhu vzdělávání podpůrná opatření, která jsou takového druhu, že se bez nich neobejde ani při přijímacím řízení, pak mu bude upraven průběh této zkoušky.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Také při ukončování vzdělávání na střední škole zakončené závěrečnou nebo maturitní zkouškou, výučním listem a praktickou zkouškou nebo absolutoriem na konzervatoři nebo na VOŠ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Zahrnují také požadavek na stavební úpravy prostor, kde se žák vzdělává.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FB2EA83-E3B6-3545-BE4E-A92EB56389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98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Definice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73103"/>
            <a:ext cx="4753064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Proces, jehož cílem je dosáhnout </a:t>
            </a:r>
            <a:r>
              <a:rPr lang="cs-CZ" b="1" dirty="0"/>
              <a:t>maximálně možné vzdělanosti</a:t>
            </a:r>
            <a:r>
              <a:rPr lang="cs-CZ" dirty="0"/>
              <a:t> lidí se závažnými zdravotními problémy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Podpora </a:t>
            </a:r>
            <a:r>
              <a:rPr lang="cs-CZ" b="1" dirty="0"/>
              <a:t>aktivního zapojení do všech obvyklých aktivit společenského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 pomoci člověku </a:t>
            </a:r>
            <a:r>
              <a:rPr lang="cs-CZ" b="1" dirty="0"/>
              <a:t>dosáhnout k samostatnému rozhodování</a:t>
            </a:r>
            <a:r>
              <a:rPr lang="cs-CZ" dirty="0"/>
              <a:t> a v důsledku toho i k plnohodnotnému společenskému a pracovnímu uplatnění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6F61EB06-E57D-8444-8439-AFA7B2A60E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8030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Podpůrná opatření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34602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dirty="0"/>
              <a:t>Podpůrná opatření se podle rozsahu a obsahu člení do </a:t>
            </a:r>
            <a:r>
              <a:rPr lang="cs-CZ" b="1" dirty="0"/>
              <a:t>I. – V. stupně, </a:t>
            </a:r>
            <a:r>
              <a:rPr lang="cs-CZ" dirty="0"/>
              <a:t>opatření různých stupňů lze kombinovat.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I. stupeň podpůrných opatření</a:t>
            </a:r>
            <a:r>
              <a:rPr lang="cs-CZ" dirty="0"/>
              <a:t> vždy navrhuje a poskytuje </a:t>
            </a:r>
            <a:r>
              <a:rPr lang="cs-CZ" b="1" dirty="0"/>
              <a:t>škola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II. -V. stupeň podpůrných opatření </a:t>
            </a:r>
            <a:r>
              <a:rPr lang="cs-CZ" dirty="0"/>
              <a:t>navrhuje a metodicky provází v jeho naplňování </a:t>
            </a:r>
            <a:r>
              <a:rPr lang="cs-CZ" b="1" dirty="0"/>
              <a:t>školské poradenské zařízení</a:t>
            </a:r>
            <a:r>
              <a:rPr lang="cs-CZ" dirty="0"/>
              <a:t> (pedagogicko-psychologická poradna, speciálně pedagogické centrum)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A5481543-EFC7-8048-AF6A-72A4FA5EE4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8414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Volba podpůrných opatření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34603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Zákon specifikuje vybrané druhy podpůrných opatření, které mohou ve výuce uplatnit pedagogové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Cílem je podpořit vzdělávání žáka zejména změnou pedagogických postupů.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Pokud je charakter obtíží žáka takový, že postačují úpravy pedagogických postupů, pak škola volí 1. stupeň podpůrných opatření.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Může postačovat jen zvýšená individualizace v pedagogických postupech.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6086BA2-716B-B34D-A267-9483E556B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5479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Plán pedagogické podpory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96103"/>
            <a:ext cx="4753064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Někdy je třeba, aby se na úpravách vzdělávání žáka podílelo více pedagogů, pak je vhodné vytvořit </a:t>
            </a:r>
            <a:r>
              <a:rPr lang="cs-CZ" b="1" dirty="0"/>
              <a:t>Plán pedagogické podpory</a:t>
            </a:r>
            <a:r>
              <a:rPr lang="cs-CZ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Stručně popisuje, ve kterých oblastech vzdělávání má žák problémy, co se v postupech práce změní, a jaké změny promítnou do metod práce, organizace vzdělávání žáka i jeho hodnocení.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Popis má být stručný, je záznamem pro pedagogy, kteří s žákem pracují, a poskytuje jim zpětnou vazbu.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965D8E4E-A8AB-9448-A3BE-A6E468E7D2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9735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Plán pedagogické podpory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903798"/>
            <a:ext cx="4753064" cy="312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Zpracovává přímo škola v prvním stupni podpůrných opatření s cílem podpořit žáka, u kterého se projevují mírné obtíže ve vzdělávání.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Pokud k podpoře vzdělávání žáka nepostačí podpůrná opatření prvního stupně poskytovaná školou, školské poradenské zařízení navrhne některá z opatření druhého až pátého stupně, mezi které patří mimo jiné také </a:t>
            </a:r>
            <a:r>
              <a:rPr lang="cs-CZ" b="1" dirty="0"/>
              <a:t>individuální vzdělávací plán.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AB3BE71-D811-4C4A-829A-A15EEA0923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8767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IVP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903798"/>
            <a:ext cx="4753064" cy="312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Závazný pracovní materiál sloužící všem, kteří se podílejí na výchově a vzdělávání žáka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Stanoven je v případě potřeby jak pro žáky integrované v běžné škole, tak pro žáky školy speciální.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Vzdělávání podle individuálního vzdělávacího plánu povoluje ředitel na základě žádosti zákonného zástupce žáka (popř. na žádost žáka, pokud je zletilý) a doporučení školského poradenského zařízení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784695C4-7C37-5241-BCD9-37609FB196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4321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IVP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19159"/>
            <a:ext cx="4753064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Vychází ze školního vzdělávacího programu příslušné školy, závěrů speciálně pedagogického vyšetření, popř. psychologického vyšetření školským poradenským zařízením, popř. doporučení registrujícího praktického lékaře pro děti a dorost nebo odborného lékaře nebo dalšího odborníka, a vyjádření zákonného zástupce žáka nebo zletilého žáka.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Je vypracováván pro ty předměty, ve kterých se zdravotní postižení žáka výrazně projevuje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Vypracovává ho přímo učitel daného předmětu ve spolupráci se školským poradenským zařízením, zákonnými zástupci žáka a žákem samotným.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70F51F5E-2236-CF47-A326-0E4A05220A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7061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IVP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19159"/>
            <a:ext cx="4753064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Obsahuje údaje o skladbě druhů a stupňů podpůrných opatření poskytovaných v kombinaci s tímto plánem, identifikační údaje žáka a údaje o pedagogických pracovnících podílejících se na vzdělávání žáka.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 individuálním vzdělávacím plánu jsou dále uvedeny informace 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úpravách obsahu vzdělávání žáka,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časovém a obsahovém rozvržení vzdělávání,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úpravách metod a forem výuky a hodnocení žáka,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případné úpravě očekávaných výstupů vzdělávání žáka.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C6C01CCB-59C6-824B-8DA4-6C9800FD16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380" r="21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3495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829899"/>
            <a:ext cx="4752753" cy="10772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2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Terciární vzdělávání – VŠ</a:t>
            </a:r>
            <a:endParaRPr lang="en-US" sz="32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65380"/>
            <a:ext cx="4753064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Dříve byly vysoké školy téměř bez výjimky bariérové a prakticky neexistovaly podpůrné nástroje pro tento typ vzdělávání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Dnes je přes řadu obtíží situace významně příznivější a samotné vysoké školy rozšiřují síť středisek podpory studentů se speciálními potřebami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Počet studentů a absolventů se ZP na vysokých školách se tak každoročně v ČR zvyšuje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Vzdělávání vysokoškolských studentů se ZP aktuální česká legislativa neupravuje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913CB502-C64F-EB49-B0F2-842F6E3DFF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194" r="23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9033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322342"/>
            <a:ext cx="475275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2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Terciární vzdělávání</a:t>
            </a:r>
            <a:endParaRPr lang="en-US" sz="32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19159"/>
            <a:ext cx="4753064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Nezastupitelné místo má další (celoživotní) vzdělávání lidí s postižením - způsob řešení jejich vzdělávacího deficitu v minulosti, kdy nabídka škol a možnosti vzdělávání k profesnímu uplatnění byly orientovány převážně na výkon manuálních činností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 řadě případů byl základ „deficitního vzdělávání“ položen již na základní škole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Při řešení uvedeného deficitu a při dalším vzdělávání lidi s postižením hraje významnou úlohu distanční a e-</a:t>
            </a:r>
            <a:r>
              <a:rPr lang="cs-CZ" sz="1600" dirty="0" err="1"/>
              <a:t>Learningové</a:t>
            </a:r>
            <a:r>
              <a:rPr lang="cs-CZ" sz="1600" dirty="0"/>
              <a:t> vzdělávání - umožňuje za pomoci moderních informačních technologií do značné míry a efektivním způsobem překonávat fyzické i lidské bariéry klasického školského systému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31E5E9A-F17C-1042-B463-B12B661C85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572" r="29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2642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Vzdělávání vs. zaměstnání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588326"/>
            <a:ext cx="4753064" cy="37548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Vzdělání se promítá do možností </a:t>
            </a:r>
            <a:r>
              <a:rPr lang="cs-CZ" sz="1700" b="1" dirty="0"/>
              <a:t>získat zaměstnání</a:t>
            </a:r>
            <a:r>
              <a:rPr lang="cs-CZ" sz="1700" dirty="0"/>
              <a:t> odpovídající schopnostem a zájmům člověka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I když postavení lidí s postižením a vývoj na trhu práce má nejisté prognózy a míra jejich zaměstnanosti je nízká, aktuální úpravy zákoníku práce a zákona o zaměstnanosti směřují k tom, aby lidé s postižením na trhu práce měli alespoň přibližně </a:t>
            </a:r>
            <a:r>
              <a:rPr lang="cs-CZ" sz="1700" b="1" dirty="0"/>
              <a:t>stejné podmínky</a:t>
            </a:r>
            <a:r>
              <a:rPr lang="cs-CZ" sz="1700" dirty="0"/>
              <a:t> jako ostatní skupiny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V tomto kontextu sehrává přístupné vzdělávání včetně vysokoškolského o to větší význam -&gt; dlouhodobě je více nezaměstnaných mezi lidmi s nižším vzděláním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F8A41718-98BC-D248-BE94-0FC818B4F4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67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Metody a prostředky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765298"/>
            <a:ext cx="4753064" cy="340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Prolínají se s prostředky léčebnými, sociálními i pracovními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socializaci člověka hraje edukace významnou roli a nelze ji vnímat jen jako aktivitu, která se týká pouze období dětství nebo dospívání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Výchova je permanentní celoživotní proces a vzdělávání je nutno chápat jako otevřený systém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Je nejvýznamnější právě v období dětství a dospívání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FAA2EFFB-55A3-F24B-A9B3-247D270A17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202" r="262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837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07127"/>
            <a:ext cx="41526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Co si z dnešní hodiny odnáším ?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9339A267-44D6-0B4B-8FA6-EA68EA9972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2384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29024"/>
            <a:ext cx="4152627" cy="356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900"/>
              </a:lnSpc>
              <a:spcAft>
                <a:spcPts val="450"/>
              </a:spcAft>
            </a:pPr>
            <a:r>
              <a:rPr lang="en-US" sz="2400" b="1" dirty="0" err="1">
                <a:cs typeface="Poppins Light" pitchFamily="2" charset="77"/>
              </a:rPr>
              <a:t>Děkuji</a:t>
            </a:r>
            <a:r>
              <a:rPr lang="en-US" sz="2400" b="1" dirty="0">
                <a:cs typeface="Poppins Light" pitchFamily="2" charset="77"/>
              </a:rPr>
              <a:t> </a:t>
            </a:r>
            <a:r>
              <a:rPr lang="en-US" sz="2400" b="1" dirty="0" err="1">
                <a:cs typeface="Poppins Light" pitchFamily="2" charset="77"/>
              </a:rPr>
              <a:t>za</a:t>
            </a:r>
            <a:r>
              <a:rPr lang="en-US" sz="2400" b="1" dirty="0">
                <a:cs typeface="Poppins Light" pitchFamily="2" charset="77"/>
              </a:rPr>
              <a:t> </a:t>
            </a:r>
            <a:r>
              <a:rPr lang="en-US" sz="2400" b="1" dirty="0" err="1">
                <a:cs typeface="Poppins Light" pitchFamily="2" charset="77"/>
              </a:rPr>
              <a:t>pozornost</a:t>
            </a:r>
            <a:endParaRPr lang="en-US" sz="2400" b="1" dirty="0">
              <a:cs typeface="Poppins Light" pitchFamily="2" charset="77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14505A1-CA21-DE42-8489-C0E12B9D0D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306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Metody a prostředky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80797"/>
            <a:ext cx="4753064" cy="25699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Proces PVR je cílevědomě organizován zejména působením pedagogicko-psychologických prostředků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Nejčastěji se </a:t>
            </a:r>
            <a:r>
              <a:rPr lang="cs-CZ" b="1" dirty="0"/>
              <a:t>využívají metody, formy a prostředky oboru speciální pedagogiky</a:t>
            </a:r>
            <a:r>
              <a:rPr lang="cs-CZ" dirty="0"/>
              <a:t>, které v procesu výchovy a vzdělávání </a:t>
            </a:r>
            <a:r>
              <a:rPr lang="cs-CZ" b="1" dirty="0"/>
              <a:t>respektují druh a stupeň zdravotního problému</a:t>
            </a:r>
            <a:r>
              <a:rPr lang="cs-CZ" dirty="0"/>
              <a:t> jednotlivého člověka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F9169472-D22C-694C-8FFF-A60037083E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8700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Prostředky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319297"/>
            <a:ext cx="4753064" cy="22929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dirty="0"/>
              <a:t>PVR využívá zejména tyto prostředky:</a:t>
            </a:r>
          </a:p>
          <a:p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Speciálně-pedagogická diagnostika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Edukace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Reedukace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Kompenzace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Stimulace a facilitace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31425090-5D27-404F-8A25-107AEF88D3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2221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Dělení SP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903798"/>
            <a:ext cx="4753064" cy="312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dirty="0"/>
              <a:t>Podle druhového zaměření na zdravotní problémy a podle metod práce se dělí na:</a:t>
            </a:r>
          </a:p>
          <a:p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Somatopedii</a:t>
            </a:r>
            <a:r>
              <a:rPr lang="cs-CZ" dirty="0"/>
              <a:t> (vzdělávání a výchova při tělesném </a:t>
            </a:r>
            <a:r>
              <a:rPr lang="cs-CZ" dirty="0" err="1"/>
              <a:t>impairmentu</a:t>
            </a:r>
            <a:r>
              <a:rPr lang="cs-CZ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Psychopedii</a:t>
            </a:r>
            <a:r>
              <a:rPr lang="cs-CZ" dirty="0"/>
              <a:t> (mentální </a:t>
            </a:r>
            <a:r>
              <a:rPr lang="cs-CZ" dirty="0" err="1"/>
              <a:t>impairment</a:t>
            </a:r>
            <a:r>
              <a:rPr lang="cs-CZ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Oftalmopedii</a:t>
            </a:r>
            <a:r>
              <a:rPr lang="cs-CZ" dirty="0"/>
              <a:t> (zrakový </a:t>
            </a:r>
            <a:r>
              <a:rPr lang="cs-CZ" dirty="0" err="1"/>
              <a:t>impairment</a:t>
            </a:r>
            <a:r>
              <a:rPr lang="cs-CZ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Surdopedii</a:t>
            </a:r>
            <a:r>
              <a:rPr lang="cs-CZ" dirty="0"/>
              <a:t> (sluchový </a:t>
            </a:r>
            <a:r>
              <a:rPr lang="cs-CZ" dirty="0" err="1"/>
              <a:t>impairment</a:t>
            </a:r>
            <a:r>
              <a:rPr lang="cs-CZ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Etopedii</a:t>
            </a:r>
            <a:r>
              <a:rPr lang="cs-CZ" dirty="0"/>
              <a:t> (při poruchách chování)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Logopedii (při poruchách komunikace)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1AA0A734-AB74-9A43-B2E9-3299C2CE18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6939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Legislativa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34603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dirty="0"/>
              <a:t>V současné době je vzdělávání dětí, žáků a studentů se ZP (od mateřských škol po vyšší odborné školy) legislativně upraveno školským zákonem a příslušnou prováděcí vyhláškou: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Zákon č. 472/2011 Sb., o předškolním, základním, středním, vyšším odborném a jiném vzdělávání (školský zákon)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Vyhláška MŠMT č. 27/2016 Sb., o vzdělávání dětí, žáků se speciálními vzdělávacími potřebami a žáků nadaných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AB16E09-4381-B94F-AD80-A3F5089CC1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277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Školský zákon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34603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base"/>
            <a:r>
              <a:rPr lang="cs-CZ" dirty="0"/>
              <a:t>Dle školského zákona se dítětem, žákem a studentem se speciálními vzdělávacími potřebami rozumí osoba se: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b="1" dirty="0"/>
              <a:t>zdravotním postižením – </a:t>
            </a:r>
            <a:r>
              <a:rPr lang="cs-CZ" dirty="0"/>
              <a:t>mentální, tělesné, duševní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b="1" dirty="0"/>
              <a:t>zdravotním znevýhodněním – </a:t>
            </a:r>
            <a:r>
              <a:rPr lang="cs-CZ" dirty="0"/>
              <a:t>dlouhodobá nemoc, lehčí poruchy učení či chování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b="1" dirty="0"/>
              <a:t>sociálním znevýhodněním – </a:t>
            </a:r>
            <a:r>
              <a:rPr lang="cs-CZ" dirty="0"/>
              <a:t>rodinné prostředí, nařízená ústavní výchova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CC8C8AD-923B-7943-A5C8-5E6D1CA927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8885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Práva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719129"/>
            <a:ext cx="4753064" cy="349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Podle školského zákona mají děti, žáci a studenti se ZP stejně jako ostatní děti, žáci a studenti </a:t>
            </a:r>
            <a:r>
              <a:rPr lang="cs-CZ" sz="1700" b="1" dirty="0"/>
              <a:t>právo na vzdělávání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Jeho </a:t>
            </a:r>
            <a:r>
              <a:rPr lang="cs-CZ" sz="1700" b="1" dirty="0"/>
              <a:t>obsah, formy a metody odpovídají jejich vzdělávacím potřebám a možnostem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Právo na vytvoření nezbytných podmínek, které toto vzdělávání umožní a na poradenskou pomoc školy i školského poradenského zařízení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Vzdělávání ve školách zaměřených na jednotlivé druhy ZP (dříve </a:t>
            </a:r>
            <a:r>
              <a:rPr lang="cs-CZ" sz="1700" dirty="0" err="1"/>
              <a:t>spec</a:t>
            </a:r>
            <a:r>
              <a:rPr lang="cs-CZ" sz="1700" dirty="0"/>
              <a:t>. školy) má důležité místo v systému vzdělávání lidí s postižením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D35E5A4-9CEE-0B46-A8F2-A73241576B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506838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{CA462AB4-DCA1-3349-B0F1-2811B4BEF728}tf10001071</Template>
  <TotalTime>985</TotalTime>
  <Words>1790</Words>
  <Application>Microsoft Macintosh PowerPoint</Application>
  <PresentationFormat>Širokoúhlá obrazovka</PresentationFormat>
  <Paragraphs>140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Arial</vt:lpstr>
      <vt:lpstr>Arimo</vt:lpstr>
      <vt:lpstr>Gill Sans MT</vt:lpstr>
      <vt:lpstr>Impact</vt:lpstr>
      <vt:lpstr>Poppins</vt:lpstr>
      <vt:lpstr>Poppins Light</vt:lpstr>
      <vt:lpstr>Odznáček</vt:lpstr>
      <vt:lpstr>Pedagogicko-výchovná rehabilitace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Rehabilitace</dc:title>
  <dc:creator>Pavel Soporský</dc:creator>
  <cp:lastModifiedBy>Vlaďka Soporská</cp:lastModifiedBy>
  <cp:revision>67</cp:revision>
  <dcterms:created xsi:type="dcterms:W3CDTF">2022-02-26T16:55:02Z</dcterms:created>
  <dcterms:modified xsi:type="dcterms:W3CDTF">2023-03-26T21:49:53Z</dcterms:modified>
</cp:coreProperties>
</file>