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0"/>
  </p:notesMasterIdLst>
  <p:handoutMasterIdLst>
    <p:handoutMasterId r:id="rId81"/>
  </p:handoutMasterIdLst>
  <p:sldIdLst>
    <p:sldId id="256" r:id="rId2"/>
    <p:sldId id="260" r:id="rId3"/>
    <p:sldId id="259" r:id="rId4"/>
    <p:sldId id="261" r:id="rId5"/>
    <p:sldId id="264" r:id="rId6"/>
    <p:sldId id="262" r:id="rId7"/>
    <p:sldId id="263" r:id="rId8"/>
    <p:sldId id="265" r:id="rId9"/>
    <p:sldId id="266" r:id="rId10"/>
    <p:sldId id="268" r:id="rId11"/>
    <p:sldId id="267" r:id="rId12"/>
    <p:sldId id="335" r:id="rId13"/>
    <p:sldId id="269" r:id="rId14"/>
    <p:sldId id="270" r:id="rId15"/>
    <p:sldId id="271" r:id="rId16"/>
    <p:sldId id="273" r:id="rId17"/>
    <p:sldId id="272"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12" r:id="rId43"/>
    <p:sldId id="298" r:id="rId44"/>
    <p:sldId id="299" r:id="rId45"/>
    <p:sldId id="300" r:id="rId46"/>
    <p:sldId id="301" r:id="rId47"/>
    <p:sldId id="302" r:id="rId48"/>
    <p:sldId id="303" r:id="rId49"/>
    <p:sldId id="304" r:id="rId50"/>
    <p:sldId id="305" r:id="rId51"/>
    <p:sldId id="306" r:id="rId52"/>
    <p:sldId id="308" r:id="rId53"/>
    <p:sldId id="307" r:id="rId54"/>
    <p:sldId id="313" r:id="rId55"/>
    <p:sldId id="310" r:id="rId56"/>
    <p:sldId id="309" r:id="rId57"/>
    <p:sldId id="311" r:id="rId58"/>
    <p:sldId id="314" r:id="rId59"/>
    <p:sldId id="315" r:id="rId60"/>
    <p:sldId id="316" r:id="rId61"/>
    <p:sldId id="317" r:id="rId62"/>
    <p:sldId id="318" r:id="rId63"/>
    <p:sldId id="319" r:id="rId64"/>
    <p:sldId id="320" r:id="rId65"/>
    <p:sldId id="321" r:id="rId66"/>
    <p:sldId id="322" r:id="rId67"/>
    <p:sldId id="323" r:id="rId68"/>
    <p:sldId id="326" r:id="rId69"/>
    <p:sldId id="325" r:id="rId70"/>
    <p:sldId id="327" r:id="rId71"/>
    <p:sldId id="324" r:id="rId72"/>
    <p:sldId id="328" r:id="rId73"/>
    <p:sldId id="330" r:id="rId74"/>
    <p:sldId id="329" r:id="rId75"/>
    <p:sldId id="331" r:id="rId76"/>
    <p:sldId id="332" r:id="rId77"/>
    <p:sldId id="334" r:id="rId78"/>
    <p:sldId id="333" r:id="rId7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5" autoAdjust="0"/>
    <p:restoredTop sz="95223" autoAdjust="0"/>
  </p:normalViewPr>
  <p:slideViewPr>
    <p:cSldViewPr snapToGrid="0">
      <p:cViewPr>
        <p:scale>
          <a:sx n="83" d="100"/>
          <a:sy n="83" d="100"/>
        </p:scale>
        <p:origin x="708" y="159"/>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8fdecb6cb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8fdecb6cb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1" name="Obrázek 5">
            <a:extLst>
              <a:ext uri="{FF2B5EF4-FFF2-40B4-BE49-F238E27FC236}">
                <a16:creationId xmlns:a16="http://schemas.microsoft.com/office/drawing/2014/main" id="{AC617C30-30B9-5F40-B9CE-8190F0E78E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7F978BB5-2C40-1847-9BDD-10F4A7A7EB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8">
            <a:extLst>
              <a:ext uri="{FF2B5EF4-FFF2-40B4-BE49-F238E27FC236}">
                <a16:creationId xmlns:a16="http://schemas.microsoft.com/office/drawing/2014/main" id="{89E476E0-A591-2D41-97B8-B350A84A3C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5">
            <a:extLst>
              <a:ext uri="{FF2B5EF4-FFF2-40B4-BE49-F238E27FC236}">
                <a16:creationId xmlns:a16="http://schemas.microsoft.com/office/drawing/2014/main" id="{A2CCDBBA-9351-4241-8683-C6B09BB842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5">
            <a:extLst>
              <a:ext uri="{FF2B5EF4-FFF2-40B4-BE49-F238E27FC236}">
                <a16:creationId xmlns:a16="http://schemas.microsoft.com/office/drawing/2014/main" id="{10B27CBC-C779-8D49-81A2-7E60B02AB0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5">
            <a:extLst>
              <a:ext uri="{FF2B5EF4-FFF2-40B4-BE49-F238E27FC236}">
                <a16:creationId xmlns:a16="http://schemas.microsoft.com/office/drawing/2014/main" id="{5E93C79E-4EE6-7340-A532-170840922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6" name="Obrázek 8">
            <a:extLst>
              <a:ext uri="{FF2B5EF4-FFF2-40B4-BE49-F238E27FC236}">
                <a16:creationId xmlns:a16="http://schemas.microsoft.com/office/drawing/2014/main" id="{04D6D823-4C68-D841-A02B-330212BF1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247"/>
            <a:ext cx="1132477" cy="597106"/>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CA39A22B-25AC-154A-995D-A5A321924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12678" y="2014200"/>
            <a:ext cx="5366645"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dpis a obsah">
  <p:cSld name="1_Nadpis a obsah">
    <p:spTree>
      <p:nvGrpSpPr>
        <p:cNvPr id="1" name="Shape 16"/>
        <p:cNvGrpSpPr/>
        <p:nvPr/>
      </p:nvGrpSpPr>
      <p:grpSpPr>
        <a:xfrm>
          <a:off x="0" y="0"/>
          <a:ext cx="0" cy="0"/>
          <a:chOff x="0" y="0"/>
          <a:chExt cx="0" cy="0"/>
        </a:xfrm>
      </p:grpSpPr>
      <p:sp>
        <p:nvSpPr>
          <p:cNvPr id="17" name="Google Shape;17;p3"/>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100"/>
              <a:buNone/>
              <a:defRPr sz="12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i="0" u="none" strike="noStrike" cap="none">
                <a:solidFill>
                  <a:schemeClr val="dk2"/>
                </a:solidFill>
                <a:latin typeface="Arial"/>
                <a:ea typeface="Arial"/>
                <a:cs typeface="Arial"/>
                <a:sym typeface="Arial"/>
              </a:defRPr>
            </a:lvl1pPr>
            <a:lvl2pPr marL="0" lvl="1" indent="0" algn="l">
              <a:spcBef>
                <a:spcPts val="0"/>
              </a:spcBef>
              <a:spcAft>
                <a:spcPts val="0"/>
              </a:spcAft>
              <a:buNone/>
              <a:defRPr sz="1200" b="0" i="0" u="none" strike="noStrike" cap="none">
                <a:solidFill>
                  <a:schemeClr val="dk2"/>
                </a:solidFill>
                <a:latin typeface="Arial"/>
                <a:ea typeface="Arial"/>
                <a:cs typeface="Arial"/>
                <a:sym typeface="Arial"/>
              </a:defRPr>
            </a:lvl2pPr>
            <a:lvl3pPr marL="0" lvl="2" indent="0" algn="l">
              <a:spcBef>
                <a:spcPts val="0"/>
              </a:spcBef>
              <a:spcAft>
                <a:spcPts val="0"/>
              </a:spcAft>
              <a:buNone/>
              <a:defRPr sz="1200" b="0" i="0" u="none" strike="noStrike" cap="none">
                <a:solidFill>
                  <a:schemeClr val="dk2"/>
                </a:solidFill>
                <a:latin typeface="Arial"/>
                <a:ea typeface="Arial"/>
                <a:cs typeface="Arial"/>
                <a:sym typeface="Arial"/>
              </a:defRPr>
            </a:lvl3pPr>
            <a:lvl4pPr marL="0" lvl="3" indent="0" algn="l">
              <a:spcBef>
                <a:spcPts val="0"/>
              </a:spcBef>
              <a:spcAft>
                <a:spcPts val="0"/>
              </a:spcAft>
              <a:buNone/>
              <a:defRPr sz="1200" b="0" i="0" u="none" strike="noStrike" cap="none">
                <a:solidFill>
                  <a:schemeClr val="dk2"/>
                </a:solidFill>
                <a:latin typeface="Arial"/>
                <a:ea typeface="Arial"/>
                <a:cs typeface="Arial"/>
                <a:sym typeface="Arial"/>
              </a:defRPr>
            </a:lvl4pPr>
            <a:lvl5pPr marL="0" lvl="4" indent="0" algn="l">
              <a:spcBef>
                <a:spcPts val="0"/>
              </a:spcBef>
              <a:spcAft>
                <a:spcPts val="0"/>
              </a:spcAft>
              <a:buNone/>
              <a:defRPr sz="1200" b="0" i="0" u="none" strike="noStrike" cap="none">
                <a:solidFill>
                  <a:schemeClr val="dk2"/>
                </a:solidFill>
                <a:latin typeface="Arial"/>
                <a:ea typeface="Arial"/>
                <a:cs typeface="Arial"/>
                <a:sym typeface="Arial"/>
              </a:defRPr>
            </a:lvl5pPr>
            <a:lvl6pPr marL="0" lvl="5" indent="0" algn="l">
              <a:spcBef>
                <a:spcPts val="0"/>
              </a:spcBef>
              <a:spcAft>
                <a:spcPts val="0"/>
              </a:spcAft>
              <a:buNone/>
              <a:defRPr sz="1200" b="0" i="0" u="none" strike="noStrike" cap="none">
                <a:solidFill>
                  <a:schemeClr val="dk2"/>
                </a:solidFill>
                <a:latin typeface="Arial"/>
                <a:ea typeface="Arial"/>
                <a:cs typeface="Arial"/>
                <a:sym typeface="Arial"/>
              </a:defRPr>
            </a:lvl6pPr>
            <a:lvl7pPr marL="0" lvl="6" indent="0" algn="l">
              <a:spcBef>
                <a:spcPts val="0"/>
              </a:spcBef>
              <a:spcAft>
                <a:spcPts val="0"/>
              </a:spcAft>
              <a:buNone/>
              <a:defRPr sz="1200" b="0" i="0" u="none" strike="noStrike" cap="none">
                <a:solidFill>
                  <a:schemeClr val="dk2"/>
                </a:solidFill>
                <a:latin typeface="Arial"/>
                <a:ea typeface="Arial"/>
                <a:cs typeface="Arial"/>
                <a:sym typeface="Arial"/>
              </a:defRPr>
            </a:lvl7pPr>
            <a:lvl8pPr marL="0" lvl="7" indent="0" algn="l">
              <a:spcBef>
                <a:spcPts val="0"/>
              </a:spcBef>
              <a:spcAft>
                <a:spcPts val="0"/>
              </a:spcAft>
              <a:buNone/>
              <a:defRPr sz="1200" b="0" i="0" u="none" strike="noStrike" cap="none">
                <a:solidFill>
                  <a:schemeClr val="dk2"/>
                </a:solidFill>
                <a:latin typeface="Arial"/>
                <a:ea typeface="Arial"/>
                <a:cs typeface="Arial"/>
                <a:sym typeface="Arial"/>
              </a:defRPr>
            </a:lvl8pPr>
            <a:lvl9pPr marL="0" lvl="8" indent="0" algn="l">
              <a:spcBef>
                <a:spcPts val="0"/>
              </a:spcBef>
              <a:spcAft>
                <a:spcPts val="0"/>
              </a:spcAft>
              <a:buNone/>
              <a:defRPr sz="1200" b="0" i="0" u="none" strike="noStrike" cap="none">
                <a:solidFill>
                  <a:schemeClr val="dk2"/>
                </a:solidFill>
                <a:latin typeface="Arial"/>
                <a:ea typeface="Arial"/>
                <a:cs typeface="Arial"/>
                <a:sym typeface="Arial"/>
              </a:defRPr>
            </a:lvl9pPr>
          </a:lstStyle>
          <a:p>
            <a:fld id="{00000000-1234-1234-1234-123412341234}" type="slidenum">
              <a:rPr lang="sk" smtClean="0"/>
              <a:pPr/>
              <a:t>‹#›</a:t>
            </a:fld>
            <a:endParaRPr lang="sk"/>
          </a:p>
        </p:txBody>
      </p:sp>
      <p:sp>
        <p:nvSpPr>
          <p:cNvPr id="19" name="Google Shape;19;p3"/>
          <p:cNvSpPr txBox="1">
            <a:spLocks noGrp="1"/>
          </p:cNvSpPr>
          <p:nvPr>
            <p:ph type="title"/>
          </p:nvPr>
        </p:nvSpPr>
        <p:spPr>
          <a:xfrm>
            <a:off x="720000" y="720000"/>
            <a:ext cx="10753200" cy="451600"/>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720000" y="1692003"/>
            <a:ext cx="10753200" cy="4140000"/>
          </a:xfrm>
          <a:prstGeom prst="rect">
            <a:avLst/>
          </a:prstGeom>
          <a:noFill/>
          <a:ln>
            <a:noFill/>
          </a:ln>
        </p:spPr>
        <p:txBody>
          <a:bodyPr spcFirstLastPara="1" wrap="square" lIns="0" tIns="0" rIns="0" bIns="0" anchor="t" anchorCtr="0">
            <a:noAutofit/>
          </a:bodyPr>
          <a:lstStyle>
            <a:lvl1pPr marL="609585" lvl="0" indent="-482588" algn="l">
              <a:lnSpc>
                <a:spcPct val="128571"/>
              </a:lnSpc>
              <a:spcBef>
                <a:spcPts val="0"/>
              </a:spcBef>
              <a:spcAft>
                <a:spcPts val="0"/>
              </a:spcAft>
              <a:buClr>
                <a:schemeClr val="dk2"/>
              </a:buClr>
              <a:buSzPts val="2100"/>
              <a:buFont typeface="Arial"/>
              <a:buChar char="̶"/>
              <a:defRPr b="0"/>
            </a:lvl1pPr>
            <a:lvl2pPr marL="1219170" lvl="1" indent="-431789" algn="l">
              <a:lnSpc>
                <a:spcPct val="100000"/>
              </a:lnSpc>
              <a:spcBef>
                <a:spcPts val="0"/>
              </a:spcBef>
              <a:spcAft>
                <a:spcPts val="0"/>
              </a:spcAft>
              <a:buClr>
                <a:schemeClr val="dk2"/>
              </a:buClr>
              <a:buSzPts val="1500"/>
              <a:buFont typeface="Arial"/>
              <a:buChar char="̶"/>
              <a:defRPr sz="2000"/>
            </a:lvl2pPr>
            <a:lvl3pPr marL="1828754" lvl="2" indent="-304792" algn="l">
              <a:lnSpc>
                <a:spcPct val="100000"/>
              </a:lnSpc>
              <a:spcBef>
                <a:spcPts val="0"/>
              </a:spcBef>
              <a:spcAft>
                <a:spcPts val="0"/>
              </a:spcAft>
              <a:buSzPts val="1000"/>
              <a:buFont typeface="Arial"/>
              <a:buNone/>
              <a:defRPr sz="1600"/>
            </a:lvl3pPr>
            <a:lvl4pPr marL="2438339" lvl="3" indent="-304792" algn="l">
              <a:lnSpc>
                <a:spcPct val="100000"/>
              </a:lnSpc>
              <a:spcBef>
                <a:spcPts val="0"/>
              </a:spcBef>
              <a:spcAft>
                <a:spcPts val="0"/>
              </a:spcAft>
              <a:buSzPts val="1200"/>
              <a:buNone/>
              <a:defRPr/>
            </a:lvl4pPr>
            <a:lvl5pPr marL="3047924" lvl="4" indent="-304792" algn="l">
              <a:lnSpc>
                <a:spcPct val="100000"/>
              </a:lnSpc>
              <a:spcBef>
                <a:spcPts val="0"/>
              </a:spcBef>
              <a:spcAft>
                <a:spcPts val="0"/>
              </a:spcAft>
              <a:buSzPts val="1400"/>
              <a:buNone/>
              <a:defRPr/>
            </a:lvl5pPr>
            <a:lvl6pPr marL="3657509" lvl="5" indent="-423323" algn="l">
              <a:spcBef>
                <a:spcPts val="400"/>
              </a:spcBef>
              <a:spcAft>
                <a:spcPts val="0"/>
              </a:spcAft>
              <a:buSzPts val="1400"/>
              <a:buChar char="•"/>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pic>
        <p:nvPicPr>
          <p:cNvPr id="21" name="Google Shape;21;p3"/>
          <p:cNvPicPr preferRelativeResize="0"/>
          <p:nvPr/>
        </p:nvPicPr>
        <p:blipFill rotWithShape="1">
          <a:blip r:embed="rId2">
            <a:alphaModFix/>
          </a:blip>
          <a:srcRect/>
          <a:stretch/>
        </p:blipFill>
        <p:spPr>
          <a:xfrm>
            <a:off x="10881278" y="6048000"/>
            <a:ext cx="1132476" cy="597600"/>
          </a:xfrm>
          <a:prstGeom prst="rect">
            <a:avLst/>
          </a:prstGeom>
          <a:noFill/>
          <a:ln>
            <a:noFill/>
          </a:ln>
        </p:spPr>
      </p:pic>
    </p:spTree>
    <p:extLst>
      <p:ext uri="{BB962C8B-B14F-4D97-AF65-F5344CB8AC3E}">
        <p14:creationId xmlns:p14="http://schemas.microsoft.com/office/powerpoint/2010/main" val="1096392579"/>
      </p:ext>
    </p:extLst>
  </p:cSld>
  <p:clrMapOvr>
    <a:masterClrMapping/>
  </p:clrMapOvr>
  <p:extLst>
    <p:ext uri="{DCECCB84-F9BA-43D5-87BE-67443E8EF086}">
      <p15:sldGuideLst xmlns:p15="http://schemas.microsoft.com/office/powerpoint/2012/main">
        <p15:guide id="1" orient="horz" pos="2998">
          <p15:clr>
            <a:srgbClr val="FBAE40"/>
          </p15:clr>
        </p15:guide>
        <p15:guide id="2" pos="3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B6CE4B49-42C3-6246-B1EB-3DAF3FFB86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75D85D30-781C-3645-A803-7D040A1B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07BEE75-6ACF-F048-9475-FA5BD156AE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B304B0A1-6A6D-2A4A-937E-72AE73837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0D0310EC-05B1-B942-BF73-CC87EC1CD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788EED2-C169-0E4F-A0DE-FC58E3BECC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C893EBC8-BC9E-264D-9299-3E5F5EC46B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2FE25A66-24C4-FE4C-AD09-76419B1C76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la-main.ch/en/hand-conditions/rhizarthrosi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performancehealth.com/articles/what-are-the-different-types-of-orthosis-splints#Orthosis-Types"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hyperlink" Target="http://www.youtube.com/watch?v=3xF9_5fbJ8A" TargetMode="External"/><Relationship Id="rId7" Type="http://schemas.openxmlformats.org/officeDocument/2006/relationships/hyperlink" Target="http://www.youtube.com/watch?v=SwigwaZxBXE"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9.jpg"/><Relationship Id="rId5" Type="http://schemas.openxmlformats.org/officeDocument/2006/relationships/hyperlink" Target="http://www.youtube.com/watch?v=5zl8GsG3hR4" TargetMode="External"/><Relationship Id="rId4" Type="http://schemas.openxmlformats.org/officeDocument/2006/relationships/image" Target="../media/image48.jpg"/></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a:xfrm>
            <a:off x="720000" y="6228000"/>
            <a:ext cx="7920000" cy="252000"/>
          </a:xfrm>
        </p:spPr>
        <p:txBody>
          <a:bodyPr/>
          <a:lstStyle/>
          <a:p>
            <a:r>
              <a:rPr lang="cs-CZ"/>
              <a:t>Zápatí prezentace</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11361600" cy="1171580"/>
          </a:xfrm>
        </p:spPr>
        <p:txBody>
          <a:bodyPr/>
          <a:lstStyle/>
          <a:p>
            <a:r>
              <a:rPr lang="cs-CZ" dirty="0"/>
              <a:t>PROBLEMATIKA HORNÍ KONČETINY</a:t>
            </a:r>
            <a:br>
              <a:rPr lang="cs-CZ" dirty="0"/>
            </a:br>
            <a:r>
              <a:rPr lang="cs-CZ" dirty="0"/>
              <a:t>VE FYZIOTERAPII</a:t>
            </a:r>
          </a:p>
        </p:txBody>
      </p:sp>
      <p:sp>
        <p:nvSpPr>
          <p:cNvPr id="9" name="Podnadpis 8">
            <a:extLst>
              <a:ext uri="{FF2B5EF4-FFF2-40B4-BE49-F238E27FC236}">
                <a16:creationId xmlns:a16="http://schemas.microsoft.com/office/drawing/2014/main" id="{317548AE-020F-1A28-8245-9A7C18FCC88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EAE6AD-FEB0-F0A1-E0C4-9F6D95B08C4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3B890D5-BF1D-8E59-291D-BA83F48BBD01}"/>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6A9A951C-B562-7CBC-0A1F-94624AD2E9C1}"/>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C950D40C-BDF5-8969-3648-6CE02C34CAF1}"/>
              </a:ext>
            </a:extLst>
          </p:cNvPr>
          <p:cNvSpPr>
            <a:spLocks noGrp="1"/>
          </p:cNvSpPr>
          <p:nvPr>
            <p:ph idx="1"/>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en-US" dirty="0">
                <a:hlinkClick r:id="rId2"/>
              </a:rPr>
              <a:t>La-Main.ch – </a:t>
            </a:r>
            <a:r>
              <a:rPr lang="en-US" dirty="0" err="1">
                <a:hlinkClick r:id="rId2"/>
              </a:rPr>
              <a:t>Rhizartrosis</a:t>
            </a:r>
            <a:r>
              <a:rPr lang="en-US" dirty="0">
                <a:hlinkClick r:id="rId2"/>
              </a:rPr>
              <a:t>: Clinical Signs and Treatment</a:t>
            </a:r>
            <a:r>
              <a:rPr lang="cs-CZ" dirty="0"/>
              <a:t> - zdroj</a:t>
            </a:r>
          </a:p>
        </p:txBody>
      </p:sp>
      <p:pic>
        <p:nvPicPr>
          <p:cNvPr id="8194" name="Picture 2">
            <a:extLst>
              <a:ext uri="{FF2B5EF4-FFF2-40B4-BE49-F238E27FC236}">
                <a16:creationId xmlns:a16="http://schemas.microsoft.com/office/drawing/2014/main" id="{B7EF3715-40CD-4464-584E-91A46C019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386013"/>
            <a:ext cx="42862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83C8DF-4B4A-1BE3-65EF-BCB4BAF0C26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3AEAC41-9E51-6357-E798-EF48EF4B839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obsah 4">
            <a:extLst>
              <a:ext uri="{FF2B5EF4-FFF2-40B4-BE49-F238E27FC236}">
                <a16:creationId xmlns:a16="http://schemas.microsoft.com/office/drawing/2014/main" id="{C1308F14-32E4-8620-8389-1D15EA24386E}"/>
              </a:ext>
            </a:extLst>
          </p:cNvPr>
          <p:cNvSpPr>
            <a:spLocks noGrp="1"/>
          </p:cNvSpPr>
          <p:nvPr>
            <p:ph idx="4294967295"/>
          </p:nvPr>
        </p:nvSpPr>
        <p:spPr>
          <a:xfrm>
            <a:off x="-76199" y="195943"/>
            <a:ext cx="12268200" cy="5636532"/>
          </a:xfrm>
        </p:spPr>
        <p:txBody>
          <a:bodyPr/>
          <a:lstStyle/>
          <a:p>
            <a:pPr marL="743041" lvl="0" indent="-285475">
              <a:buNone/>
            </a:pPr>
            <a:r>
              <a:rPr lang="cs-CZ" dirty="0" err="1"/>
              <a:t>Bolest,</a:t>
            </a:r>
            <a:r>
              <a:rPr lang="cs-CZ" sz="2800" dirty="0" err="1"/>
              <a:t>omezení</a:t>
            </a:r>
            <a:r>
              <a:rPr lang="cs-CZ" sz="2800" dirty="0"/>
              <a:t> pohyblivosti v CMC kloubu</a:t>
            </a:r>
          </a:p>
          <a:p>
            <a:pPr marL="743041" lvl="0" indent="-285475">
              <a:buNone/>
            </a:pPr>
            <a:r>
              <a:rPr lang="cs-CZ" sz="2800" dirty="0"/>
              <a:t>v důsledku toho kontraktura m. </a:t>
            </a:r>
            <a:r>
              <a:rPr lang="cs-CZ" sz="2800" dirty="0" err="1"/>
              <a:t>adductor</a:t>
            </a:r>
            <a:r>
              <a:rPr lang="cs-CZ" sz="2800" dirty="0"/>
              <a:t> </a:t>
            </a:r>
            <a:r>
              <a:rPr lang="cs-CZ" sz="2800" dirty="0" err="1"/>
              <a:t>pollicis</a:t>
            </a:r>
            <a:r>
              <a:rPr lang="cs-CZ" sz="2800" dirty="0"/>
              <a:t> a zvýšení rozsahu pohybu do </a:t>
            </a:r>
            <a:r>
              <a:rPr lang="cs-CZ" sz="2800" dirty="0" err="1"/>
              <a:t>hyperextenze</a:t>
            </a:r>
            <a:r>
              <a:rPr lang="cs-CZ" sz="2800" dirty="0"/>
              <a:t> v MP kloubu a omezení rozsahu pohybu do flexe v MP kloubu.</a:t>
            </a:r>
          </a:p>
          <a:p>
            <a:pPr marL="914766" lvl="0" indent="-457200">
              <a:buFontTx/>
              <a:buChar char="-"/>
            </a:pPr>
            <a:r>
              <a:rPr lang="cs-CZ" sz="2800" dirty="0"/>
              <a:t>m. extenzor </a:t>
            </a:r>
            <a:r>
              <a:rPr lang="cs-CZ" sz="2800" dirty="0" err="1"/>
              <a:t>pol.longus</a:t>
            </a:r>
            <a:r>
              <a:rPr lang="cs-CZ" sz="2800" dirty="0"/>
              <a:t> dále zvětšuje extenzi v MP kloubu</a:t>
            </a:r>
          </a:p>
          <a:p>
            <a:pPr marL="914766" lvl="0" indent="-457200">
              <a:buFontTx/>
              <a:buChar char="-"/>
            </a:pPr>
            <a:r>
              <a:rPr lang="cs-CZ" dirty="0"/>
              <a:t>bolestivý široký kulový úchop </a:t>
            </a:r>
          </a:p>
          <a:p>
            <a:pPr marL="914766" lvl="0" indent="-457200">
              <a:buFontTx/>
              <a:buChar char="-"/>
            </a:pPr>
            <a:endParaRPr lang="cs-CZ" sz="2800" dirty="0"/>
          </a:p>
          <a:p>
            <a:pPr marL="457566" lvl="0"/>
            <a:r>
              <a:rPr lang="cs-CZ" dirty="0" err="1"/>
              <a:t>diff.diag</a:t>
            </a:r>
            <a:r>
              <a:rPr lang="cs-CZ" dirty="0"/>
              <a:t>. </a:t>
            </a:r>
            <a:r>
              <a:rPr lang="cs-CZ" dirty="0" err="1"/>
              <a:t>Morbus</a:t>
            </a:r>
            <a:r>
              <a:rPr lang="cs-CZ" dirty="0"/>
              <a:t> de </a:t>
            </a:r>
            <a:r>
              <a:rPr lang="cs-CZ" dirty="0" err="1"/>
              <a:t>Quervain</a:t>
            </a:r>
            <a:r>
              <a:rPr lang="cs-CZ" dirty="0"/>
              <a:t>- </a:t>
            </a:r>
            <a:r>
              <a:rPr lang="cs-CZ" b="0" i="0" dirty="0">
                <a:solidFill>
                  <a:srgbClr val="333333"/>
                </a:solidFill>
                <a:effectLst/>
                <a:highlight>
                  <a:srgbClr val="FFFFFF"/>
                </a:highlight>
              </a:rPr>
              <a:t> zánětlivé postižení šlach (dlouhého odtahovače a krátkého natahovače palce) a jejich obalů, které vede k jejich zbytnění a znemožní hladký a bezbolestný pohyb uvedených šlach při pohybu palcem v prostoru</a:t>
            </a:r>
          </a:p>
          <a:p>
            <a:pPr marL="457566" lvl="0"/>
            <a:r>
              <a:rPr lang="cs-CZ" b="0" i="0" dirty="0">
                <a:solidFill>
                  <a:srgbClr val="333333"/>
                </a:solidFill>
                <a:effectLst/>
                <a:highlight>
                  <a:srgbClr val="FFFFFF"/>
                </a:highlight>
              </a:rPr>
              <a:t> vymezeném vazivovým poutkem a vřetenní kostí těsně nad zápěstní štěrbinou na palcové straně zápěstí</a:t>
            </a:r>
            <a:endParaRPr lang="cs-CZ" sz="2800" dirty="0"/>
          </a:p>
          <a:p>
            <a:endParaRPr lang="cs-CZ" dirty="0"/>
          </a:p>
        </p:txBody>
      </p:sp>
    </p:spTree>
    <p:extLst>
      <p:ext uri="{BB962C8B-B14F-4D97-AF65-F5344CB8AC3E}">
        <p14:creationId xmlns:p14="http://schemas.microsoft.com/office/powerpoint/2010/main" val="225115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AFD9F96-6FF3-D92E-355C-94626FECB6B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A79B19B-6F40-8CE6-43D3-33B71A514BBA}"/>
              </a:ext>
            </a:extLst>
          </p:cNvPr>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6" name="Zástupný text 5">
            <a:extLst>
              <a:ext uri="{FF2B5EF4-FFF2-40B4-BE49-F238E27FC236}">
                <a16:creationId xmlns:a16="http://schemas.microsoft.com/office/drawing/2014/main" id="{F0AB9A67-2627-8CF3-7C3A-68BD61D3DC14}"/>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E7EEE348-1F5B-9F30-40F5-F29772DC9A9E}"/>
              </a:ext>
            </a:extLst>
          </p:cNvPr>
          <p:cNvSpPr>
            <a:spLocks noGrp="1"/>
          </p:cNvSpPr>
          <p:nvPr>
            <p:ph type="title"/>
          </p:nvPr>
        </p:nvSpPr>
        <p:spPr/>
        <p:txBody>
          <a:bodyPr/>
          <a:lstStyle/>
          <a:p>
            <a:r>
              <a:rPr lang="cs-CZ" dirty="0"/>
              <a:t>Mb.de </a:t>
            </a:r>
            <a:r>
              <a:rPr lang="cs-CZ" dirty="0" err="1"/>
              <a:t>Quervain</a:t>
            </a:r>
            <a:endParaRPr lang="cs-CZ" dirty="0"/>
          </a:p>
        </p:txBody>
      </p:sp>
      <p:pic>
        <p:nvPicPr>
          <p:cNvPr id="1026" name="Picture 2" descr="Health Library - Tan Tock Seng Hospital">
            <a:extLst>
              <a:ext uri="{FF2B5EF4-FFF2-40B4-BE49-F238E27FC236}">
                <a16:creationId xmlns:a16="http://schemas.microsoft.com/office/drawing/2014/main" id="{1CCE68FF-797A-85CB-0B2B-E5F3A9C5CF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5430" y="1692003"/>
            <a:ext cx="4055789" cy="386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95D6AD5-9556-3FDA-CE8F-B4C2E7AF926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4EC11EC-717D-0083-1B79-68CF2823CB14}"/>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30F07FF3-3DF8-798C-15C5-D51028DBE6AA}"/>
              </a:ext>
            </a:extLst>
          </p:cNvPr>
          <p:cNvSpPr>
            <a:spLocks noGrp="1"/>
          </p:cNvSpPr>
          <p:nvPr>
            <p:ph type="title"/>
          </p:nvPr>
        </p:nvSpPr>
        <p:spPr/>
        <p:txBody>
          <a:bodyPr/>
          <a:lstStyle/>
          <a:p>
            <a:r>
              <a:rPr lang="cs-CZ" dirty="0"/>
              <a:t> </a:t>
            </a:r>
          </a:p>
        </p:txBody>
      </p:sp>
      <p:sp>
        <p:nvSpPr>
          <p:cNvPr id="5" name="Zástupný obsah 4">
            <a:extLst>
              <a:ext uri="{FF2B5EF4-FFF2-40B4-BE49-F238E27FC236}">
                <a16:creationId xmlns:a16="http://schemas.microsoft.com/office/drawing/2014/main" id="{F189A8C3-2948-100F-B088-83DA9C18BEE7}"/>
              </a:ext>
            </a:extLst>
          </p:cNvPr>
          <p:cNvSpPr>
            <a:spLocks noGrp="1"/>
          </p:cNvSpPr>
          <p:nvPr>
            <p:ph idx="1"/>
          </p:nvPr>
        </p:nvSpPr>
        <p:spPr>
          <a:xfrm>
            <a:off x="720000" y="322729"/>
            <a:ext cx="10753200" cy="5509271"/>
          </a:xfrm>
        </p:spPr>
        <p:txBody>
          <a:bodyPr/>
          <a:lstStyle/>
          <a:p>
            <a:pPr marL="72000" indent="0">
              <a:buNone/>
            </a:pPr>
            <a:r>
              <a:rPr lang="cs-CZ" dirty="0" err="1"/>
              <a:t>Friendly</a:t>
            </a:r>
            <a:r>
              <a:rPr lang="cs-CZ" dirty="0"/>
              <a:t> </a:t>
            </a:r>
            <a:r>
              <a:rPr lang="cs-CZ" dirty="0" err="1"/>
              <a:t>muscles</a:t>
            </a:r>
            <a:endParaRPr lang="cs-CZ" dirty="0"/>
          </a:p>
          <a:p>
            <a:pPr marL="72000" indent="0">
              <a:buNone/>
            </a:pPr>
            <a:endParaRPr lang="cs-CZ" dirty="0"/>
          </a:p>
          <a:p>
            <a:pPr>
              <a:buFont typeface="Arial" panose="020B0604020202020204" pitchFamily="34" charset="0"/>
              <a:buChar char="•"/>
            </a:pPr>
            <a:r>
              <a:rPr lang="cs-CZ" dirty="0"/>
              <a:t>Zajišťují optimální postavení palce při úchopu</a:t>
            </a:r>
          </a:p>
          <a:p>
            <a:pPr>
              <a:buFont typeface="Arial" panose="020B0604020202020204" pitchFamily="34" charset="0"/>
              <a:buChar char="•"/>
            </a:pPr>
            <a:r>
              <a:rPr lang="cs-CZ" dirty="0">
                <a:solidFill>
                  <a:srgbClr val="0070C0"/>
                </a:solidFill>
                <a:ea typeface="Microsoft YaHei" pitchFamily="2"/>
              </a:rPr>
              <a:t>m. extensor </a:t>
            </a:r>
            <a:r>
              <a:rPr lang="cs-CZ" dirty="0" err="1">
                <a:solidFill>
                  <a:srgbClr val="0070C0"/>
                </a:solidFill>
                <a:ea typeface="Microsoft YaHei" pitchFamily="2"/>
              </a:rPr>
              <a:t>policis</a:t>
            </a:r>
            <a:r>
              <a:rPr lang="cs-CZ" dirty="0">
                <a:solidFill>
                  <a:srgbClr val="0070C0"/>
                </a:solidFill>
                <a:ea typeface="Microsoft YaHei" pitchFamily="2"/>
              </a:rPr>
              <a:t> brevis</a:t>
            </a:r>
          </a:p>
          <a:p>
            <a:pPr>
              <a:buFont typeface="Arial" panose="020B0604020202020204" pitchFamily="34" charset="0"/>
              <a:buChar char="•"/>
            </a:pPr>
            <a:r>
              <a:rPr lang="cs-CZ" dirty="0">
                <a:solidFill>
                  <a:srgbClr val="0070C0"/>
                </a:solidFill>
                <a:ea typeface="Microsoft YaHei" pitchFamily="2"/>
              </a:rPr>
              <a:t>m. abduktor </a:t>
            </a:r>
            <a:r>
              <a:rPr lang="cs-CZ" dirty="0" err="1">
                <a:solidFill>
                  <a:srgbClr val="0070C0"/>
                </a:solidFill>
                <a:ea typeface="Microsoft YaHei" pitchFamily="2"/>
              </a:rPr>
              <a:t>policis</a:t>
            </a:r>
            <a:r>
              <a:rPr lang="cs-CZ" dirty="0">
                <a:solidFill>
                  <a:srgbClr val="0070C0"/>
                </a:solidFill>
                <a:ea typeface="Microsoft YaHei" pitchFamily="2"/>
              </a:rPr>
              <a:t> </a:t>
            </a:r>
            <a:r>
              <a:rPr lang="cs-CZ" dirty="0" err="1">
                <a:solidFill>
                  <a:srgbClr val="0070C0"/>
                </a:solidFill>
                <a:ea typeface="Microsoft YaHei" pitchFamily="2"/>
              </a:rPr>
              <a:t>longus</a:t>
            </a:r>
            <a:endParaRPr lang="cs-CZ" dirty="0">
              <a:solidFill>
                <a:srgbClr val="0070C0"/>
              </a:solidFill>
              <a:ea typeface="Microsoft YaHei" pitchFamily="2"/>
            </a:endParaRPr>
          </a:p>
          <a:p>
            <a:pPr>
              <a:buFont typeface="Arial" panose="020B0604020202020204" pitchFamily="34" charset="0"/>
              <a:buChar char="•"/>
            </a:pPr>
            <a:r>
              <a:rPr lang="cs-CZ" dirty="0">
                <a:solidFill>
                  <a:srgbClr val="0070C0"/>
                </a:solidFill>
                <a:ea typeface="Microsoft YaHei" pitchFamily="2"/>
              </a:rPr>
              <a:t>mm. </a:t>
            </a:r>
            <a:r>
              <a:rPr lang="cs-CZ" dirty="0" err="1">
                <a:solidFill>
                  <a:srgbClr val="0070C0"/>
                </a:solidFill>
                <a:ea typeface="Microsoft YaHei" pitchFamily="2"/>
              </a:rPr>
              <a:t>interossei</a:t>
            </a:r>
            <a:r>
              <a:rPr lang="cs-CZ" dirty="0">
                <a:solidFill>
                  <a:srgbClr val="0070C0"/>
                </a:solidFill>
                <a:ea typeface="Microsoft YaHei" pitchFamily="2"/>
              </a:rPr>
              <a:t> </a:t>
            </a:r>
            <a:r>
              <a:rPr lang="cs-CZ" dirty="0" err="1">
                <a:solidFill>
                  <a:srgbClr val="0070C0"/>
                </a:solidFill>
                <a:ea typeface="Microsoft YaHei" pitchFamily="2"/>
              </a:rPr>
              <a:t>dorzales</a:t>
            </a:r>
            <a:endParaRPr lang="cs-CZ" dirty="0">
              <a:solidFill>
                <a:srgbClr val="0070C0"/>
              </a:solidFill>
              <a:ea typeface="Microsoft YaHei" pitchFamily="2"/>
            </a:endParaRPr>
          </a:p>
          <a:p>
            <a:pPr>
              <a:buFont typeface="Arial" panose="020B0604020202020204" pitchFamily="34" charset="0"/>
              <a:buChar char="•"/>
            </a:pPr>
            <a:r>
              <a:rPr lang="cs-CZ" dirty="0">
                <a:solidFill>
                  <a:srgbClr val="0070C0"/>
                </a:solidFill>
                <a:ea typeface="Microsoft YaHei" pitchFamily="2"/>
              </a:rPr>
              <a:t>m. </a:t>
            </a:r>
            <a:r>
              <a:rPr lang="cs-CZ" dirty="0" err="1">
                <a:solidFill>
                  <a:srgbClr val="0070C0"/>
                </a:solidFill>
                <a:ea typeface="Microsoft YaHei" pitchFamily="2"/>
              </a:rPr>
              <a:t>opponens</a:t>
            </a:r>
            <a:r>
              <a:rPr lang="cs-CZ" dirty="0">
                <a:solidFill>
                  <a:srgbClr val="0070C0"/>
                </a:solidFill>
                <a:ea typeface="Microsoft YaHei" pitchFamily="2"/>
              </a:rPr>
              <a:t> </a:t>
            </a:r>
            <a:r>
              <a:rPr lang="cs-CZ" dirty="0" err="1">
                <a:solidFill>
                  <a:srgbClr val="0070C0"/>
                </a:solidFill>
                <a:ea typeface="Microsoft YaHei" pitchFamily="2"/>
              </a:rPr>
              <a:t>pollicis</a:t>
            </a:r>
            <a:endParaRPr lang="cs-CZ" dirty="0">
              <a:solidFill>
                <a:srgbClr val="0070C0"/>
              </a:solidFill>
              <a:ea typeface="Microsoft YaHei" pitchFamily="2"/>
            </a:endParaRPr>
          </a:p>
          <a:p>
            <a:pPr marL="72000" indent="0">
              <a:buNone/>
            </a:pPr>
            <a:endParaRPr lang="cs-CZ" dirty="0">
              <a:solidFill>
                <a:srgbClr val="0070C0"/>
              </a:solidFill>
              <a:ea typeface="Microsoft YaHei" pitchFamily="2"/>
            </a:endParaRPr>
          </a:p>
          <a:p>
            <a:pPr marL="72000" indent="0">
              <a:buNone/>
            </a:pPr>
            <a:r>
              <a:rPr lang="cs-CZ" sz="2000" dirty="0">
                <a:solidFill>
                  <a:srgbClr val="0070C0"/>
                </a:solidFill>
                <a:ea typeface="Microsoft YaHei" pitchFamily="2"/>
              </a:rPr>
              <a:t> </a:t>
            </a:r>
            <a:r>
              <a:rPr lang="cs-CZ" dirty="0" err="1">
                <a:ea typeface="Microsoft YaHei" pitchFamily="2"/>
              </a:rPr>
              <a:t>Unfriendly</a:t>
            </a:r>
            <a:r>
              <a:rPr lang="cs-CZ" dirty="0">
                <a:ea typeface="Microsoft YaHei" pitchFamily="2"/>
              </a:rPr>
              <a:t> </a:t>
            </a:r>
            <a:r>
              <a:rPr lang="cs-CZ" dirty="0" err="1">
                <a:ea typeface="Microsoft YaHei" pitchFamily="2"/>
              </a:rPr>
              <a:t>muscles</a:t>
            </a:r>
            <a:endParaRPr lang="cs-CZ" dirty="0">
              <a:ea typeface="Microsoft YaHei" pitchFamily="2"/>
            </a:endParaRPr>
          </a:p>
          <a:p>
            <a:pPr>
              <a:buFont typeface="Arial" panose="020B0604020202020204" pitchFamily="34" charset="0"/>
              <a:buChar char="•"/>
            </a:pPr>
            <a:r>
              <a:rPr lang="cs-CZ" dirty="0">
                <a:ea typeface="Microsoft YaHei" pitchFamily="2"/>
              </a:rPr>
              <a:t>Při jejich převaze tendence k dislokaci palce</a:t>
            </a:r>
          </a:p>
          <a:p>
            <a:pPr>
              <a:buFont typeface="Arial" panose="020B0604020202020204" pitchFamily="34" charset="0"/>
              <a:buChar char="•"/>
            </a:pPr>
            <a:r>
              <a:rPr lang="cs-CZ" sz="2800" dirty="0">
                <a:solidFill>
                  <a:srgbClr val="0070C0"/>
                </a:solidFill>
                <a:latin typeface="Arial" pitchFamily="18"/>
                <a:ea typeface="Microsoft YaHei" pitchFamily="2"/>
              </a:rPr>
              <a:t>m. adduktor </a:t>
            </a:r>
            <a:r>
              <a:rPr lang="cs-CZ" sz="2800" dirty="0" err="1">
                <a:solidFill>
                  <a:srgbClr val="0070C0"/>
                </a:solidFill>
                <a:latin typeface="Arial" pitchFamily="18"/>
                <a:ea typeface="Microsoft YaHei" pitchFamily="2"/>
              </a:rPr>
              <a:t>pollicis</a:t>
            </a:r>
            <a:endParaRPr lang="cs-CZ" dirty="0">
              <a:solidFill>
                <a:srgbClr val="0070C0"/>
              </a:solidFill>
              <a:latin typeface="Arial" pitchFamily="18"/>
              <a:ea typeface="Microsoft YaHei" pitchFamily="2"/>
            </a:endParaRPr>
          </a:p>
          <a:p>
            <a:pPr>
              <a:buFont typeface="Arial" panose="020B0604020202020204" pitchFamily="34" charset="0"/>
              <a:buChar char="•"/>
            </a:pPr>
            <a:r>
              <a:rPr lang="cs-CZ" sz="2800" dirty="0">
                <a:solidFill>
                  <a:srgbClr val="0070C0"/>
                </a:solidFill>
                <a:latin typeface="Arial" pitchFamily="18"/>
                <a:ea typeface="Microsoft YaHei" pitchFamily="2"/>
              </a:rPr>
              <a:t>m. extenzor </a:t>
            </a:r>
            <a:r>
              <a:rPr lang="cs-CZ" sz="2800" dirty="0" err="1">
                <a:solidFill>
                  <a:srgbClr val="0070C0"/>
                </a:solidFill>
                <a:latin typeface="Arial" pitchFamily="18"/>
                <a:ea typeface="Microsoft YaHei" pitchFamily="2"/>
              </a:rPr>
              <a:t>pollicis</a:t>
            </a:r>
            <a:r>
              <a:rPr lang="cs-CZ" sz="2800" dirty="0">
                <a:solidFill>
                  <a:srgbClr val="0070C0"/>
                </a:solidFill>
                <a:latin typeface="Arial" pitchFamily="18"/>
                <a:ea typeface="Microsoft YaHei" pitchFamily="2"/>
              </a:rPr>
              <a:t> </a:t>
            </a:r>
            <a:r>
              <a:rPr lang="cs-CZ" sz="2800" dirty="0" err="1">
                <a:solidFill>
                  <a:srgbClr val="0070C0"/>
                </a:solidFill>
                <a:latin typeface="Arial" pitchFamily="18"/>
                <a:ea typeface="Microsoft YaHei" pitchFamily="2"/>
              </a:rPr>
              <a:t>longus</a:t>
            </a:r>
            <a:endParaRPr lang="cs-CZ" sz="2800" dirty="0">
              <a:solidFill>
                <a:srgbClr val="0070C0"/>
              </a:solidFill>
              <a:latin typeface="Arial" pitchFamily="18"/>
              <a:ea typeface="Microsoft YaHei" pitchFamily="2"/>
            </a:endParaRPr>
          </a:p>
          <a:p>
            <a:pPr>
              <a:buFont typeface="Arial" panose="020B0604020202020204" pitchFamily="34" charset="0"/>
              <a:buChar char="•"/>
            </a:pPr>
            <a:endParaRPr lang="cs-CZ" dirty="0">
              <a:ea typeface="Microsoft YaHei" pitchFamily="2"/>
            </a:endParaRPr>
          </a:p>
          <a:p>
            <a:pPr marL="72000" indent="0">
              <a:buNone/>
            </a:pPr>
            <a:endParaRPr lang="cs-CZ" sz="2000" dirty="0">
              <a:solidFill>
                <a:srgbClr val="0070C0"/>
              </a:solidFill>
              <a:ea typeface="Microsoft YaHei" pitchFamily="2"/>
            </a:endParaRPr>
          </a:p>
          <a:p>
            <a:pPr marL="72000" indent="0">
              <a:buNone/>
            </a:pPr>
            <a:endParaRPr lang="cs-CZ" sz="2000" dirty="0">
              <a:solidFill>
                <a:srgbClr val="0070C0"/>
              </a:solidFill>
              <a:ea typeface="Microsoft YaHei" pitchFamily="2"/>
            </a:endParaRPr>
          </a:p>
          <a:p>
            <a:pPr lvl="2">
              <a:lnSpc>
                <a:spcPct val="100000"/>
              </a:lnSpc>
              <a:spcBef>
                <a:spcPts val="0"/>
              </a:spcBef>
              <a:spcAft>
                <a:spcPts val="1415"/>
              </a:spcAft>
              <a:buSzPct val="45000"/>
              <a:buFont typeface="StarSymbol"/>
              <a:buChar char="●"/>
            </a:pPr>
            <a:endParaRPr lang="cs-CZ"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257304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F8C4B2-9822-860D-12EB-CB9D5B0417F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9E04776-73E1-0211-1951-EB961A9F9E5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ACAE215E-532F-6499-7881-1F2752EFABCB}"/>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C307E9C0-189B-E11C-B79E-9538F0D3C0D4}"/>
              </a:ext>
            </a:extLst>
          </p:cNvPr>
          <p:cNvSpPr>
            <a:spLocks noGrp="1"/>
          </p:cNvSpPr>
          <p:nvPr>
            <p:ph idx="1"/>
          </p:nvPr>
        </p:nvSpPr>
        <p:spPr/>
        <p:txBody>
          <a:bodyPr/>
          <a:lstStyle/>
          <a:p>
            <a:pPr lvl="0">
              <a:buSzPct val="45000"/>
              <a:buFont typeface="StarSymbol"/>
              <a:buChar char="●"/>
            </a:pPr>
            <a:r>
              <a:rPr lang="cs-CZ" dirty="0"/>
              <a:t>Judy </a:t>
            </a:r>
            <a:r>
              <a:rPr lang="cs-CZ" dirty="0" err="1"/>
              <a:t>Colditz</a:t>
            </a:r>
            <a:r>
              <a:rPr lang="cs-CZ" dirty="0"/>
              <a:t> </a:t>
            </a:r>
            <a:r>
              <a:rPr lang="cs-CZ" dirty="0" err="1"/>
              <a:t>tear</a:t>
            </a:r>
            <a:r>
              <a:rPr lang="cs-CZ" dirty="0"/>
              <a:t> test – stereotyp úchopu</a:t>
            </a:r>
          </a:p>
          <a:p>
            <a:pPr lvl="0">
              <a:buSzPct val="45000"/>
              <a:buFont typeface="StarSymbol"/>
              <a:buChar char="●"/>
            </a:pPr>
            <a:r>
              <a:rPr lang="cs-CZ" dirty="0" err="1"/>
              <a:t>Grind</a:t>
            </a:r>
            <a:r>
              <a:rPr lang="cs-CZ" dirty="0"/>
              <a:t> test - artróza</a:t>
            </a:r>
          </a:p>
          <a:p>
            <a:pPr lvl="0">
              <a:buSzPct val="45000"/>
              <a:buFont typeface="StarSymbol"/>
              <a:buChar char="●"/>
            </a:pPr>
            <a:r>
              <a:rPr lang="cs-CZ" dirty="0" err="1"/>
              <a:t>Linscheid</a:t>
            </a:r>
            <a:r>
              <a:rPr lang="cs-CZ" dirty="0"/>
              <a:t> test - nestabilita</a:t>
            </a:r>
          </a:p>
          <a:p>
            <a:endParaRPr lang="cs-CZ" dirty="0"/>
          </a:p>
        </p:txBody>
      </p:sp>
    </p:spTree>
    <p:extLst>
      <p:ext uri="{BB962C8B-B14F-4D97-AF65-F5344CB8AC3E}">
        <p14:creationId xmlns:p14="http://schemas.microsoft.com/office/powerpoint/2010/main" val="108411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771DF7B-C11A-23DE-0660-B5B82E1467D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8594269-062E-98BD-1553-56DBAEC1DBEA}"/>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AA8C47F4-CB81-D178-56DD-57AD1A030357}"/>
              </a:ext>
            </a:extLst>
          </p:cNvPr>
          <p:cNvSpPr>
            <a:spLocks noGrp="1"/>
          </p:cNvSpPr>
          <p:nvPr>
            <p:ph type="title"/>
          </p:nvPr>
        </p:nvSpPr>
        <p:spPr/>
        <p:txBody>
          <a:bodyPr/>
          <a:lstStyle/>
          <a:p>
            <a:r>
              <a:rPr lang="cs-CZ" dirty="0"/>
              <a:t>Fyzioterapeutická intervence</a:t>
            </a:r>
          </a:p>
        </p:txBody>
      </p:sp>
      <p:sp>
        <p:nvSpPr>
          <p:cNvPr id="5" name="Zástupný obsah 4">
            <a:extLst>
              <a:ext uri="{FF2B5EF4-FFF2-40B4-BE49-F238E27FC236}">
                <a16:creationId xmlns:a16="http://schemas.microsoft.com/office/drawing/2014/main" id="{B1F42C9D-93AB-6300-CFF8-DBD0E1F2407F}"/>
              </a:ext>
            </a:extLst>
          </p:cNvPr>
          <p:cNvSpPr>
            <a:spLocks noGrp="1"/>
          </p:cNvSpPr>
          <p:nvPr>
            <p:ph idx="1"/>
          </p:nvPr>
        </p:nvSpPr>
        <p:spPr/>
        <p:txBody>
          <a:bodyPr/>
          <a:lstStyle/>
          <a:p>
            <a:pPr>
              <a:buFont typeface="Arial" panose="020B0604020202020204" pitchFamily="34" charset="0"/>
              <a:buChar char="•"/>
            </a:pPr>
            <a:r>
              <a:rPr lang="cs-CZ" dirty="0"/>
              <a:t>Analytické cvičení přátelských svalů</a:t>
            </a:r>
          </a:p>
          <a:p>
            <a:pPr>
              <a:buFont typeface="Arial" panose="020B0604020202020204" pitchFamily="34" charset="0"/>
              <a:buChar char="•"/>
            </a:pPr>
            <a:r>
              <a:rPr lang="cs-CZ" dirty="0"/>
              <a:t>Nácvik O úchopu</a:t>
            </a:r>
          </a:p>
          <a:p>
            <a:pPr>
              <a:buFont typeface="Arial" panose="020B0604020202020204" pitchFamily="34" charset="0"/>
              <a:buChar char="•"/>
            </a:pPr>
            <a:r>
              <a:rPr lang="cs-CZ" dirty="0"/>
              <a:t>Nácvik </a:t>
            </a:r>
            <a:r>
              <a:rPr lang="cs-CZ" dirty="0" err="1"/>
              <a:t>opor,centrace</a:t>
            </a:r>
            <a:r>
              <a:rPr lang="cs-CZ" dirty="0"/>
              <a:t> </a:t>
            </a:r>
          </a:p>
          <a:p>
            <a:pPr marL="72000" indent="0">
              <a:buNone/>
            </a:pPr>
            <a:r>
              <a:rPr lang="cs-CZ" dirty="0"/>
              <a:t> kořenových kloubů</a:t>
            </a:r>
          </a:p>
          <a:p>
            <a:pPr>
              <a:buFont typeface="Arial" panose="020B0604020202020204" pitchFamily="34" charset="0"/>
              <a:buChar char="•"/>
            </a:pPr>
            <a:r>
              <a:rPr lang="cs-CZ" dirty="0"/>
              <a:t>Zařazení končetiny do</a:t>
            </a:r>
          </a:p>
          <a:p>
            <a:pPr marL="72000" indent="0">
              <a:buNone/>
            </a:pPr>
            <a:r>
              <a:rPr lang="cs-CZ" dirty="0"/>
              <a:t> globálních svalových ř.</a:t>
            </a:r>
          </a:p>
          <a:p>
            <a:pPr>
              <a:buFont typeface="Arial" panose="020B0604020202020204" pitchFamily="34" charset="0"/>
              <a:buChar char="•"/>
            </a:pPr>
            <a:r>
              <a:rPr lang="cs-CZ" dirty="0" err="1"/>
              <a:t>Myofasciální</a:t>
            </a:r>
            <a:r>
              <a:rPr lang="cs-CZ" dirty="0"/>
              <a:t> techniky</a:t>
            </a:r>
          </a:p>
          <a:p>
            <a:pPr>
              <a:buFont typeface="Arial" panose="020B0604020202020204" pitchFamily="34" charset="0"/>
              <a:buChar char="•"/>
            </a:pPr>
            <a:r>
              <a:rPr lang="cs-CZ" dirty="0" err="1"/>
              <a:t>Cave</a:t>
            </a:r>
            <a:r>
              <a:rPr lang="cs-CZ" dirty="0"/>
              <a:t> klíčový úchop</a:t>
            </a:r>
          </a:p>
        </p:txBody>
      </p:sp>
      <p:pic>
        <p:nvPicPr>
          <p:cNvPr id="9218" name="Picture 2" descr="Druhy úchopů - Šapitó - černobílá hravost">
            <a:extLst>
              <a:ext uri="{FF2B5EF4-FFF2-40B4-BE49-F238E27FC236}">
                <a16:creationId xmlns:a16="http://schemas.microsoft.com/office/drawing/2014/main" id="{83E50E7E-86FD-0ADE-3236-EF0AD06B9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2633663"/>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16AE98-9445-4CC1-F942-BE70C4245A2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0EF7BF4-A943-FE4D-9B4D-0F393AC903BC}"/>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942DB78-6915-B3F1-EA7F-362251A7C50F}"/>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314BC538-5765-3252-C75A-4C26507B5DFE}"/>
              </a:ext>
            </a:extLst>
          </p:cNvPr>
          <p:cNvSpPr>
            <a:spLocks noGrp="1"/>
          </p:cNvSpPr>
          <p:nvPr>
            <p:ph idx="1"/>
          </p:nvPr>
        </p:nvSpPr>
        <p:spPr>
          <a:xfrm>
            <a:off x="720000" y="2727813"/>
            <a:ext cx="8763814" cy="2208000"/>
          </a:xfrm>
        </p:spPr>
        <p:txBody>
          <a:bodyPr/>
          <a:lstStyle/>
          <a:p>
            <a:r>
              <a:rPr lang="cs-CZ" dirty="0" err="1"/>
              <a:t>Kineziotaping</a:t>
            </a:r>
            <a:r>
              <a:rPr lang="cs-CZ" dirty="0"/>
              <a:t> </a:t>
            </a:r>
          </a:p>
          <a:p>
            <a:r>
              <a:rPr lang="cs-CZ" dirty="0"/>
              <a:t> </a:t>
            </a:r>
          </a:p>
        </p:txBody>
      </p:sp>
      <p:pic>
        <p:nvPicPr>
          <p:cNvPr id="10242" name="Picture 2" descr="Fixace palce | Škola tejpování">
            <a:extLst>
              <a:ext uri="{FF2B5EF4-FFF2-40B4-BE49-F238E27FC236}">
                <a16:creationId xmlns:a16="http://schemas.microsoft.com/office/drawing/2014/main" id="{5E119A7F-9346-186F-BAA8-C4CCE1E4E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539" y="1715844"/>
            <a:ext cx="3961634"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7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8EFD13-864C-7617-EDCA-F26A8F6A385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DD392AD-E376-1E0F-FA5D-24581CCF91B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218947FF-53DE-5814-0F6C-A4ECEC1868CE}"/>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465EF325-CCA1-DDB5-9A7D-B8BAD267E6AC}"/>
              </a:ext>
            </a:extLst>
          </p:cNvPr>
          <p:cNvPicPr>
            <a:picLocks noGrp="1" noChangeAspect="1"/>
          </p:cNvPicPr>
          <p:nvPr>
            <p:ph idx="1"/>
          </p:nvPr>
        </p:nvPicPr>
        <p:blipFill>
          <a:blip r:embed="rId2">
            <a:lum/>
            <a:alphaModFix/>
          </a:blip>
          <a:srcRect/>
          <a:stretch>
            <a:fillRect/>
          </a:stretch>
        </p:blipFill>
        <p:spPr>
          <a:xfrm>
            <a:off x="-114300" y="1171576"/>
            <a:ext cx="6210300" cy="4140200"/>
          </a:xfrm>
        </p:spPr>
      </p:pic>
      <p:pic>
        <p:nvPicPr>
          <p:cNvPr id="11266" name="Picture 2" descr="IJERPH | Free Full-Text | The Effect of Proprioception Training on Pain  Intensity in Thumb Basal Joint Osteoarthritis: A Randomized Controlled Trial">
            <a:extLst>
              <a:ext uri="{FF2B5EF4-FFF2-40B4-BE49-F238E27FC236}">
                <a16:creationId xmlns:a16="http://schemas.microsoft.com/office/drawing/2014/main" id="{5CD70D3A-29D3-23C8-C527-A9D123E746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579" y="1231750"/>
            <a:ext cx="3158509" cy="379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7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6C9F1E-2C19-E079-F4EC-3F54EEA8652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5AAB679-6009-1070-8D00-97405BB88F30}"/>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5EBE5ABC-82DC-57F7-CD10-31CF9425D90C}"/>
              </a:ext>
            </a:extLst>
          </p:cNvPr>
          <p:cNvSpPr>
            <a:spLocks noGrp="1"/>
          </p:cNvSpPr>
          <p:nvPr>
            <p:ph type="title"/>
          </p:nvPr>
        </p:nvSpPr>
        <p:spPr/>
        <p:txBody>
          <a:bodyPr/>
          <a:lstStyle/>
          <a:p>
            <a:r>
              <a:rPr lang="cs-CZ" dirty="0"/>
              <a:t>Chirurgické řešení</a:t>
            </a:r>
          </a:p>
        </p:txBody>
      </p:sp>
      <p:sp>
        <p:nvSpPr>
          <p:cNvPr id="5" name="Zástupný obsah 4">
            <a:extLst>
              <a:ext uri="{FF2B5EF4-FFF2-40B4-BE49-F238E27FC236}">
                <a16:creationId xmlns:a16="http://schemas.microsoft.com/office/drawing/2014/main" id="{E499E47A-5B28-AB57-C372-FAE2E2BE3088}"/>
              </a:ext>
            </a:extLst>
          </p:cNvPr>
          <p:cNvSpPr>
            <a:spLocks noGrp="1"/>
          </p:cNvSpPr>
          <p:nvPr>
            <p:ph idx="1"/>
          </p:nvPr>
        </p:nvSpPr>
        <p:spPr/>
        <p:txBody>
          <a:bodyPr/>
          <a:lstStyle/>
          <a:p>
            <a:pPr lvl="0">
              <a:buSzPct val="45000"/>
              <a:buFont typeface="StarSymbol"/>
              <a:buChar char="●"/>
            </a:pPr>
            <a:r>
              <a:rPr lang="cs-CZ" sz="2800" dirty="0"/>
              <a:t>Resekční </a:t>
            </a:r>
            <a:r>
              <a:rPr lang="cs-CZ" sz="2800" dirty="0" err="1"/>
              <a:t>artroplastika</a:t>
            </a:r>
            <a:endParaRPr lang="cs-CZ" sz="2800" dirty="0"/>
          </a:p>
          <a:p>
            <a:pPr lvl="0">
              <a:buSzPct val="45000"/>
              <a:buFont typeface="StarSymbol"/>
              <a:buChar char="●"/>
            </a:pPr>
            <a:r>
              <a:rPr lang="cs-CZ" sz="2800" dirty="0"/>
              <a:t>Náhrada CMC endoprotézou</a:t>
            </a:r>
          </a:p>
          <a:p>
            <a:pPr lvl="0">
              <a:buSzPct val="45000"/>
              <a:buFont typeface="StarSymbol"/>
              <a:buChar char="●"/>
            </a:pPr>
            <a:r>
              <a:rPr lang="cs-CZ" sz="2800" dirty="0" err="1"/>
              <a:t>Artrodéza</a:t>
            </a:r>
            <a:r>
              <a:rPr lang="cs-CZ" sz="2800" dirty="0"/>
              <a:t> CMC kloubu</a:t>
            </a:r>
          </a:p>
          <a:p>
            <a:endParaRPr lang="cs-CZ" dirty="0"/>
          </a:p>
        </p:txBody>
      </p:sp>
    </p:spTree>
    <p:extLst>
      <p:ext uri="{BB962C8B-B14F-4D97-AF65-F5344CB8AC3E}">
        <p14:creationId xmlns:p14="http://schemas.microsoft.com/office/powerpoint/2010/main" val="215193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1FC4F66-A212-CD90-4FEB-01BF9593FBE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690986B-F216-7C2F-9415-2A258C93BE31}"/>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76E7448A-5EDC-144A-398E-2DE6085971A1}"/>
              </a:ext>
            </a:extLst>
          </p:cNvPr>
          <p:cNvSpPr>
            <a:spLocks noGrp="1"/>
          </p:cNvSpPr>
          <p:nvPr>
            <p:ph type="title"/>
          </p:nvPr>
        </p:nvSpPr>
        <p:spPr/>
        <p:txBody>
          <a:bodyPr/>
          <a:lstStyle/>
          <a:p>
            <a:r>
              <a:rPr lang="cs-CZ" dirty="0"/>
              <a:t>Nestability zápěstí</a:t>
            </a:r>
          </a:p>
        </p:txBody>
      </p:sp>
      <p:sp>
        <p:nvSpPr>
          <p:cNvPr id="5" name="Zástupný obsah 4">
            <a:extLst>
              <a:ext uri="{FF2B5EF4-FFF2-40B4-BE49-F238E27FC236}">
                <a16:creationId xmlns:a16="http://schemas.microsoft.com/office/drawing/2014/main" id="{EF4395DE-9533-E141-7F1F-796295E17B1A}"/>
              </a:ext>
            </a:extLst>
          </p:cNvPr>
          <p:cNvSpPr>
            <a:spLocks noGrp="1"/>
          </p:cNvSpPr>
          <p:nvPr>
            <p:ph idx="1"/>
          </p:nvPr>
        </p:nvSpPr>
        <p:spPr/>
        <p:txBody>
          <a:bodyPr/>
          <a:lstStyle/>
          <a:p>
            <a:pPr lvl="0"/>
            <a:r>
              <a:rPr lang="cs-CZ" sz="2400" dirty="0">
                <a:solidFill>
                  <a:srgbClr val="1C1C1C"/>
                </a:solidFill>
              </a:rPr>
              <a:t>Dělení dle Watsona (in </a:t>
            </a:r>
            <a:r>
              <a:rPr lang="cs-CZ" sz="2400" dirty="0" err="1">
                <a:solidFill>
                  <a:srgbClr val="1C1C1C"/>
                </a:solidFill>
              </a:rPr>
              <a:t>Wolff</a:t>
            </a:r>
            <a:r>
              <a:rPr lang="cs-CZ" sz="2400" dirty="0">
                <a:solidFill>
                  <a:srgbClr val="1C1C1C"/>
                </a:solidFill>
              </a:rPr>
              <a:t>, Wolfe, 2016):</a:t>
            </a:r>
          </a:p>
          <a:p>
            <a:pPr lvl="0">
              <a:buSzPct val="45000"/>
              <a:buFont typeface="StarSymbol"/>
              <a:buChar char="●"/>
            </a:pPr>
            <a:r>
              <a:rPr lang="cs-CZ" sz="2400" b="1" dirty="0">
                <a:solidFill>
                  <a:srgbClr val="FF3333"/>
                </a:solidFill>
              </a:rPr>
              <a:t>I. </a:t>
            </a:r>
            <a:r>
              <a:rPr lang="cs-CZ" sz="2400" b="1" dirty="0" err="1">
                <a:solidFill>
                  <a:srgbClr val="FF3333"/>
                </a:solidFill>
              </a:rPr>
              <a:t>Predynamické</a:t>
            </a:r>
            <a:endParaRPr lang="cs-CZ" sz="2400" b="1" dirty="0">
              <a:solidFill>
                <a:srgbClr val="FF3333"/>
              </a:solidFill>
            </a:endParaRPr>
          </a:p>
          <a:p>
            <a:pPr lvl="1">
              <a:lnSpc>
                <a:spcPct val="100000"/>
              </a:lnSpc>
              <a:spcBef>
                <a:spcPts val="0"/>
              </a:spcBef>
              <a:spcAft>
                <a:spcPts val="1415"/>
              </a:spcAft>
              <a:buSzPct val="75000"/>
              <a:buFont typeface="StarSymbol"/>
              <a:buChar char="–"/>
            </a:pPr>
            <a:r>
              <a:rPr lang="cs-CZ" b="1" dirty="0">
                <a:solidFill>
                  <a:srgbClr val="FF3333"/>
                </a:solidFill>
                <a:latin typeface="Arial" pitchFamily="18"/>
                <a:ea typeface="Microsoft YaHei" pitchFamily="2"/>
              </a:rPr>
              <a:t>Parciální ruptura SL vazu</a:t>
            </a:r>
          </a:p>
          <a:p>
            <a:pPr lvl="0">
              <a:buSzPct val="45000"/>
              <a:buFont typeface="StarSymbol"/>
              <a:buChar char="●"/>
            </a:pPr>
            <a:r>
              <a:rPr lang="cs-CZ" sz="2400" b="1" dirty="0">
                <a:solidFill>
                  <a:srgbClr val="FF3333"/>
                </a:solidFill>
              </a:rPr>
              <a:t>II. Dynamické</a:t>
            </a:r>
          </a:p>
          <a:p>
            <a:pPr lvl="1">
              <a:lnSpc>
                <a:spcPct val="100000"/>
              </a:lnSpc>
              <a:spcBef>
                <a:spcPts val="0"/>
              </a:spcBef>
              <a:spcAft>
                <a:spcPts val="1415"/>
              </a:spcAft>
              <a:buSzPct val="75000"/>
              <a:buFont typeface="StarSymbol"/>
              <a:buChar char="–"/>
            </a:pPr>
            <a:r>
              <a:rPr lang="cs-CZ" b="1" dirty="0">
                <a:solidFill>
                  <a:srgbClr val="FF3333"/>
                </a:solidFill>
                <a:latin typeface="Arial" pitchFamily="18"/>
                <a:ea typeface="Microsoft YaHei" pitchFamily="2"/>
              </a:rPr>
              <a:t>Kompletní ruptura SL vazu</a:t>
            </a:r>
          </a:p>
          <a:p>
            <a:pPr lvl="0">
              <a:buSzPct val="45000"/>
              <a:buFont typeface="StarSymbol"/>
              <a:buChar char="●"/>
            </a:pPr>
            <a:r>
              <a:rPr lang="cs-CZ" sz="2400" dirty="0"/>
              <a:t>III. Statické</a:t>
            </a:r>
          </a:p>
          <a:p>
            <a:pPr lvl="1">
              <a:lnSpc>
                <a:spcPct val="100000"/>
              </a:lnSpc>
              <a:spcBef>
                <a:spcPts val="0"/>
              </a:spcBef>
              <a:spcAft>
                <a:spcPts val="1415"/>
              </a:spcAft>
              <a:buSzPct val="75000"/>
              <a:buFont typeface="StarSymbol"/>
              <a:buChar char="–"/>
            </a:pPr>
            <a:r>
              <a:rPr lang="cs-CZ" dirty="0">
                <a:solidFill>
                  <a:srgbClr val="0070C0"/>
                </a:solidFill>
                <a:latin typeface="Arial" pitchFamily="18"/>
                <a:ea typeface="Microsoft YaHei" pitchFamily="2"/>
              </a:rPr>
              <a:t>Kompletní ruptura SL vazu a sekundárních stabilizátorů</a:t>
            </a:r>
          </a:p>
          <a:p>
            <a:pPr lvl="0">
              <a:buSzPct val="45000"/>
              <a:buFont typeface="StarSymbol"/>
              <a:buChar char="●"/>
            </a:pPr>
            <a:r>
              <a:rPr lang="cs-CZ" sz="2400" dirty="0"/>
              <a:t>IV. Osteoartróza</a:t>
            </a:r>
          </a:p>
          <a:p>
            <a:pPr lvl="1">
              <a:lnSpc>
                <a:spcPct val="100000"/>
              </a:lnSpc>
              <a:spcBef>
                <a:spcPts val="0"/>
              </a:spcBef>
              <a:spcAft>
                <a:spcPts val="1415"/>
              </a:spcAft>
              <a:buSzPct val="75000"/>
              <a:buFont typeface="StarSymbol"/>
              <a:buChar char="–"/>
            </a:pPr>
            <a:r>
              <a:rPr lang="cs-CZ" dirty="0">
                <a:solidFill>
                  <a:srgbClr val="0070C0"/>
                </a:solidFill>
                <a:latin typeface="Arial" pitchFamily="18"/>
                <a:ea typeface="Microsoft YaHei" pitchFamily="2"/>
              </a:rPr>
              <a:t>Kompletní ruptura SL vazu a sekundárních stabilizátorů</a:t>
            </a:r>
          </a:p>
          <a:p>
            <a:endParaRPr lang="cs-CZ" dirty="0"/>
          </a:p>
        </p:txBody>
      </p:sp>
    </p:spTree>
    <p:extLst>
      <p:ext uri="{BB962C8B-B14F-4D97-AF65-F5344CB8AC3E}">
        <p14:creationId xmlns:p14="http://schemas.microsoft.com/office/powerpoint/2010/main" val="375254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01434E-F770-AD26-873E-42224DCE47D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0B73040-7E9E-3AB7-47F2-ECC8820A56F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38C91579-E388-E406-2423-73DA12E2C293}"/>
              </a:ext>
            </a:extLst>
          </p:cNvPr>
          <p:cNvSpPr>
            <a:spLocks noGrp="1"/>
          </p:cNvSpPr>
          <p:nvPr>
            <p:ph type="title"/>
          </p:nvPr>
        </p:nvSpPr>
        <p:spPr/>
        <p:txBody>
          <a:bodyPr/>
          <a:lstStyle/>
          <a:p>
            <a:endParaRPr lang="cs-CZ"/>
          </a:p>
        </p:txBody>
      </p:sp>
      <p:pic>
        <p:nvPicPr>
          <p:cNvPr id="3074" name="Picture 2" descr="Lidské Anatomie Ruky Kost Vektorové Ilustrace — Stockový vektor">
            <a:extLst>
              <a:ext uri="{FF2B5EF4-FFF2-40B4-BE49-F238E27FC236}">
                <a16:creationId xmlns:a16="http://schemas.microsoft.com/office/drawing/2014/main" id="{E3586BCA-0820-2BD1-B09C-AAB20E6347A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8465" y="1692275"/>
            <a:ext cx="3896658"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2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BF69A15-BAD4-B91F-406A-9B15B2C3E89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C0568FC-3A63-00C3-41E2-45C4843DF8A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CF4B3CE6-7EB9-6E12-5572-E22E6473001E}"/>
              </a:ext>
            </a:extLst>
          </p:cNvPr>
          <p:cNvSpPr>
            <a:spLocks noGrp="1"/>
          </p:cNvSpPr>
          <p:nvPr>
            <p:ph type="title"/>
          </p:nvPr>
        </p:nvSpPr>
        <p:spPr/>
        <p:txBody>
          <a:bodyPr/>
          <a:lstStyle/>
          <a:p>
            <a:r>
              <a:rPr lang="cs-CZ" dirty="0"/>
              <a:t>VISI a DISI deformity</a:t>
            </a:r>
          </a:p>
        </p:txBody>
      </p:sp>
      <p:pic>
        <p:nvPicPr>
          <p:cNvPr id="6" name="Zástupný obsah 5">
            <a:extLst>
              <a:ext uri="{FF2B5EF4-FFF2-40B4-BE49-F238E27FC236}">
                <a16:creationId xmlns:a16="http://schemas.microsoft.com/office/drawing/2014/main" id="{D29C0D23-D0E6-776C-4E12-945EBE629DD4}"/>
              </a:ext>
            </a:extLst>
          </p:cNvPr>
          <p:cNvPicPr>
            <a:picLocks noGrp="1" noChangeAspect="1"/>
          </p:cNvPicPr>
          <p:nvPr>
            <p:ph idx="1"/>
          </p:nvPr>
        </p:nvPicPr>
        <p:blipFill>
          <a:blip r:embed="rId2">
            <a:lum/>
            <a:alphaModFix/>
          </a:blip>
          <a:srcRect/>
          <a:stretch>
            <a:fillRect/>
          </a:stretch>
        </p:blipFill>
        <p:spPr>
          <a:xfrm>
            <a:off x="4172744" y="1952625"/>
            <a:ext cx="3848100" cy="3619500"/>
          </a:xfrm>
          <a:prstGeom prst="rect">
            <a:avLst/>
          </a:prstGeom>
          <a:noFill/>
          <a:ln cap="flat">
            <a:noFill/>
          </a:ln>
        </p:spPr>
      </p:pic>
    </p:spTree>
    <p:extLst>
      <p:ext uri="{BB962C8B-B14F-4D97-AF65-F5344CB8AC3E}">
        <p14:creationId xmlns:p14="http://schemas.microsoft.com/office/powerpoint/2010/main" val="376449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E3CB197-3029-BF08-A5D7-676DC722541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476E986-3888-14D0-5C36-29FC196A8A4D}"/>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1E37FB1-1D46-6078-207E-9B59D465764B}"/>
              </a:ext>
            </a:extLst>
          </p:cNvPr>
          <p:cNvSpPr>
            <a:spLocks noGrp="1"/>
          </p:cNvSpPr>
          <p:nvPr>
            <p:ph type="title"/>
          </p:nvPr>
        </p:nvSpPr>
        <p:spPr/>
        <p:txBody>
          <a:bodyPr/>
          <a:lstStyle/>
          <a:p>
            <a:r>
              <a:rPr lang="cs-CZ" dirty="0" err="1"/>
              <a:t>Scapholunátní</a:t>
            </a:r>
            <a:r>
              <a:rPr lang="cs-CZ" dirty="0"/>
              <a:t> disociace</a:t>
            </a:r>
          </a:p>
        </p:txBody>
      </p:sp>
      <p:sp>
        <p:nvSpPr>
          <p:cNvPr id="5" name="Zástupný obsah 4">
            <a:extLst>
              <a:ext uri="{FF2B5EF4-FFF2-40B4-BE49-F238E27FC236}">
                <a16:creationId xmlns:a16="http://schemas.microsoft.com/office/drawing/2014/main" id="{38FF96CC-CA87-7F22-A284-3D2E3C7DA889}"/>
              </a:ext>
            </a:extLst>
          </p:cNvPr>
          <p:cNvSpPr>
            <a:spLocks noGrp="1"/>
          </p:cNvSpPr>
          <p:nvPr>
            <p:ph idx="1"/>
          </p:nvPr>
        </p:nvSpPr>
        <p:spPr>
          <a:xfrm>
            <a:off x="340957" y="1116468"/>
            <a:ext cx="12982360" cy="4139998"/>
          </a:xfrm>
        </p:spPr>
        <p:txBody>
          <a:bodyPr/>
          <a:lstStyle/>
          <a:p>
            <a:pPr lvl="0">
              <a:spcBef>
                <a:spcPts val="640"/>
              </a:spcBef>
              <a:buChar char="•"/>
            </a:pPr>
            <a:r>
              <a:rPr lang="cs-CZ" dirty="0"/>
              <a:t>Pozitivní Watsonův test (</a:t>
            </a:r>
            <a:r>
              <a:rPr lang="cs-CZ" dirty="0" err="1"/>
              <a:t>scaphoid</a:t>
            </a:r>
            <a:r>
              <a:rPr lang="cs-CZ" dirty="0"/>
              <a:t> shift test)</a:t>
            </a:r>
          </a:p>
          <a:p>
            <a:pPr lvl="0">
              <a:spcBef>
                <a:spcPts val="640"/>
              </a:spcBef>
              <a:buChar char="•"/>
            </a:pPr>
            <a:r>
              <a:rPr lang="cs-CZ" dirty="0"/>
              <a:t>DISI deformita</a:t>
            </a:r>
          </a:p>
          <a:p>
            <a:pPr lvl="0">
              <a:spcBef>
                <a:spcPts val="640"/>
              </a:spcBef>
              <a:buChar char="•"/>
            </a:pPr>
            <a:r>
              <a:rPr lang="cs-CZ" dirty="0"/>
              <a:t>S-L mezera větší než 5 mm</a:t>
            </a:r>
          </a:p>
          <a:p>
            <a:pPr lvl="0">
              <a:spcBef>
                <a:spcPts val="640"/>
              </a:spcBef>
              <a:buChar char="•"/>
            </a:pPr>
            <a:r>
              <a:rPr lang="cs-CZ" dirty="0"/>
              <a:t>S-L úhel větší než (60°) 70 °</a:t>
            </a:r>
          </a:p>
          <a:p>
            <a:pPr lvl="0">
              <a:spcBef>
                <a:spcPts val="640"/>
              </a:spcBef>
              <a:buChar char="•"/>
            </a:pPr>
            <a:r>
              <a:rPr lang="cs-CZ" dirty="0" err="1"/>
              <a:t>scaphoideum</a:t>
            </a:r>
            <a:r>
              <a:rPr lang="cs-CZ" dirty="0"/>
              <a:t> se flektuje</a:t>
            </a:r>
          </a:p>
          <a:p>
            <a:endParaRPr lang="cs-CZ" dirty="0"/>
          </a:p>
        </p:txBody>
      </p:sp>
      <p:pic>
        <p:nvPicPr>
          <p:cNvPr id="12290" name="Picture 2" descr="Scapholunate Dissociation | Advanced Orthopaedics &amp; Sports Medicine,  Orthopaedic Specialists, Cypress, Houston, TX">
            <a:extLst>
              <a:ext uri="{FF2B5EF4-FFF2-40B4-BE49-F238E27FC236}">
                <a16:creationId xmlns:a16="http://schemas.microsoft.com/office/drawing/2014/main" id="{AEAFD19B-1E6D-F38D-5E78-D28C02416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379" y="1515204"/>
            <a:ext cx="333487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7DD0CA-C554-E197-F29B-1863B7F98B9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F20B7E2-0CA6-8779-B1A3-5245159ADBD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93EE038-29D7-1799-521D-8B5404833D62}"/>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620EE106-94DB-CB6A-92A3-69FDC35568FA}"/>
              </a:ext>
            </a:extLst>
          </p:cNvPr>
          <p:cNvSpPr>
            <a:spLocks noGrp="1"/>
          </p:cNvSpPr>
          <p:nvPr>
            <p:ph idx="1"/>
          </p:nvPr>
        </p:nvSpPr>
        <p:spPr/>
        <p:txBody>
          <a:bodyPr/>
          <a:lstStyle/>
          <a:p>
            <a:pPr lvl="0">
              <a:spcBef>
                <a:spcPts val="640"/>
              </a:spcBef>
              <a:buChar char="•"/>
            </a:pPr>
            <a:r>
              <a:rPr lang="cs-CZ" dirty="0"/>
              <a:t>zavřená/otevřená transpozice a fixace KI dráty</a:t>
            </a:r>
          </a:p>
          <a:p>
            <a:pPr lvl="0">
              <a:spcBef>
                <a:spcPts val="640"/>
              </a:spcBef>
              <a:buChar char="•"/>
            </a:pPr>
            <a:r>
              <a:rPr lang="cs-CZ" dirty="0"/>
              <a:t>rekonstrukce vazivového aparátu</a:t>
            </a:r>
          </a:p>
          <a:p>
            <a:endParaRPr lang="cs-CZ" dirty="0"/>
          </a:p>
        </p:txBody>
      </p:sp>
    </p:spTree>
    <p:extLst>
      <p:ext uri="{BB962C8B-B14F-4D97-AF65-F5344CB8AC3E}">
        <p14:creationId xmlns:p14="http://schemas.microsoft.com/office/powerpoint/2010/main" val="291747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680CF6-70F0-C435-35DA-C243545F3D7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A5177E9-8DA4-5A8D-DA60-694D7FE49775}"/>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F236511C-5A2F-83E5-0AC2-068C546303EC}"/>
              </a:ext>
            </a:extLst>
          </p:cNvPr>
          <p:cNvSpPr>
            <a:spLocks noGrp="1"/>
          </p:cNvSpPr>
          <p:nvPr>
            <p:ph type="title"/>
          </p:nvPr>
        </p:nvSpPr>
        <p:spPr/>
        <p:txBody>
          <a:bodyPr/>
          <a:lstStyle/>
          <a:p>
            <a:r>
              <a:rPr lang="cs-CZ" dirty="0" err="1"/>
              <a:t>Lunotriqetrální</a:t>
            </a:r>
            <a:r>
              <a:rPr lang="cs-CZ" dirty="0"/>
              <a:t> disociace</a:t>
            </a:r>
          </a:p>
        </p:txBody>
      </p:sp>
      <p:sp>
        <p:nvSpPr>
          <p:cNvPr id="5" name="Zástupný obsah 4">
            <a:extLst>
              <a:ext uri="{FF2B5EF4-FFF2-40B4-BE49-F238E27FC236}">
                <a16:creationId xmlns:a16="http://schemas.microsoft.com/office/drawing/2014/main" id="{3BEFD795-0132-9D08-313E-02AF08D8638F}"/>
              </a:ext>
            </a:extLst>
          </p:cNvPr>
          <p:cNvSpPr>
            <a:spLocks noGrp="1"/>
          </p:cNvSpPr>
          <p:nvPr>
            <p:ph idx="1"/>
          </p:nvPr>
        </p:nvSpPr>
        <p:spPr/>
        <p:txBody>
          <a:bodyPr/>
          <a:lstStyle/>
          <a:p>
            <a:pPr lvl="0">
              <a:spcBef>
                <a:spcPts val="640"/>
              </a:spcBef>
              <a:buChar char="•"/>
            </a:pPr>
            <a:r>
              <a:rPr lang="cs-CZ" dirty="0"/>
              <a:t>pozitivní </a:t>
            </a:r>
            <a:r>
              <a:rPr lang="cs-CZ" dirty="0" err="1"/>
              <a:t>shear</a:t>
            </a:r>
            <a:r>
              <a:rPr lang="cs-CZ" dirty="0"/>
              <a:t> test (L/Tr)</a:t>
            </a:r>
          </a:p>
          <a:p>
            <a:pPr lvl="0">
              <a:spcBef>
                <a:spcPts val="640"/>
              </a:spcBef>
              <a:buChar char="•"/>
            </a:pPr>
            <a:r>
              <a:rPr lang="cs-CZ" dirty="0"/>
              <a:t>VISI deformita</a:t>
            </a:r>
          </a:p>
          <a:p>
            <a:pPr lvl="0">
              <a:spcBef>
                <a:spcPts val="640"/>
              </a:spcBef>
              <a:buChar char="•"/>
            </a:pPr>
            <a:r>
              <a:rPr lang="cs-CZ" dirty="0" err="1"/>
              <a:t>scaphoideum</a:t>
            </a:r>
            <a:r>
              <a:rPr lang="cs-CZ" dirty="0"/>
              <a:t> se sklápí dopředu</a:t>
            </a:r>
          </a:p>
          <a:p>
            <a:pPr lvl="0">
              <a:spcBef>
                <a:spcPts val="640"/>
              </a:spcBef>
              <a:buClr>
                <a:srgbClr val="000000"/>
              </a:buClr>
              <a:buChar char="•"/>
            </a:pPr>
            <a:r>
              <a:rPr lang="cs-CZ" b="1" dirty="0"/>
              <a:t>a</a:t>
            </a:r>
            <a:r>
              <a:rPr lang="cs-CZ" dirty="0"/>
              <a:t>)</a:t>
            </a:r>
            <a:r>
              <a:rPr lang="cs-CZ" b="1" dirty="0"/>
              <a:t>akutní</a:t>
            </a:r>
            <a:r>
              <a:rPr lang="cs-CZ" dirty="0"/>
              <a:t> </a:t>
            </a:r>
            <a:r>
              <a:rPr lang="cs-CZ" b="1" dirty="0"/>
              <a:t>do</a:t>
            </a:r>
            <a:r>
              <a:rPr lang="cs-CZ" dirty="0"/>
              <a:t> </a:t>
            </a:r>
            <a:r>
              <a:rPr lang="cs-CZ" b="1" dirty="0"/>
              <a:t>3</a:t>
            </a:r>
            <a:r>
              <a:rPr lang="cs-CZ" dirty="0"/>
              <a:t> - </a:t>
            </a:r>
            <a:r>
              <a:rPr lang="cs-CZ" b="1" dirty="0"/>
              <a:t>6</a:t>
            </a:r>
            <a:r>
              <a:rPr lang="cs-CZ" dirty="0"/>
              <a:t> </a:t>
            </a:r>
            <a:r>
              <a:rPr lang="cs-CZ" b="1" dirty="0"/>
              <a:t>týdnů</a:t>
            </a:r>
          </a:p>
          <a:p>
            <a:pPr lvl="0">
              <a:spcBef>
                <a:spcPts val="640"/>
              </a:spcBef>
              <a:buClr>
                <a:srgbClr val="000000"/>
              </a:buClr>
              <a:buChar char="•"/>
            </a:pPr>
            <a:r>
              <a:rPr lang="cs-CZ" dirty="0"/>
              <a:t>- imobilizace, </a:t>
            </a:r>
            <a:r>
              <a:rPr lang="cs-CZ" dirty="0" err="1"/>
              <a:t>tenodéza</a:t>
            </a:r>
            <a:r>
              <a:rPr lang="cs-CZ" dirty="0"/>
              <a:t>, </a:t>
            </a:r>
            <a:r>
              <a:rPr lang="cs-CZ" dirty="0" err="1"/>
              <a:t>déza</a:t>
            </a:r>
            <a:r>
              <a:rPr lang="cs-CZ" dirty="0"/>
              <a:t>, rekonstrukce vazivového aparátu</a:t>
            </a:r>
          </a:p>
          <a:p>
            <a:pPr lvl="0">
              <a:spcBef>
                <a:spcPts val="640"/>
              </a:spcBef>
              <a:buClr>
                <a:srgbClr val="000000"/>
              </a:buClr>
              <a:buChar char="•"/>
            </a:pPr>
            <a:r>
              <a:rPr lang="cs-CZ" b="1" dirty="0"/>
              <a:t>b</a:t>
            </a:r>
            <a:r>
              <a:rPr lang="cs-CZ" dirty="0"/>
              <a:t>) </a:t>
            </a:r>
            <a:r>
              <a:rPr lang="cs-CZ" b="1" dirty="0"/>
              <a:t>chronické</a:t>
            </a:r>
          </a:p>
          <a:p>
            <a:pPr lvl="0">
              <a:spcBef>
                <a:spcPts val="640"/>
              </a:spcBef>
              <a:buClr>
                <a:srgbClr val="000000"/>
              </a:buClr>
              <a:buChar char="•"/>
            </a:pPr>
            <a:r>
              <a:rPr lang="cs-CZ" dirty="0"/>
              <a:t>-ASKP </a:t>
            </a:r>
            <a:r>
              <a:rPr lang="cs-CZ" dirty="0" err="1"/>
              <a:t>debridement</a:t>
            </a:r>
            <a:r>
              <a:rPr lang="cs-CZ" dirty="0"/>
              <a:t>, PIN fixace, L/T fúze</a:t>
            </a:r>
          </a:p>
          <a:p>
            <a:endParaRPr lang="cs-CZ" dirty="0"/>
          </a:p>
        </p:txBody>
      </p:sp>
    </p:spTree>
    <p:extLst>
      <p:ext uri="{BB962C8B-B14F-4D97-AF65-F5344CB8AC3E}">
        <p14:creationId xmlns:p14="http://schemas.microsoft.com/office/powerpoint/2010/main" val="3931716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363608-D2C6-61F1-8B41-DA8ED7FBB4F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938C73D-B16E-40C9-CE7F-1187709735C6}"/>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9E8A2D46-925C-1452-8238-0DF8A92B0AC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AE0C37C6-6C9D-BE43-A35B-90C341C4294C}"/>
              </a:ext>
            </a:extLst>
          </p:cNvPr>
          <p:cNvSpPr>
            <a:spLocks noGrp="1"/>
          </p:cNvSpPr>
          <p:nvPr>
            <p:ph idx="1"/>
          </p:nvPr>
        </p:nvSpPr>
        <p:spPr/>
        <p:txBody>
          <a:bodyPr/>
          <a:lstStyle/>
          <a:p>
            <a:r>
              <a:rPr lang="cs-CZ" dirty="0"/>
              <a:t>a) statické stabilizátory = vazy (</a:t>
            </a:r>
            <a:r>
              <a:rPr lang="cs-CZ" dirty="0" err="1"/>
              <a:t>scapholunátní</a:t>
            </a:r>
            <a:r>
              <a:rPr lang="cs-CZ" dirty="0"/>
              <a:t>)</a:t>
            </a:r>
          </a:p>
          <a:p>
            <a:r>
              <a:rPr lang="cs-CZ" dirty="0"/>
              <a:t>b) dynamické stabilizátory</a:t>
            </a:r>
          </a:p>
          <a:p>
            <a:pPr marL="72000" indent="0">
              <a:buNone/>
            </a:pPr>
            <a:r>
              <a:rPr lang="cs-CZ" dirty="0"/>
              <a:t>INTRAKARPÁLNÍ SUPINÁTORY</a:t>
            </a:r>
          </a:p>
          <a:p>
            <a:pPr lvl="0">
              <a:buClr>
                <a:srgbClr val="94C600"/>
              </a:buClr>
              <a:buSzPct val="45000"/>
              <a:buFont typeface="StarSymbol"/>
              <a:buChar char="●"/>
            </a:pPr>
            <a:r>
              <a:rPr lang="cs-CZ" dirty="0">
                <a:solidFill>
                  <a:srgbClr val="3E3D2D"/>
                </a:solidFill>
              </a:rPr>
              <a:t>m. </a:t>
            </a:r>
            <a:r>
              <a:rPr lang="cs-CZ" dirty="0" err="1">
                <a:solidFill>
                  <a:srgbClr val="3E3D2D"/>
                </a:solidFill>
              </a:rPr>
              <a:t>abductor</a:t>
            </a:r>
            <a:r>
              <a:rPr lang="cs-CZ" dirty="0">
                <a:solidFill>
                  <a:srgbClr val="3E3D2D"/>
                </a:solidFill>
              </a:rPr>
              <a:t> </a:t>
            </a:r>
            <a:r>
              <a:rPr lang="cs-CZ" dirty="0" err="1">
                <a:solidFill>
                  <a:srgbClr val="3E3D2D"/>
                </a:solidFill>
              </a:rPr>
              <a:t>pollicis</a:t>
            </a:r>
            <a:r>
              <a:rPr lang="cs-CZ" dirty="0">
                <a:solidFill>
                  <a:srgbClr val="3E3D2D"/>
                </a:solidFill>
              </a:rPr>
              <a:t> </a:t>
            </a:r>
            <a:r>
              <a:rPr lang="cs-CZ" dirty="0" err="1">
                <a:solidFill>
                  <a:srgbClr val="3E3D2D"/>
                </a:solidFill>
              </a:rPr>
              <a:t>longus</a:t>
            </a:r>
            <a:endParaRPr lang="cs-CZ" dirty="0">
              <a:solidFill>
                <a:srgbClr val="3E3D2D"/>
              </a:solidFill>
            </a:endParaRPr>
          </a:p>
          <a:p>
            <a:pPr lvl="0">
              <a:buClr>
                <a:srgbClr val="94C600"/>
              </a:buClr>
              <a:buSzPct val="45000"/>
              <a:buFont typeface="StarSymbol"/>
              <a:buChar char="●"/>
            </a:pPr>
            <a:r>
              <a:rPr lang="cs-CZ" dirty="0">
                <a:solidFill>
                  <a:srgbClr val="3E3D2D"/>
                </a:solidFill>
              </a:rPr>
              <a:t>m. extenzor </a:t>
            </a:r>
            <a:r>
              <a:rPr lang="cs-CZ" dirty="0" err="1">
                <a:solidFill>
                  <a:srgbClr val="3E3D2D"/>
                </a:solidFill>
              </a:rPr>
              <a:t>carpi</a:t>
            </a:r>
            <a:r>
              <a:rPr lang="cs-CZ" dirty="0">
                <a:solidFill>
                  <a:srgbClr val="3E3D2D"/>
                </a:solidFill>
              </a:rPr>
              <a:t> </a:t>
            </a:r>
            <a:r>
              <a:rPr lang="cs-CZ" dirty="0" err="1">
                <a:solidFill>
                  <a:srgbClr val="3E3D2D"/>
                </a:solidFill>
              </a:rPr>
              <a:t>radialis</a:t>
            </a:r>
            <a:r>
              <a:rPr lang="cs-CZ" dirty="0">
                <a:solidFill>
                  <a:srgbClr val="3E3D2D"/>
                </a:solidFill>
              </a:rPr>
              <a:t> </a:t>
            </a:r>
            <a:r>
              <a:rPr lang="cs-CZ" dirty="0" err="1">
                <a:solidFill>
                  <a:srgbClr val="3E3D2D"/>
                </a:solidFill>
              </a:rPr>
              <a:t>longus</a:t>
            </a:r>
            <a:endParaRPr lang="cs-CZ" dirty="0">
              <a:solidFill>
                <a:srgbClr val="3E3D2D"/>
              </a:solidFill>
            </a:endParaRPr>
          </a:p>
          <a:p>
            <a:pPr lvl="0">
              <a:buClr>
                <a:srgbClr val="94C600"/>
              </a:buClr>
              <a:buSzPct val="45000"/>
              <a:buFont typeface="StarSymbol"/>
              <a:buChar char="●"/>
            </a:pPr>
            <a:r>
              <a:rPr lang="cs-CZ" dirty="0" err="1">
                <a:solidFill>
                  <a:srgbClr val="3E3D2D"/>
                </a:solidFill>
              </a:rPr>
              <a:t>m.flexor</a:t>
            </a:r>
            <a:r>
              <a:rPr lang="cs-CZ" dirty="0">
                <a:solidFill>
                  <a:srgbClr val="3E3D2D"/>
                </a:solidFill>
              </a:rPr>
              <a:t> </a:t>
            </a:r>
            <a:r>
              <a:rPr lang="cs-CZ" dirty="0" err="1">
                <a:solidFill>
                  <a:srgbClr val="3E3D2D"/>
                </a:solidFill>
              </a:rPr>
              <a:t>carpi</a:t>
            </a:r>
            <a:r>
              <a:rPr lang="cs-CZ" dirty="0">
                <a:solidFill>
                  <a:srgbClr val="3E3D2D"/>
                </a:solidFill>
              </a:rPr>
              <a:t> </a:t>
            </a:r>
            <a:r>
              <a:rPr lang="cs-CZ" dirty="0" err="1">
                <a:solidFill>
                  <a:srgbClr val="3E3D2D"/>
                </a:solidFill>
              </a:rPr>
              <a:t>ulnaris</a:t>
            </a:r>
            <a:endParaRPr lang="cs-CZ" dirty="0">
              <a:solidFill>
                <a:srgbClr val="3E3D2D"/>
              </a:solidFill>
            </a:endParaRPr>
          </a:p>
          <a:p>
            <a:r>
              <a:rPr lang="cs-CZ" dirty="0">
                <a:solidFill>
                  <a:srgbClr val="3E3D2D"/>
                </a:solidFill>
              </a:rPr>
              <a:t>Stabilizují </a:t>
            </a:r>
            <a:r>
              <a:rPr lang="cs-CZ" dirty="0" err="1">
                <a:solidFill>
                  <a:srgbClr val="3E3D2D"/>
                </a:solidFill>
              </a:rPr>
              <a:t>scapholunátní</a:t>
            </a:r>
            <a:r>
              <a:rPr lang="cs-CZ" dirty="0">
                <a:solidFill>
                  <a:srgbClr val="3E3D2D"/>
                </a:solidFill>
              </a:rPr>
              <a:t> interval = pomáhají </a:t>
            </a:r>
            <a:r>
              <a:rPr lang="cs-CZ" dirty="0" err="1">
                <a:solidFill>
                  <a:srgbClr val="3E3D2D"/>
                </a:solidFill>
              </a:rPr>
              <a:t>scapholunátnímu</a:t>
            </a:r>
            <a:r>
              <a:rPr lang="cs-CZ" dirty="0">
                <a:solidFill>
                  <a:srgbClr val="3E3D2D"/>
                </a:solidFill>
              </a:rPr>
              <a:t> </a:t>
            </a:r>
            <a:r>
              <a:rPr lang="cs-CZ" dirty="0" err="1">
                <a:solidFill>
                  <a:srgbClr val="3E3D2D"/>
                </a:solidFill>
              </a:rPr>
              <a:t>interosseálnímu</a:t>
            </a:r>
            <a:r>
              <a:rPr lang="cs-CZ" dirty="0">
                <a:solidFill>
                  <a:srgbClr val="3E3D2D"/>
                </a:solidFill>
              </a:rPr>
              <a:t> </a:t>
            </a:r>
            <a:r>
              <a:rPr lang="cs-CZ" dirty="0" err="1">
                <a:solidFill>
                  <a:srgbClr val="3E3D2D"/>
                </a:solidFill>
              </a:rPr>
              <a:t>ligamentu</a:t>
            </a:r>
            <a:r>
              <a:rPr lang="cs-CZ" dirty="0">
                <a:solidFill>
                  <a:srgbClr val="3E3D2D"/>
                </a:solidFill>
              </a:rPr>
              <a:t> a při jeho poškození mohou do určité míry </a:t>
            </a:r>
            <a:r>
              <a:rPr lang="cs-CZ" dirty="0" err="1">
                <a:solidFill>
                  <a:srgbClr val="3E3D2D"/>
                </a:solidFill>
              </a:rPr>
              <a:t>zastabilizovat</a:t>
            </a:r>
            <a:r>
              <a:rPr lang="cs-CZ" dirty="0">
                <a:solidFill>
                  <a:srgbClr val="3E3D2D"/>
                </a:solidFill>
              </a:rPr>
              <a:t> SL interval</a:t>
            </a:r>
          </a:p>
          <a:p>
            <a:endParaRPr lang="cs-CZ" dirty="0"/>
          </a:p>
        </p:txBody>
      </p:sp>
    </p:spTree>
    <p:extLst>
      <p:ext uri="{BB962C8B-B14F-4D97-AF65-F5344CB8AC3E}">
        <p14:creationId xmlns:p14="http://schemas.microsoft.com/office/powerpoint/2010/main" val="358792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2EDFAB-8B8D-2BA4-3E69-3F30FD743D8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C2B6223-3A62-2555-46B5-0F4FC114A2F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EA302F7-E37C-A937-7032-4C70A25A96BD}"/>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4CCDE79-FE4D-5155-8A20-40517A31F02F}"/>
              </a:ext>
            </a:extLst>
          </p:cNvPr>
          <p:cNvSpPr>
            <a:spLocks noGrp="1"/>
          </p:cNvSpPr>
          <p:nvPr>
            <p:ph idx="1"/>
          </p:nvPr>
        </p:nvSpPr>
        <p:spPr/>
        <p:txBody>
          <a:bodyPr/>
          <a:lstStyle/>
          <a:p>
            <a:pPr lvl="0">
              <a:buClr>
                <a:srgbClr val="94C600"/>
              </a:buClr>
              <a:buSzPct val="45000"/>
              <a:buFont typeface="StarSymbol"/>
              <a:buChar char="●"/>
            </a:pPr>
            <a:r>
              <a:rPr lang="cs-CZ" sz="2800" dirty="0">
                <a:solidFill>
                  <a:srgbClr val="3E3D2D"/>
                </a:solidFill>
              </a:rPr>
              <a:t>INTRAKARPÁLNÍ PRONÁTORY</a:t>
            </a:r>
          </a:p>
          <a:p>
            <a:pPr lvl="0">
              <a:buClr>
                <a:srgbClr val="94C600"/>
              </a:buClr>
              <a:buSzPct val="45000"/>
              <a:buFont typeface="StarSymbol"/>
              <a:buChar char="●"/>
            </a:pPr>
            <a:r>
              <a:rPr lang="cs-CZ" sz="2800" dirty="0">
                <a:solidFill>
                  <a:srgbClr val="3E3D2D"/>
                </a:solidFill>
              </a:rPr>
              <a:t>Nejsilnější pronátor: m. extenzor </a:t>
            </a:r>
            <a:r>
              <a:rPr lang="cs-CZ" sz="2800" dirty="0" err="1">
                <a:solidFill>
                  <a:srgbClr val="3E3D2D"/>
                </a:solidFill>
              </a:rPr>
              <a:t>carpi</a:t>
            </a:r>
            <a:r>
              <a:rPr lang="cs-CZ" sz="2800" dirty="0">
                <a:solidFill>
                  <a:srgbClr val="3E3D2D"/>
                </a:solidFill>
              </a:rPr>
              <a:t> </a:t>
            </a:r>
            <a:r>
              <a:rPr lang="cs-CZ" sz="2800" dirty="0" err="1">
                <a:solidFill>
                  <a:srgbClr val="3E3D2D"/>
                </a:solidFill>
              </a:rPr>
              <a:t>ulnaris</a:t>
            </a:r>
            <a:endParaRPr lang="cs-CZ" sz="2800" dirty="0">
              <a:solidFill>
                <a:srgbClr val="3E3D2D"/>
              </a:solidFill>
            </a:endParaRPr>
          </a:p>
          <a:p>
            <a:pPr lvl="0">
              <a:buClr>
                <a:srgbClr val="94C600"/>
              </a:buClr>
              <a:buSzPct val="45000"/>
              <a:buFont typeface="StarSymbol"/>
              <a:buChar char="●"/>
            </a:pPr>
            <a:r>
              <a:rPr lang="cs-CZ" sz="2800" dirty="0">
                <a:solidFill>
                  <a:srgbClr val="3E3D2D"/>
                </a:solidFill>
              </a:rPr>
              <a:t>Bez něj je </a:t>
            </a:r>
            <a:r>
              <a:rPr lang="cs-CZ" sz="2800" dirty="0" err="1">
                <a:solidFill>
                  <a:srgbClr val="3E3D2D"/>
                </a:solidFill>
              </a:rPr>
              <a:t>intrakarpální</a:t>
            </a:r>
            <a:r>
              <a:rPr lang="cs-CZ" sz="2800" dirty="0">
                <a:solidFill>
                  <a:srgbClr val="3E3D2D"/>
                </a:solidFill>
              </a:rPr>
              <a:t> pronace oslabena o 50 %</a:t>
            </a:r>
          </a:p>
          <a:p>
            <a:pPr lvl="0">
              <a:buClr>
                <a:srgbClr val="94C600"/>
              </a:buClr>
              <a:buSzPct val="45000"/>
              <a:buFont typeface="StarSymbol"/>
              <a:buChar char="●"/>
            </a:pPr>
            <a:r>
              <a:rPr lang="cs-CZ" sz="2800" dirty="0">
                <a:solidFill>
                  <a:srgbClr val="3E3D2D"/>
                </a:solidFill>
              </a:rPr>
              <a:t>Stabilizuje </a:t>
            </a:r>
            <a:r>
              <a:rPr lang="cs-CZ" sz="2800" dirty="0" err="1">
                <a:solidFill>
                  <a:srgbClr val="3E3D2D"/>
                </a:solidFill>
              </a:rPr>
              <a:t>lunotriquetrální</a:t>
            </a:r>
            <a:r>
              <a:rPr lang="cs-CZ" sz="2800" dirty="0">
                <a:solidFill>
                  <a:srgbClr val="3E3D2D"/>
                </a:solidFill>
              </a:rPr>
              <a:t> interval</a:t>
            </a:r>
          </a:p>
          <a:p>
            <a:pPr lvl="0">
              <a:buClr>
                <a:srgbClr val="FF0000"/>
              </a:buClr>
              <a:buSzPct val="45000"/>
              <a:buFont typeface="StarSymbol"/>
              <a:buChar char="●"/>
            </a:pPr>
            <a:r>
              <a:rPr lang="cs-CZ" sz="2800" b="1" dirty="0">
                <a:solidFill>
                  <a:srgbClr val="3E3D2D"/>
                </a:solidFill>
              </a:rPr>
              <a:t>Nejvíce působí při supinaci předloktí</a:t>
            </a:r>
          </a:p>
          <a:p>
            <a:endParaRPr lang="cs-CZ" dirty="0"/>
          </a:p>
        </p:txBody>
      </p:sp>
    </p:spTree>
    <p:extLst>
      <p:ext uri="{BB962C8B-B14F-4D97-AF65-F5344CB8AC3E}">
        <p14:creationId xmlns:p14="http://schemas.microsoft.com/office/powerpoint/2010/main" val="138986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AFE1E1-78BE-CBC3-1D00-A8DDB89729A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544979A-BD08-9800-F1F7-4025DA2827DD}"/>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C22042A0-5FE7-A32D-245B-9FFD1DA6317F}"/>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7479DC1-729A-3B22-E5D9-D75596A92662}"/>
              </a:ext>
            </a:extLst>
          </p:cNvPr>
          <p:cNvSpPr>
            <a:spLocks noGrp="1"/>
          </p:cNvSpPr>
          <p:nvPr>
            <p:ph idx="1"/>
          </p:nvPr>
        </p:nvSpPr>
        <p:spPr>
          <a:xfrm>
            <a:off x="720000" y="1285539"/>
            <a:ext cx="10753200" cy="4546461"/>
          </a:xfrm>
        </p:spPr>
        <p:txBody>
          <a:bodyPr/>
          <a:lstStyle/>
          <a:p>
            <a:pPr lvl="0">
              <a:buClr>
                <a:srgbClr val="94C600"/>
              </a:buClr>
              <a:buSzPct val="45000"/>
              <a:buFont typeface="StarSymbol"/>
              <a:buChar char="●"/>
            </a:pPr>
            <a:r>
              <a:rPr lang="cs-CZ" sz="2800" dirty="0">
                <a:solidFill>
                  <a:srgbClr val="3E3D2D"/>
                </a:solidFill>
              </a:rPr>
              <a:t>Při axiálním zatížení dochází </a:t>
            </a:r>
            <a:r>
              <a:rPr lang="cs-CZ" sz="2800" b="1" dirty="0">
                <a:solidFill>
                  <a:srgbClr val="3E3D2D"/>
                </a:solidFill>
              </a:rPr>
              <a:t>vždy</a:t>
            </a:r>
            <a:r>
              <a:rPr lang="cs-CZ" sz="2800" dirty="0">
                <a:solidFill>
                  <a:srgbClr val="3E3D2D"/>
                </a:solidFill>
              </a:rPr>
              <a:t> k </a:t>
            </a:r>
            <a:r>
              <a:rPr lang="cs-CZ" sz="2800" dirty="0" err="1">
                <a:solidFill>
                  <a:srgbClr val="3E3D2D"/>
                </a:solidFill>
              </a:rPr>
              <a:t>intrakarpální</a:t>
            </a:r>
            <a:r>
              <a:rPr lang="cs-CZ" sz="2800" dirty="0">
                <a:solidFill>
                  <a:srgbClr val="3E3D2D"/>
                </a:solidFill>
              </a:rPr>
              <a:t> pronaci</a:t>
            </a:r>
            <a:endParaRPr lang="cs-CZ" sz="1800" dirty="0">
              <a:solidFill>
                <a:srgbClr val="3E3D2D"/>
              </a:solidFill>
            </a:endParaRPr>
          </a:p>
          <a:p>
            <a:pPr lvl="0">
              <a:buClr>
                <a:srgbClr val="94C600"/>
              </a:buClr>
              <a:buSzPct val="45000"/>
              <a:buFont typeface="StarSymbol"/>
              <a:buChar char="●"/>
            </a:pPr>
            <a:r>
              <a:rPr lang="cs-CZ" sz="2800" dirty="0">
                <a:solidFill>
                  <a:srgbClr val="3E3D2D"/>
                </a:solidFill>
              </a:rPr>
              <a:t>Při pronaci předloktí dochází k zmenšení SL intervalu (malý tah  ECU)</a:t>
            </a:r>
            <a:endParaRPr lang="cs-CZ" sz="1800" dirty="0">
              <a:solidFill>
                <a:srgbClr val="3E3D2D"/>
              </a:solidFill>
            </a:endParaRPr>
          </a:p>
          <a:p>
            <a:pPr lvl="0">
              <a:buClr>
                <a:srgbClr val="94C600"/>
              </a:buClr>
              <a:buSzPct val="45000"/>
              <a:buFont typeface="StarSymbol"/>
              <a:buChar char="●"/>
            </a:pPr>
            <a:r>
              <a:rPr lang="cs-CZ" sz="2800" dirty="0">
                <a:solidFill>
                  <a:srgbClr val="3E3D2D"/>
                </a:solidFill>
              </a:rPr>
              <a:t>Při supinaci předloktí dochází ke zmenšení </a:t>
            </a:r>
            <a:r>
              <a:rPr lang="cs-CZ" sz="2800" dirty="0" err="1">
                <a:solidFill>
                  <a:srgbClr val="3E3D2D"/>
                </a:solidFill>
              </a:rPr>
              <a:t>Ltq</a:t>
            </a:r>
            <a:r>
              <a:rPr lang="cs-CZ" sz="2800" dirty="0">
                <a:solidFill>
                  <a:srgbClr val="3E3D2D"/>
                </a:solidFill>
              </a:rPr>
              <a:t> intervalu a zvětšení SL intervalu (velký tah ECU)</a:t>
            </a:r>
          </a:p>
          <a:p>
            <a:pPr lvl="0">
              <a:buClr>
                <a:srgbClr val="94C600"/>
              </a:buClr>
              <a:buSzPct val="45000"/>
              <a:buFont typeface="StarSymbol"/>
              <a:buChar char="●"/>
            </a:pPr>
            <a:r>
              <a:rPr lang="cs-CZ" sz="2800" dirty="0">
                <a:solidFill>
                  <a:srgbClr val="3E3D2D"/>
                </a:solidFill>
              </a:rPr>
              <a:t>Při axiálním zatížení dochází </a:t>
            </a:r>
            <a:r>
              <a:rPr lang="cs-CZ" sz="2800" b="1" dirty="0">
                <a:solidFill>
                  <a:srgbClr val="3E3D2D"/>
                </a:solidFill>
              </a:rPr>
              <a:t>vždy</a:t>
            </a:r>
            <a:r>
              <a:rPr lang="cs-CZ" sz="2800" dirty="0">
                <a:solidFill>
                  <a:srgbClr val="3E3D2D"/>
                </a:solidFill>
              </a:rPr>
              <a:t> k </a:t>
            </a:r>
            <a:r>
              <a:rPr lang="cs-CZ" sz="2800" dirty="0" err="1">
                <a:solidFill>
                  <a:srgbClr val="3E3D2D"/>
                </a:solidFill>
              </a:rPr>
              <a:t>intrakarpální</a:t>
            </a:r>
            <a:r>
              <a:rPr lang="cs-CZ" sz="2800" dirty="0">
                <a:solidFill>
                  <a:srgbClr val="3E3D2D"/>
                </a:solidFill>
              </a:rPr>
              <a:t> pronaci</a:t>
            </a:r>
            <a:endParaRPr lang="cs-CZ" sz="1800" dirty="0">
              <a:solidFill>
                <a:srgbClr val="3E3D2D"/>
              </a:solidFill>
            </a:endParaRPr>
          </a:p>
          <a:p>
            <a:pPr lvl="0">
              <a:buClr>
                <a:srgbClr val="94C600"/>
              </a:buClr>
              <a:buSzPct val="45000"/>
              <a:buFont typeface="StarSymbol"/>
              <a:buChar char="●"/>
            </a:pPr>
            <a:r>
              <a:rPr lang="cs-CZ" sz="2800" dirty="0">
                <a:solidFill>
                  <a:srgbClr val="3E3D2D"/>
                </a:solidFill>
              </a:rPr>
              <a:t>Při pronaci předloktí dochází k zmenšení SL intervalu (malý tah  ECU)</a:t>
            </a:r>
            <a:endParaRPr lang="cs-CZ" sz="1800" dirty="0">
              <a:solidFill>
                <a:srgbClr val="3E3D2D"/>
              </a:solidFill>
            </a:endParaRPr>
          </a:p>
          <a:p>
            <a:pPr lvl="0">
              <a:buClr>
                <a:srgbClr val="94C600"/>
              </a:buClr>
              <a:buSzPct val="45000"/>
              <a:buFont typeface="StarSymbol"/>
              <a:buChar char="●"/>
            </a:pPr>
            <a:r>
              <a:rPr lang="cs-CZ" sz="2800" dirty="0">
                <a:solidFill>
                  <a:srgbClr val="3E3D2D"/>
                </a:solidFill>
              </a:rPr>
              <a:t>Při supinaci předloktí dochází ke zmenšení </a:t>
            </a:r>
            <a:r>
              <a:rPr lang="cs-CZ" sz="2800" dirty="0" err="1">
                <a:solidFill>
                  <a:srgbClr val="3E3D2D"/>
                </a:solidFill>
              </a:rPr>
              <a:t>Ltq</a:t>
            </a:r>
            <a:r>
              <a:rPr lang="cs-CZ" sz="2800" dirty="0">
                <a:solidFill>
                  <a:srgbClr val="3E3D2D"/>
                </a:solidFill>
              </a:rPr>
              <a:t> intervalu a zvětšení SL intervalu (velký tah ECU)</a:t>
            </a:r>
          </a:p>
          <a:p>
            <a:endParaRPr lang="cs-CZ" dirty="0"/>
          </a:p>
        </p:txBody>
      </p:sp>
    </p:spTree>
    <p:extLst>
      <p:ext uri="{BB962C8B-B14F-4D97-AF65-F5344CB8AC3E}">
        <p14:creationId xmlns:p14="http://schemas.microsoft.com/office/powerpoint/2010/main" val="3454951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E4D2C7-C0AD-CF3C-E060-090ABABFB9D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C0DC52C-FB92-6D07-E6A5-1F1E69963CF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92588B6A-5D7D-C15E-DC0D-459F079F0DE4}"/>
              </a:ext>
            </a:extLst>
          </p:cNvPr>
          <p:cNvSpPr>
            <a:spLocks noGrp="1"/>
          </p:cNvSpPr>
          <p:nvPr>
            <p:ph type="title"/>
          </p:nvPr>
        </p:nvSpPr>
        <p:spPr/>
        <p:txBody>
          <a:bodyPr/>
          <a:lstStyle/>
          <a:p>
            <a:r>
              <a:rPr lang="cs-CZ" dirty="0"/>
              <a:t>fyzioterapie u SL nestabilit</a:t>
            </a:r>
          </a:p>
        </p:txBody>
      </p:sp>
      <p:sp>
        <p:nvSpPr>
          <p:cNvPr id="5" name="Zástupný obsah 4">
            <a:extLst>
              <a:ext uri="{FF2B5EF4-FFF2-40B4-BE49-F238E27FC236}">
                <a16:creationId xmlns:a16="http://schemas.microsoft.com/office/drawing/2014/main" id="{A2DAD5F8-D7E0-F1BE-0260-228D598DFD83}"/>
              </a:ext>
            </a:extLst>
          </p:cNvPr>
          <p:cNvSpPr>
            <a:spLocks noGrp="1"/>
          </p:cNvSpPr>
          <p:nvPr>
            <p:ph idx="1"/>
          </p:nvPr>
        </p:nvSpPr>
        <p:spPr/>
        <p:txBody>
          <a:bodyPr/>
          <a:lstStyle/>
          <a:p>
            <a:pPr lvl="0">
              <a:buClr>
                <a:srgbClr val="94C600"/>
              </a:buClr>
              <a:buSzPct val="45000"/>
              <a:buFont typeface="StarSymbol"/>
              <a:buChar char="●"/>
            </a:pPr>
            <a:r>
              <a:rPr lang="cs-CZ" sz="2400" dirty="0">
                <a:solidFill>
                  <a:srgbClr val="3E3D2D"/>
                </a:solidFill>
              </a:rPr>
              <a:t>Při radiodiagnostice dynamické SL nestability se využívá úchop v pěst:</a:t>
            </a:r>
          </a:p>
          <a:p>
            <a:pPr marL="457200" lvl="1" indent="-457200" hangingPunct="0">
              <a:lnSpc>
                <a:spcPct val="100000"/>
              </a:lnSpc>
              <a:spcBef>
                <a:spcPts val="0"/>
              </a:spcBef>
              <a:spcAft>
                <a:spcPts val="1135"/>
              </a:spcAft>
              <a:buClr>
                <a:srgbClr val="94C600"/>
              </a:buClr>
              <a:buSzPct val="45000"/>
              <a:buFontTx/>
              <a:buChar char="-"/>
            </a:pPr>
            <a:r>
              <a:rPr lang="cs-CZ" sz="2800" dirty="0">
                <a:solidFill>
                  <a:srgbClr val="3E3D2D"/>
                </a:solidFill>
                <a:latin typeface="Arial" pitchFamily="18"/>
                <a:ea typeface="Microsoft YaHei" pitchFamily="2"/>
              </a:rPr>
              <a:t>z toho </a:t>
            </a:r>
            <a:r>
              <a:rPr lang="cs-CZ" sz="2800" dirty="0" err="1">
                <a:solidFill>
                  <a:srgbClr val="3E3D2D"/>
                </a:solidFill>
                <a:latin typeface="Arial" pitchFamily="18"/>
                <a:ea typeface="Microsoft YaHei" pitchFamily="2"/>
              </a:rPr>
              <a:t>plyne,že</a:t>
            </a:r>
            <a:r>
              <a:rPr lang="cs-CZ" sz="2800" dirty="0">
                <a:solidFill>
                  <a:srgbClr val="3E3D2D"/>
                </a:solidFill>
                <a:latin typeface="Arial" pitchFamily="18"/>
                <a:ea typeface="Microsoft YaHei" pitchFamily="2"/>
              </a:rPr>
              <a:t> mačkání míčku není nejvhodnější terapie, zvyšuje SL interval</a:t>
            </a:r>
          </a:p>
          <a:p>
            <a:pPr lvl="0">
              <a:buClr>
                <a:srgbClr val="94C600"/>
              </a:buClr>
              <a:buSzPct val="45000"/>
              <a:buFont typeface="StarSymbol"/>
              <a:buChar char="●"/>
            </a:pPr>
            <a:r>
              <a:rPr lang="cs-CZ" sz="2800" dirty="0">
                <a:solidFill>
                  <a:srgbClr val="3E3D2D"/>
                </a:solidFill>
              </a:rPr>
              <a:t>Posilování svalstva předloktí izometricky v neutrální pozici zápěstí a při neutrální rotaci předloktí s centrovaným ramenním kloubem</a:t>
            </a:r>
          </a:p>
          <a:p>
            <a:pPr lvl="0">
              <a:buClr>
                <a:srgbClr val="94C600"/>
              </a:buClr>
              <a:buSzPct val="45000"/>
              <a:buFont typeface="StarSymbol"/>
              <a:buChar char="●"/>
            </a:pPr>
            <a:r>
              <a:rPr lang="cs-CZ" sz="2800" dirty="0">
                <a:solidFill>
                  <a:srgbClr val="3E3D2D"/>
                </a:solidFill>
              </a:rPr>
              <a:t>Ne v opoře o dlaně</a:t>
            </a:r>
          </a:p>
          <a:p>
            <a:pPr lvl="0">
              <a:buClr>
                <a:srgbClr val="94C600"/>
              </a:buClr>
              <a:buSzPct val="45000"/>
              <a:buFont typeface="StarSymbol"/>
              <a:buChar char="●"/>
            </a:pPr>
            <a:r>
              <a:rPr lang="cs-CZ" sz="2800" dirty="0">
                <a:solidFill>
                  <a:srgbClr val="3E3D2D"/>
                </a:solidFill>
              </a:rPr>
              <a:t>Při posilování úchop malých předmětů bez palce (palec volně položený</a:t>
            </a:r>
            <a:r>
              <a:rPr lang="cs-CZ" dirty="0">
                <a:solidFill>
                  <a:srgbClr val="3E3D2D"/>
                </a:solidFill>
                <a:latin typeface="Arial" pitchFamily="18"/>
                <a:ea typeface="Microsoft YaHei" pitchFamily="2"/>
              </a:rPr>
              <a:t>)</a:t>
            </a:r>
            <a:endParaRPr lang="cs-CZ" sz="2800" dirty="0"/>
          </a:p>
        </p:txBody>
      </p:sp>
    </p:spTree>
    <p:extLst>
      <p:ext uri="{BB962C8B-B14F-4D97-AF65-F5344CB8AC3E}">
        <p14:creationId xmlns:p14="http://schemas.microsoft.com/office/powerpoint/2010/main" val="81737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AA3C00-61F2-1196-D8D1-5F91A6BAF77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DAE766C-770C-8CB5-6A4C-7FF6CFB45C9C}"/>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796933E7-FD2B-A02B-00C9-4F8E441B560A}"/>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BD3E9CA6-3CD5-CDA9-5CEF-DFF58769C72A}"/>
              </a:ext>
            </a:extLst>
          </p:cNvPr>
          <p:cNvSpPr>
            <a:spLocks noGrp="1"/>
          </p:cNvSpPr>
          <p:nvPr>
            <p:ph idx="1"/>
          </p:nvPr>
        </p:nvSpPr>
        <p:spPr/>
        <p:txBody>
          <a:bodyPr/>
          <a:lstStyle/>
          <a:p>
            <a:pPr lvl="0">
              <a:spcBef>
                <a:spcPts val="640"/>
              </a:spcBef>
              <a:buChar char="•"/>
            </a:pPr>
            <a:r>
              <a:rPr lang="cs-CZ" dirty="0" err="1"/>
              <a:t>zápěsí</a:t>
            </a:r>
            <a:r>
              <a:rPr lang="cs-CZ" dirty="0"/>
              <a:t> musí být při cvičení v neutrálním postavení nebo v lehké dorzální flexi</a:t>
            </a:r>
          </a:p>
          <a:p>
            <a:pPr lvl="0">
              <a:spcBef>
                <a:spcPts val="640"/>
              </a:spcBef>
              <a:buChar char="•"/>
            </a:pPr>
            <a:r>
              <a:rPr lang="cs-CZ" dirty="0"/>
              <a:t>při cvičení při úchopu nezapojovat palec</a:t>
            </a:r>
          </a:p>
          <a:p>
            <a:pPr lvl="0">
              <a:spcBef>
                <a:spcPts val="640"/>
              </a:spcBef>
              <a:buChar char="•"/>
            </a:pPr>
            <a:r>
              <a:rPr lang="cs-CZ" dirty="0"/>
              <a:t>pracovat i na stabilizaci lopatky/centraci ramenního kloubu</a:t>
            </a:r>
          </a:p>
          <a:p>
            <a:pPr lvl="0">
              <a:spcBef>
                <a:spcPts val="640"/>
              </a:spcBef>
              <a:buChar char="•"/>
            </a:pPr>
            <a:r>
              <a:rPr lang="cs-CZ" dirty="0"/>
              <a:t>zácvik 2 x - 3 x/T</a:t>
            </a:r>
          </a:p>
          <a:p>
            <a:pPr lvl="0">
              <a:spcBef>
                <a:spcPts val="640"/>
              </a:spcBef>
              <a:buChar char="•"/>
            </a:pPr>
            <a:r>
              <a:rPr lang="cs-CZ" dirty="0"/>
              <a:t>doba cvičení: 3 měsíce</a:t>
            </a:r>
          </a:p>
          <a:p>
            <a:pPr lvl="0">
              <a:spcBef>
                <a:spcPts val="640"/>
              </a:spcBef>
              <a:buChar char="•"/>
            </a:pPr>
            <a:r>
              <a:rPr lang="cs-CZ" dirty="0"/>
              <a:t>pokud nepomůže nebo při akutním zhoršení potíží: operační řešení</a:t>
            </a:r>
          </a:p>
          <a:p>
            <a:pPr lvl="0">
              <a:spcBef>
                <a:spcPts val="640"/>
              </a:spcBef>
              <a:buChar char="•"/>
            </a:pPr>
            <a:endParaRPr lang="cs-CZ" dirty="0"/>
          </a:p>
          <a:p>
            <a:endParaRPr lang="cs-CZ" dirty="0"/>
          </a:p>
        </p:txBody>
      </p:sp>
    </p:spTree>
    <p:extLst>
      <p:ext uri="{BB962C8B-B14F-4D97-AF65-F5344CB8AC3E}">
        <p14:creationId xmlns:p14="http://schemas.microsoft.com/office/powerpoint/2010/main" val="3378062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6C8307-E95A-AF72-0CD9-601A414C45E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04B4156-A816-4AFF-8F0D-9C762712A18E}"/>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DBE1DF1D-5ECA-9DA1-057F-B54C20751B9B}"/>
              </a:ext>
            </a:extLst>
          </p:cNvPr>
          <p:cNvSpPr>
            <a:spLocks noGrp="1"/>
          </p:cNvSpPr>
          <p:nvPr>
            <p:ph type="title"/>
          </p:nvPr>
        </p:nvSpPr>
        <p:spPr/>
        <p:txBody>
          <a:bodyPr/>
          <a:lstStyle/>
          <a:p>
            <a:r>
              <a:rPr lang="cs-CZ" sz="4000" dirty="0">
                <a:latin typeface="Century Gothic" pitchFamily="18"/>
              </a:rPr>
              <a:t>„</a:t>
            </a:r>
            <a:r>
              <a:rPr lang="cs-CZ" sz="4000" dirty="0" err="1">
                <a:latin typeface="Century Gothic" pitchFamily="18"/>
              </a:rPr>
              <a:t>dart-thrower´s</a:t>
            </a:r>
            <a:r>
              <a:rPr lang="cs-CZ" sz="4000" dirty="0">
                <a:latin typeface="Century Gothic" pitchFamily="18"/>
              </a:rPr>
              <a:t> </a:t>
            </a:r>
            <a:r>
              <a:rPr lang="cs-CZ" sz="4000" dirty="0" err="1">
                <a:latin typeface="Century Gothic" pitchFamily="18"/>
              </a:rPr>
              <a:t>motion</a:t>
            </a:r>
            <a:r>
              <a:rPr lang="cs-CZ" sz="4000" dirty="0">
                <a:latin typeface="Century Gothic" pitchFamily="18"/>
              </a:rPr>
              <a:t>“</a:t>
            </a:r>
            <a:endParaRPr lang="cs-CZ" dirty="0"/>
          </a:p>
        </p:txBody>
      </p:sp>
      <p:sp>
        <p:nvSpPr>
          <p:cNvPr id="5" name="Zástupný obsah 4">
            <a:extLst>
              <a:ext uri="{FF2B5EF4-FFF2-40B4-BE49-F238E27FC236}">
                <a16:creationId xmlns:a16="http://schemas.microsoft.com/office/drawing/2014/main" id="{AF2AA81B-D35C-1D04-FBE6-9F0E48FF3EF8}"/>
              </a:ext>
            </a:extLst>
          </p:cNvPr>
          <p:cNvSpPr>
            <a:spLocks noGrp="1"/>
          </p:cNvSpPr>
          <p:nvPr>
            <p:ph idx="1"/>
          </p:nvPr>
        </p:nvSpPr>
        <p:spPr>
          <a:xfrm>
            <a:off x="720000" y="1231751"/>
            <a:ext cx="10753200" cy="4600249"/>
          </a:xfrm>
        </p:spPr>
        <p:txBody>
          <a:bodyPr/>
          <a:lstStyle/>
          <a:p>
            <a:pPr>
              <a:buFont typeface="Arial" panose="020B0604020202020204" pitchFamily="34" charset="0"/>
              <a:buChar char="•"/>
            </a:pPr>
            <a:r>
              <a:rPr lang="cs-CZ" dirty="0"/>
              <a:t>Tzv-hod šipkou DTM</a:t>
            </a:r>
          </a:p>
          <a:p>
            <a:pPr>
              <a:buFont typeface="Arial" panose="020B0604020202020204" pitchFamily="34" charset="0"/>
              <a:buChar char="•"/>
            </a:pPr>
            <a:r>
              <a:rPr lang="cs-CZ" dirty="0"/>
              <a:t>Vhodný na pozvolné zvyšování ROM v zápěstí, ale u akutního poranění SL vazu opatrně, závěrečná fáze zvyšuje SL interval</a:t>
            </a:r>
          </a:p>
          <a:p>
            <a:pPr>
              <a:buFont typeface="Arial" panose="020B0604020202020204" pitchFamily="34" charset="0"/>
              <a:buChar char="•"/>
            </a:pPr>
            <a:r>
              <a:rPr lang="cs-CZ" sz="2800" dirty="0">
                <a:solidFill>
                  <a:schemeClr val="tx2"/>
                </a:solidFill>
                <a:latin typeface="Century Gothic" pitchFamily="18"/>
              </a:rPr>
              <a:t>Ortéza „</a:t>
            </a:r>
            <a:r>
              <a:rPr lang="cs-CZ" sz="2800" dirty="0" err="1">
                <a:solidFill>
                  <a:schemeClr val="tx2"/>
                </a:solidFill>
                <a:latin typeface="Century Gothic" pitchFamily="18"/>
              </a:rPr>
              <a:t>dart-thrower´s</a:t>
            </a:r>
            <a:r>
              <a:rPr lang="cs-CZ" sz="2800" dirty="0">
                <a:solidFill>
                  <a:schemeClr val="tx2"/>
                </a:solidFill>
                <a:latin typeface="Century Gothic" pitchFamily="18"/>
              </a:rPr>
              <a:t> </a:t>
            </a:r>
            <a:r>
              <a:rPr lang="cs-CZ" sz="2800" dirty="0" err="1">
                <a:solidFill>
                  <a:schemeClr val="tx2"/>
                </a:solidFill>
                <a:latin typeface="Century Gothic" pitchFamily="18"/>
              </a:rPr>
              <a:t>motion</a:t>
            </a:r>
            <a:r>
              <a:rPr lang="cs-CZ" sz="2800" dirty="0">
                <a:solidFill>
                  <a:schemeClr val="tx2"/>
                </a:solidFill>
                <a:latin typeface="Century Gothic" pitchFamily="18"/>
              </a:rPr>
              <a:t>“(</a:t>
            </a:r>
            <a:r>
              <a:rPr lang="cs-CZ" sz="2800" b="0" i="0" u="none" strike="noStrike" kern="1200" cap="none" spc="0" baseline="0" dirty="0" err="1">
                <a:solidFill>
                  <a:srgbClr val="000000"/>
                </a:solidFill>
                <a:uFillTx/>
                <a:latin typeface="Century Gothic" pitchFamily="18"/>
                <a:ea typeface="Microsoft YaHei" pitchFamily="2"/>
                <a:cs typeface="Lucida Sans" pitchFamily="2"/>
              </a:rPr>
              <a:t>García</a:t>
            </a:r>
            <a:r>
              <a:rPr lang="cs-CZ" sz="2800" b="0" i="0" u="none" strike="noStrike" kern="1200" cap="none" spc="0" baseline="0" dirty="0">
                <a:solidFill>
                  <a:srgbClr val="000000"/>
                </a:solidFill>
                <a:uFillTx/>
                <a:latin typeface="Century Gothic" pitchFamily="18"/>
                <a:ea typeface="Microsoft YaHei" pitchFamily="2"/>
                <a:cs typeface="Lucida Sans" pitchFamily="2"/>
              </a:rPr>
              <a:t>-Elias)</a:t>
            </a:r>
          </a:p>
          <a:p>
            <a:pPr>
              <a:buFont typeface="Arial" panose="020B0604020202020204" pitchFamily="34" charset="0"/>
              <a:buChar char="•"/>
            </a:pPr>
            <a:r>
              <a:rPr lang="cs-CZ" kern="1200" dirty="0">
                <a:solidFill>
                  <a:srgbClr val="000000"/>
                </a:solidFill>
                <a:latin typeface="Century Gothic" pitchFamily="18"/>
                <a:ea typeface="Microsoft YaHei" pitchFamily="2"/>
              </a:rPr>
              <a:t>Přes den výše uvedená ortéza, na noc ortéza na stabilizaci zápěstí</a:t>
            </a:r>
          </a:p>
          <a:p>
            <a:pPr marL="0" marR="0" lvl="1" indent="0" algn="l" defTabSz="914400" rtl="0" fontAlgn="auto" hangingPunct="1">
              <a:lnSpc>
                <a:spcPct val="100000"/>
              </a:lnSpc>
              <a:spcBef>
                <a:spcPts val="0"/>
              </a:spcBef>
              <a:spcAft>
                <a:spcPts val="0"/>
              </a:spcAft>
              <a:buSzPct val="45000"/>
              <a:buFont typeface="StarSymbol"/>
              <a:buChar char="-"/>
              <a:tabLst/>
              <a:defRPr sz="1640" b="0" i="0" u="none" strike="noStrike" kern="0" cap="none" spc="0" baseline="0">
                <a:solidFill>
                  <a:srgbClr val="000000"/>
                </a:solidFill>
                <a:uFillTx/>
              </a:defRPr>
            </a:pPr>
            <a:r>
              <a:rPr lang="cs-CZ" sz="2800" b="1" i="0" u="none" strike="noStrike" kern="1200" cap="none" spc="0" baseline="0" dirty="0">
                <a:solidFill>
                  <a:srgbClr val="000000"/>
                </a:solidFill>
                <a:uFillTx/>
                <a:latin typeface="Century Gothic" pitchFamily="18"/>
                <a:ea typeface="Microsoft YaHei" pitchFamily="2"/>
                <a:cs typeface="Lucida Sans" pitchFamily="2"/>
              </a:rPr>
              <a:t>Od 4. týdne: </a:t>
            </a:r>
            <a:r>
              <a:rPr lang="cs-CZ" sz="2800" b="0" i="0" u="none" strike="noStrike" kern="1200" cap="none" spc="0" baseline="0" dirty="0">
                <a:solidFill>
                  <a:srgbClr val="000000"/>
                </a:solidFill>
                <a:uFillTx/>
                <a:latin typeface="Century Gothic" pitchFamily="18"/>
                <a:ea typeface="Microsoft YaHei" pitchFamily="2"/>
                <a:cs typeface="Lucida Sans" pitchFamily="2"/>
              </a:rPr>
              <a:t>cvičení na zlepšení vnímání ruky v prostoru, senzomotorická cvičení</a:t>
            </a:r>
          </a:p>
          <a:p>
            <a:pPr marL="0" marR="0" lvl="1" indent="0" algn="l" defTabSz="914400" rtl="0" fontAlgn="auto" hangingPunct="1">
              <a:lnSpc>
                <a:spcPct val="100000"/>
              </a:lnSpc>
              <a:spcBef>
                <a:spcPts val="0"/>
              </a:spcBef>
              <a:spcAft>
                <a:spcPts val="0"/>
              </a:spcAft>
              <a:buSzPct val="45000"/>
              <a:buFont typeface="StarSymbol"/>
              <a:buChar char="-"/>
              <a:tabLst/>
              <a:defRPr sz="1640" b="0" i="0" u="none" strike="noStrike" kern="0" cap="none" spc="0" baseline="0">
                <a:solidFill>
                  <a:srgbClr val="000000"/>
                </a:solidFill>
                <a:uFillTx/>
              </a:defRPr>
            </a:pPr>
            <a:r>
              <a:rPr lang="cs-CZ" sz="2800" b="1" i="0" u="none" strike="noStrike" kern="1200" cap="none" spc="0" baseline="0" dirty="0">
                <a:solidFill>
                  <a:srgbClr val="000000"/>
                </a:solidFill>
                <a:uFillTx/>
                <a:latin typeface="Century Gothic" pitchFamily="18"/>
                <a:ea typeface="Microsoft YaHei" pitchFamily="2"/>
                <a:cs typeface="Lucida Sans" pitchFamily="2"/>
              </a:rPr>
              <a:t>Od 6. týdne: </a:t>
            </a:r>
            <a:r>
              <a:rPr lang="cs-CZ" sz="2800" b="0" i="0" u="none" strike="noStrike" kern="1200" cap="none" spc="0" baseline="0" dirty="0">
                <a:solidFill>
                  <a:srgbClr val="000000"/>
                </a:solidFill>
                <a:uFillTx/>
                <a:latin typeface="Century Gothic" pitchFamily="18"/>
                <a:ea typeface="Microsoft YaHei" pitchFamily="2"/>
                <a:cs typeface="Lucida Sans" pitchFamily="2"/>
              </a:rPr>
              <a:t>izometrické posilování v neutrálním postavení zápěstí</a:t>
            </a:r>
          </a:p>
          <a:p>
            <a:pPr marL="0" marR="0" lvl="1" indent="0" algn="l" defTabSz="914400" rtl="0" fontAlgn="auto" hangingPunct="1">
              <a:lnSpc>
                <a:spcPct val="100000"/>
              </a:lnSpc>
              <a:spcBef>
                <a:spcPts val="0"/>
              </a:spcBef>
              <a:spcAft>
                <a:spcPts val="0"/>
              </a:spcAft>
              <a:buSzPct val="45000"/>
              <a:buFont typeface="StarSymbol"/>
              <a:buChar char="-"/>
              <a:tabLst/>
              <a:defRPr sz="1640" b="0" i="0" u="none" strike="noStrike" kern="0" cap="none" spc="0" baseline="0">
                <a:solidFill>
                  <a:srgbClr val="000000"/>
                </a:solidFill>
                <a:uFillTx/>
              </a:defRPr>
            </a:pPr>
            <a:r>
              <a:rPr lang="cs-CZ" sz="2800" b="1" i="0" u="none" strike="noStrike" kern="1200" cap="none" spc="0" baseline="0" dirty="0">
                <a:solidFill>
                  <a:srgbClr val="000000"/>
                </a:solidFill>
                <a:uFillTx/>
                <a:latin typeface="Century Gothic" pitchFamily="18"/>
                <a:ea typeface="Microsoft YaHei" pitchFamily="2"/>
                <a:cs typeface="Lucida Sans" pitchFamily="2"/>
              </a:rPr>
              <a:t>Od 8. týdne: </a:t>
            </a:r>
            <a:r>
              <a:rPr lang="cs-CZ" sz="2800" b="0" i="0" u="none" strike="noStrike" kern="1200" cap="none" spc="0" baseline="0" dirty="0">
                <a:solidFill>
                  <a:srgbClr val="000000"/>
                </a:solidFill>
                <a:uFillTx/>
                <a:latin typeface="Century Gothic" pitchFamily="18"/>
                <a:ea typeface="Microsoft YaHei" pitchFamily="2"/>
                <a:cs typeface="Lucida Sans" pitchFamily="2"/>
              </a:rPr>
              <a:t>komplexnější posilovací cviky se zapojením  celého těla (</a:t>
            </a:r>
            <a:r>
              <a:rPr lang="cs-CZ" sz="2800" b="0" i="0" u="none" strike="noStrike" kern="1200" cap="none" spc="0" baseline="0" dirty="0" err="1">
                <a:solidFill>
                  <a:srgbClr val="000000"/>
                </a:solidFill>
                <a:uFillTx/>
                <a:latin typeface="Century Gothic" pitchFamily="18"/>
                <a:ea typeface="Microsoft YaHei" pitchFamily="2"/>
                <a:cs typeface="Lucida Sans" pitchFamily="2"/>
              </a:rPr>
              <a:t>flexbar</a:t>
            </a:r>
            <a:r>
              <a:rPr lang="cs-CZ" sz="2800" b="0" i="0" u="none" strike="noStrike" kern="1200" cap="none" spc="0" baseline="0" dirty="0">
                <a:solidFill>
                  <a:srgbClr val="000000"/>
                </a:solidFill>
                <a:uFillTx/>
                <a:latin typeface="Century Gothic" pitchFamily="18"/>
                <a:ea typeface="Microsoft YaHei" pitchFamily="2"/>
                <a:cs typeface="Lucida Sans" pitchFamily="2"/>
              </a:rPr>
              <a:t>…)</a:t>
            </a:r>
          </a:p>
          <a:p>
            <a:pPr>
              <a:buFont typeface="Arial" panose="020B0604020202020204" pitchFamily="34" charset="0"/>
              <a:buChar char="•"/>
            </a:pPr>
            <a:endParaRPr lang="cs-CZ" dirty="0">
              <a:solidFill>
                <a:schemeClr val="tx2"/>
              </a:solidFill>
            </a:endParaRPr>
          </a:p>
          <a:p>
            <a:endParaRPr lang="cs-CZ" dirty="0"/>
          </a:p>
        </p:txBody>
      </p:sp>
    </p:spTree>
    <p:extLst>
      <p:ext uri="{BB962C8B-B14F-4D97-AF65-F5344CB8AC3E}">
        <p14:creationId xmlns:p14="http://schemas.microsoft.com/office/powerpoint/2010/main" val="45685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776895A-F7C6-588C-29EF-B153445D9EE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5A974A1-69E8-BECB-1C80-DEBD96F6BC8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5A5452FF-C23B-5AA7-AE16-25A64323D0A9}"/>
              </a:ext>
            </a:extLst>
          </p:cNvPr>
          <p:cNvSpPr>
            <a:spLocks noGrp="1"/>
          </p:cNvSpPr>
          <p:nvPr>
            <p:ph type="title"/>
          </p:nvPr>
        </p:nvSpPr>
        <p:spPr/>
        <p:txBody>
          <a:bodyPr/>
          <a:lstStyle/>
          <a:p>
            <a:endParaRPr lang="cs-CZ"/>
          </a:p>
        </p:txBody>
      </p:sp>
      <p:pic>
        <p:nvPicPr>
          <p:cNvPr id="5122" name="Picture 2" descr="Anatomie svalové soustavy - rukou, dlaní svalů - šlachy, vazy - vzdělávací  biologické desky Stock Ilustrace od ©stihii#14152005">
            <a:extLst>
              <a:ext uri="{FF2B5EF4-FFF2-40B4-BE49-F238E27FC236}">
                <a16:creationId xmlns:a16="http://schemas.microsoft.com/office/drawing/2014/main" id="{F2E27EBB-A7B6-73A1-B912-C23777CB5F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4589" y="1347536"/>
            <a:ext cx="3709381" cy="479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2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DA8F08-4B51-480E-8C30-7C1F4335A00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05D9C50-3868-9529-47B1-62A71FACE377}"/>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597FFC44-36CA-C4DB-B0C0-80B6DA6ADBF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859F86DB-204C-E993-ABD1-4F84969D2356}"/>
              </a:ext>
            </a:extLst>
          </p:cNvPr>
          <p:cNvSpPr>
            <a:spLocks noGrp="1"/>
          </p:cNvSpPr>
          <p:nvPr>
            <p:ph idx="1"/>
          </p:nvPr>
        </p:nvSpPr>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dirty="0" err="1">
                <a:solidFill>
                  <a:srgbClr val="000000"/>
                </a:solidFill>
                <a:uFillTx/>
                <a:latin typeface="Century Gothic" pitchFamily="18"/>
                <a:ea typeface="Microsoft YaHei" pitchFamily="2"/>
                <a:cs typeface="Lucida Sans" pitchFamily="2"/>
              </a:rPr>
              <a:t>Mirror</a:t>
            </a:r>
            <a:r>
              <a:rPr lang="cs-CZ" sz="2800" b="0" i="0" u="none" strike="noStrike" kern="1200" cap="none" spc="0" baseline="0" dirty="0">
                <a:solidFill>
                  <a:srgbClr val="000000"/>
                </a:solidFill>
                <a:uFillTx/>
                <a:latin typeface="Century Gothic" pitchFamily="18"/>
                <a:ea typeface="Microsoft YaHei" pitchFamily="2"/>
                <a:cs typeface="Lucida Sans" pitchFamily="2"/>
              </a:rPr>
              <a:t> </a:t>
            </a:r>
            <a:r>
              <a:rPr lang="cs-CZ" sz="2800" b="0" i="0" u="none" strike="noStrike" kern="1200" cap="none" spc="0" baseline="0" dirty="0" err="1">
                <a:solidFill>
                  <a:srgbClr val="000000"/>
                </a:solidFill>
                <a:uFillTx/>
                <a:latin typeface="Century Gothic" pitchFamily="18"/>
                <a:ea typeface="Microsoft YaHei" pitchFamily="2"/>
                <a:cs typeface="Lucida Sans" pitchFamily="2"/>
              </a:rPr>
              <a:t>therapy</a:t>
            </a:r>
            <a:endParaRPr lang="cs-CZ" sz="2800" b="0" i="0" u="none" strike="noStrike" kern="1200" cap="none" spc="0" baseline="0" dirty="0">
              <a:solidFill>
                <a:srgbClr val="000000"/>
              </a:solidFill>
              <a:uFillTx/>
              <a:latin typeface="Century Gothic"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rgbClr val="000000"/>
                </a:solidFill>
                <a:uFillTx/>
                <a:latin typeface="Century Gothic" pitchFamily="18"/>
                <a:ea typeface="Microsoft YaHei" pitchFamily="2"/>
                <a:cs typeface="Lucida Sans" pitchFamily="2"/>
              </a:rPr>
              <a:t>Cvičení </a:t>
            </a:r>
            <a:r>
              <a:rPr lang="cs-CZ" sz="2800" b="0" i="0" u="none" strike="noStrike" kern="1200" cap="none" spc="0" baseline="0" dirty="0" err="1">
                <a:solidFill>
                  <a:srgbClr val="000000"/>
                </a:solidFill>
                <a:uFillTx/>
                <a:latin typeface="Century Gothic" pitchFamily="18"/>
                <a:ea typeface="Microsoft YaHei" pitchFamily="2"/>
                <a:cs typeface="Lucida Sans" pitchFamily="2"/>
              </a:rPr>
              <a:t>zameřená</a:t>
            </a:r>
            <a:r>
              <a:rPr lang="cs-CZ" sz="2800" b="0" i="0" u="none" strike="noStrike" kern="1200" cap="none" spc="0" baseline="0" dirty="0">
                <a:solidFill>
                  <a:srgbClr val="000000"/>
                </a:solidFill>
                <a:uFillTx/>
                <a:latin typeface="Century Gothic" pitchFamily="18"/>
                <a:ea typeface="Microsoft YaHei" pitchFamily="2"/>
                <a:cs typeface="Lucida Sans" pitchFamily="2"/>
              </a:rPr>
              <a:t> na zlepšení </a:t>
            </a:r>
            <a:r>
              <a:rPr lang="cs-CZ" sz="2800" b="0" i="0" u="none" strike="noStrike" kern="1200" cap="none" spc="0" baseline="0" dirty="0" err="1">
                <a:solidFill>
                  <a:srgbClr val="000000"/>
                </a:solidFill>
                <a:uFillTx/>
                <a:latin typeface="Century Gothic" pitchFamily="18"/>
                <a:ea typeface="Microsoft YaHei" pitchFamily="2"/>
                <a:cs typeface="Lucida Sans" pitchFamily="2"/>
              </a:rPr>
              <a:t>polohocitu</a:t>
            </a:r>
            <a:endParaRPr lang="cs-CZ" sz="2800" b="0" i="0" u="none" strike="noStrike" kern="1200" cap="none" spc="0" baseline="0" dirty="0">
              <a:solidFill>
                <a:srgbClr val="000000"/>
              </a:solidFill>
              <a:uFillTx/>
              <a:latin typeface="Century Gothic"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rgbClr val="000000"/>
                </a:solidFill>
                <a:uFillTx/>
                <a:latin typeface="Century Gothic" pitchFamily="18"/>
                <a:ea typeface="Microsoft YaHei" pitchFamily="2"/>
                <a:cs typeface="Lucida Sans" pitchFamily="2"/>
              </a:rPr>
              <a:t>Cvičení postupně bez kontroly zraku</a:t>
            </a:r>
          </a:p>
          <a:p>
            <a:endParaRPr lang="cs-CZ" dirty="0"/>
          </a:p>
        </p:txBody>
      </p:sp>
    </p:spTree>
    <p:extLst>
      <p:ext uri="{BB962C8B-B14F-4D97-AF65-F5344CB8AC3E}">
        <p14:creationId xmlns:p14="http://schemas.microsoft.com/office/powerpoint/2010/main" val="587091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646F81-23F7-36C7-D67F-951026A64C5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A3D431B-DD7F-C1D2-1D93-2E65E05B544C}"/>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7DF26058-FDAC-9F0C-373B-3F2979D8FEA0}"/>
              </a:ext>
            </a:extLst>
          </p:cNvPr>
          <p:cNvSpPr>
            <a:spLocks noGrp="1"/>
          </p:cNvSpPr>
          <p:nvPr>
            <p:ph type="title"/>
          </p:nvPr>
        </p:nvSpPr>
        <p:spPr/>
        <p:txBody>
          <a:bodyPr/>
          <a:lstStyle/>
          <a:p>
            <a:r>
              <a:rPr lang="cs-CZ" dirty="0"/>
              <a:t>Po stabilizačním zákroku u SL nestabilit</a:t>
            </a:r>
          </a:p>
        </p:txBody>
      </p:sp>
      <p:sp>
        <p:nvSpPr>
          <p:cNvPr id="5" name="Zástupný obsah 4">
            <a:extLst>
              <a:ext uri="{FF2B5EF4-FFF2-40B4-BE49-F238E27FC236}">
                <a16:creationId xmlns:a16="http://schemas.microsoft.com/office/drawing/2014/main" id="{DAC4F0D7-161E-EC82-BA4B-3C3DAEB96ECE}"/>
              </a:ext>
            </a:extLst>
          </p:cNvPr>
          <p:cNvSpPr>
            <a:spLocks noGrp="1"/>
          </p:cNvSpPr>
          <p:nvPr>
            <p:ph idx="1"/>
          </p:nvPr>
        </p:nvSpPr>
        <p:spPr/>
        <p:txBody>
          <a:bodyPr/>
          <a:lstStyle/>
          <a:p>
            <a:r>
              <a:rPr lang="cs-CZ" sz="2800" dirty="0"/>
              <a:t>a) časná: Fixace na 5 týdnů - písemné informace: </a:t>
            </a:r>
            <a:r>
              <a:rPr lang="cs-CZ" sz="2800" dirty="0" err="1"/>
              <a:t>antiedematózní</a:t>
            </a:r>
            <a:r>
              <a:rPr lang="cs-CZ" sz="2800" dirty="0"/>
              <a:t> režim, </a:t>
            </a:r>
            <a:r>
              <a:rPr lang="cs-CZ" sz="2800" dirty="0" err="1"/>
              <a:t>tendon</a:t>
            </a:r>
            <a:r>
              <a:rPr lang="cs-CZ" sz="2800" dirty="0"/>
              <a:t> </a:t>
            </a:r>
            <a:r>
              <a:rPr lang="cs-CZ" sz="2800" dirty="0" err="1"/>
              <a:t>glide</a:t>
            </a:r>
            <a:r>
              <a:rPr lang="cs-CZ" sz="2800" dirty="0"/>
              <a:t> </a:t>
            </a:r>
            <a:r>
              <a:rPr lang="cs-CZ" sz="2800" dirty="0" err="1"/>
              <a:t>exercises</a:t>
            </a:r>
            <a:r>
              <a:rPr lang="cs-CZ" sz="2800" dirty="0"/>
              <a:t>, cvičení v představě, cvičení nefixovaných částí HK</a:t>
            </a:r>
          </a:p>
          <a:p>
            <a:pPr lvl="0">
              <a:spcBef>
                <a:spcPts val="640"/>
              </a:spcBef>
              <a:buChar char="•"/>
            </a:pPr>
            <a:r>
              <a:rPr lang="cs-CZ" sz="2800" dirty="0"/>
              <a:t>b) pozdní: po sundání sádrové fixace:</a:t>
            </a:r>
          </a:p>
          <a:p>
            <a:pPr marL="743041" lvl="0" indent="-285475">
              <a:buNone/>
            </a:pPr>
            <a:r>
              <a:rPr lang="cs-CZ" sz="2800" dirty="0"/>
              <a:t>protokol obsahující </a:t>
            </a:r>
            <a:r>
              <a:rPr lang="cs-CZ" sz="2800" dirty="0" err="1"/>
              <a:t>info</a:t>
            </a:r>
            <a:r>
              <a:rPr lang="cs-CZ" sz="2800" dirty="0"/>
              <a:t> o rehabilitaci:</a:t>
            </a:r>
          </a:p>
          <a:p>
            <a:pPr marL="2057400" lvl="0" indent="-228243">
              <a:buNone/>
            </a:pPr>
            <a:r>
              <a:rPr lang="cs-CZ" sz="2800" dirty="0"/>
              <a:t>zvětšování </a:t>
            </a:r>
            <a:r>
              <a:rPr lang="cs-CZ" sz="2800" dirty="0" err="1"/>
              <a:t>rosahu</a:t>
            </a:r>
            <a:r>
              <a:rPr lang="cs-CZ" sz="2800" dirty="0"/>
              <a:t> pohybu v zápěstí do 30 ° FX a EX (směr hodu šipky)</a:t>
            </a:r>
          </a:p>
          <a:p>
            <a:pPr marL="2057400" lvl="0" indent="-228243">
              <a:buNone/>
            </a:pPr>
            <a:r>
              <a:rPr lang="cs-CZ" sz="2800" dirty="0"/>
              <a:t>příklady posilování svalstva ruky, stabilizace lopatky, centrace ramenních kloubů apod....</a:t>
            </a:r>
          </a:p>
          <a:p>
            <a:endParaRPr lang="cs-CZ" dirty="0"/>
          </a:p>
          <a:p>
            <a:endParaRPr lang="cs-CZ" dirty="0"/>
          </a:p>
        </p:txBody>
      </p:sp>
    </p:spTree>
    <p:extLst>
      <p:ext uri="{BB962C8B-B14F-4D97-AF65-F5344CB8AC3E}">
        <p14:creationId xmlns:p14="http://schemas.microsoft.com/office/powerpoint/2010/main" val="329288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01C053-FB74-CD68-1843-FD63E854B20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0EE036E-42CE-D383-A023-C9111B630EE0}"/>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3D868B39-07A5-E933-B743-AB85A6EC16B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E46D6641-3AED-EC70-F9E1-B8F0B8680F49}"/>
              </a:ext>
            </a:extLst>
          </p:cNvPr>
          <p:cNvSpPr>
            <a:spLocks noGrp="1"/>
          </p:cNvSpPr>
          <p:nvPr>
            <p:ph idx="1"/>
          </p:nvPr>
        </p:nvSpPr>
        <p:spPr>
          <a:xfrm>
            <a:off x="718800" y="1844402"/>
            <a:ext cx="10753200" cy="4139998"/>
          </a:xfrm>
        </p:spPr>
        <p:txBody>
          <a:bodyPr/>
          <a:lstStyle/>
          <a:p>
            <a:pPr marL="2057400" lvl="0" indent="-228243">
              <a:buNone/>
            </a:pPr>
            <a:r>
              <a:rPr lang="cs-CZ" sz="2800" dirty="0"/>
              <a:t>PIR na extenzory zápěstí</a:t>
            </a:r>
          </a:p>
          <a:p>
            <a:pPr marL="2057400" lvl="0" indent="-228243">
              <a:buNone/>
            </a:pPr>
            <a:r>
              <a:rPr lang="cs-CZ" dirty="0" err="1"/>
              <a:t>a</a:t>
            </a:r>
            <a:r>
              <a:rPr lang="cs-CZ" sz="2800" dirty="0" err="1"/>
              <a:t>ntiedematózní</a:t>
            </a:r>
            <a:r>
              <a:rPr lang="cs-CZ" sz="2800" dirty="0"/>
              <a:t> režim</a:t>
            </a:r>
          </a:p>
          <a:p>
            <a:pPr marL="2057400" lvl="0" indent="-228243">
              <a:buNone/>
            </a:pPr>
            <a:r>
              <a:rPr lang="cs-CZ" sz="2800" dirty="0"/>
              <a:t>trénovaní síly úchopu až od 8 týdne.</a:t>
            </a:r>
          </a:p>
          <a:p>
            <a:pPr marL="2057400" lvl="0" indent="-228243">
              <a:buNone/>
            </a:pPr>
            <a:r>
              <a:rPr lang="cs-CZ" sz="2800" dirty="0"/>
              <a:t>po 3 měsících možná plná zátěž</a:t>
            </a:r>
          </a:p>
          <a:p>
            <a:pPr marL="2057400" lvl="0" indent="-228243">
              <a:buNone/>
            </a:pPr>
            <a:endParaRPr lang="cs-CZ" sz="2800" dirty="0"/>
          </a:p>
          <a:p>
            <a:endParaRPr lang="cs-CZ" dirty="0"/>
          </a:p>
        </p:txBody>
      </p:sp>
      <p:pic>
        <p:nvPicPr>
          <p:cNvPr id="1026" name="Picture 2" descr="About Our Practice | HandTherapy57">
            <a:extLst>
              <a:ext uri="{FF2B5EF4-FFF2-40B4-BE49-F238E27FC236}">
                <a16:creationId xmlns:a16="http://schemas.microsoft.com/office/drawing/2014/main" id="{A00B7ED6-4F6C-C992-5A34-72FB4A8D7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263" y="3990975"/>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Gripper Silicone Finger Stretcher Bright Color Reusable Hand Therapy  Hand Grip Strengthener Finger Exerciser – nejlepší produkty v internetovém  obchodě Joom Geek">
            <a:extLst>
              <a:ext uri="{FF2B5EF4-FFF2-40B4-BE49-F238E27FC236}">
                <a16:creationId xmlns:a16="http://schemas.microsoft.com/office/drawing/2014/main" id="{2C6F11E4-AFC2-76C2-6A64-216745631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669" y="359228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2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BB7160-24B0-C229-68E5-B0E9D7A4389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0F47761-A8A8-3C5E-3DAA-0B03EF83AD16}"/>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B85761AA-E1B8-86B5-CE7D-F4F09C8F877C}"/>
              </a:ext>
            </a:extLst>
          </p:cNvPr>
          <p:cNvSpPr>
            <a:spLocks noGrp="1"/>
          </p:cNvSpPr>
          <p:nvPr>
            <p:ph type="title"/>
          </p:nvPr>
        </p:nvSpPr>
        <p:spPr/>
        <p:txBody>
          <a:bodyPr/>
          <a:lstStyle/>
          <a:p>
            <a:r>
              <a:rPr lang="cs-CZ" dirty="0" err="1"/>
              <a:t>Ankyloza</a:t>
            </a:r>
            <a:r>
              <a:rPr lang="cs-CZ" dirty="0"/>
              <a:t> kloubů prstů</a:t>
            </a:r>
          </a:p>
        </p:txBody>
      </p:sp>
      <p:sp>
        <p:nvSpPr>
          <p:cNvPr id="5" name="Zástupný obsah 4">
            <a:extLst>
              <a:ext uri="{FF2B5EF4-FFF2-40B4-BE49-F238E27FC236}">
                <a16:creationId xmlns:a16="http://schemas.microsoft.com/office/drawing/2014/main" id="{7FC18E57-1BF5-718A-3F8B-E1B21CFA33A1}"/>
              </a:ext>
            </a:extLst>
          </p:cNvPr>
          <p:cNvSpPr>
            <a:spLocks noGrp="1"/>
          </p:cNvSpPr>
          <p:nvPr>
            <p:ph idx="1"/>
          </p:nvPr>
        </p:nvSpPr>
        <p:spPr/>
        <p:txBody>
          <a:bodyPr/>
          <a:lstStyle/>
          <a:p>
            <a:pPr lvl="0">
              <a:spcBef>
                <a:spcPts val="640"/>
              </a:spcBef>
              <a:buClr>
                <a:srgbClr val="000000"/>
              </a:buClr>
              <a:buChar char="•"/>
            </a:pPr>
            <a:r>
              <a:rPr lang="cs-CZ" b="1" dirty="0"/>
              <a:t>etiologie: </a:t>
            </a:r>
            <a:r>
              <a:rPr lang="cs-CZ" dirty="0"/>
              <a:t>poúrazová, </a:t>
            </a:r>
            <a:r>
              <a:rPr lang="cs-CZ" dirty="0" err="1"/>
              <a:t>postfixační</a:t>
            </a:r>
            <a:r>
              <a:rPr lang="cs-CZ" dirty="0"/>
              <a:t>, při </a:t>
            </a:r>
            <a:r>
              <a:rPr lang="cs-CZ" dirty="0" err="1"/>
              <a:t>arthróze</a:t>
            </a:r>
            <a:endParaRPr lang="cs-CZ" dirty="0"/>
          </a:p>
          <a:p>
            <a:pPr lvl="0">
              <a:spcBef>
                <a:spcPts val="640"/>
              </a:spcBef>
              <a:buClr>
                <a:srgbClr val="000000"/>
              </a:buClr>
              <a:buChar char="•"/>
            </a:pPr>
            <a:r>
              <a:rPr lang="cs-CZ" b="1" dirty="0"/>
              <a:t>příčiny:</a:t>
            </a:r>
            <a:r>
              <a:rPr lang="cs-CZ" dirty="0"/>
              <a:t> zkrácení šlach nebo svraštění kloubního pouzdra</a:t>
            </a:r>
          </a:p>
          <a:p>
            <a:pPr lvl="0">
              <a:spcBef>
                <a:spcPts val="640"/>
              </a:spcBef>
              <a:buClr>
                <a:srgbClr val="000000"/>
              </a:buClr>
              <a:buChar char="•"/>
            </a:pPr>
            <a:r>
              <a:rPr lang="cs-CZ" b="1" dirty="0"/>
              <a:t>liší se AROM a PROM? </a:t>
            </a:r>
            <a:r>
              <a:rPr lang="cs-CZ" dirty="0"/>
              <a:t>- srůsty šlach…</a:t>
            </a:r>
          </a:p>
          <a:p>
            <a:pPr lvl="0">
              <a:spcBef>
                <a:spcPts val="640"/>
              </a:spcBef>
              <a:buClr>
                <a:srgbClr val="000000"/>
              </a:buClr>
              <a:buChar char="•"/>
            </a:pPr>
            <a:r>
              <a:rPr lang="cs-CZ" b="1" dirty="0"/>
              <a:t>Jaká je bariéra?</a:t>
            </a:r>
            <a:endParaRPr lang="cs-CZ" dirty="0"/>
          </a:p>
        </p:txBody>
      </p:sp>
    </p:spTree>
    <p:extLst>
      <p:ext uri="{BB962C8B-B14F-4D97-AF65-F5344CB8AC3E}">
        <p14:creationId xmlns:p14="http://schemas.microsoft.com/office/powerpoint/2010/main" val="228372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892FA3-89F2-DE2C-BF0B-64C3AC9C340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A40D613-84A5-9A6F-5735-0FDFE937B62F}"/>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38431D15-EAD4-4524-3EBC-D48AB07FC223}"/>
              </a:ext>
            </a:extLst>
          </p:cNvPr>
          <p:cNvSpPr>
            <a:spLocks noGrp="1"/>
          </p:cNvSpPr>
          <p:nvPr>
            <p:ph type="title"/>
          </p:nvPr>
        </p:nvSpPr>
        <p:spPr/>
        <p:txBody>
          <a:bodyPr/>
          <a:lstStyle/>
          <a:p>
            <a:endParaRPr lang="cs-CZ"/>
          </a:p>
        </p:txBody>
      </p:sp>
      <p:pic>
        <p:nvPicPr>
          <p:cNvPr id="2050" name="Picture 2">
            <a:extLst>
              <a:ext uri="{FF2B5EF4-FFF2-40B4-BE49-F238E27FC236}">
                <a16:creationId xmlns:a16="http://schemas.microsoft.com/office/drawing/2014/main" id="{DA2DB1E9-A074-C6EE-DAC6-B08C48CF469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4208" y="1629688"/>
            <a:ext cx="3829685" cy="414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257446D-4318-1D45-CA9F-F18895D52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285" y="312964"/>
            <a:ext cx="3385229" cy="6232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BC6BF27-A80A-F49F-0806-DB4AA54E5D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4310" y="1171576"/>
            <a:ext cx="1859855"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85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C2E2D0-0420-5199-118B-DF95897D336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71ED276-1290-4F38-CEFE-AE460E5CD7F9}"/>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C2E4F292-57FF-BBEB-C919-80DC5F0B352A}"/>
              </a:ext>
            </a:extLst>
          </p:cNvPr>
          <p:cNvSpPr>
            <a:spLocks noGrp="1"/>
          </p:cNvSpPr>
          <p:nvPr>
            <p:ph type="title"/>
          </p:nvPr>
        </p:nvSpPr>
        <p:spPr/>
        <p:txBody>
          <a:bodyPr/>
          <a:lstStyle/>
          <a:p>
            <a:r>
              <a:rPr lang="cs-CZ" dirty="0"/>
              <a:t>Fyzioterapie u omezeného ROM prstů</a:t>
            </a:r>
          </a:p>
        </p:txBody>
      </p:sp>
      <p:sp>
        <p:nvSpPr>
          <p:cNvPr id="5" name="Zástupný obsah 4">
            <a:extLst>
              <a:ext uri="{FF2B5EF4-FFF2-40B4-BE49-F238E27FC236}">
                <a16:creationId xmlns:a16="http://schemas.microsoft.com/office/drawing/2014/main" id="{633C6137-0969-2438-9EC9-DBC7FE5B2303}"/>
              </a:ext>
            </a:extLst>
          </p:cNvPr>
          <p:cNvSpPr>
            <a:spLocks noGrp="1"/>
          </p:cNvSpPr>
          <p:nvPr>
            <p:ph idx="1"/>
          </p:nvPr>
        </p:nvSpPr>
        <p:spPr/>
        <p:txBody>
          <a:bodyPr/>
          <a:lstStyle/>
          <a:p>
            <a:pPr lvl="0">
              <a:spcBef>
                <a:spcPts val="640"/>
              </a:spcBef>
              <a:buNone/>
            </a:pPr>
            <a:r>
              <a:rPr lang="cs-CZ" b="1" u="sng" dirty="0"/>
              <a:t>1. Zvětšování rozsahu pohybu</a:t>
            </a:r>
            <a:r>
              <a:rPr lang="cs-CZ" b="1" dirty="0"/>
              <a:t> </a:t>
            </a:r>
            <a:r>
              <a:rPr lang="cs-CZ" dirty="0"/>
              <a:t>– velmi šetrně- do bariéry - prevence </a:t>
            </a:r>
            <a:r>
              <a:rPr lang="cs-CZ" dirty="0" err="1"/>
              <a:t>mikrotraumat</a:t>
            </a:r>
            <a:r>
              <a:rPr lang="cs-CZ" dirty="0"/>
              <a:t> a podpory jizvení a následné zpevňování kloubu</a:t>
            </a:r>
          </a:p>
          <a:p>
            <a:pPr marL="1143000" lvl="0" indent="-228243">
              <a:buNone/>
            </a:pPr>
            <a:r>
              <a:rPr lang="cs-CZ" sz="2400" dirty="0"/>
              <a:t>- kombinace pasivních, aktivních, aktivních asistovaných i odporovaných pohybů.</a:t>
            </a:r>
          </a:p>
          <a:p>
            <a:pPr lvl="2">
              <a:buChar char="-"/>
            </a:pPr>
            <a:r>
              <a:rPr lang="cs-CZ" sz="2400" dirty="0"/>
              <a:t>Př: lehce dotáhnu do bariéry flexe prstů a po 20 s dám odpor proti extenzi, kterou pacient provádí</a:t>
            </a:r>
          </a:p>
          <a:p>
            <a:pPr lvl="0">
              <a:spcBef>
                <a:spcPts val="640"/>
              </a:spcBef>
              <a:buNone/>
            </a:pPr>
            <a:r>
              <a:rPr lang="cs-CZ" b="1" u="sng" dirty="0"/>
              <a:t>2. Šetrná mobilizace</a:t>
            </a:r>
            <a:endParaRPr lang="cs-CZ" dirty="0"/>
          </a:p>
        </p:txBody>
      </p:sp>
    </p:spTree>
    <p:extLst>
      <p:ext uri="{BB962C8B-B14F-4D97-AF65-F5344CB8AC3E}">
        <p14:creationId xmlns:p14="http://schemas.microsoft.com/office/powerpoint/2010/main" val="756249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C84AD2-9A17-546F-6803-DB2946C5855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0881B83-282F-4C0E-5306-8E48138BF66D}"/>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3AA49D7D-58D5-1137-BF3C-AA48929BD054}"/>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AB5C94AD-F5C2-7A2D-D668-F7A711E8F408}"/>
              </a:ext>
            </a:extLst>
          </p:cNvPr>
          <p:cNvSpPr>
            <a:spLocks noGrp="1"/>
          </p:cNvSpPr>
          <p:nvPr>
            <p:ph idx="1"/>
          </p:nvPr>
        </p:nvSpPr>
        <p:spPr/>
        <p:txBody>
          <a:bodyPr/>
          <a:lstStyle/>
          <a:p>
            <a:pPr lvl="0">
              <a:spcBef>
                <a:spcPts val="640"/>
              </a:spcBef>
              <a:buClr>
                <a:srgbClr val="000000"/>
              </a:buClr>
              <a:buChar char="•"/>
            </a:pPr>
            <a:r>
              <a:rPr lang="cs-CZ" b="1" u="sng" dirty="0"/>
              <a:t>3. dlahování – mobilizačními dlahami</a:t>
            </a:r>
          </a:p>
          <a:p>
            <a:pPr lvl="0">
              <a:spcBef>
                <a:spcPts val="640"/>
              </a:spcBef>
              <a:buClr>
                <a:srgbClr val="000000"/>
              </a:buClr>
              <a:buChar char="•"/>
            </a:pPr>
            <a:r>
              <a:rPr lang="cs-CZ" sz="2800" dirty="0"/>
              <a:t>6 x denně ½ hodiny, zbytek času v noci, 6/24</a:t>
            </a:r>
          </a:p>
          <a:p>
            <a:pPr lvl="0">
              <a:spcBef>
                <a:spcPts val="640"/>
              </a:spcBef>
              <a:buClr>
                <a:srgbClr val="C00000"/>
              </a:buClr>
              <a:buChar char="•"/>
            </a:pPr>
            <a:r>
              <a:rPr lang="cs-CZ" sz="2800" dirty="0"/>
              <a:t>Tah nesmí být do kloubu, ale kolmo na něj</a:t>
            </a:r>
          </a:p>
          <a:p>
            <a:pPr lvl="0">
              <a:spcBef>
                <a:spcPts val="640"/>
              </a:spcBef>
              <a:buClr>
                <a:srgbClr val="558ED5"/>
              </a:buClr>
              <a:buChar char="•"/>
            </a:pPr>
            <a:r>
              <a:rPr lang="cs-CZ" sz="2800" dirty="0"/>
              <a:t>Mimo dlahování se rozsahy pohybu zase pomalu vrací zpátky – v pořádku, postup je pomalý</a:t>
            </a:r>
          </a:p>
          <a:p>
            <a:pPr lvl="0"/>
            <a:r>
              <a:rPr lang="cs-CZ" dirty="0"/>
              <a:t>Dynamické</a:t>
            </a:r>
          </a:p>
          <a:p>
            <a:pPr lvl="0"/>
            <a:r>
              <a:rPr lang="cs-CZ" dirty="0"/>
              <a:t>Seriál static</a:t>
            </a:r>
          </a:p>
          <a:p>
            <a:pPr lvl="0"/>
            <a:r>
              <a:rPr lang="cs-CZ" dirty="0"/>
              <a:t>Statické progresivní</a:t>
            </a:r>
          </a:p>
          <a:p>
            <a:endParaRPr lang="cs-CZ" dirty="0"/>
          </a:p>
          <a:p>
            <a:endParaRPr lang="cs-CZ" dirty="0"/>
          </a:p>
        </p:txBody>
      </p:sp>
    </p:spTree>
    <p:extLst>
      <p:ext uri="{BB962C8B-B14F-4D97-AF65-F5344CB8AC3E}">
        <p14:creationId xmlns:p14="http://schemas.microsoft.com/office/powerpoint/2010/main" val="632009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A02EEE-26D0-B2B6-531C-4B401DC3464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9C3BA87-5B59-62A9-7F62-38FC3C06942F}"/>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DA667FC9-FD3C-4307-3A25-C3EF2034E6C3}"/>
              </a:ext>
            </a:extLst>
          </p:cNvPr>
          <p:cNvSpPr>
            <a:spLocks noGrp="1"/>
          </p:cNvSpPr>
          <p:nvPr>
            <p:ph type="title"/>
          </p:nvPr>
        </p:nvSpPr>
        <p:spPr/>
        <p:txBody>
          <a:bodyPr/>
          <a:lstStyle/>
          <a:p>
            <a:endParaRPr lang="cs-CZ"/>
          </a:p>
        </p:txBody>
      </p:sp>
      <p:pic>
        <p:nvPicPr>
          <p:cNvPr id="7" name="Zástupný obsah 6" descr="Obsah obrázku Kobaltová modř, text, modrá, interiér&#10;&#10;Popis byl vytvořen automaticky">
            <a:extLst>
              <a:ext uri="{FF2B5EF4-FFF2-40B4-BE49-F238E27FC236}">
                <a16:creationId xmlns:a16="http://schemas.microsoft.com/office/drawing/2014/main" id="{3EF5FFF0-ADE0-7607-59BC-8CFDA37A54B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000" y="1284060"/>
            <a:ext cx="3919847" cy="4140200"/>
          </a:xfrm>
        </p:spPr>
      </p:pic>
      <p:pic>
        <p:nvPicPr>
          <p:cNvPr id="9" name="Obrázek 8" descr="Obsah obrázku hřebík, osoba, prst, interiér&#10;&#10;Popis byl vytvořen automaticky">
            <a:extLst>
              <a:ext uri="{FF2B5EF4-FFF2-40B4-BE49-F238E27FC236}">
                <a16:creationId xmlns:a16="http://schemas.microsoft.com/office/drawing/2014/main" id="{F0B4E320-8E41-3337-107A-9C9132A61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633" y="1171576"/>
            <a:ext cx="5790296" cy="4298495"/>
          </a:xfrm>
          <a:prstGeom prst="rect">
            <a:avLst/>
          </a:prstGeom>
        </p:spPr>
      </p:pic>
    </p:spTree>
    <p:extLst>
      <p:ext uri="{BB962C8B-B14F-4D97-AF65-F5344CB8AC3E}">
        <p14:creationId xmlns:p14="http://schemas.microsoft.com/office/powerpoint/2010/main" val="1059324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D26508-798B-BA3F-F1A9-49EACB60504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732D788-A014-0149-BD74-30C50580E9FB}"/>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3AC8DE7F-82F2-2F60-30F7-445E64708D4F}"/>
              </a:ext>
            </a:extLst>
          </p:cNvPr>
          <p:cNvSpPr>
            <a:spLocks noGrp="1"/>
          </p:cNvSpPr>
          <p:nvPr>
            <p:ph type="title"/>
          </p:nvPr>
        </p:nvSpPr>
        <p:spPr/>
        <p:txBody>
          <a:bodyPr/>
          <a:lstStyle/>
          <a:p>
            <a:endParaRPr lang="cs-CZ"/>
          </a:p>
        </p:txBody>
      </p:sp>
      <p:pic>
        <p:nvPicPr>
          <p:cNvPr id="7" name="Zástupný obsah 6" descr="Obsah obrázku osoba, zápěstí, Módní doplňky, oblečení&#10;&#10;Popis byl vytvořen automaticky">
            <a:extLst>
              <a:ext uri="{FF2B5EF4-FFF2-40B4-BE49-F238E27FC236}">
                <a16:creationId xmlns:a16="http://schemas.microsoft.com/office/drawing/2014/main" id="{510AC29D-101D-D0EB-C8D2-5CDD666F0C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791" y="1452789"/>
            <a:ext cx="3105150" cy="4140200"/>
          </a:xfrm>
        </p:spPr>
      </p:pic>
      <p:pic>
        <p:nvPicPr>
          <p:cNvPr id="9" name="Obrázek 8" descr="Obsah obrázku osoba, interiér, hřebík, prst&#10;&#10;Popis byl vytvořen automaticky">
            <a:extLst>
              <a:ext uri="{FF2B5EF4-FFF2-40B4-BE49-F238E27FC236}">
                <a16:creationId xmlns:a16="http://schemas.microsoft.com/office/drawing/2014/main" id="{52310AC4-5ED0-7BCD-C4E7-02B97C1D6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01" y="1452789"/>
            <a:ext cx="3275280" cy="4071263"/>
          </a:xfrm>
          <a:prstGeom prst="rect">
            <a:avLst/>
          </a:prstGeom>
        </p:spPr>
      </p:pic>
      <p:pic>
        <p:nvPicPr>
          <p:cNvPr id="11" name="Obrázek 10" descr="Obsah obrázku osoba, nealkoholický nápoj, prst, držení&#10;&#10;Popis byl vytvořen automaticky">
            <a:extLst>
              <a:ext uri="{FF2B5EF4-FFF2-40B4-BE49-F238E27FC236}">
                <a16:creationId xmlns:a16="http://schemas.microsoft.com/office/drawing/2014/main" id="{AC9268BD-5A7F-4986-4D5E-F8A45C1D8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586" y="1656678"/>
            <a:ext cx="3700630" cy="3806712"/>
          </a:xfrm>
          <a:prstGeom prst="rect">
            <a:avLst/>
          </a:prstGeom>
        </p:spPr>
      </p:pic>
    </p:spTree>
    <p:extLst>
      <p:ext uri="{BB962C8B-B14F-4D97-AF65-F5344CB8AC3E}">
        <p14:creationId xmlns:p14="http://schemas.microsoft.com/office/powerpoint/2010/main" val="1173272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388F0F-EA19-78E3-FF80-6D15861AB6B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DAEBA78-7349-F09B-C138-668A08A6CAF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3E4965D7-9681-722F-1D82-1EFB6F553089}"/>
              </a:ext>
            </a:extLst>
          </p:cNvPr>
          <p:cNvSpPr>
            <a:spLocks noGrp="1"/>
          </p:cNvSpPr>
          <p:nvPr>
            <p:ph type="title"/>
          </p:nvPr>
        </p:nvSpPr>
        <p:spPr/>
        <p:txBody>
          <a:bodyPr/>
          <a:lstStyle/>
          <a:p>
            <a:endParaRPr lang="cs-CZ"/>
          </a:p>
        </p:txBody>
      </p:sp>
      <p:pic>
        <p:nvPicPr>
          <p:cNvPr id="7" name="Zástupný obsah 6" descr="Obsah obrázku hřebík, prst, doplňky, Módní doplňky&#10;&#10;Popis byl vytvořen automaticky">
            <a:extLst>
              <a:ext uri="{FF2B5EF4-FFF2-40B4-BE49-F238E27FC236}">
                <a16:creationId xmlns:a16="http://schemas.microsoft.com/office/drawing/2014/main" id="{AAE52C45-6358-5B38-14DE-9544FCFB5B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000" y="1358900"/>
            <a:ext cx="3889523" cy="4140200"/>
          </a:xfrm>
        </p:spPr>
      </p:pic>
      <p:pic>
        <p:nvPicPr>
          <p:cNvPr id="9" name="Obrázek 8" descr="Obsah obrázku nářadí, osoba, nůžky, hřebík&#10;&#10;Popis byl vytvořen automaticky">
            <a:extLst>
              <a:ext uri="{FF2B5EF4-FFF2-40B4-BE49-F238E27FC236}">
                <a16:creationId xmlns:a16="http://schemas.microsoft.com/office/drawing/2014/main" id="{BC305AD0-6951-A80C-A3FB-7955C731C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882" y="1358900"/>
            <a:ext cx="6396435" cy="4380305"/>
          </a:xfrm>
          <a:prstGeom prst="rect">
            <a:avLst/>
          </a:prstGeom>
        </p:spPr>
      </p:pic>
    </p:spTree>
    <p:extLst>
      <p:ext uri="{BB962C8B-B14F-4D97-AF65-F5344CB8AC3E}">
        <p14:creationId xmlns:p14="http://schemas.microsoft.com/office/powerpoint/2010/main" val="244906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5E7E83E-1197-AF09-C869-1F66AA434E3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68E8E11-6BFB-5055-DB85-3FCCAB3839E7}"/>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8A4EC453-2B21-2287-DA77-6F9F2CDF450F}"/>
              </a:ext>
            </a:extLst>
          </p:cNvPr>
          <p:cNvSpPr>
            <a:spLocks noGrp="1"/>
          </p:cNvSpPr>
          <p:nvPr>
            <p:ph type="title"/>
          </p:nvPr>
        </p:nvSpPr>
        <p:spPr>
          <a:xfrm>
            <a:off x="-7735621" y="457824"/>
            <a:ext cx="24385048" cy="802522"/>
          </a:xfrm>
        </p:spPr>
        <p:txBody>
          <a:bodyPr/>
          <a:lstStyle/>
          <a:p>
            <a:endParaRPr lang="cs-CZ"/>
          </a:p>
        </p:txBody>
      </p:sp>
      <p:sp>
        <p:nvSpPr>
          <p:cNvPr id="5" name="Zástupný obsah 4">
            <a:extLst>
              <a:ext uri="{FF2B5EF4-FFF2-40B4-BE49-F238E27FC236}">
                <a16:creationId xmlns:a16="http://schemas.microsoft.com/office/drawing/2014/main" id="{0BB0F199-9F81-8795-E84F-B1D9BDB28DDF}"/>
              </a:ext>
            </a:extLst>
          </p:cNvPr>
          <p:cNvSpPr>
            <a:spLocks noGrp="1"/>
          </p:cNvSpPr>
          <p:nvPr>
            <p:ph idx="1"/>
          </p:nvPr>
        </p:nvSpPr>
        <p:spPr/>
        <p:txBody>
          <a:bodyPr/>
          <a:lstStyle/>
          <a:p>
            <a:endParaRPr lang="cs-CZ" dirty="0"/>
          </a:p>
        </p:txBody>
      </p:sp>
      <p:pic>
        <p:nvPicPr>
          <p:cNvPr id="6146" name="Picture 2" descr="Zápěstí a ruka">
            <a:extLst>
              <a:ext uri="{FF2B5EF4-FFF2-40B4-BE49-F238E27FC236}">
                <a16:creationId xmlns:a16="http://schemas.microsoft.com/office/drawing/2014/main" id="{2A366C95-69AA-4F97-F7BB-19940B0C3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475" y="1113183"/>
            <a:ext cx="4838368" cy="380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2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3CED4D-C08E-B781-DF78-389D7D6B049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8CF66B0-256B-4EC0-C263-EBE863C398A4}"/>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560B08EF-11DA-8D2C-9013-DAE459CECE34}"/>
              </a:ext>
            </a:extLst>
          </p:cNvPr>
          <p:cNvSpPr>
            <a:spLocks noGrp="1"/>
          </p:cNvSpPr>
          <p:nvPr>
            <p:ph type="title"/>
          </p:nvPr>
        </p:nvSpPr>
        <p:spPr/>
        <p:txBody>
          <a:bodyPr/>
          <a:lstStyle/>
          <a:p>
            <a:endParaRPr lang="cs-CZ"/>
          </a:p>
        </p:txBody>
      </p:sp>
      <p:pic>
        <p:nvPicPr>
          <p:cNvPr id="7" name="Zástupný obsah 6" descr="Obsah obrázku osoba, prst, hřebík, palec&#10;&#10;Popis byl vytvořen automaticky">
            <a:extLst>
              <a:ext uri="{FF2B5EF4-FFF2-40B4-BE49-F238E27FC236}">
                <a16:creationId xmlns:a16="http://schemas.microsoft.com/office/drawing/2014/main" id="{70A8C3D9-3CC8-81F1-E7A0-4A2A8DA6EB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9650" y="1358900"/>
            <a:ext cx="3105150" cy="4140200"/>
          </a:xfrm>
        </p:spPr>
      </p:pic>
      <p:pic>
        <p:nvPicPr>
          <p:cNvPr id="9" name="Obrázek 8" descr="Obsah obrázku interiér, osoba, zeď, kloub&#10;&#10;Popis byl vytvořen automaticky">
            <a:extLst>
              <a:ext uri="{FF2B5EF4-FFF2-40B4-BE49-F238E27FC236}">
                <a16:creationId xmlns:a16="http://schemas.microsoft.com/office/drawing/2014/main" id="{8F67B6B0-EB8B-EEF6-0F46-4D8CD7DA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452" y="683110"/>
            <a:ext cx="5143500" cy="5491779"/>
          </a:xfrm>
          <a:prstGeom prst="rect">
            <a:avLst/>
          </a:prstGeom>
        </p:spPr>
      </p:pic>
    </p:spTree>
    <p:extLst>
      <p:ext uri="{BB962C8B-B14F-4D97-AF65-F5344CB8AC3E}">
        <p14:creationId xmlns:p14="http://schemas.microsoft.com/office/powerpoint/2010/main" val="84805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BF9AE6-E258-013F-6462-EC5081270189}"/>
              </a:ext>
            </a:extLst>
          </p:cNvPr>
          <p:cNvSpPr>
            <a:spLocks noGrp="1"/>
          </p:cNvSpPr>
          <p:nvPr>
            <p:ph type="ftr" sz="quarter" idx="10"/>
          </p:nvPr>
        </p:nvSpPr>
        <p:spPr>
          <a:xfrm>
            <a:off x="3402910" y="6354000"/>
            <a:ext cx="7920000" cy="252000"/>
          </a:xfrm>
        </p:spPr>
        <p:txBody>
          <a:bodyPr/>
          <a:lstStyle/>
          <a:p>
            <a:r>
              <a:rPr lang="cs-CZ" dirty="0">
                <a:hlinkClick r:id="rId2"/>
              </a:rPr>
              <a:t>Jaké jsou různé typy </a:t>
            </a:r>
            <a:r>
              <a:rPr lang="cs-CZ" dirty="0" err="1">
                <a:hlinkClick r:id="rId2"/>
              </a:rPr>
              <a:t>ortézových</a:t>
            </a:r>
            <a:r>
              <a:rPr lang="cs-CZ" dirty="0">
                <a:hlinkClick r:id="rId2"/>
              </a:rPr>
              <a:t> dlah? | Výkon Zdraví (performancehealth.com)</a:t>
            </a:r>
            <a:r>
              <a:rPr lang="cs-CZ" dirty="0"/>
              <a:t> zdroj</a:t>
            </a:r>
          </a:p>
        </p:txBody>
      </p:sp>
      <p:sp>
        <p:nvSpPr>
          <p:cNvPr id="3" name="Zástupný symbol pro číslo snímku 2">
            <a:extLst>
              <a:ext uri="{FF2B5EF4-FFF2-40B4-BE49-F238E27FC236}">
                <a16:creationId xmlns:a16="http://schemas.microsoft.com/office/drawing/2014/main" id="{DCC0729D-8673-14FC-A6E8-5E41ADC8635B}"/>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5D5FA47C-9D67-7BAF-B9CD-3E8B8BDCA8B7}"/>
              </a:ext>
            </a:extLst>
          </p:cNvPr>
          <p:cNvSpPr>
            <a:spLocks noGrp="1"/>
          </p:cNvSpPr>
          <p:nvPr>
            <p:ph type="title"/>
          </p:nvPr>
        </p:nvSpPr>
        <p:spPr/>
        <p:txBody>
          <a:bodyPr/>
          <a:lstStyle/>
          <a:p>
            <a:endParaRPr lang="cs-CZ"/>
          </a:p>
        </p:txBody>
      </p:sp>
      <p:pic>
        <p:nvPicPr>
          <p:cNvPr id="4098" name="Picture 2" descr="sériová statická dlaha">
            <a:extLst>
              <a:ext uri="{FF2B5EF4-FFF2-40B4-BE49-F238E27FC236}">
                <a16:creationId xmlns:a16="http://schemas.microsoft.com/office/drawing/2014/main" id="{7C5F51CB-B71C-030B-3CB3-F8D181DAAC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581" y="11130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atická dlaha">
            <a:extLst>
              <a:ext uri="{FF2B5EF4-FFF2-40B4-BE49-F238E27FC236}">
                <a16:creationId xmlns:a16="http://schemas.microsoft.com/office/drawing/2014/main" id="{126A6FDF-7248-48C8-1662-BE083C1DE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428" y="11715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atická progresivní dlaha">
            <a:extLst>
              <a:ext uri="{FF2B5EF4-FFF2-40B4-BE49-F238E27FC236}">
                <a16:creationId xmlns:a16="http://schemas.microsoft.com/office/drawing/2014/main" id="{FDADF79A-2CDE-3AF6-7366-C5EE5482E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2351" y="11130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ynamická dlaha">
            <a:extLst>
              <a:ext uri="{FF2B5EF4-FFF2-40B4-BE49-F238E27FC236}">
                <a16:creationId xmlns:a16="http://schemas.microsoft.com/office/drawing/2014/main" id="{08151F0E-F72E-A7ED-DF28-452C16FDAC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00" y="397057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7BFE53-ABD8-9E49-3CEF-731740911A7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30BAB5A-6AF5-A2F6-F3E1-3EA58DBD8902}"/>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223D2C86-1FFA-D720-2EB7-D1C42D7B5221}"/>
              </a:ext>
            </a:extLst>
          </p:cNvPr>
          <p:cNvSpPr>
            <a:spLocks noGrp="1"/>
          </p:cNvSpPr>
          <p:nvPr>
            <p:ph type="title"/>
          </p:nvPr>
        </p:nvSpPr>
        <p:spPr/>
        <p:txBody>
          <a:bodyPr/>
          <a:lstStyle/>
          <a:p>
            <a:endParaRPr lang="cs-CZ"/>
          </a:p>
        </p:txBody>
      </p:sp>
      <p:pic>
        <p:nvPicPr>
          <p:cNvPr id="6146" name="Picture 2" descr="Poranění extenzorů – ZÓNA I">
            <a:extLst>
              <a:ext uri="{FF2B5EF4-FFF2-40B4-BE49-F238E27FC236}">
                <a16:creationId xmlns:a16="http://schemas.microsoft.com/office/drawing/2014/main" id="{1B550634-AE48-456C-D1E8-C2858A609A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1" y="1126671"/>
            <a:ext cx="4844142"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1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E2BD90-3ADF-61DD-B808-EBB411E9FC4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AF0991F-4686-D9EB-6717-98614BD4D6AF}"/>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2D0DB4DD-2C59-C4EC-9DCD-E4DC35F8E326}"/>
              </a:ext>
            </a:extLst>
          </p:cNvPr>
          <p:cNvSpPr>
            <a:spLocks noGrp="1"/>
          </p:cNvSpPr>
          <p:nvPr>
            <p:ph type="title"/>
          </p:nvPr>
        </p:nvSpPr>
        <p:spPr/>
        <p:txBody>
          <a:bodyPr/>
          <a:lstStyle/>
          <a:p>
            <a:r>
              <a:rPr lang="cs-CZ" dirty="0"/>
              <a:t>Poranění extenzorů																																																																														</a:t>
            </a:r>
          </a:p>
        </p:txBody>
      </p:sp>
      <p:sp>
        <p:nvSpPr>
          <p:cNvPr id="5" name="Zástupný obsah 4">
            <a:extLst>
              <a:ext uri="{FF2B5EF4-FFF2-40B4-BE49-F238E27FC236}">
                <a16:creationId xmlns:a16="http://schemas.microsoft.com/office/drawing/2014/main" id="{6526438C-1FD4-CDA7-FCD3-25C090FC22F7}"/>
              </a:ext>
            </a:extLst>
          </p:cNvPr>
          <p:cNvSpPr>
            <a:spLocks noGrp="1"/>
          </p:cNvSpPr>
          <p:nvPr>
            <p:ph idx="1"/>
          </p:nvPr>
        </p:nvSpPr>
        <p:spPr/>
        <p:txBody>
          <a:bodyPr/>
          <a:lstStyle/>
          <a:p>
            <a:r>
              <a:rPr lang="cs-CZ" dirty="0"/>
              <a:t>Otevřené poranění ZONA I</a:t>
            </a:r>
          </a:p>
          <a:p>
            <a:endParaRPr lang="cs-CZ" dirty="0"/>
          </a:p>
          <a:p>
            <a:r>
              <a:rPr lang="cs-CZ" dirty="0"/>
              <a:t>TH: sutura šlachy + </a:t>
            </a:r>
            <a:r>
              <a:rPr lang="cs-CZ" dirty="0" err="1"/>
              <a:t>transfix</a:t>
            </a:r>
            <a:r>
              <a:rPr lang="cs-CZ" dirty="0"/>
              <a:t>.</a:t>
            </a:r>
          </a:p>
          <a:p>
            <a:r>
              <a:rPr lang="cs-CZ" dirty="0"/>
              <a:t> DIP K drát – 4 týdny (+/-) </a:t>
            </a:r>
          </a:p>
          <a:p>
            <a:r>
              <a:rPr lang="cs-CZ" dirty="0"/>
              <a:t>RHB: 0-4 týden: </a:t>
            </a:r>
            <a:r>
              <a:rPr lang="cs-CZ" dirty="0" err="1"/>
              <a:t>Coban</a:t>
            </a:r>
            <a:r>
              <a:rPr lang="cs-CZ" dirty="0"/>
              <a:t>, </a:t>
            </a:r>
          </a:p>
          <a:p>
            <a:r>
              <a:rPr lang="cs-CZ" dirty="0"/>
              <a:t>5-8 týden: TP dlaha + </a:t>
            </a:r>
            <a:r>
              <a:rPr lang="cs-CZ" dirty="0" err="1"/>
              <a:t>Coban</a:t>
            </a:r>
            <a:r>
              <a:rPr lang="cs-CZ" dirty="0"/>
              <a:t> (24hod./D) </a:t>
            </a:r>
          </a:p>
          <a:p>
            <a:r>
              <a:rPr lang="cs-CZ" dirty="0"/>
              <a:t>9-12 týden: dlahování na noc běžná činnost riziko – </a:t>
            </a:r>
            <a:r>
              <a:rPr lang="cs-CZ" dirty="0" err="1"/>
              <a:t>taping</a:t>
            </a:r>
            <a:r>
              <a:rPr lang="cs-CZ" dirty="0"/>
              <a:t> </a:t>
            </a:r>
          </a:p>
          <a:p>
            <a:r>
              <a:rPr lang="cs-CZ" dirty="0"/>
              <a:t>CAVE: NE cílené silové rozcvičování do flexe DIP ANO volný pohyb v PIP </a:t>
            </a:r>
          </a:p>
        </p:txBody>
      </p:sp>
    </p:spTree>
    <p:extLst>
      <p:ext uri="{BB962C8B-B14F-4D97-AF65-F5344CB8AC3E}">
        <p14:creationId xmlns:p14="http://schemas.microsoft.com/office/powerpoint/2010/main" val="1778117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DE7599-C831-A415-D684-49CBDBD8497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A74CA99-7B7A-198B-3231-515B2B09BAE0}"/>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B27B05EE-DE4B-1735-0DF1-774C2F09623B}"/>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50937D6-EE5F-C4AE-CA5A-50DF7883CFC5}"/>
              </a:ext>
            </a:extLst>
          </p:cNvPr>
          <p:cNvSpPr>
            <a:spLocks noGrp="1"/>
          </p:cNvSpPr>
          <p:nvPr>
            <p:ph idx="1"/>
          </p:nvPr>
        </p:nvSpPr>
        <p:spPr/>
        <p:txBody>
          <a:bodyPr/>
          <a:lstStyle/>
          <a:p>
            <a:r>
              <a:rPr lang="cs-CZ" dirty="0"/>
              <a:t>Zavřené poranění: ZONA I</a:t>
            </a:r>
          </a:p>
          <a:p>
            <a:r>
              <a:rPr lang="cs-CZ" dirty="0"/>
              <a:t>¨</a:t>
            </a:r>
          </a:p>
          <a:p>
            <a:r>
              <a:rPr lang="cs-CZ" dirty="0"/>
              <a:t>TH: dlahování DIP, KO á 2 týdny </a:t>
            </a:r>
          </a:p>
          <a:p>
            <a:r>
              <a:rPr lang="cs-CZ" dirty="0"/>
              <a:t>RHB: 0-8 týden: TP dlaha (24hod./D) </a:t>
            </a:r>
          </a:p>
          <a:p>
            <a:r>
              <a:rPr lang="cs-CZ" dirty="0"/>
              <a:t>9-10 týden: </a:t>
            </a:r>
            <a:r>
              <a:rPr lang="cs-CZ" dirty="0" err="1"/>
              <a:t>taping</a:t>
            </a:r>
            <a:r>
              <a:rPr lang="cs-CZ" dirty="0"/>
              <a:t> náplastí (2x2hod.) </a:t>
            </a:r>
          </a:p>
          <a:p>
            <a:r>
              <a:rPr lang="cs-CZ" dirty="0"/>
              <a:t>TP dlaha 11-12 týden: </a:t>
            </a:r>
            <a:r>
              <a:rPr lang="cs-CZ" dirty="0" err="1"/>
              <a:t>taping</a:t>
            </a:r>
            <a:r>
              <a:rPr lang="cs-CZ" dirty="0"/>
              <a:t> – den TP dlaha noc běžná zátěž CAVE: NE cílené silové rozcvičování do flexe DIP ANO volný pohyb v PIP</a:t>
            </a:r>
          </a:p>
        </p:txBody>
      </p:sp>
    </p:spTree>
    <p:extLst>
      <p:ext uri="{BB962C8B-B14F-4D97-AF65-F5344CB8AC3E}">
        <p14:creationId xmlns:p14="http://schemas.microsoft.com/office/powerpoint/2010/main" val="1480297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E8579E3-6CA7-91A9-8703-8A42F064825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EDA73DE-2BD3-8EF5-C59B-4FB59C8D87D7}"/>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9E52F2B8-E539-57B7-83CF-50AC9D2DB530}"/>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1A543CAA-1D24-BF81-39F9-44BA7E6D45EF}"/>
              </a:ext>
            </a:extLst>
          </p:cNvPr>
          <p:cNvSpPr>
            <a:spLocks noGrp="1"/>
          </p:cNvSpPr>
          <p:nvPr>
            <p:ph idx="1"/>
          </p:nvPr>
        </p:nvSpPr>
        <p:spPr/>
        <p:txBody>
          <a:bodyPr/>
          <a:lstStyle/>
          <a:p>
            <a:endParaRPr lang="cs-CZ" dirty="0"/>
          </a:p>
        </p:txBody>
      </p:sp>
      <p:sp>
        <p:nvSpPr>
          <p:cNvPr id="7" name="TextovéPole 6">
            <a:extLst>
              <a:ext uri="{FF2B5EF4-FFF2-40B4-BE49-F238E27FC236}">
                <a16:creationId xmlns:a16="http://schemas.microsoft.com/office/drawing/2014/main" id="{EA95BEF9-55D9-83C5-0C3A-F7BBBD151851}"/>
              </a:ext>
            </a:extLst>
          </p:cNvPr>
          <p:cNvSpPr txBox="1"/>
          <p:nvPr/>
        </p:nvSpPr>
        <p:spPr>
          <a:xfrm>
            <a:off x="452176" y="2090172"/>
            <a:ext cx="8693079" cy="3046988"/>
          </a:xfrm>
          <a:prstGeom prst="rect">
            <a:avLst/>
          </a:prstGeom>
          <a:noFill/>
        </p:spPr>
        <p:txBody>
          <a:bodyPr wrap="square">
            <a:spAutoFit/>
          </a:bodyPr>
          <a:lstStyle/>
          <a:p>
            <a:r>
              <a:rPr lang="cs-CZ" dirty="0"/>
              <a:t>Otevřené poranění: ZONA II</a:t>
            </a:r>
          </a:p>
          <a:p>
            <a:endParaRPr lang="cs-CZ" dirty="0"/>
          </a:p>
          <a:p>
            <a:r>
              <a:rPr lang="cs-CZ" dirty="0"/>
              <a:t>terapie viz. zóna I </a:t>
            </a:r>
          </a:p>
          <a:p>
            <a:r>
              <a:rPr lang="cs-CZ" dirty="0"/>
              <a:t>TH: sutura šlachy + </a:t>
            </a:r>
            <a:r>
              <a:rPr lang="cs-CZ" dirty="0" err="1"/>
              <a:t>transfix</a:t>
            </a:r>
            <a:r>
              <a:rPr lang="cs-CZ" dirty="0"/>
              <a:t>. DIP K drát – 4 týdny RHB: 0-4 týden: </a:t>
            </a:r>
            <a:r>
              <a:rPr lang="cs-CZ" dirty="0" err="1"/>
              <a:t>Coban</a:t>
            </a:r>
            <a:endParaRPr lang="cs-CZ" dirty="0"/>
          </a:p>
          <a:p>
            <a:r>
              <a:rPr lang="cs-CZ" dirty="0"/>
              <a:t> 5-8 týden: TP dlaha + </a:t>
            </a:r>
            <a:r>
              <a:rPr lang="cs-CZ" dirty="0" err="1"/>
              <a:t>Coban</a:t>
            </a:r>
            <a:r>
              <a:rPr lang="cs-CZ" dirty="0"/>
              <a:t> (24hod./D) </a:t>
            </a:r>
          </a:p>
          <a:p>
            <a:r>
              <a:rPr lang="cs-CZ" dirty="0"/>
              <a:t>9-12 týden: dlahování na noc běžná činnost riziko – </a:t>
            </a:r>
            <a:r>
              <a:rPr lang="cs-CZ" dirty="0" err="1"/>
              <a:t>taping</a:t>
            </a:r>
            <a:r>
              <a:rPr lang="cs-CZ" dirty="0"/>
              <a:t> CAVE: ne cílené silové rozcvičování volný PIP</a:t>
            </a:r>
          </a:p>
        </p:txBody>
      </p:sp>
    </p:spTree>
    <p:extLst>
      <p:ext uri="{BB962C8B-B14F-4D97-AF65-F5344CB8AC3E}">
        <p14:creationId xmlns:p14="http://schemas.microsoft.com/office/powerpoint/2010/main" val="441556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C95DB4-8995-8F19-70A4-9E24B69BAEBD}"/>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458F3BE-F3C2-A07A-14DB-51BB492BF63A}"/>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38878B3E-033D-7263-FED0-23CA6483162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E72D5EEF-1E97-2B6D-D148-73BA5A1C7B6C}"/>
              </a:ext>
            </a:extLst>
          </p:cNvPr>
          <p:cNvSpPr>
            <a:spLocks noGrp="1"/>
          </p:cNvSpPr>
          <p:nvPr>
            <p:ph idx="1"/>
          </p:nvPr>
        </p:nvSpPr>
        <p:spPr>
          <a:xfrm>
            <a:off x="720000" y="1214438"/>
            <a:ext cx="10753200" cy="4617562"/>
          </a:xfrm>
        </p:spPr>
        <p:txBody>
          <a:bodyPr/>
          <a:lstStyle/>
          <a:p>
            <a:r>
              <a:rPr lang="cs-CZ" dirty="0"/>
              <a:t>Akutní otevřené poranění: ZONA III</a:t>
            </a:r>
          </a:p>
          <a:p>
            <a:r>
              <a:rPr lang="cs-CZ" dirty="0"/>
              <a:t>CAVE: střední pruh DA pozorná OP revize TH: sutura šlachy + </a:t>
            </a:r>
            <a:r>
              <a:rPr lang="cs-CZ" dirty="0" err="1"/>
              <a:t>transfix</a:t>
            </a:r>
            <a:r>
              <a:rPr lang="cs-CZ" dirty="0"/>
              <a:t>. PIP (+/-) K drát: 2T</a:t>
            </a:r>
          </a:p>
          <a:p>
            <a:pPr marL="72000" indent="0">
              <a:buNone/>
            </a:pPr>
            <a:r>
              <a:rPr lang="cs-CZ" dirty="0"/>
              <a:t>RHB: 0-2 týden: </a:t>
            </a:r>
            <a:r>
              <a:rPr lang="cs-CZ" dirty="0" err="1"/>
              <a:t>Coban</a:t>
            </a:r>
            <a:r>
              <a:rPr lang="cs-CZ" dirty="0"/>
              <a:t>, mobilizace DIP,MCP bez omezení </a:t>
            </a:r>
          </a:p>
          <a:p>
            <a:r>
              <a:rPr lang="cs-CZ" dirty="0"/>
              <a:t>3-6 týden: DD – rozsah pohybu O-30-10x za hod. noc – </a:t>
            </a:r>
            <a:r>
              <a:rPr lang="cs-CZ" dirty="0" err="1"/>
              <a:t>ext</a:t>
            </a:r>
            <a:r>
              <a:rPr lang="cs-CZ" dirty="0"/>
              <a:t>. dlaha 6-9 týden: DD – rozsah pohybu O-60- 10x za hod. noc – </a:t>
            </a:r>
            <a:r>
              <a:rPr lang="cs-CZ" dirty="0" err="1"/>
              <a:t>ext</a:t>
            </a:r>
            <a:r>
              <a:rPr lang="cs-CZ" dirty="0"/>
              <a:t>. dlaha </a:t>
            </a:r>
            <a:r>
              <a:rPr lang="cs-CZ" dirty="0" err="1"/>
              <a:t>motodlaha</a:t>
            </a:r>
            <a:r>
              <a:rPr lang="cs-CZ" dirty="0"/>
              <a:t> </a:t>
            </a:r>
          </a:p>
          <a:p>
            <a:r>
              <a:rPr lang="cs-CZ" dirty="0"/>
              <a:t>9-12 týden: aktivní pohyb do flexe NE pasivní mobilizace noc - </a:t>
            </a:r>
            <a:r>
              <a:rPr lang="cs-CZ" dirty="0" err="1"/>
              <a:t>ext</a:t>
            </a:r>
            <a:r>
              <a:rPr lang="cs-CZ" dirty="0"/>
              <a:t>. dlaha </a:t>
            </a:r>
            <a:r>
              <a:rPr lang="cs-CZ" dirty="0" err="1"/>
              <a:t>motodlaha</a:t>
            </a:r>
            <a:r>
              <a:rPr lang="cs-CZ" dirty="0"/>
              <a:t>, ergoterapie </a:t>
            </a:r>
          </a:p>
        </p:txBody>
      </p:sp>
    </p:spTree>
    <p:extLst>
      <p:ext uri="{BB962C8B-B14F-4D97-AF65-F5344CB8AC3E}">
        <p14:creationId xmlns:p14="http://schemas.microsoft.com/office/powerpoint/2010/main" val="1218035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273DB11-E74F-DAEB-C5C3-E2B5FD626E8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7C48B94-8A97-DAF7-41F4-D723D6BE6E9D}"/>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EF456A52-D94F-475A-F496-0DC4396BE0E3}"/>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473E5680-C12C-5738-BF9D-B81EE9DA7800}"/>
              </a:ext>
            </a:extLst>
          </p:cNvPr>
          <p:cNvSpPr>
            <a:spLocks noGrp="1"/>
          </p:cNvSpPr>
          <p:nvPr>
            <p:ph idx="1"/>
          </p:nvPr>
        </p:nvSpPr>
        <p:spPr>
          <a:xfrm>
            <a:off x="718800" y="1133367"/>
            <a:ext cx="10753200" cy="5004633"/>
          </a:xfrm>
        </p:spPr>
        <p:txBody>
          <a:bodyPr/>
          <a:lstStyle/>
          <a:p>
            <a:r>
              <a:rPr lang="cs-CZ" dirty="0"/>
              <a:t>Uzavřené poranění ZONA III </a:t>
            </a:r>
          </a:p>
          <a:p>
            <a:pPr marL="72000" indent="0">
              <a:buNone/>
            </a:pPr>
            <a:endParaRPr lang="cs-CZ" dirty="0"/>
          </a:p>
          <a:p>
            <a:r>
              <a:rPr lang="cs-CZ" dirty="0"/>
              <a:t>protlačení hlavičky </a:t>
            </a:r>
            <a:r>
              <a:rPr lang="cs-CZ" dirty="0" err="1"/>
              <a:t>zákl.článku</a:t>
            </a:r>
            <a:r>
              <a:rPr lang="cs-CZ" dirty="0"/>
              <a:t> extenzorem  </a:t>
            </a:r>
          </a:p>
          <a:p>
            <a:r>
              <a:rPr lang="cs-CZ" dirty="0"/>
              <a:t>volární sesun </a:t>
            </a:r>
            <a:r>
              <a:rPr lang="cs-CZ" dirty="0" err="1"/>
              <a:t>postr</a:t>
            </a:r>
            <a:r>
              <a:rPr lang="cs-CZ" dirty="0"/>
              <a:t>. pruhů  </a:t>
            </a:r>
          </a:p>
          <a:p>
            <a:r>
              <a:rPr lang="cs-CZ" dirty="0" err="1"/>
              <a:t>kompenzatorní</a:t>
            </a:r>
            <a:r>
              <a:rPr lang="cs-CZ" dirty="0"/>
              <a:t> </a:t>
            </a:r>
            <a:r>
              <a:rPr lang="cs-CZ" dirty="0" err="1"/>
              <a:t>hyperext</a:t>
            </a:r>
            <a:r>
              <a:rPr lang="cs-CZ" dirty="0"/>
              <a:t>. v DIP </a:t>
            </a:r>
          </a:p>
          <a:p>
            <a:r>
              <a:rPr lang="cs-CZ" dirty="0"/>
              <a:t>dlouhodobé, důsledné dlahování (3-6 </a:t>
            </a:r>
            <a:r>
              <a:rPr lang="cs-CZ" dirty="0" err="1"/>
              <a:t>měs</a:t>
            </a:r>
            <a:r>
              <a:rPr lang="cs-CZ" dirty="0"/>
              <a:t>.) pružný tah * pérko TP dlaha + </a:t>
            </a:r>
            <a:r>
              <a:rPr lang="cs-CZ" dirty="0" err="1"/>
              <a:t>Coban</a:t>
            </a:r>
            <a:r>
              <a:rPr lang="cs-CZ" dirty="0"/>
              <a:t> noční kovová dlaha z </a:t>
            </a:r>
            <a:r>
              <a:rPr lang="cs-CZ" dirty="0" err="1"/>
              <a:t>dorsa</a:t>
            </a:r>
            <a:r>
              <a:rPr lang="cs-CZ" dirty="0"/>
              <a:t> frakcionované sádrování PIP</a:t>
            </a:r>
          </a:p>
          <a:p>
            <a:r>
              <a:rPr lang="cs-CZ" dirty="0"/>
              <a:t>Dlahování: CAVE: DIP + MCP volný ke cvičen</a:t>
            </a:r>
          </a:p>
        </p:txBody>
      </p:sp>
      <p:pic>
        <p:nvPicPr>
          <p:cNvPr id="5122" name="Picture 2" descr="Boutonniere Deformity - Hand - Orthobullets">
            <a:extLst>
              <a:ext uri="{FF2B5EF4-FFF2-40B4-BE49-F238E27FC236}">
                <a16:creationId xmlns:a16="http://schemas.microsoft.com/office/drawing/2014/main" id="{6BC1C1C9-0D45-4EE4-CA4D-5DFAC718B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763" y="1338500"/>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30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D27A375-1645-F509-EC45-A8020E7F7A9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EBC52FA-E226-AF90-260B-360F7AD39E79}"/>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ED659649-45CC-447F-B635-5A61BA5ECE21}"/>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9139AA0A-3776-E1BB-C1D8-E769823FAEAA}"/>
              </a:ext>
            </a:extLst>
          </p:cNvPr>
          <p:cNvSpPr>
            <a:spLocks noGrp="1"/>
          </p:cNvSpPr>
          <p:nvPr>
            <p:ph idx="1"/>
          </p:nvPr>
        </p:nvSpPr>
        <p:spPr/>
        <p:txBody>
          <a:bodyPr/>
          <a:lstStyle/>
          <a:p>
            <a:r>
              <a:rPr lang="cs-CZ" dirty="0"/>
              <a:t>Akutní otevřené poranění: ZONA IV</a:t>
            </a:r>
          </a:p>
          <a:p>
            <a:r>
              <a:rPr lang="cs-CZ" dirty="0"/>
              <a:t> CAVE: sutura šlachy (u parciální ruptury zachovaný pohyb)</a:t>
            </a:r>
          </a:p>
          <a:p>
            <a:r>
              <a:rPr lang="cs-CZ" dirty="0"/>
              <a:t>RHB: 0-6 týden: dynamické dlahování - den statická odpočinková dlaha – noc prevence otoku, péče o jizvu </a:t>
            </a:r>
          </a:p>
          <a:p>
            <a:r>
              <a:rPr lang="cs-CZ" dirty="0"/>
              <a:t>7-12 týden: ( hospitalizace 5 dní k zácviku) aktivní pohyb - NE silový záběr! </a:t>
            </a:r>
            <a:r>
              <a:rPr lang="cs-CZ" dirty="0" err="1"/>
              <a:t>motodlaha</a:t>
            </a:r>
            <a:r>
              <a:rPr lang="cs-CZ" dirty="0"/>
              <a:t> * </a:t>
            </a:r>
            <a:r>
              <a:rPr lang="cs-CZ" dirty="0" err="1"/>
              <a:t>lymfoterapie</a:t>
            </a:r>
            <a:r>
              <a:rPr lang="cs-CZ" dirty="0"/>
              <a:t> ergoterapie</a:t>
            </a:r>
          </a:p>
          <a:p>
            <a:r>
              <a:rPr lang="cs-CZ" dirty="0"/>
              <a:t> 12 týden: plná zátěž</a:t>
            </a:r>
          </a:p>
        </p:txBody>
      </p:sp>
    </p:spTree>
    <p:extLst>
      <p:ext uri="{BB962C8B-B14F-4D97-AF65-F5344CB8AC3E}">
        <p14:creationId xmlns:p14="http://schemas.microsoft.com/office/powerpoint/2010/main" val="4020919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6F57A11-5995-A0FD-101D-95D6ACA17F0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60985CD-8CE1-D2CB-CCEB-CF675038064B}"/>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C516E952-4541-B490-7D90-204B1EA2FD2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7E26C88-3A68-41B3-C45D-6A5C9B8D7DB5}"/>
              </a:ext>
            </a:extLst>
          </p:cNvPr>
          <p:cNvSpPr>
            <a:spLocks noGrp="1"/>
          </p:cNvSpPr>
          <p:nvPr>
            <p:ph idx="1"/>
          </p:nvPr>
        </p:nvSpPr>
        <p:spPr/>
        <p:txBody>
          <a:bodyPr/>
          <a:lstStyle/>
          <a:p>
            <a:r>
              <a:rPr lang="cs-CZ" dirty="0"/>
              <a:t>Akutní otevřené poranění: ZONA V</a:t>
            </a:r>
          </a:p>
          <a:p>
            <a:endParaRPr lang="cs-CZ" dirty="0"/>
          </a:p>
          <a:p>
            <a:r>
              <a:rPr lang="cs-CZ" dirty="0"/>
              <a:t> CAVE:: sutura šlachy RHB: </a:t>
            </a:r>
          </a:p>
          <a:p>
            <a:r>
              <a:rPr lang="cs-CZ" dirty="0"/>
              <a:t>0-3 </a:t>
            </a:r>
            <a:r>
              <a:rPr lang="cs-CZ" dirty="0" err="1"/>
              <a:t>týden:ext</a:t>
            </a:r>
            <a:r>
              <a:rPr lang="cs-CZ" dirty="0"/>
              <a:t>. dlaha na MCP, PIP+DIP - volné </a:t>
            </a:r>
          </a:p>
          <a:p>
            <a:r>
              <a:rPr lang="cs-CZ" dirty="0"/>
              <a:t>4-6 týden: dynamické dlahování - den statická odpočinková dlaha – noc prevence otoku, péče o jizvu </a:t>
            </a:r>
          </a:p>
          <a:p>
            <a:r>
              <a:rPr lang="cs-CZ" dirty="0"/>
              <a:t>7-12 týden: (hospitalizace 5 dní k zácviku) aktivní pohyb </a:t>
            </a:r>
          </a:p>
          <a:p>
            <a:r>
              <a:rPr lang="cs-CZ" dirty="0"/>
              <a:t> NE silový záběr! </a:t>
            </a:r>
            <a:r>
              <a:rPr lang="cs-CZ" dirty="0" err="1"/>
              <a:t>motodlaha</a:t>
            </a:r>
            <a:r>
              <a:rPr lang="cs-CZ" dirty="0"/>
              <a:t> </a:t>
            </a:r>
            <a:r>
              <a:rPr lang="cs-CZ" dirty="0" err="1"/>
              <a:t>lymfoterapie</a:t>
            </a:r>
            <a:r>
              <a:rPr lang="cs-CZ" dirty="0"/>
              <a:t> ergoterapie </a:t>
            </a:r>
          </a:p>
          <a:p>
            <a:r>
              <a:rPr lang="cs-CZ" dirty="0"/>
              <a:t>12 týden: plná zátěž, využívání</a:t>
            </a:r>
          </a:p>
        </p:txBody>
      </p:sp>
    </p:spTree>
    <p:extLst>
      <p:ext uri="{BB962C8B-B14F-4D97-AF65-F5344CB8AC3E}">
        <p14:creationId xmlns:p14="http://schemas.microsoft.com/office/powerpoint/2010/main" val="26510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2890A41-CC73-0CFC-D256-CA76E31F751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AC9613A-8D2B-0702-15A9-B94DB19F8171}"/>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C5F425F8-A9A0-7C93-2A8D-5FE8954C27D8}"/>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D70EC7E9-6E43-0E56-3ED2-DCCF19604B23}"/>
              </a:ext>
            </a:extLst>
          </p:cNvPr>
          <p:cNvPicPr>
            <a:picLocks noGrp="1" noChangeAspect="1"/>
          </p:cNvPicPr>
          <p:nvPr>
            <p:ph idx="1"/>
          </p:nvPr>
        </p:nvPicPr>
        <p:blipFill>
          <a:blip r:embed="rId2">
            <a:lum/>
            <a:alphaModFix/>
          </a:blip>
          <a:srcRect/>
          <a:stretch>
            <a:fillRect/>
          </a:stretch>
        </p:blipFill>
        <p:spPr>
          <a:xfrm>
            <a:off x="4775406" y="1704975"/>
            <a:ext cx="2642775" cy="4140200"/>
          </a:xfrm>
        </p:spPr>
      </p:pic>
    </p:spTree>
    <p:extLst>
      <p:ext uri="{BB962C8B-B14F-4D97-AF65-F5344CB8AC3E}">
        <p14:creationId xmlns:p14="http://schemas.microsoft.com/office/powerpoint/2010/main" val="2488250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901A3E6-E12F-8DDC-4BB7-AE0DD9589DA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8D29E7F-F787-E920-698F-275D94A396F0}"/>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B0A70C43-FF4E-39E9-CDAA-11A636326DB3}"/>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A96A521-1658-2B77-C302-AF9E203ACEB3}"/>
              </a:ext>
            </a:extLst>
          </p:cNvPr>
          <p:cNvSpPr>
            <a:spLocks noGrp="1"/>
          </p:cNvSpPr>
          <p:nvPr>
            <p:ph idx="1"/>
          </p:nvPr>
        </p:nvSpPr>
        <p:spPr>
          <a:xfrm>
            <a:off x="720000" y="1171576"/>
            <a:ext cx="10753200" cy="4966424"/>
          </a:xfrm>
        </p:spPr>
        <p:txBody>
          <a:bodyPr/>
          <a:lstStyle/>
          <a:p>
            <a:r>
              <a:rPr lang="cs-CZ" dirty="0"/>
              <a:t>Akutní poranění : ZONA VI</a:t>
            </a:r>
          </a:p>
          <a:p>
            <a:endParaRPr lang="cs-CZ" dirty="0"/>
          </a:p>
          <a:p>
            <a:r>
              <a:rPr lang="cs-CZ" dirty="0"/>
              <a:t>lepší </a:t>
            </a:r>
            <a:r>
              <a:rPr lang="cs-CZ" dirty="0" err="1"/>
              <a:t>prognosa</a:t>
            </a:r>
            <a:r>
              <a:rPr lang="cs-CZ" dirty="0"/>
              <a:t>, než prsty </a:t>
            </a:r>
          </a:p>
          <a:p>
            <a:r>
              <a:rPr lang="cs-CZ" dirty="0"/>
              <a:t>TH: sutura šlachy, včetně </a:t>
            </a:r>
            <a:r>
              <a:rPr lang="cs-CZ" dirty="0" err="1"/>
              <a:t>junktur</a:t>
            </a:r>
            <a:r>
              <a:rPr lang="cs-CZ" dirty="0"/>
              <a:t> </a:t>
            </a:r>
          </a:p>
          <a:p>
            <a:r>
              <a:rPr lang="cs-CZ" dirty="0"/>
              <a:t> RHB: 0-6 týden: dynamické dlahování - den statická odpočinková dlaha – noc prevence otoku, péče o jizvu </a:t>
            </a:r>
          </a:p>
          <a:p>
            <a:r>
              <a:rPr lang="cs-CZ" dirty="0"/>
              <a:t>7-12 týden: ( hospitalizace 5 dní k zácviku) aktivní pohyb NE silový záběr! </a:t>
            </a:r>
            <a:r>
              <a:rPr lang="cs-CZ" dirty="0" err="1"/>
              <a:t>motodlaha</a:t>
            </a:r>
            <a:r>
              <a:rPr lang="cs-CZ" dirty="0"/>
              <a:t> </a:t>
            </a:r>
            <a:r>
              <a:rPr lang="cs-CZ" dirty="0" err="1"/>
              <a:t>lymfoterapie</a:t>
            </a:r>
            <a:r>
              <a:rPr lang="cs-CZ" dirty="0"/>
              <a:t> ergoterapie </a:t>
            </a:r>
          </a:p>
          <a:p>
            <a:r>
              <a:rPr lang="cs-CZ" dirty="0"/>
              <a:t>12 týden: plná zátěž</a:t>
            </a:r>
          </a:p>
        </p:txBody>
      </p:sp>
    </p:spTree>
    <p:extLst>
      <p:ext uri="{BB962C8B-B14F-4D97-AF65-F5344CB8AC3E}">
        <p14:creationId xmlns:p14="http://schemas.microsoft.com/office/powerpoint/2010/main" val="1753436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044CE5A-8905-FD72-5432-3274D73CDF3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2797083-1156-31FF-10D9-8AAFB507C224}"/>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59FF53FD-A9C9-1B01-8EDD-C6133375C4B4}"/>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E29402E1-E73F-E7D2-B52D-93C4CD8908EF}"/>
              </a:ext>
            </a:extLst>
          </p:cNvPr>
          <p:cNvSpPr>
            <a:spLocks noGrp="1"/>
          </p:cNvSpPr>
          <p:nvPr>
            <p:ph idx="1"/>
          </p:nvPr>
        </p:nvSpPr>
        <p:spPr/>
        <p:txBody>
          <a:bodyPr/>
          <a:lstStyle/>
          <a:p>
            <a:r>
              <a:rPr lang="cs-CZ" dirty="0"/>
              <a:t>Akutní otevřené poranění: ZONA VII</a:t>
            </a:r>
          </a:p>
          <a:p>
            <a:endParaRPr lang="cs-CZ" dirty="0"/>
          </a:p>
          <a:p>
            <a:r>
              <a:rPr lang="cs-CZ" dirty="0"/>
              <a:t>CAVE: </a:t>
            </a:r>
            <a:r>
              <a:rPr lang="cs-CZ" dirty="0" err="1"/>
              <a:t>retinaculum</a:t>
            </a:r>
            <a:r>
              <a:rPr lang="cs-CZ" dirty="0"/>
              <a:t>, </a:t>
            </a:r>
            <a:r>
              <a:rPr lang="cs-CZ" dirty="0" err="1"/>
              <a:t>senzit.větev</a:t>
            </a:r>
            <a:r>
              <a:rPr lang="cs-CZ" dirty="0"/>
              <a:t> n. </a:t>
            </a:r>
            <a:r>
              <a:rPr lang="cs-CZ" dirty="0" err="1"/>
              <a:t>radialis</a:t>
            </a:r>
            <a:r>
              <a:rPr lang="cs-CZ" dirty="0"/>
              <a:t> </a:t>
            </a:r>
          </a:p>
          <a:p>
            <a:r>
              <a:rPr lang="cs-CZ" dirty="0"/>
              <a:t>TH: sutura šlachy – silná (3.0, 4-vláknová…) </a:t>
            </a:r>
          </a:p>
          <a:p>
            <a:r>
              <a:rPr lang="cs-CZ" dirty="0"/>
              <a:t>RHB: 0-6 týden: dynamické dlahování - den , statická odpočinková dlaha – noc prevence otoku, péče o jizvu 7-12 týden: ( hospitalizace 5 dní k zácviku) aktivní pohyb </a:t>
            </a:r>
          </a:p>
          <a:p>
            <a:r>
              <a:rPr lang="cs-CZ" dirty="0"/>
              <a:t>NE silový záběr! </a:t>
            </a:r>
            <a:r>
              <a:rPr lang="cs-CZ" dirty="0" err="1"/>
              <a:t>motodlaha</a:t>
            </a:r>
            <a:r>
              <a:rPr lang="cs-CZ" dirty="0"/>
              <a:t> </a:t>
            </a:r>
            <a:r>
              <a:rPr lang="cs-CZ" dirty="0" err="1"/>
              <a:t>lymfoterapie</a:t>
            </a:r>
            <a:r>
              <a:rPr lang="cs-CZ" dirty="0"/>
              <a:t> ergoterapie </a:t>
            </a:r>
          </a:p>
          <a:p>
            <a:r>
              <a:rPr lang="cs-CZ" dirty="0"/>
              <a:t>12 týden: plná zátěž</a:t>
            </a:r>
          </a:p>
        </p:txBody>
      </p:sp>
    </p:spTree>
    <p:extLst>
      <p:ext uri="{BB962C8B-B14F-4D97-AF65-F5344CB8AC3E}">
        <p14:creationId xmlns:p14="http://schemas.microsoft.com/office/powerpoint/2010/main" val="2164101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AAD50F4-096A-2807-C843-BBA22F8404A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EEA9977-96F7-39E8-9334-EF59F5A63AA3}"/>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E5F54946-EA25-F38C-5F6F-713A20709EDD}"/>
              </a:ext>
            </a:extLst>
          </p:cNvPr>
          <p:cNvSpPr>
            <a:spLocks noGrp="1"/>
          </p:cNvSpPr>
          <p:nvPr>
            <p:ph type="title"/>
          </p:nvPr>
        </p:nvSpPr>
        <p:spPr/>
        <p:txBody>
          <a:bodyPr/>
          <a:lstStyle/>
          <a:p>
            <a:r>
              <a:rPr lang="cs-CZ" dirty="0"/>
              <a:t>PORANĚNÍ FLEXORŮ</a:t>
            </a:r>
          </a:p>
        </p:txBody>
      </p:sp>
      <p:sp>
        <p:nvSpPr>
          <p:cNvPr id="5" name="Zástupný obsah 4">
            <a:extLst>
              <a:ext uri="{FF2B5EF4-FFF2-40B4-BE49-F238E27FC236}">
                <a16:creationId xmlns:a16="http://schemas.microsoft.com/office/drawing/2014/main" id="{4441A110-ACBF-0C59-1EE8-2CFB3EC3DFF9}"/>
              </a:ext>
            </a:extLst>
          </p:cNvPr>
          <p:cNvSpPr>
            <a:spLocks noGrp="1"/>
          </p:cNvSpPr>
          <p:nvPr>
            <p:ph idx="1"/>
          </p:nvPr>
        </p:nvSpPr>
        <p:spPr/>
        <p:txBody>
          <a:bodyPr/>
          <a:lstStyle/>
          <a:p>
            <a:r>
              <a:rPr lang="cs-CZ" dirty="0"/>
              <a:t>Poranění : ZONA I</a:t>
            </a:r>
          </a:p>
          <a:p>
            <a:endParaRPr lang="cs-CZ" dirty="0"/>
          </a:p>
          <a:p>
            <a:r>
              <a:rPr lang="cs-CZ" dirty="0"/>
              <a:t>TH: sutura šlachy + stop steh přes nehet (4-6 týdnů) </a:t>
            </a:r>
          </a:p>
          <a:p>
            <a:r>
              <a:rPr lang="cs-CZ" dirty="0"/>
              <a:t>RHB: 0-5 týden: </a:t>
            </a:r>
            <a:r>
              <a:rPr lang="cs-CZ" dirty="0" err="1"/>
              <a:t>Mantero</a:t>
            </a:r>
            <a:r>
              <a:rPr lang="cs-CZ" dirty="0"/>
              <a:t> technika aktivní flexe od 2.D ochranné dlahování (30-60-0) </a:t>
            </a:r>
          </a:p>
          <a:p>
            <a:r>
              <a:rPr lang="cs-CZ" dirty="0"/>
              <a:t>6-12 týden: aktivní </a:t>
            </a:r>
            <a:r>
              <a:rPr lang="cs-CZ" dirty="0" err="1"/>
              <a:t>RHB,motodlaha</a:t>
            </a:r>
            <a:r>
              <a:rPr lang="cs-CZ" dirty="0"/>
              <a:t>, ergoterapie ochranné dlahování - noc </a:t>
            </a:r>
          </a:p>
          <a:p>
            <a:r>
              <a:rPr lang="cs-CZ" dirty="0"/>
              <a:t>CAVE: NE silový záběr - 3M </a:t>
            </a:r>
          </a:p>
        </p:txBody>
      </p:sp>
    </p:spTree>
    <p:extLst>
      <p:ext uri="{BB962C8B-B14F-4D97-AF65-F5344CB8AC3E}">
        <p14:creationId xmlns:p14="http://schemas.microsoft.com/office/powerpoint/2010/main" val="78232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6427EA-91D1-75BD-A874-12347C666F1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260AAF2-B566-357E-FE1A-886426BEEA7C}"/>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BA72DF66-2BF6-9A6A-DDE0-A3A66064D358}"/>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C8346312-19CB-B9F9-7E9F-67F643671EC7}"/>
              </a:ext>
            </a:extLst>
          </p:cNvPr>
          <p:cNvSpPr>
            <a:spLocks noGrp="1"/>
          </p:cNvSpPr>
          <p:nvPr>
            <p:ph idx="1"/>
          </p:nvPr>
        </p:nvSpPr>
        <p:spPr/>
        <p:txBody>
          <a:bodyPr/>
          <a:lstStyle/>
          <a:p>
            <a:r>
              <a:rPr lang="cs-CZ" dirty="0"/>
              <a:t>Akutní otevřené poranění ZONA VIII</a:t>
            </a:r>
          </a:p>
          <a:p>
            <a:endParaRPr lang="cs-CZ" dirty="0"/>
          </a:p>
          <a:p>
            <a:r>
              <a:rPr lang="cs-CZ" dirty="0"/>
              <a:t>0-6 týden: dynamické dlahování - den statická odpočinková dlaha – noc prevence otoku, péče o jizvu </a:t>
            </a:r>
          </a:p>
          <a:p>
            <a:r>
              <a:rPr lang="cs-CZ" dirty="0"/>
              <a:t>7-12 týden: ( hospitalizace 5 dní k zácviku) aktivní pohyb  NE silový záběr! </a:t>
            </a:r>
            <a:r>
              <a:rPr lang="cs-CZ" dirty="0" err="1"/>
              <a:t>motodlaha</a:t>
            </a:r>
            <a:r>
              <a:rPr lang="cs-CZ" dirty="0"/>
              <a:t> </a:t>
            </a:r>
            <a:r>
              <a:rPr lang="cs-CZ" dirty="0" err="1"/>
              <a:t>lymfoterapie</a:t>
            </a:r>
            <a:r>
              <a:rPr lang="cs-CZ" dirty="0"/>
              <a:t> ergoterapie  12 týden: plná zátěž</a:t>
            </a:r>
          </a:p>
        </p:txBody>
      </p:sp>
    </p:spTree>
    <p:extLst>
      <p:ext uri="{BB962C8B-B14F-4D97-AF65-F5344CB8AC3E}">
        <p14:creationId xmlns:p14="http://schemas.microsoft.com/office/powerpoint/2010/main" val="371965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E4E8F0-5104-D419-45DE-356EAA7A263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1D4AC10-460B-C3F8-0874-A9AA967E12F0}"/>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3543B907-ED46-A738-E417-DABE6BE5E42C}"/>
              </a:ext>
            </a:extLst>
          </p:cNvPr>
          <p:cNvSpPr>
            <a:spLocks noGrp="1"/>
          </p:cNvSpPr>
          <p:nvPr>
            <p:ph type="title"/>
          </p:nvPr>
        </p:nvSpPr>
        <p:spPr/>
        <p:txBody>
          <a:bodyPr/>
          <a:lstStyle/>
          <a:p>
            <a:endParaRPr lang="cs-CZ"/>
          </a:p>
        </p:txBody>
      </p:sp>
      <p:pic>
        <p:nvPicPr>
          <p:cNvPr id="7170" name="Picture 2" descr="07. Poranění měkkých tkání – kůže, podkoží, svaly, šlachy, vazy (ver. 2023)  – LF1.CZ">
            <a:extLst>
              <a:ext uri="{FF2B5EF4-FFF2-40B4-BE49-F238E27FC236}">
                <a16:creationId xmlns:a16="http://schemas.microsoft.com/office/drawing/2014/main" id="{8577208C-D2B8-849A-9090-977FA8F956D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08773" y="1692275"/>
            <a:ext cx="3376041"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50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C56E49-F3BB-D3D5-1B79-E193E08B0C1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341561F-809F-4D16-3D58-30E0EE4B7743}"/>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23E20FB0-6002-2B3D-EC20-11E6BAB3119A}"/>
              </a:ext>
            </a:extLst>
          </p:cNvPr>
          <p:cNvSpPr>
            <a:spLocks noGrp="1"/>
          </p:cNvSpPr>
          <p:nvPr>
            <p:ph type="title"/>
          </p:nvPr>
        </p:nvSpPr>
        <p:spPr/>
        <p:txBody>
          <a:bodyPr/>
          <a:lstStyle/>
          <a:p>
            <a:r>
              <a:rPr lang="cs-CZ" dirty="0"/>
              <a:t>Poranění flexorů</a:t>
            </a:r>
          </a:p>
        </p:txBody>
      </p:sp>
      <p:sp>
        <p:nvSpPr>
          <p:cNvPr id="5" name="Zástupný obsah 4">
            <a:extLst>
              <a:ext uri="{FF2B5EF4-FFF2-40B4-BE49-F238E27FC236}">
                <a16:creationId xmlns:a16="http://schemas.microsoft.com/office/drawing/2014/main" id="{01C9D06D-9D07-BED4-8795-4B4711549466}"/>
              </a:ext>
            </a:extLst>
          </p:cNvPr>
          <p:cNvSpPr>
            <a:spLocks noGrp="1"/>
          </p:cNvSpPr>
          <p:nvPr>
            <p:ph idx="1"/>
          </p:nvPr>
        </p:nvSpPr>
        <p:spPr/>
        <p:txBody>
          <a:bodyPr/>
          <a:lstStyle/>
          <a:p>
            <a:r>
              <a:rPr lang="cs-CZ" dirty="0"/>
              <a:t>Poranění : ZONA I</a:t>
            </a:r>
          </a:p>
          <a:p>
            <a:endParaRPr lang="cs-CZ" dirty="0"/>
          </a:p>
          <a:p>
            <a:r>
              <a:rPr lang="cs-CZ" dirty="0"/>
              <a:t>TH: sutura šlachy + stop steh přes nehet (4-6 týdnů) </a:t>
            </a:r>
          </a:p>
          <a:p>
            <a:r>
              <a:rPr lang="cs-CZ" dirty="0"/>
              <a:t>RHB: 0-5 týden: </a:t>
            </a:r>
            <a:r>
              <a:rPr lang="cs-CZ" dirty="0" err="1"/>
              <a:t>Mantero</a:t>
            </a:r>
            <a:r>
              <a:rPr lang="cs-CZ" dirty="0"/>
              <a:t> technika aktivní flexe od 2.D ochranné dlahování (30-60-0) </a:t>
            </a:r>
          </a:p>
          <a:p>
            <a:r>
              <a:rPr lang="cs-CZ" dirty="0"/>
              <a:t>6-12 týden: aktivní </a:t>
            </a:r>
            <a:r>
              <a:rPr lang="cs-CZ" dirty="0" err="1"/>
              <a:t>RHB,motodlaha</a:t>
            </a:r>
            <a:r>
              <a:rPr lang="cs-CZ" dirty="0"/>
              <a:t>, ergoterapie ochranné dlahování - noc </a:t>
            </a:r>
          </a:p>
          <a:p>
            <a:r>
              <a:rPr lang="cs-CZ" dirty="0"/>
              <a:t>CAVE: NE silový záběr - 3M </a:t>
            </a:r>
          </a:p>
          <a:p>
            <a:endParaRPr lang="cs-CZ" dirty="0"/>
          </a:p>
        </p:txBody>
      </p:sp>
    </p:spTree>
    <p:extLst>
      <p:ext uri="{BB962C8B-B14F-4D97-AF65-F5344CB8AC3E}">
        <p14:creationId xmlns:p14="http://schemas.microsoft.com/office/powerpoint/2010/main" val="3337905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138A9E7-4A36-7D64-5DA8-53EF65E66F1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054B9B1-BDF7-BA4D-4961-37584C3C30E3}"/>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1FF3308C-4218-E569-F135-EC653C831B22}"/>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EE503328-C585-6C4F-AD7F-2DDEFA473D1D}"/>
              </a:ext>
            </a:extLst>
          </p:cNvPr>
          <p:cNvSpPr>
            <a:spLocks noGrp="1"/>
          </p:cNvSpPr>
          <p:nvPr>
            <p:ph idx="1"/>
          </p:nvPr>
        </p:nvSpPr>
        <p:spPr/>
        <p:txBody>
          <a:bodyPr/>
          <a:lstStyle/>
          <a:p>
            <a:r>
              <a:rPr lang="cs-CZ" dirty="0"/>
              <a:t>Poranění flexorů: ZONA II -IV</a:t>
            </a:r>
          </a:p>
          <a:p>
            <a:endParaRPr lang="cs-CZ" dirty="0"/>
          </a:p>
          <a:p>
            <a:r>
              <a:rPr lang="cs-CZ" dirty="0"/>
              <a:t>TH: sutura šlachy (4vl. + </a:t>
            </a:r>
            <a:r>
              <a:rPr lang="cs-CZ" dirty="0" err="1"/>
              <a:t>cirkul</a:t>
            </a:r>
            <a:r>
              <a:rPr lang="cs-CZ" dirty="0"/>
              <a:t>., </a:t>
            </a:r>
            <a:r>
              <a:rPr lang="cs-CZ" dirty="0" err="1"/>
              <a:t>např.Tervalon</a:t>
            </a:r>
            <a:r>
              <a:rPr lang="cs-CZ" dirty="0"/>
              <a:t>) </a:t>
            </a:r>
          </a:p>
          <a:p>
            <a:r>
              <a:rPr lang="cs-CZ" dirty="0"/>
              <a:t>RHB: 0-5 týden: dlahování (30-50-0) kombinované techniky </a:t>
            </a:r>
            <a:r>
              <a:rPr lang="cs-CZ" dirty="0" err="1"/>
              <a:t>modif</a:t>
            </a:r>
            <a:r>
              <a:rPr lang="cs-CZ" dirty="0"/>
              <a:t>. </a:t>
            </a:r>
            <a:r>
              <a:rPr lang="cs-CZ" dirty="0" err="1"/>
              <a:t>Kleinertova</a:t>
            </a:r>
            <a:r>
              <a:rPr lang="cs-CZ" dirty="0"/>
              <a:t> </a:t>
            </a:r>
            <a:r>
              <a:rPr lang="cs-CZ" dirty="0" err="1"/>
              <a:t>semiaktivní</a:t>
            </a:r>
            <a:r>
              <a:rPr lang="cs-CZ" dirty="0"/>
              <a:t> + pasivní techniky </a:t>
            </a:r>
            <a:r>
              <a:rPr lang="cs-CZ" dirty="0" err="1"/>
              <a:t>Duran</a:t>
            </a:r>
            <a:r>
              <a:rPr lang="cs-CZ" dirty="0"/>
              <a:t>-Hauser </a:t>
            </a:r>
            <a:r>
              <a:rPr lang="cs-CZ" dirty="0" err="1"/>
              <a:t>Cooney</a:t>
            </a:r>
            <a:r>
              <a:rPr lang="cs-CZ" dirty="0"/>
              <a:t> place and hold</a:t>
            </a:r>
          </a:p>
        </p:txBody>
      </p:sp>
    </p:spTree>
    <p:extLst>
      <p:ext uri="{BB962C8B-B14F-4D97-AF65-F5344CB8AC3E}">
        <p14:creationId xmlns:p14="http://schemas.microsoft.com/office/powerpoint/2010/main" val="2267080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B328210-F3AB-893A-C7EF-3057B0C5107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2E6BE75-E465-8A52-FC91-55F1DF03AEF3}"/>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E25C6789-3298-39BC-4E52-403820A9F59A}"/>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1055B785-0928-9C0D-9E12-1BB0644305FF}"/>
              </a:ext>
            </a:extLst>
          </p:cNvPr>
          <p:cNvSpPr>
            <a:spLocks noGrp="1"/>
          </p:cNvSpPr>
          <p:nvPr>
            <p:ph idx="1"/>
          </p:nvPr>
        </p:nvSpPr>
        <p:spPr/>
        <p:txBody>
          <a:bodyPr/>
          <a:lstStyle/>
          <a:p>
            <a:r>
              <a:rPr lang="cs-CZ" dirty="0" err="1"/>
              <a:t>Modif</a:t>
            </a:r>
            <a:r>
              <a:rPr lang="cs-CZ" dirty="0"/>
              <a:t>. </a:t>
            </a:r>
            <a:r>
              <a:rPr lang="cs-CZ" dirty="0" err="1"/>
              <a:t>Kleinertova</a:t>
            </a:r>
            <a:r>
              <a:rPr lang="cs-CZ" dirty="0"/>
              <a:t> </a:t>
            </a:r>
            <a:r>
              <a:rPr lang="cs-CZ" dirty="0" err="1"/>
              <a:t>semiaktivní</a:t>
            </a:r>
            <a:r>
              <a:rPr lang="cs-CZ" dirty="0"/>
              <a:t> technika </a:t>
            </a:r>
          </a:p>
          <a:p>
            <a:r>
              <a:rPr lang="cs-CZ" dirty="0"/>
              <a:t>RHB: 0-5 týden: 5-10 pas. pohybů do flexe/hod. aktivní extenze </a:t>
            </a:r>
          </a:p>
          <a:p>
            <a:r>
              <a:rPr lang="cs-CZ" dirty="0"/>
              <a:t>6-12 týden: aktivní </a:t>
            </a:r>
            <a:r>
              <a:rPr lang="cs-CZ" dirty="0" err="1"/>
              <a:t>RHB,motodlaha</a:t>
            </a:r>
            <a:r>
              <a:rPr lang="cs-CZ" dirty="0"/>
              <a:t>, </a:t>
            </a:r>
            <a:r>
              <a:rPr lang="cs-CZ" dirty="0" err="1"/>
              <a:t>ergoterapie,el.stimulace</a:t>
            </a:r>
            <a:r>
              <a:rPr lang="cs-CZ" dirty="0"/>
              <a:t> ochranné dlahování - noc </a:t>
            </a:r>
          </a:p>
          <a:p>
            <a:r>
              <a:rPr lang="cs-CZ" dirty="0"/>
              <a:t>CAVE: NE silový záběr – 3M</a:t>
            </a:r>
          </a:p>
        </p:txBody>
      </p:sp>
    </p:spTree>
    <p:extLst>
      <p:ext uri="{BB962C8B-B14F-4D97-AF65-F5344CB8AC3E}">
        <p14:creationId xmlns:p14="http://schemas.microsoft.com/office/powerpoint/2010/main" val="348235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D975330-90DF-75D0-1DDB-92EEE5EE920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09D1F32-A85A-814F-D1ED-AEBABEC8A589}"/>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a:extLst>
              <a:ext uri="{FF2B5EF4-FFF2-40B4-BE49-F238E27FC236}">
                <a16:creationId xmlns:a16="http://schemas.microsoft.com/office/drawing/2014/main" id="{6846C066-D6D6-1DF3-C156-13B0C02B8D97}"/>
              </a:ext>
            </a:extLst>
          </p:cNvPr>
          <p:cNvSpPr>
            <a:spLocks noGrp="1"/>
          </p:cNvSpPr>
          <p:nvPr>
            <p:ph type="title"/>
          </p:nvPr>
        </p:nvSpPr>
        <p:spPr/>
        <p:txBody>
          <a:bodyPr/>
          <a:lstStyle/>
          <a:p>
            <a:endParaRPr lang="cs-CZ"/>
          </a:p>
        </p:txBody>
      </p:sp>
      <p:sp>
        <p:nvSpPr>
          <p:cNvPr id="6" name="Zástupný obsah 5">
            <a:extLst>
              <a:ext uri="{FF2B5EF4-FFF2-40B4-BE49-F238E27FC236}">
                <a16:creationId xmlns:a16="http://schemas.microsoft.com/office/drawing/2014/main" id="{5E081637-9095-4715-AFCD-A80CB49ADAA5}"/>
              </a:ext>
            </a:extLst>
          </p:cNvPr>
          <p:cNvSpPr>
            <a:spLocks noGrp="1"/>
          </p:cNvSpPr>
          <p:nvPr>
            <p:ph idx="1"/>
          </p:nvPr>
        </p:nvSpPr>
        <p:spPr/>
        <p:txBody>
          <a:bodyPr/>
          <a:lstStyle/>
          <a:p>
            <a:r>
              <a:rPr lang="cs-CZ" dirty="0" err="1"/>
              <a:t>Duran</a:t>
            </a:r>
            <a:r>
              <a:rPr lang="cs-CZ" dirty="0"/>
              <a:t> – Hauserova pasivní technika </a:t>
            </a:r>
          </a:p>
          <a:p>
            <a:r>
              <a:rPr lang="cs-CZ" dirty="0"/>
              <a:t>RHB: 0-5 týden: 5-10 pas. pohybů do flexe a extenze/ 2xD IP klouby ! </a:t>
            </a:r>
          </a:p>
          <a:p>
            <a:r>
              <a:rPr lang="cs-CZ" dirty="0"/>
              <a:t>pohyb v DIP – prevence adhezí FDS+FDP </a:t>
            </a:r>
          </a:p>
          <a:p>
            <a:r>
              <a:rPr lang="cs-CZ" dirty="0"/>
              <a:t>pohyb v PIP – prevence adhezí šlach s okolím </a:t>
            </a:r>
          </a:p>
        </p:txBody>
      </p:sp>
    </p:spTree>
    <p:extLst>
      <p:ext uri="{BB962C8B-B14F-4D97-AF65-F5344CB8AC3E}">
        <p14:creationId xmlns:p14="http://schemas.microsoft.com/office/powerpoint/2010/main" val="1599836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429886E-A4B3-E0A4-F645-D6A96504879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B5DE982-7835-8312-CC7D-E630A0C2551C}"/>
              </a:ext>
            </a:extLst>
          </p:cNvPr>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a:extLst>
              <a:ext uri="{FF2B5EF4-FFF2-40B4-BE49-F238E27FC236}">
                <a16:creationId xmlns:a16="http://schemas.microsoft.com/office/drawing/2014/main" id="{0A2F41AA-C270-F423-2995-B3FBF65CF63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B9383672-60E0-BCC7-DF58-72FB5F0818D2}"/>
              </a:ext>
            </a:extLst>
          </p:cNvPr>
          <p:cNvSpPr>
            <a:spLocks noGrp="1"/>
          </p:cNvSpPr>
          <p:nvPr>
            <p:ph idx="1"/>
          </p:nvPr>
        </p:nvSpPr>
        <p:spPr/>
        <p:txBody>
          <a:bodyPr/>
          <a:lstStyle/>
          <a:p>
            <a:r>
              <a:rPr lang="cs-CZ" dirty="0" err="1"/>
              <a:t>Cooneyho</a:t>
            </a:r>
            <a:r>
              <a:rPr lang="cs-CZ" dirty="0"/>
              <a:t> pasivní technika </a:t>
            </a:r>
          </a:p>
          <a:p>
            <a:r>
              <a:rPr lang="cs-CZ" dirty="0"/>
              <a:t>RHB: 0-5 týden: využití efektu </a:t>
            </a:r>
            <a:r>
              <a:rPr lang="cs-CZ" dirty="0" err="1"/>
              <a:t>tenodézy</a:t>
            </a:r>
            <a:r>
              <a:rPr lang="cs-CZ" dirty="0"/>
              <a:t> (5-10 pohybů/2xD) pasivní flexe v RC , natažení prstů (pohyb šlachy </a:t>
            </a:r>
            <a:r>
              <a:rPr lang="cs-CZ" dirty="0" err="1"/>
              <a:t>dist</a:t>
            </a:r>
            <a:r>
              <a:rPr lang="cs-CZ" dirty="0"/>
              <a:t>. od sutury) pasivní extenze v RC ,flexe prstů (pohyb šlachy proxim. od sutury) </a:t>
            </a:r>
          </a:p>
        </p:txBody>
      </p:sp>
    </p:spTree>
    <p:extLst>
      <p:ext uri="{BB962C8B-B14F-4D97-AF65-F5344CB8AC3E}">
        <p14:creationId xmlns:p14="http://schemas.microsoft.com/office/powerpoint/2010/main" val="366433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A282BFD-AA7B-CB19-81E4-0EC19AF9D0C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1F29761-C22D-F150-4BC1-57E68B3ADE67}"/>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08947377-64B4-65D1-0211-CB79C67BBC24}"/>
              </a:ext>
            </a:extLst>
          </p:cNvPr>
          <p:cNvSpPr>
            <a:spLocks noGrp="1"/>
          </p:cNvSpPr>
          <p:nvPr>
            <p:ph type="title"/>
          </p:nvPr>
        </p:nvSpPr>
        <p:spPr/>
        <p:txBody>
          <a:bodyPr/>
          <a:lstStyle/>
          <a:p>
            <a:r>
              <a:rPr lang="cs-CZ" dirty="0"/>
              <a:t>INTRINSIC SVALY </a:t>
            </a:r>
            <a:br>
              <a:rPr lang="cs-CZ" dirty="0"/>
            </a:br>
            <a:endParaRPr lang="cs-CZ" dirty="0"/>
          </a:p>
        </p:txBody>
      </p:sp>
      <p:sp>
        <p:nvSpPr>
          <p:cNvPr id="5" name="Zástupný obsah 4">
            <a:extLst>
              <a:ext uri="{FF2B5EF4-FFF2-40B4-BE49-F238E27FC236}">
                <a16:creationId xmlns:a16="http://schemas.microsoft.com/office/drawing/2014/main" id="{BD1743C2-9D52-88B6-83F5-DCF94B0C5DDE}"/>
              </a:ext>
            </a:extLst>
          </p:cNvPr>
          <p:cNvSpPr>
            <a:spLocks noGrp="1"/>
          </p:cNvSpPr>
          <p:nvPr>
            <p:ph idx="1"/>
          </p:nvPr>
        </p:nvSpPr>
        <p:spPr/>
        <p:txBody>
          <a:bodyPr/>
          <a:lstStyle/>
          <a:p>
            <a:endParaRPr lang="cs-CZ" dirty="0"/>
          </a:p>
        </p:txBody>
      </p:sp>
      <p:pic>
        <p:nvPicPr>
          <p:cNvPr id="6" name="Obrázek 5">
            <a:extLst>
              <a:ext uri="{FF2B5EF4-FFF2-40B4-BE49-F238E27FC236}">
                <a16:creationId xmlns:a16="http://schemas.microsoft.com/office/drawing/2014/main" id="{59FF476A-8778-490C-4059-009482ABB442}"/>
              </a:ext>
            </a:extLst>
          </p:cNvPr>
          <p:cNvPicPr>
            <a:picLocks noChangeAspect="1"/>
          </p:cNvPicPr>
          <p:nvPr/>
        </p:nvPicPr>
        <p:blipFill>
          <a:blip r:embed="rId2">
            <a:lum/>
            <a:alphaModFix/>
          </a:blip>
          <a:srcRect/>
          <a:stretch>
            <a:fillRect/>
          </a:stretch>
        </p:blipFill>
        <p:spPr>
          <a:xfrm>
            <a:off x="2481837" y="1175397"/>
            <a:ext cx="4056836" cy="5019836"/>
          </a:xfrm>
          <a:prstGeom prst="rect">
            <a:avLst/>
          </a:prstGeom>
        </p:spPr>
      </p:pic>
    </p:spTree>
    <p:extLst>
      <p:ext uri="{BB962C8B-B14F-4D97-AF65-F5344CB8AC3E}">
        <p14:creationId xmlns:p14="http://schemas.microsoft.com/office/powerpoint/2010/main" val="1881507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08AE3E-2485-9D81-230A-20B89DC9F68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D0DC452-296A-0273-82F0-39E7F4519DAA}"/>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a:extLst>
              <a:ext uri="{FF2B5EF4-FFF2-40B4-BE49-F238E27FC236}">
                <a16:creationId xmlns:a16="http://schemas.microsoft.com/office/drawing/2014/main" id="{1A9E114B-37F9-6EDD-2475-A05A75F612C5}"/>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26CA091D-14E0-9DDB-CFF4-BC803F03693D}"/>
              </a:ext>
            </a:extLst>
          </p:cNvPr>
          <p:cNvSpPr>
            <a:spLocks noGrp="1"/>
          </p:cNvSpPr>
          <p:nvPr>
            <p:ph idx="1"/>
          </p:nvPr>
        </p:nvSpPr>
        <p:spPr/>
        <p:txBody>
          <a:bodyPr/>
          <a:lstStyle/>
          <a:p>
            <a:r>
              <a:rPr lang="cs-CZ" dirty="0"/>
              <a:t>„Place and hold“ pasivní technika </a:t>
            </a:r>
          </a:p>
          <a:p>
            <a:r>
              <a:rPr lang="cs-CZ" dirty="0"/>
              <a:t>RHB: 0-5 týden: nastavení prstu do „pozice“ ve flexi a její „udržení“ po dobu 5 sec. střídání při flexi a extenzi v RC skloubení (extenze v RC - sílu flexe a sílu pas. extenze)</a:t>
            </a:r>
          </a:p>
        </p:txBody>
      </p:sp>
    </p:spTree>
    <p:extLst>
      <p:ext uri="{BB962C8B-B14F-4D97-AF65-F5344CB8AC3E}">
        <p14:creationId xmlns:p14="http://schemas.microsoft.com/office/powerpoint/2010/main" val="2025625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2B376E-A827-9CDB-2451-F2C9F6E8C97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97E7C72-D0FB-E219-016F-A244FC15BCFE}"/>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A4CCBCF9-2B13-38A6-ABFF-47FE2BCCF9F0}"/>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C274D88E-8819-337C-28BE-5BB35E885854}"/>
              </a:ext>
            </a:extLst>
          </p:cNvPr>
          <p:cNvSpPr>
            <a:spLocks noGrp="1"/>
          </p:cNvSpPr>
          <p:nvPr>
            <p:ph idx="1"/>
          </p:nvPr>
        </p:nvSpPr>
        <p:spPr/>
        <p:txBody>
          <a:bodyPr/>
          <a:lstStyle/>
          <a:p>
            <a:r>
              <a:rPr lang="cs-CZ" dirty="0"/>
              <a:t>NOVÉ TRENDY - 4 vláknová sutura (např. Adelaide) + </a:t>
            </a:r>
            <a:r>
              <a:rPr lang="cs-CZ" dirty="0" err="1"/>
              <a:t>cirkul</a:t>
            </a:r>
            <a:r>
              <a:rPr lang="cs-CZ" dirty="0"/>
              <a:t>. obšití </a:t>
            </a:r>
          </a:p>
          <a:p>
            <a:r>
              <a:rPr lang="cs-CZ" dirty="0"/>
              <a:t>ČASNÁ AKTIVNÍ RHB </a:t>
            </a:r>
            <a:r>
              <a:rPr lang="cs-CZ" dirty="0" err="1"/>
              <a:t>RHB</a:t>
            </a:r>
            <a:r>
              <a:rPr lang="cs-CZ" dirty="0"/>
              <a:t>: 0-6 týden: ochranné dlahování zápěstí 20st. Extenze</a:t>
            </a:r>
          </a:p>
          <a:p>
            <a:r>
              <a:rPr lang="cs-CZ"/>
              <a:t>MCP </a:t>
            </a:r>
            <a:r>
              <a:rPr lang="cs-CZ" dirty="0"/>
              <a:t>80st</a:t>
            </a:r>
            <a:r>
              <a:rPr lang="cs-CZ"/>
              <a:t>.flexe</a:t>
            </a:r>
          </a:p>
          <a:p>
            <a:r>
              <a:rPr lang="cs-CZ" dirty="0"/>
              <a:t>IP rovně 6-12 týdne</a:t>
            </a:r>
          </a:p>
          <a:p>
            <a:r>
              <a:rPr lang="cs-CZ" dirty="0"/>
              <a:t>ne silový záběr, dlaha na noc, fixace prstů aktivní cvičení do flexe 3-5 pohybů/ 5xD + pasivní techniky CAVE: NENÍ vhodné pro rozsáhlá kontuzně-lacerační poranění </a:t>
            </a:r>
          </a:p>
        </p:txBody>
      </p:sp>
    </p:spTree>
    <p:extLst>
      <p:ext uri="{BB962C8B-B14F-4D97-AF65-F5344CB8AC3E}">
        <p14:creationId xmlns:p14="http://schemas.microsoft.com/office/powerpoint/2010/main" val="174424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872D6B7-A5CB-84EB-94E4-E53F616E84F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7F448AA-48D1-949A-D212-28CE67F2C71C}"/>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a:extLst>
              <a:ext uri="{FF2B5EF4-FFF2-40B4-BE49-F238E27FC236}">
                <a16:creationId xmlns:a16="http://schemas.microsoft.com/office/drawing/2014/main" id="{98B2427A-5077-9B5D-C1C4-C61897D01A35}"/>
              </a:ext>
            </a:extLst>
          </p:cNvPr>
          <p:cNvSpPr>
            <a:spLocks noGrp="1"/>
          </p:cNvSpPr>
          <p:nvPr>
            <p:ph type="title"/>
          </p:nvPr>
        </p:nvSpPr>
        <p:spPr/>
        <p:txBody>
          <a:bodyPr/>
          <a:lstStyle/>
          <a:p>
            <a:r>
              <a:rPr lang="cs-CZ" dirty="0"/>
              <a:t>LOKETNÍ KLOUB – distální </a:t>
            </a:r>
            <a:r>
              <a:rPr lang="cs-CZ" dirty="0" err="1"/>
              <a:t>radioulnární</a:t>
            </a:r>
            <a:r>
              <a:rPr lang="cs-CZ" dirty="0"/>
              <a:t> kloub (DRUJ)</a:t>
            </a:r>
          </a:p>
        </p:txBody>
      </p:sp>
      <p:sp>
        <p:nvSpPr>
          <p:cNvPr id="5" name="Zástupný obsah 4">
            <a:extLst>
              <a:ext uri="{FF2B5EF4-FFF2-40B4-BE49-F238E27FC236}">
                <a16:creationId xmlns:a16="http://schemas.microsoft.com/office/drawing/2014/main" id="{C1C81E60-EF78-064F-F8D2-09D646CD518E}"/>
              </a:ext>
            </a:extLst>
          </p:cNvPr>
          <p:cNvSpPr>
            <a:spLocks noGrp="1"/>
          </p:cNvSpPr>
          <p:nvPr>
            <p:ph idx="1"/>
          </p:nvPr>
        </p:nvSpPr>
        <p:spPr/>
        <p:txBody>
          <a:bodyPr/>
          <a:lstStyle/>
          <a:p>
            <a:pPr marL="457200" lvl="0" indent="-317500" algn="l" rtl="0">
              <a:lnSpc>
                <a:spcPct val="150000"/>
              </a:lnSpc>
              <a:spcBef>
                <a:spcPts val="0"/>
              </a:spcBef>
              <a:spcAft>
                <a:spcPts val="0"/>
              </a:spcAft>
              <a:buClr>
                <a:schemeClr val="accent1"/>
              </a:buClr>
              <a:buSzPts val="1400"/>
              <a:buChar char="●"/>
            </a:pPr>
            <a:r>
              <a:rPr lang="cs-CZ" sz="2400" dirty="0">
                <a:solidFill>
                  <a:srgbClr val="000000"/>
                </a:solidFill>
              </a:rPr>
              <a:t>Skloubení mezi distálním koncem radia a ulny</a:t>
            </a:r>
          </a:p>
          <a:p>
            <a:pPr marL="457200" lvl="0" indent="-317500" algn="l" rtl="0">
              <a:lnSpc>
                <a:spcPct val="150000"/>
              </a:lnSpc>
              <a:spcBef>
                <a:spcPts val="0"/>
              </a:spcBef>
              <a:spcAft>
                <a:spcPts val="0"/>
              </a:spcAft>
              <a:buClr>
                <a:schemeClr val="accent1"/>
              </a:buClr>
              <a:buSzPts val="1400"/>
              <a:buChar char="●"/>
            </a:pPr>
            <a:r>
              <a:rPr lang="cs-CZ" sz="2400" dirty="0">
                <a:solidFill>
                  <a:srgbClr val="000000"/>
                </a:solidFill>
              </a:rPr>
              <a:t>Caput </a:t>
            </a:r>
            <a:r>
              <a:rPr lang="cs-CZ" sz="2400" dirty="0" err="1">
                <a:solidFill>
                  <a:srgbClr val="000000"/>
                </a:solidFill>
              </a:rPr>
              <a:t>ulnae</a:t>
            </a:r>
            <a:r>
              <a:rPr lang="cs-CZ" sz="2400" dirty="0">
                <a:solidFill>
                  <a:srgbClr val="000000"/>
                </a:solidFill>
              </a:rPr>
              <a:t> a </a:t>
            </a:r>
            <a:r>
              <a:rPr lang="cs-CZ" sz="2400" dirty="0" err="1">
                <a:solidFill>
                  <a:srgbClr val="000000"/>
                </a:solidFill>
              </a:rPr>
              <a:t>incisura</a:t>
            </a:r>
            <a:r>
              <a:rPr lang="cs-CZ" sz="2400" dirty="0">
                <a:solidFill>
                  <a:srgbClr val="000000"/>
                </a:solidFill>
              </a:rPr>
              <a:t> </a:t>
            </a:r>
            <a:r>
              <a:rPr lang="cs-CZ" sz="2400" dirty="0" err="1">
                <a:solidFill>
                  <a:srgbClr val="000000"/>
                </a:solidFill>
              </a:rPr>
              <a:t>ulnaris</a:t>
            </a:r>
            <a:r>
              <a:rPr lang="cs-CZ" sz="2400" dirty="0">
                <a:solidFill>
                  <a:srgbClr val="000000"/>
                </a:solidFill>
              </a:rPr>
              <a:t> jsou zde kloubními plochami </a:t>
            </a:r>
          </a:p>
          <a:p>
            <a:pPr marL="457200" lvl="0" indent="-317500" algn="l" rtl="0">
              <a:lnSpc>
                <a:spcPct val="150000"/>
              </a:lnSpc>
              <a:spcBef>
                <a:spcPts val="0"/>
              </a:spcBef>
              <a:spcAft>
                <a:spcPts val="0"/>
              </a:spcAft>
              <a:buClr>
                <a:schemeClr val="accent1"/>
              </a:buClr>
              <a:buSzPts val="1400"/>
              <a:buChar char="●"/>
            </a:pPr>
            <a:r>
              <a:rPr lang="cs-CZ" sz="2400" dirty="0">
                <a:solidFill>
                  <a:srgbClr val="000000"/>
                </a:solidFill>
              </a:rPr>
              <a:t>Kloubní pouzdro je volné, tím dovoluje obíhání distálního konce radia kolem ulny</a:t>
            </a:r>
          </a:p>
          <a:p>
            <a:pPr marL="457200" lvl="0" indent="-317500" algn="l" rtl="0">
              <a:lnSpc>
                <a:spcPct val="150000"/>
              </a:lnSpc>
              <a:spcBef>
                <a:spcPts val="0"/>
              </a:spcBef>
              <a:spcAft>
                <a:spcPts val="0"/>
              </a:spcAft>
              <a:buSzPts val="1400"/>
              <a:buChar char="●"/>
            </a:pPr>
            <a:r>
              <a:rPr lang="cs-CZ" sz="2400" dirty="0">
                <a:solidFill>
                  <a:srgbClr val="000000"/>
                </a:solidFill>
              </a:rPr>
              <a:t>Společně s proximálním </a:t>
            </a:r>
            <a:r>
              <a:rPr lang="cs-CZ" sz="2400" dirty="0" err="1">
                <a:solidFill>
                  <a:srgbClr val="000000"/>
                </a:solidFill>
              </a:rPr>
              <a:t>radioulnárním</a:t>
            </a:r>
            <a:r>
              <a:rPr lang="cs-CZ" sz="2400" dirty="0">
                <a:solidFill>
                  <a:srgbClr val="000000"/>
                </a:solidFill>
              </a:rPr>
              <a:t> kloubem umožňuje rotaci radia kolem ulny </a:t>
            </a:r>
          </a:p>
          <a:p>
            <a:pPr marL="457200" lvl="0" indent="-317500" algn="l" rtl="0">
              <a:lnSpc>
                <a:spcPct val="150000"/>
              </a:lnSpc>
              <a:spcBef>
                <a:spcPts val="0"/>
              </a:spcBef>
              <a:spcAft>
                <a:spcPts val="0"/>
              </a:spcAft>
              <a:buSzPts val="1400"/>
              <a:buChar char="●"/>
            </a:pPr>
            <a:r>
              <a:rPr lang="cs-CZ" sz="2400" dirty="0">
                <a:solidFill>
                  <a:srgbClr val="000000"/>
                </a:solidFill>
              </a:rPr>
              <a:t>Cylindrický kolový kloub s jedním stupněm volnosti</a:t>
            </a:r>
          </a:p>
          <a:p>
            <a:pPr marL="658368" lvl="1" indent="-183070" algn="l" rtl="0">
              <a:lnSpc>
                <a:spcPct val="150000"/>
              </a:lnSpc>
              <a:spcBef>
                <a:spcPts val="300"/>
              </a:spcBef>
              <a:spcAft>
                <a:spcPts val="0"/>
              </a:spcAft>
              <a:buClr>
                <a:srgbClr val="438086"/>
              </a:buClr>
              <a:buSzPts val="1400"/>
              <a:buFont typeface="Georgia"/>
              <a:buChar char="○"/>
            </a:pPr>
            <a:r>
              <a:rPr lang="cs-CZ" sz="2400" dirty="0">
                <a:solidFill>
                  <a:srgbClr val="000000"/>
                </a:solidFill>
              </a:rPr>
              <a:t>Kloub zesílen vazy:  </a:t>
            </a:r>
            <a:r>
              <a:rPr lang="cs-CZ" sz="2400" b="1" dirty="0">
                <a:solidFill>
                  <a:srgbClr val="000000"/>
                </a:solidFill>
              </a:rPr>
              <a:t>lig. </a:t>
            </a:r>
            <a:r>
              <a:rPr lang="cs-CZ" sz="2400" b="1" dirty="0" err="1">
                <a:solidFill>
                  <a:srgbClr val="000000"/>
                </a:solidFill>
              </a:rPr>
              <a:t>radioulnare</a:t>
            </a:r>
            <a:r>
              <a:rPr lang="cs-CZ" sz="2400" b="1" dirty="0">
                <a:solidFill>
                  <a:srgbClr val="000000"/>
                </a:solidFill>
              </a:rPr>
              <a:t> </a:t>
            </a:r>
            <a:r>
              <a:rPr lang="cs-CZ" sz="2400" b="1" dirty="0" err="1">
                <a:solidFill>
                  <a:srgbClr val="000000"/>
                </a:solidFill>
              </a:rPr>
              <a:t>palmare</a:t>
            </a:r>
            <a:r>
              <a:rPr lang="cs-CZ" sz="2400" b="1" dirty="0">
                <a:solidFill>
                  <a:srgbClr val="000000"/>
                </a:solidFill>
              </a:rPr>
              <a:t> et dorsale</a:t>
            </a:r>
          </a:p>
          <a:p>
            <a:endParaRPr lang="cs-CZ" dirty="0"/>
          </a:p>
        </p:txBody>
      </p:sp>
    </p:spTree>
    <p:extLst>
      <p:ext uri="{BB962C8B-B14F-4D97-AF65-F5344CB8AC3E}">
        <p14:creationId xmlns:p14="http://schemas.microsoft.com/office/powerpoint/2010/main" val="2935139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D09E8C-2981-3DCE-9835-D5B72049832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4920FA4-D44D-10D1-AFCE-BC392ABB85C7}"/>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50725D0F-0B80-39A4-8984-9D10E3AB6C0D}"/>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B4A791B7-466D-6475-006F-823759923804}"/>
              </a:ext>
            </a:extLst>
          </p:cNvPr>
          <p:cNvSpPr>
            <a:spLocks noGrp="1"/>
          </p:cNvSpPr>
          <p:nvPr>
            <p:ph idx="1"/>
          </p:nvPr>
        </p:nvSpPr>
        <p:spPr>
          <a:xfrm>
            <a:off x="720000" y="1257300"/>
            <a:ext cx="10753200" cy="4574700"/>
          </a:xfrm>
        </p:spPr>
        <p:txBody>
          <a:bodyPr/>
          <a:lstStyle/>
          <a:p>
            <a:pPr marL="457200" lvl="0" indent="-330200" algn="l" rtl="0">
              <a:lnSpc>
                <a:spcPct val="150000"/>
              </a:lnSpc>
              <a:spcBef>
                <a:spcPts val="300"/>
              </a:spcBef>
              <a:spcAft>
                <a:spcPts val="0"/>
              </a:spcAft>
              <a:buSzPts val="1600"/>
              <a:buChar char="●"/>
            </a:pPr>
            <a:r>
              <a:rPr lang="cs-CZ" sz="2400" dirty="0"/>
              <a:t>Dvě kosti – ulna a </a:t>
            </a:r>
            <a:r>
              <a:rPr lang="cs-CZ" sz="2400" dirty="0" err="1"/>
              <a:t>radius</a:t>
            </a:r>
            <a:r>
              <a:rPr lang="cs-CZ" sz="2400" dirty="0"/>
              <a:t> </a:t>
            </a:r>
          </a:p>
          <a:p>
            <a:pPr marL="457200" lvl="0" indent="-330200" algn="l" rtl="0">
              <a:lnSpc>
                <a:spcPct val="150000"/>
              </a:lnSpc>
              <a:spcBef>
                <a:spcPts val="0"/>
              </a:spcBef>
              <a:spcAft>
                <a:spcPts val="0"/>
              </a:spcAft>
              <a:buSzPts val="1600"/>
              <a:buFont typeface="Georgia"/>
              <a:buChar char="●"/>
            </a:pPr>
            <a:r>
              <a:rPr lang="cs-CZ" sz="2400" dirty="0"/>
              <a:t>Mezi nimi </a:t>
            </a:r>
            <a:r>
              <a:rPr lang="cs-CZ" sz="2400" b="1" dirty="0" err="1"/>
              <a:t>membrana</a:t>
            </a:r>
            <a:r>
              <a:rPr lang="cs-CZ" sz="2400" b="1" dirty="0"/>
              <a:t> </a:t>
            </a:r>
            <a:r>
              <a:rPr lang="cs-CZ" sz="2400" b="1" dirty="0" err="1"/>
              <a:t>interossea</a:t>
            </a:r>
            <a:r>
              <a:rPr lang="cs-CZ" sz="2400" b="1" dirty="0"/>
              <a:t> </a:t>
            </a:r>
            <a:endParaRPr lang="cs-CZ" sz="2400" dirty="0"/>
          </a:p>
          <a:p>
            <a:pPr marL="0" lvl="0" indent="0" algn="l" rtl="0">
              <a:lnSpc>
                <a:spcPct val="150000"/>
              </a:lnSpc>
              <a:spcBef>
                <a:spcPts val="300"/>
              </a:spcBef>
              <a:spcAft>
                <a:spcPts val="0"/>
              </a:spcAft>
              <a:buClr>
                <a:schemeClr val="dk1"/>
              </a:buClr>
              <a:buSzPts val="2800"/>
              <a:buFont typeface="Arial"/>
              <a:buNone/>
            </a:pPr>
            <a:r>
              <a:rPr lang="cs-CZ" sz="2400" b="1" dirty="0"/>
              <a:t>    </a:t>
            </a:r>
            <a:r>
              <a:rPr lang="cs-CZ" sz="2400" b="1" dirty="0" err="1"/>
              <a:t>antebrachii</a:t>
            </a:r>
            <a:r>
              <a:rPr lang="cs-CZ" sz="2400" b="1" dirty="0"/>
              <a:t> </a:t>
            </a:r>
            <a:endParaRPr lang="cs-CZ" sz="2400" dirty="0"/>
          </a:p>
          <a:p>
            <a:pPr marL="658368" lvl="1" indent="-183387" algn="l" rtl="0">
              <a:lnSpc>
                <a:spcPct val="150000"/>
              </a:lnSpc>
              <a:spcBef>
                <a:spcPts val="300"/>
              </a:spcBef>
              <a:spcAft>
                <a:spcPts val="0"/>
              </a:spcAft>
              <a:buClr>
                <a:srgbClr val="438086"/>
              </a:buClr>
              <a:buSzPts val="1600"/>
              <a:buFont typeface="Arial"/>
              <a:buChar char="○"/>
            </a:pPr>
            <a:r>
              <a:rPr lang="cs-CZ" sz="2400" dirty="0"/>
              <a:t>Zajišťuje vzájemné spojení obou </a:t>
            </a:r>
            <a:endParaRPr lang="cs-CZ" sz="2400" dirty="0">
              <a:solidFill>
                <a:srgbClr val="438086"/>
              </a:solidFill>
            </a:endParaRPr>
          </a:p>
          <a:p>
            <a:pPr marL="457200" lvl="1" indent="0" algn="l" rtl="0">
              <a:lnSpc>
                <a:spcPct val="150000"/>
              </a:lnSpc>
              <a:spcBef>
                <a:spcPts val="300"/>
              </a:spcBef>
              <a:spcAft>
                <a:spcPts val="0"/>
              </a:spcAft>
              <a:buClr>
                <a:schemeClr val="dk1"/>
              </a:buClr>
              <a:buSzPts val="2600"/>
              <a:buFont typeface="Arial"/>
              <a:buNone/>
            </a:pPr>
            <a:r>
              <a:rPr lang="cs-CZ" sz="2400" dirty="0"/>
              <a:t>kostí; je tvořena fibrózním vazivem</a:t>
            </a:r>
            <a:endParaRPr lang="cs-CZ" sz="2400" dirty="0">
              <a:solidFill>
                <a:srgbClr val="438086"/>
              </a:solidFill>
            </a:endParaRPr>
          </a:p>
          <a:p>
            <a:pPr marL="457200" lvl="1" indent="0" algn="l" rtl="0">
              <a:lnSpc>
                <a:spcPct val="150000"/>
              </a:lnSpc>
              <a:spcBef>
                <a:spcPts val="300"/>
              </a:spcBef>
              <a:spcAft>
                <a:spcPts val="0"/>
              </a:spcAft>
              <a:buClr>
                <a:schemeClr val="dk1"/>
              </a:buClr>
              <a:buSzPts val="2600"/>
              <a:buFont typeface="Arial"/>
              <a:buNone/>
            </a:pPr>
            <a:r>
              <a:rPr lang="cs-CZ" sz="2400" dirty="0"/>
              <a:t>Probíhá šikmo směrem distálním od</a:t>
            </a:r>
            <a:endParaRPr lang="cs-CZ" sz="2400" dirty="0">
              <a:solidFill>
                <a:srgbClr val="438086"/>
              </a:solidFill>
            </a:endParaRPr>
          </a:p>
          <a:p>
            <a:pPr marL="457200" lvl="1" indent="0" algn="l" rtl="0">
              <a:lnSpc>
                <a:spcPct val="150000"/>
              </a:lnSpc>
              <a:spcBef>
                <a:spcPts val="300"/>
              </a:spcBef>
              <a:spcAft>
                <a:spcPts val="0"/>
              </a:spcAft>
              <a:buClr>
                <a:schemeClr val="dk1"/>
              </a:buClr>
              <a:buSzPts val="2600"/>
              <a:buFont typeface="Arial"/>
              <a:buNone/>
            </a:pPr>
            <a:r>
              <a:rPr lang="cs-CZ" sz="2400" dirty="0"/>
              <a:t>radia k ulně a tím brání distálnímu skluzu</a:t>
            </a:r>
            <a:endParaRPr lang="cs-CZ" sz="2400" dirty="0">
              <a:solidFill>
                <a:srgbClr val="438086"/>
              </a:solidFill>
            </a:endParaRPr>
          </a:p>
          <a:p>
            <a:pPr marL="457200" lvl="1" indent="0" algn="l" rtl="0">
              <a:lnSpc>
                <a:spcPct val="150000"/>
              </a:lnSpc>
              <a:spcBef>
                <a:spcPts val="300"/>
              </a:spcBef>
              <a:spcAft>
                <a:spcPts val="0"/>
              </a:spcAft>
              <a:buNone/>
            </a:pPr>
            <a:r>
              <a:rPr lang="cs-CZ" sz="2400" dirty="0"/>
              <a:t>radia</a:t>
            </a:r>
            <a:r>
              <a:rPr lang="cs-CZ" sz="2400" dirty="0">
                <a:solidFill>
                  <a:srgbClr val="438086"/>
                </a:solidFill>
              </a:rPr>
              <a:t>, </a:t>
            </a:r>
            <a:r>
              <a:rPr lang="cs-CZ" sz="2400" dirty="0"/>
              <a:t>obsahuje otvory pro prostup cév a nervů</a:t>
            </a:r>
          </a:p>
          <a:p>
            <a:endParaRPr lang="cs-CZ" dirty="0"/>
          </a:p>
        </p:txBody>
      </p:sp>
    </p:spTree>
    <p:extLst>
      <p:ext uri="{BB962C8B-B14F-4D97-AF65-F5344CB8AC3E}">
        <p14:creationId xmlns:p14="http://schemas.microsoft.com/office/powerpoint/2010/main" val="845343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9448C4-629D-7743-7523-788DACB1C6B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CD8E97A-F9CB-0727-0CAC-8563ADE46B6D}"/>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a:extLst>
              <a:ext uri="{FF2B5EF4-FFF2-40B4-BE49-F238E27FC236}">
                <a16:creationId xmlns:a16="http://schemas.microsoft.com/office/drawing/2014/main" id="{3FDEE706-924B-7FC0-3AE9-968A40BDA8E4}"/>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A64308D8-D40C-44F7-90CC-BB7F0A55DF18}"/>
              </a:ext>
            </a:extLst>
          </p:cNvPr>
          <p:cNvSpPr>
            <a:spLocks noGrp="1"/>
          </p:cNvSpPr>
          <p:nvPr>
            <p:ph idx="1"/>
          </p:nvPr>
        </p:nvSpPr>
        <p:spPr/>
        <p:txBody>
          <a:bodyPr/>
          <a:lstStyle/>
          <a:p>
            <a:r>
              <a:rPr lang="cs-CZ" sz="2800" b="1" dirty="0"/>
              <a:t>MIA komplex</a:t>
            </a:r>
            <a:r>
              <a:rPr lang="cs-CZ" sz="2800" dirty="0"/>
              <a:t> je významný pro manipulační schopnost ruky - při jeho poškození může docházet k řade patologických stavů v oblasti jak předloktí, tak ruky (zkrácení radia, </a:t>
            </a:r>
            <a:r>
              <a:rPr lang="cs-CZ" sz="2800" dirty="0" err="1"/>
              <a:t>radiokapitelární</a:t>
            </a:r>
            <a:r>
              <a:rPr lang="cs-CZ" sz="2800" dirty="0"/>
              <a:t> </a:t>
            </a:r>
            <a:r>
              <a:rPr lang="cs-CZ" sz="2800" dirty="0" err="1"/>
              <a:t>impingement</a:t>
            </a:r>
            <a:r>
              <a:rPr lang="cs-CZ" sz="2800" dirty="0"/>
              <a:t>, artrotické změny, omezení ROM rotačních pohybů)</a:t>
            </a:r>
          </a:p>
          <a:p>
            <a:endParaRPr lang="cs-CZ" dirty="0"/>
          </a:p>
          <a:p>
            <a:r>
              <a:rPr lang="cs-CZ" sz="2800" dirty="0"/>
              <a:t>ZLOMENINA ESSEX LOPRESTI – zlomenina hlavičky radia, dislokace DRUJ a ruptura </a:t>
            </a:r>
            <a:r>
              <a:rPr lang="cs-CZ" sz="2800" dirty="0" err="1"/>
              <a:t>interosseální</a:t>
            </a:r>
            <a:r>
              <a:rPr lang="cs-CZ" sz="2800" dirty="0"/>
              <a:t> membrány</a:t>
            </a:r>
          </a:p>
          <a:p>
            <a:endParaRPr lang="cs-CZ" dirty="0"/>
          </a:p>
        </p:txBody>
      </p:sp>
    </p:spTree>
    <p:extLst>
      <p:ext uri="{BB962C8B-B14F-4D97-AF65-F5344CB8AC3E}">
        <p14:creationId xmlns:p14="http://schemas.microsoft.com/office/powerpoint/2010/main" val="3983646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F623D8-381D-5C46-C1F2-AF31476FA40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ECFEC13-EE66-D112-0EEB-F1C978A9C579}"/>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a:extLst>
              <a:ext uri="{FF2B5EF4-FFF2-40B4-BE49-F238E27FC236}">
                <a16:creationId xmlns:a16="http://schemas.microsoft.com/office/drawing/2014/main" id="{F921A8AE-74D0-D22E-C576-400CE2FFD4B2}"/>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68B178AC-E9B7-EE41-71A0-C7CC2E4610D0}"/>
              </a:ext>
            </a:extLst>
          </p:cNvPr>
          <p:cNvSpPr>
            <a:spLocks noGrp="1"/>
          </p:cNvSpPr>
          <p:nvPr>
            <p:ph idx="1"/>
          </p:nvPr>
        </p:nvSpPr>
        <p:spPr>
          <a:xfrm>
            <a:off x="-212651" y="1171576"/>
            <a:ext cx="10753200" cy="5643893"/>
          </a:xfrm>
        </p:spPr>
        <p:txBody>
          <a:bodyPr/>
          <a:lstStyle/>
          <a:p>
            <a:r>
              <a:rPr lang="cs-CZ" sz="2800" dirty="0"/>
              <a:t>ZLOMENINA ESSEX LOPRESTI – zlomenina hlavičky radia, dislokace DRUJ a ruptura </a:t>
            </a:r>
            <a:r>
              <a:rPr lang="cs-CZ" sz="2800" dirty="0" err="1"/>
              <a:t>interosseální</a:t>
            </a:r>
            <a:r>
              <a:rPr lang="cs-CZ" sz="2800" dirty="0"/>
              <a:t> membrány</a:t>
            </a:r>
          </a:p>
          <a:p>
            <a:r>
              <a:rPr lang="cs-CZ" dirty="0"/>
              <a:t>Pád nebo jiný vysokoenergetický mechanismus při extendovaném lokti.</a:t>
            </a:r>
          </a:p>
          <a:p>
            <a:r>
              <a:rPr lang="cs-CZ" dirty="0"/>
              <a:t>Při nesprávné diagnostice – bolesti zápěstí</a:t>
            </a:r>
          </a:p>
          <a:p>
            <a:endParaRPr lang="cs-CZ" dirty="0"/>
          </a:p>
          <a:p>
            <a:endParaRPr lang="cs-CZ" dirty="0"/>
          </a:p>
        </p:txBody>
      </p:sp>
      <p:pic>
        <p:nvPicPr>
          <p:cNvPr id="1028" name="Picture 4" descr="The Essex Lopresti Injury – Fife Virtual Hand Clinic">
            <a:extLst>
              <a:ext uri="{FF2B5EF4-FFF2-40B4-BE49-F238E27FC236}">
                <a16:creationId xmlns:a16="http://schemas.microsoft.com/office/drawing/2014/main" id="{F194798C-4F40-869F-BA62-2A26B299F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79" y="3429000"/>
            <a:ext cx="4703063" cy="263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49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FA96C6E-E719-600C-F2CC-58A58F28F88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D4EBF10-12D9-38D6-4DD3-F6291CBCA2D1}"/>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a:extLst>
              <a:ext uri="{FF2B5EF4-FFF2-40B4-BE49-F238E27FC236}">
                <a16:creationId xmlns:a16="http://schemas.microsoft.com/office/drawing/2014/main" id="{39B99A32-E86D-2368-BBFB-42683A42607B}"/>
              </a:ext>
            </a:extLst>
          </p:cNvPr>
          <p:cNvSpPr>
            <a:spLocks noGrp="1"/>
          </p:cNvSpPr>
          <p:nvPr>
            <p:ph type="title"/>
          </p:nvPr>
        </p:nvSpPr>
        <p:spPr/>
        <p:txBody>
          <a:bodyPr/>
          <a:lstStyle/>
          <a:p>
            <a:r>
              <a:rPr lang="cs-CZ" dirty="0"/>
              <a:t>LOKETNÍ KLOUB</a:t>
            </a:r>
          </a:p>
        </p:txBody>
      </p:sp>
      <p:sp>
        <p:nvSpPr>
          <p:cNvPr id="5" name="Zástupný obsah 4">
            <a:extLst>
              <a:ext uri="{FF2B5EF4-FFF2-40B4-BE49-F238E27FC236}">
                <a16:creationId xmlns:a16="http://schemas.microsoft.com/office/drawing/2014/main" id="{A674796E-EF63-DB9F-FE2C-389A115F9199}"/>
              </a:ext>
            </a:extLst>
          </p:cNvPr>
          <p:cNvSpPr>
            <a:spLocks noGrp="1"/>
          </p:cNvSpPr>
          <p:nvPr>
            <p:ph idx="1"/>
          </p:nvPr>
        </p:nvSpPr>
        <p:spPr>
          <a:xfrm>
            <a:off x="97994" y="1246004"/>
            <a:ext cx="10753200" cy="4437140"/>
          </a:xfrm>
        </p:spPr>
        <p:txBody>
          <a:bodyPr/>
          <a:lstStyle/>
          <a:p>
            <a:pPr marL="0" lvl="0" indent="0" algn="l" rtl="0">
              <a:lnSpc>
                <a:spcPct val="150000"/>
              </a:lnSpc>
              <a:spcBef>
                <a:spcPts val="0"/>
              </a:spcBef>
              <a:spcAft>
                <a:spcPts val="0"/>
              </a:spcAft>
              <a:buNone/>
            </a:pPr>
            <a:r>
              <a:rPr lang="cs-CZ" sz="1800" dirty="0">
                <a:solidFill>
                  <a:srgbClr val="000000"/>
                </a:solidFill>
              </a:rPr>
              <a:t>Složený kloub; má 3 části:</a:t>
            </a:r>
          </a:p>
          <a:p>
            <a:pPr marL="0" lvl="0" indent="0" algn="l" rtl="0">
              <a:lnSpc>
                <a:spcPct val="150000"/>
              </a:lnSpc>
              <a:spcBef>
                <a:spcPts val="300"/>
              </a:spcBef>
              <a:spcAft>
                <a:spcPts val="0"/>
              </a:spcAft>
              <a:buNone/>
            </a:pPr>
            <a:r>
              <a:rPr lang="cs-CZ" sz="1800" b="1" dirty="0">
                <a:solidFill>
                  <a:srgbClr val="000000"/>
                </a:solidFill>
              </a:rPr>
              <a:t>Art. </a:t>
            </a:r>
            <a:r>
              <a:rPr lang="cs-CZ" sz="1800" b="1" dirty="0" err="1">
                <a:solidFill>
                  <a:srgbClr val="000000"/>
                </a:solidFill>
              </a:rPr>
              <a:t>humeroradialis</a:t>
            </a:r>
            <a:endParaRPr lang="cs-CZ" sz="1800" b="1" dirty="0">
              <a:solidFill>
                <a:srgbClr val="000000"/>
              </a:solidFill>
            </a:endParaRPr>
          </a:p>
          <a:p>
            <a:pPr marL="923544" lvl="2" indent="-168655" algn="l" rtl="0">
              <a:lnSpc>
                <a:spcPct val="150000"/>
              </a:lnSpc>
              <a:spcBef>
                <a:spcPts val="300"/>
              </a:spcBef>
              <a:spcAft>
                <a:spcPts val="0"/>
              </a:spcAft>
              <a:buClr>
                <a:schemeClr val="dk2"/>
              </a:buClr>
              <a:buSzPts val="1200"/>
              <a:buFont typeface="Arial"/>
              <a:buChar char="●"/>
            </a:pPr>
            <a:r>
              <a:rPr lang="cs-CZ" sz="1800" dirty="0">
                <a:solidFill>
                  <a:srgbClr val="000000"/>
                </a:solidFill>
              </a:rPr>
              <a:t>Mezi </a:t>
            </a:r>
            <a:r>
              <a:rPr lang="cs-CZ" sz="1800" dirty="0" err="1">
                <a:solidFill>
                  <a:srgbClr val="000000"/>
                </a:solidFill>
              </a:rPr>
              <a:t>capitulum</a:t>
            </a:r>
            <a:r>
              <a:rPr lang="cs-CZ" sz="1800" dirty="0">
                <a:solidFill>
                  <a:srgbClr val="000000"/>
                </a:solidFill>
              </a:rPr>
              <a:t> </a:t>
            </a:r>
            <a:r>
              <a:rPr lang="cs-CZ" sz="1800" dirty="0" err="1">
                <a:solidFill>
                  <a:srgbClr val="000000"/>
                </a:solidFill>
              </a:rPr>
              <a:t>humeri</a:t>
            </a:r>
            <a:r>
              <a:rPr lang="cs-CZ" sz="1800" dirty="0">
                <a:solidFill>
                  <a:srgbClr val="000000"/>
                </a:solidFill>
              </a:rPr>
              <a:t> (sférický tvar) a fovea</a:t>
            </a:r>
            <a:endParaRPr lang="cs-CZ" sz="1800" dirty="0">
              <a:solidFill>
                <a:srgbClr val="53548A"/>
              </a:solidFill>
            </a:endParaRPr>
          </a:p>
          <a:p>
            <a:pPr marL="914400" lvl="2" indent="0" algn="l" rtl="0">
              <a:lnSpc>
                <a:spcPct val="150000"/>
              </a:lnSpc>
              <a:spcBef>
                <a:spcPts val="300"/>
              </a:spcBef>
              <a:spcAft>
                <a:spcPts val="0"/>
              </a:spcAft>
              <a:buNone/>
            </a:pPr>
            <a:r>
              <a:rPr lang="cs-CZ" sz="1800" dirty="0">
                <a:solidFill>
                  <a:srgbClr val="000000"/>
                </a:solidFill>
              </a:rPr>
              <a:t>  </a:t>
            </a:r>
            <a:r>
              <a:rPr lang="cs-CZ" sz="1800" dirty="0" err="1">
                <a:solidFill>
                  <a:srgbClr val="000000"/>
                </a:solidFill>
              </a:rPr>
              <a:t>articularis</a:t>
            </a:r>
            <a:r>
              <a:rPr lang="cs-CZ" sz="1800" dirty="0">
                <a:solidFill>
                  <a:srgbClr val="000000"/>
                </a:solidFill>
              </a:rPr>
              <a:t>/</a:t>
            </a:r>
            <a:r>
              <a:rPr lang="cs-CZ" sz="1800" dirty="0" err="1">
                <a:solidFill>
                  <a:srgbClr val="000000"/>
                </a:solidFill>
              </a:rPr>
              <a:t>capitis</a:t>
            </a:r>
            <a:r>
              <a:rPr lang="cs-CZ" sz="1800" dirty="0">
                <a:solidFill>
                  <a:srgbClr val="000000"/>
                </a:solidFill>
              </a:rPr>
              <a:t> radii - druh kladky, </a:t>
            </a:r>
            <a:r>
              <a:rPr lang="cs-CZ" sz="1800" i="1" dirty="0" err="1">
                <a:solidFill>
                  <a:srgbClr val="000000"/>
                </a:solidFill>
              </a:rPr>
              <a:t>trochoginglymus</a:t>
            </a:r>
            <a:r>
              <a:rPr lang="cs-CZ" sz="1800" dirty="0">
                <a:solidFill>
                  <a:srgbClr val="000000"/>
                </a:solidFill>
              </a:rPr>
              <a:t> (válcový a současně kladkový kloub)</a:t>
            </a:r>
          </a:p>
          <a:p>
            <a:pPr marL="923544" lvl="2" indent="-168655" algn="l" rtl="0">
              <a:lnSpc>
                <a:spcPct val="150000"/>
              </a:lnSpc>
              <a:spcBef>
                <a:spcPts val="300"/>
              </a:spcBef>
              <a:spcAft>
                <a:spcPts val="0"/>
              </a:spcAft>
              <a:buClr>
                <a:schemeClr val="dk2"/>
              </a:buClr>
              <a:buSzPts val="1200"/>
              <a:buFont typeface="Noto Sans Symbols"/>
              <a:buChar char="●"/>
            </a:pPr>
            <a:r>
              <a:rPr lang="cs-CZ" sz="1800" dirty="0"/>
              <a:t>aktivní stabilita “</a:t>
            </a:r>
            <a:r>
              <a:rPr lang="cs-CZ" sz="1800" dirty="0" err="1"/>
              <a:t>force</a:t>
            </a:r>
            <a:r>
              <a:rPr lang="cs-CZ" sz="1800" dirty="0"/>
              <a:t> </a:t>
            </a:r>
            <a:r>
              <a:rPr lang="cs-CZ" sz="1800" dirty="0" err="1"/>
              <a:t>closure</a:t>
            </a:r>
            <a:r>
              <a:rPr lang="cs-CZ" sz="1800" dirty="0"/>
              <a:t>” - síla napínání </a:t>
            </a:r>
            <a:r>
              <a:rPr lang="cs-CZ" sz="1800" dirty="0" err="1"/>
              <a:t>kl.pouzdra</a:t>
            </a:r>
            <a:r>
              <a:rPr lang="cs-CZ" sz="1800" dirty="0"/>
              <a:t> a vazů</a:t>
            </a:r>
            <a:endParaRPr lang="cs-CZ" sz="1800" dirty="0">
              <a:solidFill>
                <a:srgbClr val="000000"/>
              </a:solidFill>
            </a:endParaRPr>
          </a:p>
          <a:p>
            <a:pPr marL="0" lvl="0" indent="0" algn="l" rtl="0">
              <a:lnSpc>
                <a:spcPct val="150000"/>
              </a:lnSpc>
              <a:spcBef>
                <a:spcPts val="300"/>
              </a:spcBef>
              <a:spcAft>
                <a:spcPts val="0"/>
              </a:spcAft>
              <a:buNone/>
            </a:pPr>
            <a:r>
              <a:rPr lang="cs-CZ" sz="1800" b="1" dirty="0">
                <a:solidFill>
                  <a:srgbClr val="000000"/>
                </a:solidFill>
              </a:rPr>
              <a:t>Art. </a:t>
            </a:r>
            <a:r>
              <a:rPr lang="cs-CZ" sz="1800" b="1" dirty="0" err="1">
                <a:solidFill>
                  <a:srgbClr val="000000"/>
                </a:solidFill>
              </a:rPr>
              <a:t>humeroulnaris</a:t>
            </a:r>
            <a:endParaRPr lang="cs-CZ" sz="1800" b="1" dirty="0">
              <a:solidFill>
                <a:srgbClr val="000000"/>
              </a:solidFill>
            </a:endParaRPr>
          </a:p>
          <a:p>
            <a:pPr marL="923544" lvl="2" indent="-168655" algn="l" rtl="0">
              <a:lnSpc>
                <a:spcPct val="150000"/>
              </a:lnSpc>
              <a:spcBef>
                <a:spcPts val="300"/>
              </a:spcBef>
              <a:spcAft>
                <a:spcPts val="0"/>
              </a:spcAft>
              <a:buClr>
                <a:schemeClr val="dk2"/>
              </a:buClr>
              <a:buSzPts val="1200"/>
              <a:buFont typeface="Arial"/>
              <a:buChar char="●"/>
            </a:pPr>
            <a:r>
              <a:rPr lang="cs-CZ" sz="1800" dirty="0">
                <a:solidFill>
                  <a:srgbClr val="000000"/>
                </a:solidFill>
              </a:rPr>
              <a:t>Mezi trochlea </a:t>
            </a:r>
            <a:r>
              <a:rPr lang="cs-CZ" sz="1800" dirty="0" err="1">
                <a:solidFill>
                  <a:srgbClr val="000000"/>
                </a:solidFill>
              </a:rPr>
              <a:t>humeri</a:t>
            </a:r>
            <a:r>
              <a:rPr lang="cs-CZ" sz="1800" dirty="0">
                <a:solidFill>
                  <a:srgbClr val="000000"/>
                </a:solidFill>
              </a:rPr>
              <a:t> a </a:t>
            </a:r>
            <a:r>
              <a:rPr lang="cs-CZ" sz="1800" dirty="0" err="1">
                <a:solidFill>
                  <a:srgbClr val="000000"/>
                </a:solidFill>
              </a:rPr>
              <a:t>incisura</a:t>
            </a:r>
            <a:r>
              <a:rPr lang="cs-CZ" sz="1800" dirty="0">
                <a:solidFill>
                  <a:srgbClr val="000000"/>
                </a:solidFill>
              </a:rPr>
              <a:t> </a:t>
            </a:r>
            <a:r>
              <a:rPr lang="cs-CZ" sz="1800" dirty="0" err="1">
                <a:solidFill>
                  <a:srgbClr val="000000"/>
                </a:solidFill>
              </a:rPr>
              <a:t>trochlearis</a:t>
            </a:r>
            <a:r>
              <a:rPr lang="cs-CZ" sz="1800" dirty="0">
                <a:solidFill>
                  <a:srgbClr val="000000"/>
                </a:solidFill>
              </a:rPr>
              <a:t> </a:t>
            </a:r>
            <a:r>
              <a:rPr lang="cs-CZ" sz="1800" dirty="0" err="1">
                <a:solidFill>
                  <a:srgbClr val="000000"/>
                </a:solidFill>
              </a:rPr>
              <a:t>ulnae</a:t>
            </a:r>
            <a:r>
              <a:rPr lang="cs-CZ" sz="1800" dirty="0">
                <a:solidFill>
                  <a:srgbClr val="000000"/>
                </a:solidFill>
              </a:rPr>
              <a:t>, patří mezi kladkové klouby</a:t>
            </a:r>
          </a:p>
          <a:p>
            <a:pPr marL="923544" lvl="2" indent="-168655" algn="l" rtl="0">
              <a:lnSpc>
                <a:spcPct val="150000"/>
              </a:lnSpc>
              <a:spcBef>
                <a:spcPts val="300"/>
              </a:spcBef>
              <a:spcAft>
                <a:spcPts val="0"/>
              </a:spcAft>
              <a:buClr>
                <a:schemeClr val="dk2"/>
              </a:buClr>
              <a:buSzPts val="1200"/>
              <a:buFont typeface="Noto Sans Symbols"/>
              <a:buChar char="●"/>
            </a:pPr>
            <a:r>
              <a:rPr lang="cs-CZ" sz="1800" dirty="0">
                <a:solidFill>
                  <a:srgbClr val="000000"/>
                </a:solidFill>
              </a:rPr>
              <a:t>pasivní stabilita “</a:t>
            </a:r>
            <a:r>
              <a:rPr lang="cs-CZ" sz="1800" dirty="0" err="1">
                <a:solidFill>
                  <a:srgbClr val="000000"/>
                </a:solidFill>
              </a:rPr>
              <a:t>form</a:t>
            </a:r>
            <a:r>
              <a:rPr lang="cs-CZ" sz="1800" dirty="0">
                <a:solidFill>
                  <a:srgbClr val="000000"/>
                </a:solidFill>
              </a:rPr>
              <a:t> </a:t>
            </a:r>
            <a:r>
              <a:rPr lang="cs-CZ" sz="1800" dirty="0" err="1">
                <a:solidFill>
                  <a:srgbClr val="000000"/>
                </a:solidFill>
              </a:rPr>
              <a:t>closure</a:t>
            </a:r>
            <a:r>
              <a:rPr lang="cs-CZ" sz="1800" dirty="0">
                <a:solidFill>
                  <a:srgbClr val="000000"/>
                </a:solidFill>
              </a:rPr>
              <a:t>” - tvar kl. ploch, </a:t>
            </a:r>
            <a:r>
              <a:rPr lang="cs-CZ" sz="1800" dirty="0" err="1">
                <a:solidFill>
                  <a:srgbClr val="000000"/>
                </a:solidFill>
              </a:rPr>
              <a:t>incisura</a:t>
            </a:r>
            <a:r>
              <a:rPr lang="cs-CZ" sz="1800" dirty="0">
                <a:solidFill>
                  <a:srgbClr val="000000"/>
                </a:solidFill>
              </a:rPr>
              <a:t> obklopuje trochleu cca 180</a:t>
            </a:r>
            <a:r>
              <a:rPr lang="cs-CZ" sz="1800" dirty="0"/>
              <a:t>°</a:t>
            </a:r>
            <a:endParaRPr lang="cs-CZ" sz="1800" dirty="0">
              <a:solidFill>
                <a:srgbClr val="000000"/>
              </a:solidFill>
            </a:endParaRPr>
          </a:p>
          <a:p>
            <a:pPr marL="0" lvl="0" indent="0" algn="l" rtl="0">
              <a:lnSpc>
                <a:spcPct val="150000"/>
              </a:lnSpc>
              <a:spcBef>
                <a:spcPts val="300"/>
              </a:spcBef>
              <a:spcAft>
                <a:spcPts val="0"/>
              </a:spcAft>
              <a:buNone/>
            </a:pPr>
            <a:r>
              <a:rPr lang="cs-CZ" sz="1800" b="1" dirty="0">
                <a:solidFill>
                  <a:srgbClr val="000000"/>
                </a:solidFill>
              </a:rPr>
              <a:t>Art. </a:t>
            </a:r>
            <a:r>
              <a:rPr lang="cs-CZ" sz="1800" b="1" dirty="0" err="1">
                <a:solidFill>
                  <a:srgbClr val="000000"/>
                </a:solidFill>
              </a:rPr>
              <a:t>radioulnaris</a:t>
            </a:r>
            <a:r>
              <a:rPr lang="cs-CZ" sz="1800" b="1" dirty="0">
                <a:solidFill>
                  <a:srgbClr val="000000"/>
                </a:solidFill>
              </a:rPr>
              <a:t> </a:t>
            </a:r>
            <a:r>
              <a:rPr lang="cs-CZ" sz="1800" b="1" dirty="0" err="1">
                <a:solidFill>
                  <a:srgbClr val="000000"/>
                </a:solidFill>
              </a:rPr>
              <a:t>proximalis</a:t>
            </a:r>
            <a:r>
              <a:rPr lang="cs-CZ" sz="1800" b="1" dirty="0">
                <a:solidFill>
                  <a:srgbClr val="000000"/>
                </a:solidFill>
              </a:rPr>
              <a:t> </a:t>
            </a:r>
            <a:endParaRPr lang="cs-CZ" sz="1800" dirty="0">
              <a:solidFill>
                <a:srgbClr val="438086"/>
              </a:solidFill>
            </a:endParaRPr>
          </a:p>
          <a:p>
            <a:pPr marL="923544" lvl="2" indent="-168655" algn="l" rtl="0">
              <a:lnSpc>
                <a:spcPct val="150000"/>
              </a:lnSpc>
              <a:spcBef>
                <a:spcPts val="300"/>
              </a:spcBef>
              <a:spcAft>
                <a:spcPts val="0"/>
              </a:spcAft>
              <a:buClr>
                <a:schemeClr val="dk2"/>
              </a:buClr>
              <a:buSzPts val="1200"/>
              <a:buFont typeface="Arial"/>
              <a:buChar char="●"/>
            </a:pPr>
            <a:r>
              <a:rPr lang="cs-CZ" sz="1800" dirty="0">
                <a:solidFill>
                  <a:srgbClr val="000000"/>
                </a:solidFill>
              </a:rPr>
              <a:t>Mezi </a:t>
            </a:r>
            <a:r>
              <a:rPr lang="cs-CZ" sz="1800" dirty="0" err="1">
                <a:solidFill>
                  <a:srgbClr val="000000"/>
                </a:solidFill>
              </a:rPr>
              <a:t>incisura</a:t>
            </a:r>
            <a:r>
              <a:rPr lang="cs-CZ" sz="1800" dirty="0">
                <a:solidFill>
                  <a:srgbClr val="000000"/>
                </a:solidFill>
              </a:rPr>
              <a:t> </a:t>
            </a:r>
            <a:r>
              <a:rPr lang="cs-CZ" sz="1800" dirty="0" err="1">
                <a:solidFill>
                  <a:srgbClr val="000000"/>
                </a:solidFill>
              </a:rPr>
              <a:t>radialis</a:t>
            </a:r>
            <a:r>
              <a:rPr lang="cs-CZ" sz="1800" dirty="0">
                <a:solidFill>
                  <a:srgbClr val="000000"/>
                </a:solidFill>
              </a:rPr>
              <a:t> </a:t>
            </a:r>
            <a:r>
              <a:rPr lang="cs-CZ" sz="1800" dirty="0" err="1">
                <a:solidFill>
                  <a:srgbClr val="000000"/>
                </a:solidFill>
              </a:rPr>
              <a:t>ulnae</a:t>
            </a:r>
            <a:r>
              <a:rPr lang="cs-CZ" sz="1800" dirty="0">
                <a:solidFill>
                  <a:srgbClr val="000000"/>
                </a:solidFill>
              </a:rPr>
              <a:t> a </a:t>
            </a:r>
            <a:r>
              <a:rPr lang="cs-CZ" sz="1800" dirty="0" err="1">
                <a:solidFill>
                  <a:srgbClr val="000000"/>
                </a:solidFill>
              </a:rPr>
              <a:t>circumferentia</a:t>
            </a:r>
            <a:r>
              <a:rPr lang="cs-CZ" sz="1800" dirty="0">
                <a:solidFill>
                  <a:srgbClr val="000000"/>
                </a:solidFill>
              </a:rPr>
              <a:t> </a:t>
            </a:r>
            <a:r>
              <a:rPr lang="cs-CZ" sz="1800" dirty="0" err="1">
                <a:solidFill>
                  <a:srgbClr val="000000"/>
                </a:solidFill>
              </a:rPr>
              <a:t>articularis</a:t>
            </a:r>
            <a:r>
              <a:rPr lang="cs-CZ" sz="1800" dirty="0">
                <a:solidFill>
                  <a:srgbClr val="000000"/>
                </a:solidFill>
              </a:rPr>
              <a:t> </a:t>
            </a:r>
            <a:r>
              <a:rPr lang="cs-CZ" sz="1800" dirty="0" err="1">
                <a:solidFill>
                  <a:srgbClr val="000000"/>
                </a:solidFill>
              </a:rPr>
              <a:t>capitis</a:t>
            </a:r>
            <a:r>
              <a:rPr lang="cs-CZ" sz="1800" dirty="0">
                <a:solidFill>
                  <a:srgbClr val="000000"/>
                </a:solidFill>
              </a:rPr>
              <a:t> radii, patří mezi klouby válcové a kolové </a:t>
            </a:r>
          </a:p>
          <a:p>
            <a:endParaRPr lang="cs-CZ" dirty="0"/>
          </a:p>
        </p:txBody>
      </p:sp>
      <p:pic>
        <p:nvPicPr>
          <p:cNvPr id="2050" name="Picture 2" descr="Art. cubiti">
            <a:extLst>
              <a:ext uri="{FF2B5EF4-FFF2-40B4-BE49-F238E27FC236}">
                <a16:creationId xmlns:a16="http://schemas.microsoft.com/office/drawing/2014/main" id="{E2EC7E8A-F05B-1C24-0646-44C4FA7E1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790" y="0"/>
            <a:ext cx="4854647" cy="230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02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29B5949-FD0F-7BD2-009E-FEBB69FAA0A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B449BD9-6237-C49B-3CAC-57BBA44D2102}"/>
              </a:ext>
            </a:extLst>
          </p:cNvPr>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a:extLst>
              <a:ext uri="{FF2B5EF4-FFF2-40B4-BE49-F238E27FC236}">
                <a16:creationId xmlns:a16="http://schemas.microsoft.com/office/drawing/2014/main" id="{A725BEA9-10A2-5995-CE39-41E56FB53CB2}"/>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70FC3379-4DB8-8487-7492-88007C4B85ED}"/>
              </a:ext>
            </a:extLst>
          </p:cNvPr>
          <p:cNvSpPr>
            <a:spLocks noGrp="1"/>
          </p:cNvSpPr>
          <p:nvPr>
            <p:ph idx="1"/>
          </p:nvPr>
        </p:nvSpPr>
        <p:spPr>
          <a:xfrm>
            <a:off x="310096" y="1331880"/>
            <a:ext cx="10753200" cy="4258381"/>
          </a:xfrm>
        </p:spPr>
        <p:txBody>
          <a:bodyPr/>
          <a:lstStyle/>
          <a:p>
            <a:pPr marL="127000" lvl="0" indent="0" algn="l" rtl="0">
              <a:lnSpc>
                <a:spcPct val="150000"/>
              </a:lnSpc>
              <a:spcBef>
                <a:spcPts val="0"/>
              </a:spcBef>
              <a:spcAft>
                <a:spcPts val="0"/>
              </a:spcAft>
              <a:buSzPts val="1600"/>
              <a:buNone/>
            </a:pPr>
            <a:r>
              <a:rPr lang="cs-CZ" sz="1600" dirty="0">
                <a:solidFill>
                  <a:srgbClr val="000000"/>
                </a:solidFill>
              </a:rPr>
              <a:t>LIGAMENTOZNÍ APARÁT LOKETNÍHO KLOUBU</a:t>
            </a:r>
          </a:p>
          <a:p>
            <a:pPr marL="469900" lvl="0" indent="-342900" algn="l" rtl="0">
              <a:lnSpc>
                <a:spcPct val="150000"/>
              </a:lnSpc>
              <a:spcBef>
                <a:spcPts val="0"/>
              </a:spcBef>
              <a:spcAft>
                <a:spcPts val="0"/>
              </a:spcAft>
              <a:buSzPts val="1600"/>
              <a:buFont typeface="Arial" panose="020B0604020202020204" pitchFamily="34" charset="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collaterale</a:t>
            </a:r>
            <a:r>
              <a:rPr lang="cs-CZ" sz="2400" dirty="0">
                <a:solidFill>
                  <a:srgbClr val="000000"/>
                </a:solidFill>
              </a:rPr>
              <a:t> </a:t>
            </a:r>
            <a:r>
              <a:rPr lang="cs-CZ" sz="2400" dirty="0" err="1">
                <a:solidFill>
                  <a:srgbClr val="000000"/>
                </a:solidFill>
              </a:rPr>
              <a:t>radiale</a:t>
            </a:r>
            <a:r>
              <a:rPr lang="cs-CZ" sz="2400" dirty="0">
                <a:solidFill>
                  <a:srgbClr val="000000"/>
                </a:solidFill>
              </a:rPr>
              <a:t> (zevní postranní vaz)</a:t>
            </a:r>
          </a:p>
          <a:p>
            <a:pPr marL="457200" lvl="0" indent="-330200" algn="l" rtl="0">
              <a:lnSpc>
                <a:spcPct val="150000"/>
              </a:lnSpc>
              <a:spcBef>
                <a:spcPts val="0"/>
              </a:spcBef>
              <a:spcAft>
                <a:spcPts val="0"/>
              </a:spcAft>
              <a:buSzPts val="160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collaterale</a:t>
            </a:r>
            <a:r>
              <a:rPr lang="cs-CZ" sz="2400" dirty="0">
                <a:solidFill>
                  <a:srgbClr val="000000"/>
                </a:solidFill>
              </a:rPr>
              <a:t> </a:t>
            </a:r>
            <a:r>
              <a:rPr lang="cs-CZ" sz="2400" dirty="0" err="1">
                <a:solidFill>
                  <a:srgbClr val="000000"/>
                </a:solidFill>
              </a:rPr>
              <a:t>ulnare</a:t>
            </a:r>
            <a:r>
              <a:rPr lang="cs-CZ" sz="2400" dirty="0">
                <a:solidFill>
                  <a:srgbClr val="000000"/>
                </a:solidFill>
              </a:rPr>
              <a:t> (vnitřní postranní vaz)</a:t>
            </a:r>
          </a:p>
          <a:p>
            <a:pPr marL="457200" lvl="0" indent="-330200" algn="l" rtl="0">
              <a:lnSpc>
                <a:spcPct val="150000"/>
              </a:lnSpc>
              <a:spcBef>
                <a:spcPts val="0"/>
              </a:spcBef>
              <a:spcAft>
                <a:spcPts val="0"/>
              </a:spcAft>
              <a:buClr>
                <a:srgbClr val="000000"/>
              </a:buClr>
              <a:buSzPts val="1600"/>
              <a:buChar char="○"/>
            </a:pPr>
            <a:r>
              <a:rPr lang="cs-CZ" sz="2400" dirty="0">
                <a:solidFill>
                  <a:srgbClr val="000000"/>
                </a:solidFill>
              </a:rPr>
              <a:t>složen ze tří pruhů -&gt; tvoří tvar širokého trojúhelníku</a:t>
            </a:r>
            <a:endParaRPr lang="cs-CZ" sz="2400" dirty="0">
              <a:solidFill>
                <a:srgbClr val="438086"/>
              </a:solidFill>
            </a:endParaRPr>
          </a:p>
          <a:p>
            <a:pPr marL="457200" lvl="0" indent="-330200" algn="l" rtl="0">
              <a:lnSpc>
                <a:spcPct val="150000"/>
              </a:lnSpc>
              <a:spcBef>
                <a:spcPts val="0"/>
              </a:spcBef>
              <a:spcAft>
                <a:spcPts val="0"/>
              </a:spcAft>
              <a:buSzPts val="160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olecranohumerale</a:t>
            </a:r>
            <a:endParaRPr lang="cs-CZ" sz="2400" dirty="0">
              <a:solidFill>
                <a:srgbClr val="000000"/>
              </a:solidFill>
            </a:endParaRPr>
          </a:p>
          <a:p>
            <a:pPr marL="457200" lvl="0" indent="-330200" algn="l" rtl="0">
              <a:lnSpc>
                <a:spcPct val="150000"/>
              </a:lnSpc>
              <a:spcBef>
                <a:spcPts val="0"/>
              </a:spcBef>
              <a:spcAft>
                <a:spcPts val="0"/>
              </a:spcAft>
              <a:buSzPts val="160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humerocoronoideum</a:t>
            </a:r>
            <a:r>
              <a:rPr lang="cs-CZ" sz="2400" dirty="0">
                <a:solidFill>
                  <a:srgbClr val="000000"/>
                </a:solidFill>
              </a:rPr>
              <a:t> </a:t>
            </a:r>
            <a:endParaRPr lang="cs-CZ" sz="2400" dirty="0">
              <a:solidFill>
                <a:srgbClr val="53548A"/>
              </a:solidFill>
            </a:endParaRPr>
          </a:p>
          <a:p>
            <a:pPr marL="457200" lvl="0" indent="-330200" algn="l" rtl="0">
              <a:lnSpc>
                <a:spcPct val="150000"/>
              </a:lnSpc>
              <a:spcBef>
                <a:spcPts val="0"/>
              </a:spcBef>
              <a:spcAft>
                <a:spcPts val="0"/>
              </a:spcAft>
              <a:buSzPts val="160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obliquum</a:t>
            </a:r>
            <a:endParaRPr lang="cs-CZ" sz="2400" dirty="0">
              <a:solidFill>
                <a:srgbClr val="000000"/>
              </a:solidFill>
            </a:endParaRPr>
          </a:p>
          <a:p>
            <a:pPr marL="457200" lvl="0" indent="-330200" algn="l" rtl="0">
              <a:lnSpc>
                <a:spcPct val="150000"/>
              </a:lnSpc>
              <a:spcBef>
                <a:spcPts val="0"/>
              </a:spcBef>
              <a:spcAft>
                <a:spcPts val="0"/>
              </a:spcAft>
              <a:buSzPts val="1600"/>
              <a:buChar char="●"/>
            </a:pPr>
            <a:r>
              <a:rPr lang="cs-CZ" sz="2400" dirty="0" err="1">
                <a:solidFill>
                  <a:srgbClr val="000000"/>
                </a:solidFill>
              </a:rPr>
              <a:t>Ligamentum</a:t>
            </a:r>
            <a:r>
              <a:rPr lang="cs-CZ" sz="2400" dirty="0">
                <a:solidFill>
                  <a:srgbClr val="000000"/>
                </a:solidFill>
              </a:rPr>
              <a:t> </a:t>
            </a:r>
            <a:r>
              <a:rPr lang="cs-CZ" sz="2400" dirty="0" err="1">
                <a:solidFill>
                  <a:srgbClr val="000000"/>
                </a:solidFill>
              </a:rPr>
              <a:t>anulare</a:t>
            </a:r>
            <a:r>
              <a:rPr lang="cs-CZ" sz="2400" dirty="0">
                <a:solidFill>
                  <a:srgbClr val="000000"/>
                </a:solidFill>
              </a:rPr>
              <a:t> radii </a:t>
            </a:r>
          </a:p>
          <a:p>
            <a:pPr marL="658368" lvl="1" indent="-196087" algn="l" rtl="0">
              <a:lnSpc>
                <a:spcPct val="150000"/>
              </a:lnSpc>
              <a:spcBef>
                <a:spcPts val="300"/>
              </a:spcBef>
              <a:spcAft>
                <a:spcPts val="0"/>
              </a:spcAft>
              <a:buClr>
                <a:srgbClr val="438086"/>
              </a:buClr>
              <a:buSzPts val="1600"/>
              <a:buFont typeface="Arial"/>
              <a:buChar char="○"/>
            </a:pPr>
            <a:r>
              <a:rPr lang="cs-CZ" sz="2400" dirty="0">
                <a:solidFill>
                  <a:srgbClr val="000000"/>
                </a:solidFill>
              </a:rPr>
              <a:t>zajišťuje supinaci a pronaci</a:t>
            </a:r>
          </a:p>
          <a:p>
            <a:endParaRPr lang="cs-CZ" dirty="0"/>
          </a:p>
        </p:txBody>
      </p:sp>
      <p:pic>
        <p:nvPicPr>
          <p:cNvPr id="6" name="Google Shape;258;p38">
            <a:extLst>
              <a:ext uri="{FF2B5EF4-FFF2-40B4-BE49-F238E27FC236}">
                <a16:creationId xmlns:a16="http://schemas.microsoft.com/office/drawing/2014/main" id="{38F9BABB-EB5B-68E6-2A27-1901CCB57450}"/>
              </a:ext>
            </a:extLst>
          </p:cNvPr>
          <p:cNvPicPr preferRelativeResize="0"/>
          <p:nvPr/>
        </p:nvPicPr>
        <p:blipFill>
          <a:blip r:embed="rId2">
            <a:alphaModFix/>
          </a:blip>
          <a:stretch>
            <a:fillRect/>
          </a:stretch>
        </p:blipFill>
        <p:spPr>
          <a:xfrm>
            <a:off x="5172740" y="3636335"/>
            <a:ext cx="5635255" cy="2093761"/>
          </a:xfrm>
          <a:prstGeom prst="rect">
            <a:avLst/>
          </a:prstGeom>
          <a:noFill/>
          <a:ln>
            <a:noFill/>
          </a:ln>
        </p:spPr>
      </p:pic>
    </p:spTree>
    <p:extLst>
      <p:ext uri="{BB962C8B-B14F-4D97-AF65-F5344CB8AC3E}">
        <p14:creationId xmlns:p14="http://schemas.microsoft.com/office/powerpoint/2010/main" val="3508992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592F7E0-D3B0-B1D5-340B-580F89CB963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5138118-5BC8-F501-7EA5-EDC5A754B3D4}"/>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a:extLst>
              <a:ext uri="{FF2B5EF4-FFF2-40B4-BE49-F238E27FC236}">
                <a16:creationId xmlns:a16="http://schemas.microsoft.com/office/drawing/2014/main" id="{76FDCA21-503C-9F07-4C6B-CA877E852EA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C8E574AE-98B7-B522-6FA8-F1301ABF6018}"/>
              </a:ext>
            </a:extLst>
          </p:cNvPr>
          <p:cNvSpPr>
            <a:spLocks noGrp="1"/>
          </p:cNvSpPr>
          <p:nvPr>
            <p:ph idx="1"/>
          </p:nvPr>
        </p:nvSpPr>
        <p:spPr/>
        <p:txBody>
          <a:bodyPr/>
          <a:lstStyle/>
          <a:p>
            <a:pPr marL="457200" lvl="0" indent="-342900" algn="l" rtl="0">
              <a:lnSpc>
                <a:spcPct val="150000"/>
              </a:lnSpc>
              <a:spcBef>
                <a:spcPts val="0"/>
              </a:spcBef>
              <a:spcAft>
                <a:spcPts val="0"/>
              </a:spcAft>
              <a:buSzPts val="1800"/>
              <a:buChar char="●"/>
            </a:pPr>
            <a:r>
              <a:rPr lang="cs-CZ" sz="2800" dirty="0"/>
              <a:t>funkcí postranních vazů LOK je zabraňovat L posunům v kloubu a zabezpečit </a:t>
            </a:r>
            <a:r>
              <a:rPr lang="cs-CZ" sz="2800" dirty="0" err="1"/>
              <a:t>koaptaci</a:t>
            </a:r>
            <a:r>
              <a:rPr lang="cs-CZ" sz="2800" dirty="0"/>
              <a:t> kloubních ploch</a:t>
            </a:r>
          </a:p>
          <a:p>
            <a:pPr marL="457200" lvl="0" indent="-342900" algn="l" rtl="0">
              <a:lnSpc>
                <a:spcPct val="150000"/>
              </a:lnSpc>
              <a:spcBef>
                <a:spcPts val="0"/>
              </a:spcBef>
              <a:spcAft>
                <a:spcPts val="0"/>
              </a:spcAft>
              <a:buSzPts val="1800"/>
              <a:buChar char="●"/>
            </a:pPr>
            <a:r>
              <a:rPr lang="cs-CZ" sz="2800" dirty="0"/>
              <a:t>v případě porušení integrity jednoho z postranních vazů, dochází k laterálnímu posunu směrem k opačné straně a tím kl. plochy ztrácí kontakt na straně patologie (mechanismus viditelný u dislokací LOK)</a:t>
            </a:r>
          </a:p>
          <a:p>
            <a:endParaRPr lang="cs-CZ" dirty="0"/>
          </a:p>
        </p:txBody>
      </p:sp>
    </p:spTree>
    <p:extLst>
      <p:ext uri="{BB962C8B-B14F-4D97-AF65-F5344CB8AC3E}">
        <p14:creationId xmlns:p14="http://schemas.microsoft.com/office/powerpoint/2010/main" val="3575971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F3D989B-DF50-533E-484C-B75933CC3B2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62145FF-63C9-3D9F-64FF-32B929DC684A}"/>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
        <p:nvSpPr>
          <p:cNvPr id="4" name="Nadpis 3">
            <a:extLst>
              <a:ext uri="{FF2B5EF4-FFF2-40B4-BE49-F238E27FC236}">
                <a16:creationId xmlns:a16="http://schemas.microsoft.com/office/drawing/2014/main" id="{92B8F9D3-32E1-7CE8-5B90-3C2462E15043}"/>
              </a:ext>
            </a:extLst>
          </p:cNvPr>
          <p:cNvSpPr>
            <a:spLocks noGrp="1"/>
          </p:cNvSpPr>
          <p:nvPr>
            <p:ph type="title"/>
          </p:nvPr>
        </p:nvSpPr>
        <p:spPr/>
        <p:txBody>
          <a:bodyPr/>
          <a:lstStyle/>
          <a:p>
            <a:r>
              <a:rPr lang="cs-CZ" dirty="0"/>
              <a:t>Laterální strana loketního kloubu</a:t>
            </a:r>
          </a:p>
        </p:txBody>
      </p:sp>
      <p:sp>
        <p:nvSpPr>
          <p:cNvPr id="6" name="Zástupný obsah 5">
            <a:extLst>
              <a:ext uri="{FF2B5EF4-FFF2-40B4-BE49-F238E27FC236}">
                <a16:creationId xmlns:a16="http://schemas.microsoft.com/office/drawing/2014/main" id="{D2CAA110-2E42-13AB-5B3C-AECE6D266264}"/>
              </a:ext>
            </a:extLst>
          </p:cNvPr>
          <p:cNvSpPr>
            <a:spLocks noGrp="1"/>
          </p:cNvSpPr>
          <p:nvPr>
            <p:ph idx="1"/>
          </p:nvPr>
        </p:nvSpPr>
        <p:spPr>
          <a:xfrm>
            <a:off x="720000" y="1381125"/>
            <a:ext cx="10753200" cy="4450875"/>
          </a:xfrm>
        </p:spPr>
        <p:txBody>
          <a:bodyPr/>
          <a:lstStyle/>
          <a:p>
            <a:r>
              <a:rPr lang="cs-CZ" dirty="0"/>
              <a:t>Laterální </a:t>
            </a:r>
            <a:r>
              <a:rPr lang="cs-CZ" dirty="0" err="1"/>
              <a:t>epikondylitida</a:t>
            </a:r>
            <a:endParaRPr lang="cs-CZ" dirty="0"/>
          </a:p>
          <a:p>
            <a:r>
              <a:rPr lang="cs-CZ" dirty="0"/>
              <a:t>Obecné hledisko akutní x chronická</a:t>
            </a:r>
          </a:p>
          <a:p>
            <a:pPr marL="457200" lvl="0" indent="-342900" algn="l" rtl="0">
              <a:lnSpc>
                <a:spcPct val="150000"/>
              </a:lnSpc>
              <a:spcBef>
                <a:spcPts val="0"/>
              </a:spcBef>
              <a:spcAft>
                <a:spcPts val="0"/>
              </a:spcAft>
              <a:buSzPts val="1800"/>
              <a:buChar char="●"/>
            </a:pPr>
            <a:r>
              <a:rPr lang="cs-CZ" sz="2400" dirty="0"/>
              <a:t>Lokální bolest, častokrát zhoršena po předchozí zátěži</a:t>
            </a:r>
          </a:p>
          <a:p>
            <a:pPr marL="457200" lvl="0" indent="-342900" algn="l" rtl="0">
              <a:lnSpc>
                <a:spcPct val="150000"/>
              </a:lnSpc>
              <a:spcBef>
                <a:spcPts val="0"/>
              </a:spcBef>
              <a:spcAft>
                <a:spcPts val="0"/>
              </a:spcAft>
              <a:buSzPts val="1800"/>
              <a:buChar char="●"/>
            </a:pPr>
            <a:r>
              <a:rPr lang="cs-CZ" sz="2400" dirty="0"/>
              <a:t>Spojena se zátěží (odporem) často trauma v anamnéze</a:t>
            </a:r>
          </a:p>
          <a:p>
            <a:pPr marL="457200" lvl="0" indent="-342900" algn="l" rtl="0">
              <a:lnSpc>
                <a:spcPct val="150000"/>
              </a:lnSpc>
              <a:spcBef>
                <a:spcPts val="0"/>
              </a:spcBef>
              <a:spcAft>
                <a:spcPts val="0"/>
              </a:spcAft>
              <a:buSzPts val="1800"/>
              <a:buChar char="●"/>
            </a:pPr>
            <a:r>
              <a:rPr lang="cs-CZ" sz="2400" dirty="0"/>
              <a:t>Pozitivní odporové testy, obvykle bez omezení RP</a:t>
            </a:r>
          </a:p>
          <a:p>
            <a:pPr marL="457200" lvl="0" indent="-342900" algn="l" rtl="0">
              <a:lnSpc>
                <a:spcPct val="150000"/>
              </a:lnSpc>
              <a:spcBef>
                <a:spcPts val="0"/>
              </a:spcBef>
              <a:spcAft>
                <a:spcPts val="0"/>
              </a:spcAft>
              <a:buSzPts val="1800"/>
              <a:buChar char="●"/>
            </a:pPr>
            <a:r>
              <a:rPr lang="cs-CZ" sz="2400" dirty="0"/>
              <a:t>Pasivní pohyb volný, bolest až při pohybu do max. protažení, aktivní pohyb při adekvátní zátěži - bolest</a:t>
            </a:r>
          </a:p>
          <a:p>
            <a:pPr marL="457200" lvl="0" indent="-342900" algn="l" rtl="0">
              <a:lnSpc>
                <a:spcPct val="150000"/>
              </a:lnSpc>
              <a:spcBef>
                <a:spcPts val="0"/>
              </a:spcBef>
              <a:spcAft>
                <a:spcPts val="0"/>
              </a:spcAft>
              <a:buSzPts val="1800"/>
              <a:buChar char="●"/>
            </a:pPr>
            <a:r>
              <a:rPr lang="cs-CZ" sz="2400" b="1" dirty="0"/>
              <a:t>Bolest= adekvátní stimul pro přestavbu kolagenu</a:t>
            </a:r>
          </a:p>
          <a:p>
            <a:pPr marL="457200" lvl="0" indent="-342900" algn="l" rtl="0">
              <a:lnSpc>
                <a:spcPct val="150000"/>
              </a:lnSpc>
              <a:spcBef>
                <a:spcPts val="0"/>
              </a:spcBef>
              <a:spcAft>
                <a:spcPts val="0"/>
              </a:spcAft>
              <a:buSzPts val="1800"/>
              <a:buChar char="●"/>
            </a:pPr>
            <a:r>
              <a:rPr lang="cs-CZ" sz="2400" dirty="0"/>
              <a:t>Přetahování šlach ve fázi velké bolesti (6/10 a více) - blbost, </a:t>
            </a:r>
            <a:r>
              <a:rPr lang="cs-CZ" sz="2800" dirty="0"/>
              <a:t>odolnost vůči tahu!!!</a:t>
            </a:r>
          </a:p>
          <a:p>
            <a:endParaRPr lang="cs-CZ" dirty="0"/>
          </a:p>
        </p:txBody>
      </p:sp>
    </p:spTree>
    <p:extLst>
      <p:ext uri="{BB962C8B-B14F-4D97-AF65-F5344CB8AC3E}">
        <p14:creationId xmlns:p14="http://schemas.microsoft.com/office/powerpoint/2010/main" val="69644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B68D53-30BB-EB8D-B066-1A6AB5AB261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9B7388A-DEEF-D0E3-7A17-CA7AAD98702C}"/>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7E51DC44-2E01-8119-D82E-CD77584B508C}"/>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DC193018-D3DB-1375-8733-E80FB09C6FD6}"/>
              </a:ext>
            </a:extLst>
          </p:cNvPr>
          <p:cNvPicPr>
            <a:picLocks noGrp="1" noChangeAspect="1"/>
          </p:cNvPicPr>
          <p:nvPr>
            <p:ph idx="1"/>
          </p:nvPr>
        </p:nvPicPr>
        <p:blipFill>
          <a:blip r:embed="rId2">
            <a:lum/>
            <a:alphaModFix/>
          </a:blip>
          <a:srcRect/>
          <a:stretch>
            <a:fillRect/>
          </a:stretch>
        </p:blipFill>
        <p:spPr>
          <a:xfrm>
            <a:off x="3759200" y="1171576"/>
            <a:ext cx="3014927" cy="5629274"/>
          </a:xfrm>
        </p:spPr>
      </p:pic>
    </p:spTree>
    <p:extLst>
      <p:ext uri="{BB962C8B-B14F-4D97-AF65-F5344CB8AC3E}">
        <p14:creationId xmlns:p14="http://schemas.microsoft.com/office/powerpoint/2010/main" val="1705240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EF17C9-D259-BAC3-9248-AE4A57EF18A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848765F-7CF9-055F-6F51-DAB5FE57862F}"/>
              </a:ext>
            </a:extLst>
          </p:cNvPr>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
        <p:nvSpPr>
          <p:cNvPr id="4" name="Nadpis 3">
            <a:extLst>
              <a:ext uri="{FF2B5EF4-FFF2-40B4-BE49-F238E27FC236}">
                <a16:creationId xmlns:a16="http://schemas.microsoft.com/office/drawing/2014/main" id="{F83E4982-07E4-9028-06E8-75635813667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BEC757A7-AE06-BC97-398B-648836CDF9B4}"/>
              </a:ext>
            </a:extLst>
          </p:cNvPr>
          <p:cNvSpPr>
            <a:spLocks noGrp="1"/>
          </p:cNvSpPr>
          <p:nvPr>
            <p:ph idx="1"/>
          </p:nvPr>
        </p:nvSpPr>
        <p:spPr>
          <a:xfrm>
            <a:off x="720000" y="1262063"/>
            <a:ext cx="10753200" cy="4569937"/>
          </a:xfrm>
        </p:spPr>
        <p:txBody>
          <a:bodyPr/>
          <a:lstStyle/>
          <a:p>
            <a:r>
              <a:rPr lang="cs-CZ" dirty="0"/>
              <a:t>Klid působí na šlachu </a:t>
            </a:r>
            <a:r>
              <a:rPr lang="cs-CZ" dirty="0" err="1"/>
              <a:t>maladaptačně</a:t>
            </a:r>
            <a:endParaRPr lang="cs-CZ" dirty="0"/>
          </a:p>
          <a:p>
            <a:r>
              <a:rPr lang="cs-CZ" dirty="0"/>
              <a:t>Eliminace aktivity</a:t>
            </a:r>
          </a:p>
          <a:p>
            <a:r>
              <a:rPr lang="cs-CZ" dirty="0"/>
              <a:t>Ne kompresivní zatížení šlachy (</a:t>
            </a:r>
            <a:r>
              <a:rPr lang="cs-CZ" dirty="0" err="1"/>
              <a:t>strečink,přímý</a:t>
            </a:r>
            <a:r>
              <a:rPr lang="cs-CZ" dirty="0"/>
              <a:t> </a:t>
            </a:r>
            <a:r>
              <a:rPr lang="cs-CZ" dirty="0" err="1"/>
              <a:t>tlak,tah</a:t>
            </a:r>
            <a:r>
              <a:rPr lang="cs-CZ" dirty="0"/>
              <a:t>)</a:t>
            </a:r>
          </a:p>
          <a:p>
            <a:r>
              <a:rPr lang="cs-CZ" dirty="0"/>
              <a:t>Ne </a:t>
            </a:r>
            <a:r>
              <a:rPr lang="cs-CZ" dirty="0" err="1"/>
              <a:t>plyometrie</a:t>
            </a:r>
            <a:endParaRPr lang="cs-CZ" dirty="0"/>
          </a:p>
          <a:p>
            <a:r>
              <a:rPr lang="cs-CZ" dirty="0"/>
              <a:t>V této fázi vhodná NSA</a:t>
            </a:r>
          </a:p>
          <a:p>
            <a:r>
              <a:rPr lang="cs-CZ" dirty="0"/>
              <a:t>Začít analgetickou procedurou test-</a:t>
            </a:r>
            <a:r>
              <a:rPr lang="cs-CZ" dirty="0" err="1"/>
              <a:t>retest</a:t>
            </a:r>
            <a:endParaRPr lang="cs-CZ" dirty="0"/>
          </a:p>
          <a:p>
            <a:r>
              <a:rPr lang="cs-CZ" dirty="0"/>
              <a:t>Bolest při zátěži (O-3 VAS) mírně zvýšit zátěž</a:t>
            </a:r>
          </a:p>
          <a:p>
            <a:r>
              <a:rPr lang="cs-CZ" dirty="0"/>
              <a:t>Cvičit ob den</a:t>
            </a:r>
          </a:p>
          <a:p>
            <a:r>
              <a:rPr lang="cs-CZ" dirty="0"/>
              <a:t>1.fáze izometrie, 2.fáze izotonické </a:t>
            </a:r>
            <a:r>
              <a:rPr lang="cs-CZ" dirty="0" err="1"/>
              <a:t>cv</a:t>
            </a:r>
            <a:r>
              <a:rPr lang="cs-CZ" dirty="0"/>
              <a:t>.(</a:t>
            </a:r>
            <a:r>
              <a:rPr lang="cs-CZ" dirty="0" err="1"/>
              <a:t>haevy</a:t>
            </a:r>
            <a:r>
              <a:rPr lang="cs-CZ" dirty="0"/>
              <a:t> and </a:t>
            </a:r>
            <a:r>
              <a:rPr lang="cs-CZ" dirty="0" err="1"/>
              <a:t>slow</a:t>
            </a:r>
            <a:r>
              <a:rPr lang="cs-CZ" dirty="0"/>
              <a:t>),3.fáze dynamická </a:t>
            </a:r>
            <a:r>
              <a:rPr lang="cs-CZ" dirty="0" err="1"/>
              <a:t>plyometrie</a:t>
            </a:r>
            <a:r>
              <a:rPr lang="cs-CZ" dirty="0"/>
              <a:t>(jednou za 2 až 3 dny)</a:t>
            </a:r>
          </a:p>
        </p:txBody>
      </p:sp>
    </p:spTree>
    <p:extLst>
      <p:ext uri="{BB962C8B-B14F-4D97-AF65-F5344CB8AC3E}">
        <p14:creationId xmlns:p14="http://schemas.microsoft.com/office/powerpoint/2010/main" val="6756664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9E4BB30-9F3C-F99B-F806-4068D306876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9F81A7B2-9817-9A97-5346-4A193DB8F1B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71</a:t>
            </a:fld>
            <a:endParaRPr lang="cs-CZ" altLang="cs-CZ"/>
          </a:p>
        </p:txBody>
      </p:sp>
      <p:sp>
        <p:nvSpPr>
          <p:cNvPr id="4" name="Nadpis 3">
            <a:extLst>
              <a:ext uri="{FF2B5EF4-FFF2-40B4-BE49-F238E27FC236}">
                <a16:creationId xmlns:a16="http://schemas.microsoft.com/office/drawing/2014/main" id="{591815E3-BC79-C9DD-8663-87EC9301CB92}"/>
              </a:ext>
            </a:extLst>
          </p:cNvPr>
          <p:cNvSpPr>
            <a:spLocks noGrp="1"/>
          </p:cNvSpPr>
          <p:nvPr>
            <p:ph type="title"/>
          </p:nvPr>
        </p:nvSpPr>
        <p:spPr>
          <a:xfrm>
            <a:off x="720000" y="720000"/>
            <a:ext cx="10753200" cy="451576"/>
          </a:xfrm>
        </p:spPr>
        <p:txBody>
          <a:bodyPr anchor="t">
            <a:normAutofit/>
          </a:bodyPr>
          <a:lstStyle/>
          <a:p>
            <a:r>
              <a:rPr lang="cs-CZ" sz="2200" err="1"/>
              <a:t>Plica</a:t>
            </a:r>
            <a:r>
              <a:rPr lang="cs-CZ" sz="2200"/>
              <a:t> </a:t>
            </a:r>
            <a:r>
              <a:rPr lang="cs-CZ" sz="2200" err="1"/>
              <a:t>sy</a:t>
            </a:r>
            <a:endParaRPr lang="cs-CZ" sz="2200"/>
          </a:p>
        </p:txBody>
      </p:sp>
      <p:sp>
        <p:nvSpPr>
          <p:cNvPr id="11" name="Content Placeholder 4">
            <a:extLst>
              <a:ext uri="{FF2B5EF4-FFF2-40B4-BE49-F238E27FC236}">
                <a16:creationId xmlns:a16="http://schemas.microsoft.com/office/drawing/2014/main" id="{98844E4F-944F-E85A-42CF-546753C34406}"/>
              </a:ext>
            </a:extLst>
          </p:cNvPr>
          <p:cNvSpPr>
            <a:spLocks noGrp="1"/>
          </p:cNvSpPr>
          <p:nvPr>
            <p:ph idx="29"/>
          </p:nvPr>
        </p:nvSpPr>
        <p:spPr>
          <a:xfrm>
            <a:off x="719999" y="1327094"/>
            <a:ext cx="7849465" cy="4514409"/>
          </a:xfrm>
        </p:spPr>
        <p:txBody>
          <a:bodyPr/>
          <a:lstStyle/>
          <a:p>
            <a:pPr lvl="0">
              <a:spcBef>
                <a:spcPts val="640"/>
              </a:spcBef>
              <a:buClr>
                <a:srgbClr val="000000"/>
              </a:buClr>
              <a:buChar char="•"/>
            </a:pPr>
            <a:r>
              <a:rPr lang="cs-CZ" sz="2800" dirty="0"/>
              <a:t>Vmezeřená tkáň kloubního pouzdra do kloubu</a:t>
            </a:r>
          </a:p>
          <a:p>
            <a:pPr lvl="0">
              <a:spcBef>
                <a:spcPts val="640"/>
              </a:spcBef>
              <a:buClr>
                <a:srgbClr val="000000"/>
              </a:buClr>
              <a:buChar char="•"/>
            </a:pPr>
            <a:r>
              <a:rPr lang="cs-CZ" sz="2800" dirty="0"/>
              <a:t>Projevy: Bolest za hlavičkou radia, často v noci, neudrží loket v noci v jedné pozici, často nemožnost plně propnout loket,</a:t>
            </a:r>
          </a:p>
          <a:p>
            <a:pPr lvl="0">
              <a:spcBef>
                <a:spcPts val="640"/>
              </a:spcBef>
              <a:buClr>
                <a:srgbClr val="000000"/>
              </a:buClr>
              <a:buChar char="•"/>
            </a:pPr>
            <a:r>
              <a:rPr lang="cs-CZ" sz="2800" dirty="0"/>
              <a:t>Testy: bolest při propnutí </a:t>
            </a:r>
            <a:r>
              <a:rPr lang="cs-CZ" sz="2800" dirty="0" err="1"/>
              <a:t>lokte,Posterolateral</a:t>
            </a:r>
            <a:r>
              <a:rPr lang="cs-CZ" sz="2800" dirty="0"/>
              <a:t> </a:t>
            </a:r>
            <a:r>
              <a:rPr lang="cs-CZ" sz="2800" dirty="0" err="1"/>
              <a:t>radiocapitellar</a:t>
            </a:r>
            <a:r>
              <a:rPr lang="cs-CZ" sz="2800" dirty="0"/>
              <a:t> test</a:t>
            </a:r>
          </a:p>
          <a:p>
            <a:pPr lvl="0">
              <a:spcBef>
                <a:spcPts val="640"/>
              </a:spcBef>
              <a:buClr>
                <a:srgbClr val="000000"/>
              </a:buClr>
              <a:buChar char="•"/>
            </a:pPr>
            <a:r>
              <a:rPr lang="cs-CZ" sz="2800" dirty="0"/>
              <a:t>Příčiny vzniku: zvednutí těžkého předmětu nebo opakované vykonávání činností při</a:t>
            </a:r>
          </a:p>
          <a:p>
            <a:pPr lvl="0">
              <a:spcBef>
                <a:spcPts val="640"/>
              </a:spcBef>
              <a:buNone/>
            </a:pPr>
            <a:r>
              <a:rPr lang="cs-CZ" sz="2800" dirty="0"/>
              <a:t>	</a:t>
            </a:r>
            <a:r>
              <a:rPr lang="cs-CZ" sz="2800" dirty="0" err="1"/>
              <a:t>hyperextendovaném</a:t>
            </a:r>
            <a:r>
              <a:rPr lang="cs-CZ" sz="2800" dirty="0"/>
              <a:t> lokti</a:t>
            </a:r>
          </a:p>
          <a:p>
            <a:pPr lvl="0">
              <a:spcBef>
                <a:spcPts val="640"/>
              </a:spcBef>
              <a:buClr>
                <a:srgbClr val="000000"/>
              </a:buClr>
              <a:buChar char="•"/>
            </a:pPr>
            <a:r>
              <a:rPr lang="cs-CZ" sz="2800" dirty="0"/>
              <a:t>Často kombinace s </a:t>
            </a:r>
            <a:r>
              <a:rPr lang="cs-CZ" sz="2800" dirty="0" err="1"/>
              <a:t>epikondylitidou</a:t>
            </a:r>
            <a:endParaRPr lang="cs-CZ" sz="2800" dirty="0"/>
          </a:p>
          <a:p>
            <a:pPr lvl="0">
              <a:spcBef>
                <a:spcPts val="640"/>
              </a:spcBef>
              <a:buClr>
                <a:srgbClr val="000000"/>
              </a:buClr>
              <a:buChar char="•"/>
            </a:pPr>
            <a:r>
              <a:rPr lang="cs-CZ" dirty="0"/>
              <a:t>Akutní fáze - </a:t>
            </a:r>
            <a:r>
              <a:rPr lang="cs-CZ" dirty="0" err="1"/>
              <a:t>synovialitida</a:t>
            </a:r>
            <a:endParaRPr lang="cs-CZ" sz="2800" dirty="0"/>
          </a:p>
          <a:p>
            <a:pPr lvl="0">
              <a:spcBef>
                <a:spcPts val="640"/>
              </a:spcBef>
              <a:buClr>
                <a:srgbClr val="000000"/>
              </a:buClr>
              <a:buChar char="•"/>
            </a:pPr>
            <a:r>
              <a:rPr lang="cs-CZ" sz="2800" dirty="0"/>
              <a:t>Terapie: Operační – resekce </a:t>
            </a:r>
            <a:r>
              <a:rPr lang="cs-CZ" sz="2800" dirty="0" err="1"/>
              <a:t>plicy</a:t>
            </a:r>
            <a:endParaRPr lang="cs-CZ" sz="2800" dirty="0"/>
          </a:p>
          <a:p>
            <a:endParaRPr lang="en-US" dirty="0"/>
          </a:p>
        </p:txBody>
      </p:sp>
      <p:pic>
        <p:nvPicPr>
          <p:cNvPr id="6" name="Picture 2">
            <a:extLst>
              <a:ext uri="{FF2B5EF4-FFF2-40B4-BE49-F238E27FC236}">
                <a16:creationId xmlns:a16="http://schemas.microsoft.com/office/drawing/2014/main" id="{68D5525A-5307-96D8-B924-02363C5F66C8}"/>
              </a:ext>
            </a:extLst>
          </p:cNvPr>
          <p:cNvPicPr>
            <a:picLocks noGrp="1" noChangeAspect="1" noChangeArrowheads="1"/>
          </p:cNvPicPr>
          <p:nvPr>
            <p:ph idx="30"/>
          </p:nvPr>
        </p:nvPicPr>
        <p:blipFill rotWithShape="1">
          <a:blip r:embed="rId2">
            <a:extLst>
              <a:ext uri="{28A0092B-C50C-407E-A947-70E740481C1C}">
                <a14:useLocalDpi xmlns:a14="http://schemas.microsoft.com/office/drawing/2010/main" val="0"/>
              </a:ext>
            </a:extLst>
          </a:blip>
          <a:srcRect r="-1" b="13281"/>
          <a:stretch/>
        </p:blipFill>
        <p:spPr bwMode="auto">
          <a:xfrm>
            <a:off x="8181048" y="2265770"/>
            <a:ext cx="2934623" cy="2548992"/>
          </a:xfrm>
          <a:prstGeom prst="rect">
            <a:avLst/>
          </a:prstGeom>
          <a:solidFill>
            <a:srgbClr val="FFFFFF"/>
          </a:solidFill>
        </p:spPr>
      </p:pic>
    </p:spTree>
    <p:extLst>
      <p:ext uri="{BB962C8B-B14F-4D97-AF65-F5344CB8AC3E}">
        <p14:creationId xmlns:p14="http://schemas.microsoft.com/office/powerpoint/2010/main" val="272093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CDA885-A9BC-DAAD-E355-C41B14AF5BD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466E31E-8A1A-D7AC-5D98-7D21EDD75915}"/>
              </a:ext>
            </a:extLst>
          </p:cNvPr>
          <p:cNvSpPr>
            <a:spLocks noGrp="1"/>
          </p:cNvSpPr>
          <p:nvPr>
            <p:ph type="sldNum" sz="quarter" idx="11"/>
          </p:nvPr>
        </p:nvSpPr>
        <p:spPr/>
        <p:txBody>
          <a:bodyPr/>
          <a:lstStyle/>
          <a:p>
            <a:fld id="{D6D6C118-631F-4A80-9886-907009361577}" type="slidenum">
              <a:rPr lang="cs-CZ" altLang="cs-CZ" smtClean="0"/>
              <a:pPr/>
              <a:t>72</a:t>
            </a:fld>
            <a:endParaRPr lang="cs-CZ" altLang="cs-CZ" dirty="0"/>
          </a:p>
        </p:txBody>
      </p:sp>
      <p:sp>
        <p:nvSpPr>
          <p:cNvPr id="4" name="Nadpis 3">
            <a:extLst>
              <a:ext uri="{FF2B5EF4-FFF2-40B4-BE49-F238E27FC236}">
                <a16:creationId xmlns:a16="http://schemas.microsoft.com/office/drawing/2014/main" id="{9A85F1C2-31A7-AC7D-9C05-4EC6E193936B}"/>
              </a:ext>
            </a:extLst>
          </p:cNvPr>
          <p:cNvSpPr>
            <a:spLocks noGrp="1"/>
          </p:cNvSpPr>
          <p:nvPr>
            <p:ph type="title"/>
          </p:nvPr>
        </p:nvSpPr>
        <p:spPr/>
        <p:txBody>
          <a:bodyPr/>
          <a:lstStyle/>
          <a:p>
            <a:r>
              <a:rPr lang="cs-CZ" dirty="0"/>
              <a:t>Mediální </a:t>
            </a:r>
            <a:r>
              <a:rPr lang="cs-CZ" dirty="0" err="1"/>
              <a:t>epikondylitida</a:t>
            </a:r>
            <a:endParaRPr lang="cs-CZ" dirty="0"/>
          </a:p>
        </p:txBody>
      </p:sp>
      <p:sp>
        <p:nvSpPr>
          <p:cNvPr id="5" name="Zástupný obsah 4">
            <a:extLst>
              <a:ext uri="{FF2B5EF4-FFF2-40B4-BE49-F238E27FC236}">
                <a16:creationId xmlns:a16="http://schemas.microsoft.com/office/drawing/2014/main" id="{AD6A3087-23FE-9E91-BB8B-3489BAF777E3}"/>
              </a:ext>
            </a:extLst>
          </p:cNvPr>
          <p:cNvSpPr>
            <a:spLocks noGrp="1"/>
          </p:cNvSpPr>
          <p:nvPr>
            <p:ph idx="29"/>
          </p:nvPr>
        </p:nvSpPr>
        <p:spPr/>
        <p:txBody>
          <a:bodyPr/>
          <a:lstStyle/>
          <a:p>
            <a:r>
              <a:rPr lang="cs-CZ" dirty="0"/>
              <a:t>Stejný postup jako u L ,ale zacíleno na jinou sval skupinu</a:t>
            </a:r>
          </a:p>
        </p:txBody>
      </p:sp>
      <p:sp>
        <p:nvSpPr>
          <p:cNvPr id="6" name="Zástupný obsah 5">
            <a:extLst>
              <a:ext uri="{FF2B5EF4-FFF2-40B4-BE49-F238E27FC236}">
                <a16:creationId xmlns:a16="http://schemas.microsoft.com/office/drawing/2014/main" id="{5BC39A70-3827-19BE-70BF-AC89F299F269}"/>
              </a:ext>
            </a:extLst>
          </p:cNvPr>
          <p:cNvSpPr>
            <a:spLocks noGrp="1"/>
          </p:cNvSpPr>
          <p:nvPr>
            <p:ph idx="30"/>
          </p:nvPr>
        </p:nvSpPr>
        <p:spPr/>
        <p:txBody>
          <a:bodyPr/>
          <a:lstStyle/>
          <a:p>
            <a:endParaRPr lang="cs-CZ"/>
          </a:p>
        </p:txBody>
      </p:sp>
    </p:spTree>
    <p:extLst>
      <p:ext uri="{BB962C8B-B14F-4D97-AF65-F5344CB8AC3E}">
        <p14:creationId xmlns:p14="http://schemas.microsoft.com/office/powerpoint/2010/main" val="3587072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720000" y="720000"/>
            <a:ext cx="10753200" cy="451600"/>
          </a:xfrm>
          <a:prstGeom prst="rect">
            <a:avLst/>
          </a:prstGeom>
        </p:spPr>
        <p:txBody>
          <a:bodyPr spcFirstLastPara="1" vert="horz" wrap="square" lIns="0" tIns="0" rIns="0" bIns="0" rtlCol="0" anchor="t" anchorCtr="0">
            <a:noAutofit/>
          </a:bodyPr>
          <a:lstStyle/>
          <a:p>
            <a:r>
              <a:rPr lang="sk"/>
              <a:t>Testování integrity kolaterálních ligament</a:t>
            </a:r>
            <a:endParaRPr/>
          </a:p>
        </p:txBody>
      </p:sp>
      <p:pic>
        <p:nvPicPr>
          <p:cNvPr id="302" name="Google Shape;302;p44" descr="Enroll in our online course: http://bit.ly/PTMSK DOWNLOAD OUR APP:&#10;📱 iPhone/iPad: https://goo.gl/eUuF7w&#10;🤖 Android: https://goo.gl/3NKzJX GET OUR ASSESSMENT BOOK ▶︎▶︎ http://bit.ly/GETPT ◀︎◀︎ &#10;&#10;This is not medical advice. The content is intended as educational content for health care professionals and students. If you are a patient, seek care of a health care professional. The elbow valgus instability stress test assesses for integrity or laxity of the medial collateral ligament (MCL) of the elbow joint. The mechanism is similar to the test used for the knee joint.&#10;&#10;Article: https://www.ncbi.nlm.nih.gov/pubmed/15701609 (O'Driscoll et al. 2005)&#10;&#10;Please like and subscribe and feel free to leave a comment down below. We are happy to hear from you!&#10;Until next time!&#10;Your PhysioTutors&#10;&#10;Like our FB-Page http://www.facebook.com/Physiotutors&#10;Follow on Instagram: http://www.instagram.com/Physiotutors&#10;Visit our website: http://www.physiotutors.com&#10;&#10;Visit our school's website: http://www.espamsterdam.com&#10;&#10;Tags: Physio, therapy, physical, anamnesis, treatment, medical, Magee, assessment, tutorial, student, ESP, HVA, Hogeschool van, amsterdam, tutors, video, HD, test,&#10;Physio therapy Physiotherapy assessment tutorial student ESP HVA amsterdam Physiotutors video HD Hogeschool van Amsterdam anamnesis treatment medical magee Orthopedic educational videos e-learning medicine physiotherapeutic physicaltherapy" title="Elbow Valgus Instability Stress Test⎟Medial Collateral Ligament">
            <a:hlinkClick r:id="rId3"/>
          </p:cNvPr>
          <p:cNvPicPr preferRelativeResize="0"/>
          <p:nvPr/>
        </p:nvPicPr>
        <p:blipFill>
          <a:blip r:embed="rId4">
            <a:alphaModFix/>
          </a:blip>
          <a:stretch>
            <a:fillRect/>
          </a:stretch>
        </p:blipFill>
        <p:spPr>
          <a:xfrm>
            <a:off x="648570" y="2583675"/>
            <a:ext cx="4478045" cy="2518900"/>
          </a:xfrm>
          <a:prstGeom prst="rect">
            <a:avLst/>
          </a:prstGeom>
          <a:noFill/>
          <a:ln>
            <a:noFill/>
          </a:ln>
        </p:spPr>
      </p:pic>
      <p:pic>
        <p:nvPicPr>
          <p:cNvPr id="303" name="Google Shape;303;p44" descr="Enroll in our online course: http://bit.ly/PTMSK DOWNLOAD OUR APP:&#10;📱 iPhone/iPad: https://goo.gl/eUuF7w&#10;🤖 Android: https://goo.gl/3NKzJX GET OUR ASSESSMENT BOOK ▶︎▶︎ http://bit.ly/GETPT ◀︎◀︎ &#10;&#10;This is not medical advice. The content is intended as educational content for health care professionals and students. If you are a patient, seek care of a health care professional. The Elbow Varus instability Stress Test assesses for lateral collateral ligament (LCL) instability. The mechanism is essentially identical to that of the MCL test of the knee joint.&#10;&#10;Please like and subscribe and feel free to leave a comment down below. We are happy to hear from you!&#10;Until next time!&#10;Your PhysioTutors&#10;&#10;Like our FB-Page http://www.facebook.com/Physiotutors&#10;Follow on Instagram: http://www.instagram.com/Physiotutors" title="Elbow Varus Instability Stress Test⎟Lateral Collateral Ligament">
            <a:hlinkClick r:id="rId5"/>
          </p:cNvPr>
          <p:cNvPicPr preferRelativeResize="0"/>
          <p:nvPr/>
        </p:nvPicPr>
        <p:blipFill>
          <a:blip r:embed="rId6">
            <a:alphaModFix/>
          </a:blip>
          <a:stretch>
            <a:fillRect/>
          </a:stretch>
        </p:blipFill>
        <p:spPr>
          <a:xfrm>
            <a:off x="6788096" y="2885884"/>
            <a:ext cx="4685104" cy="2635333"/>
          </a:xfrm>
          <a:prstGeom prst="rect">
            <a:avLst/>
          </a:prstGeom>
          <a:noFill/>
          <a:ln>
            <a:noFill/>
          </a:ln>
        </p:spPr>
      </p:pic>
      <p:pic>
        <p:nvPicPr>
          <p:cNvPr id="304" name="Google Shape;304;p44" descr="Enroll in our online course: http://bit.ly/PTMSK DOWNLOAD OUR APP:&#10;📱 iPhone/iPad: https://goo.gl/eUuF7w&#10;🤖 Android: https://goo.gl/3NKzJX GET OUR ASSESSMENT BOOK ▶︎▶︎ http://bit.ly/GETPT ◀︎◀︎ &#10;&#10;This is not medical advice. The content is intended as educational content for health care professionals and students. If you are a patient, seek care of a health care professional. The modified milking maneuver exerts a valgus stress to the elbow and thus provokes a potentially injured ulnar/medial collateral ligament&#10;🚨 HELP TRANSLATE THIS VIDEO 🚨&#10;If you liked this video, help people in other countries enjoy it too by creating subtitles for it. Spread the love and impact. Here is how to do it: https://youtu.be/b9cKgwnFIAw &#10;&#10;👉🏼 SUPPORT US 😊 : http://bit.ly/SPPRTPT 👈🏼&#10;&#10;ARTICLES:&#10;Hariri (2010): https://www.ncbi.nlm.nih.gov/pubmed/20883901&#10;&#10;Visit our Website: http://bit.ly/web_PT&#10;Like us on Facebook: http://bit.ly/like_PT&#10;Follow on Instagram: http://bit.ly/IG_PT&#10;Follow on Twitter: http://bit.ly/Tweet_PT&#10;Snapchat: http://bit.ly/Snap_PT" title="Modified Milking Maneuver | Medial/Ulnar Collateral Ligament Injury">
            <a:hlinkClick r:id="rId7"/>
          </p:cNvPr>
          <p:cNvPicPr preferRelativeResize="0"/>
          <p:nvPr/>
        </p:nvPicPr>
        <p:blipFill>
          <a:blip r:embed="rId8">
            <a:alphaModFix/>
          </a:blip>
          <a:stretch>
            <a:fillRect/>
          </a:stretch>
        </p:blipFill>
        <p:spPr>
          <a:xfrm>
            <a:off x="4064600" y="4203551"/>
            <a:ext cx="4064000"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fade">
                                      <p:cBhvr>
                                        <p:cTn id="1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0B6940F-7CC1-6182-3DCC-CD8DE5AAA058}"/>
              </a:ext>
            </a:extLst>
          </p:cNvPr>
          <p:cNvSpPr>
            <a:spLocks noGrp="1"/>
          </p:cNvSpPr>
          <p:nvPr>
            <p:ph type="ftr" sz="quarter" idx="10"/>
          </p:nvPr>
        </p:nvSpPr>
        <p:spPr>
          <a:xfrm>
            <a:off x="881841" y="6336096"/>
            <a:ext cx="7920000" cy="252000"/>
          </a:xfrm>
        </p:spPr>
        <p:txBody>
          <a:bodyPr/>
          <a:lstStyle/>
          <a:p>
            <a:r>
              <a:rPr lang="pt-BR" altLang="cs-CZ"/>
              <a:t>utorská práva Dr. Gregory Bain a Max Crespi)</a:t>
            </a:r>
            <a:endParaRPr lang="cs-CZ" dirty="0"/>
          </a:p>
        </p:txBody>
      </p:sp>
      <p:sp>
        <p:nvSpPr>
          <p:cNvPr id="3" name="Zástupný symbol pro číslo snímku 2">
            <a:extLst>
              <a:ext uri="{FF2B5EF4-FFF2-40B4-BE49-F238E27FC236}">
                <a16:creationId xmlns:a16="http://schemas.microsoft.com/office/drawing/2014/main" id="{E66BF335-F471-0ADB-E3B9-A1D5A5001513}"/>
              </a:ext>
            </a:extLst>
          </p:cNvPr>
          <p:cNvSpPr>
            <a:spLocks noGrp="1"/>
          </p:cNvSpPr>
          <p:nvPr>
            <p:ph type="sldNum" sz="quarter" idx="11"/>
          </p:nvPr>
        </p:nvSpPr>
        <p:spPr/>
        <p:txBody>
          <a:bodyPr/>
          <a:lstStyle/>
          <a:p>
            <a:fld id="{D6D6C118-631F-4A80-9886-907009361577}" type="slidenum">
              <a:rPr lang="cs-CZ" altLang="cs-CZ" smtClean="0"/>
              <a:pPr/>
              <a:t>74</a:t>
            </a:fld>
            <a:endParaRPr lang="cs-CZ" altLang="cs-CZ" dirty="0"/>
          </a:p>
        </p:txBody>
      </p:sp>
      <p:sp>
        <p:nvSpPr>
          <p:cNvPr id="11" name="Zástupný text 10">
            <a:extLst>
              <a:ext uri="{FF2B5EF4-FFF2-40B4-BE49-F238E27FC236}">
                <a16:creationId xmlns:a16="http://schemas.microsoft.com/office/drawing/2014/main" id="{0C492608-D417-C0C5-41A9-18B9229AF25C}"/>
              </a:ext>
            </a:extLst>
          </p:cNvPr>
          <p:cNvSpPr>
            <a:spLocks noGrp="1"/>
          </p:cNvSpPr>
          <p:nvPr>
            <p:ph type="body" sz="quarter" idx="26"/>
          </p:nvPr>
        </p:nvSpPr>
        <p:spPr/>
        <p:txBody>
          <a:bodyPr/>
          <a:lstStyle/>
          <a:p>
            <a:endParaRPr lang="cs-CZ"/>
          </a:p>
        </p:txBody>
      </p:sp>
      <p:sp>
        <p:nvSpPr>
          <p:cNvPr id="9" name="Nadpis 8">
            <a:extLst>
              <a:ext uri="{FF2B5EF4-FFF2-40B4-BE49-F238E27FC236}">
                <a16:creationId xmlns:a16="http://schemas.microsoft.com/office/drawing/2014/main" id="{232890EA-9038-5C72-738C-F955458D19CA}"/>
              </a:ext>
            </a:extLst>
          </p:cNvPr>
          <p:cNvSpPr>
            <a:spLocks noGrp="1"/>
          </p:cNvSpPr>
          <p:nvPr>
            <p:ph type="title"/>
          </p:nvPr>
        </p:nvSpPr>
        <p:spPr/>
        <p:txBody>
          <a:bodyPr/>
          <a:lstStyle/>
          <a:p>
            <a:r>
              <a:rPr lang="cs-CZ" dirty="0"/>
              <a:t>Nestability LOK</a:t>
            </a:r>
          </a:p>
        </p:txBody>
      </p:sp>
      <p:sp>
        <p:nvSpPr>
          <p:cNvPr id="12" name="Zástupný text 11">
            <a:extLst>
              <a:ext uri="{FF2B5EF4-FFF2-40B4-BE49-F238E27FC236}">
                <a16:creationId xmlns:a16="http://schemas.microsoft.com/office/drawing/2014/main" id="{C4D5FA9B-2BE8-D28D-0FE2-1B6AB240BA8D}"/>
              </a:ext>
            </a:extLst>
          </p:cNvPr>
          <p:cNvSpPr>
            <a:spLocks noGrp="1"/>
          </p:cNvSpPr>
          <p:nvPr>
            <p:ph type="body" sz="quarter" idx="27"/>
          </p:nvPr>
        </p:nvSpPr>
        <p:spPr/>
        <p:txBody>
          <a:bodyPr/>
          <a:lstStyle/>
          <a:p>
            <a:endParaRPr lang="cs-CZ"/>
          </a:p>
        </p:txBody>
      </p:sp>
      <p:pic>
        <p:nvPicPr>
          <p:cNvPr id="4098" name="Picture 2">
            <a:extLst>
              <a:ext uri="{FF2B5EF4-FFF2-40B4-BE49-F238E27FC236}">
                <a16:creationId xmlns:a16="http://schemas.microsoft.com/office/drawing/2014/main" id="{D7C57F40-EBB3-E30B-6369-CB0B528F124C}"/>
              </a:ext>
            </a:extLst>
          </p:cNvPr>
          <p:cNvPicPr>
            <a:picLocks noGrp="1" noChangeAspect="1" noChangeArrowheads="1"/>
          </p:cNvPicPr>
          <p:nvPr>
            <p:ph idx="29"/>
          </p:nvPr>
        </p:nvPicPr>
        <p:blipFill>
          <a:blip r:embed="rId2">
            <a:extLst>
              <a:ext uri="{28A0092B-C50C-407E-A947-70E740481C1C}">
                <a14:useLocalDpi xmlns:a14="http://schemas.microsoft.com/office/drawing/2010/main" val="0"/>
              </a:ext>
            </a:extLst>
          </a:blip>
          <a:stretch>
            <a:fillRect/>
          </a:stretch>
        </p:blipFill>
        <p:spPr bwMode="auto">
          <a:xfrm>
            <a:off x="1380394" y="1987606"/>
            <a:ext cx="3900361" cy="3568588"/>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obsah 12">
            <a:extLst>
              <a:ext uri="{FF2B5EF4-FFF2-40B4-BE49-F238E27FC236}">
                <a16:creationId xmlns:a16="http://schemas.microsoft.com/office/drawing/2014/main" id="{C4DC84B8-27E3-F1FE-5CED-F1224D2A62B5}"/>
              </a:ext>
            </a:extLst>
          </p:cNvPr>
          <p:cNvSpPr>
            <a:spLocks noGrp="1"/>
          </p:cNvSpPr>
          <p:nvPr>
            <p:ph idx="30"/>
          </p:nvPr>
        </p:nvSpPr>
        <p:spPr/>
        <p:txBody>
          <a:bodyPr/>
          <a:lstStyle/>
          <a:p>
            <a:r>
              <a:rPr lang="cs-CZ" dirty="0"/>
              <a:t>Laterální nestabilita</a:t>
            </a:r>
          </a:p>
          <a:p>
            <a:r>
              <a:rPr lang="cs-CZ" dirty="0" err="1"/>
              <a:t>Safety</a:t>
            </a:r>
            <a:r>
              <a:rPr lang="cs-CZ" dirty="0"/>
              <a:t> </a:t>
            </a:r>
            <a:r>
              <a:rPr lang="cs-CZ" dirty="0" err="1"/>
              <a:t>pozition</a:t>
            </a:r>
            <a:r>
              <a:rPr lang="cs-CZ" dirty="0"/>
              <a:t> PRONACE</a:t>
            </a:r>
          </a:p>
        </p:txBody>
      </p:sp>
    </p:spTree>
    <p:extLst>
      <p:ext uri="{BB962C8B-B14F-4D97-AF65-F5344CB8AC3E}">
        <p14:creationId xmlns:p14="http://schemas.microsoft.com/office/powerpoint/2010/main" val="16082104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4DB4C4-C839-3550-C752-D955E9FAE0E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BE21E3B-B93D-C527-2D10-5B14C3C1AEFD}"/>
              </a:ext>
            </a:extLst>
          </p:cNvPr>
          <p:cNvSpPr>
            <a:spLocks noGrp="1"/>
          </p:cNvSpPr>
          <p:nvPr>
            <p:ph type="sldNum" sz="quarter" idx="11"/>
          </p:nvPr>
        </p:nvSpPr>
        <p:spPr/>
        <p:txBody>
          <a:bodyPr/>
          <a:lstStyle/>
          <a:p>
            <a:fld id="{D6D6C118-631F-4A80-9886-907009361577}" type="slidenum">
              <a:rPr lang="cs-CZ" altLang="cs-CZ" smtClean="0"/>
              <a:pPr/>
              <a:t>75</a:t>
            </a:fld>
            <a:endParaRPr lang="cs-CZ" altLang="cs-CZ" dirty="0"/>
          </a:p>
        </p:txBody>
      </p:sp>
      <p:sp>
        <p:nvSpPr>
          <p:cNvPr id="4" name="Zástupný text 3">
            <a:extLst>
              <a:ext uri="{FF2B5EF4-FFF2-40B4-BE49-F238E27FC236}">
                <a16:creationId xmlns:a16="http://schemas.microsoft.com/office/drawing/2014/main" id="{12C478EB-BF2D-96D6-FE82-8F110C23BC6C}"/>
              </a:ext>
            </a:extLst>
          </p:cNvPr>
          <p:cNvSpPr>
            <a:spLocks noGrp="1"/>
          </p:cNvSpPr>
          <p:nvPr>
            <p:ph type="body" sz="quarter" idx="26"/>
          </p:nvPr>
        </p:nvSpPr>
        <p:spPr/>
        <p:txBody>
          <a:bodyPr/>
          <a:lstStyle/>
          <a:p>
            <a:endParaRPr lang="cs-CZ"/>
          </a:p>
        </p:txBody>
      </p:sp>
      <p:sp>
        <p:nvSpPr>
          <p:cNvPr id="5" name="Nadpis 4">
            <a:extLst>
              <a:ext uri="{FF2B5EF4-FFF2-40B4-BE49-F238E27FC236}">
                <a16:creationId xmlns:a16="http://schemas.microsoft.com/office/drawing/2014/main" id="{31DC348E-3B6F-3294-AB97-281399B12988}"/>
              </a:ext>
            </a:extLst>
          </p:cNvPr>
          <p:cNvSpPr>
            <a:spLocks noGrp="1"/>
          </p:cNvSpPr>
          <p:nvPr>
            <p:ph type="title"/>
          </p:nvPr>
        </p:nvSpPr>
        <p:spPr/>
        <p:txBody>
          <a:bodyPr/>
          <a:lstStyle/>
          <a:p>
            <a:endParaRPr lang="cs-CZ"/>
          </a:p>
        </p:txBody>
      </p:sp>
      <p:sp>
        <p:nvSpPr>
          <p:cNvPr id="6" name="Zástupný text 5">
            <a:extLst>
              <a:ext uri="{FF2B5EF4-FFF2-40B4-BE49-F238E27FC236}">
                <a16:creationId xmlns:a16="http://schemas.microsoft.com/office/drawing/2014/main" id="{E57DC908-5897-F84D-8DF0-9AC057C10E8C}"/>
              </a:ext>
            </a:extLst>
          </p:cNvPr>
          <p:cNvSpPr>
            <a:spLocks noGrp="1"/>
          </p:cNvSpPr>
          <p:nvPr>
            <p:ph type="body" sz="quarter" idx="27"/>
          </p:nvPr>
        </p:nvSpPr>
        <p:spPr/>
        <p:txBody>
          <a:bodyPr/>
          <a:lstStyle/>
          <a:p>
            <a:endParaRPr lang="cs-CZ"/>
          </a:p>
        </p:txBody>
      </p:sp>
      <p:sp>
        <p:nvSpPr>
          <p:cNvPr id="8" name="Zástupný obsah 7">
            <a:extLst>
              <a:ext uri="{FF2B5EF4-FFF2-40B4-BE49-F238E27FC236}">
                <a16:creationId xmlns:a16="http://schemas.microsoft.com/office/drawing/2014/main" id="{56122BB5-104E-5DB2-B621-BAC1114266B1}"/>
              </a:ext>
            </a:extLst>
          </p:cNvPr>
          <p:cNvSpPr>
            <a:spLocks noGrp="1"/>
          </p:cNvSpPr>
          <p:nvPr>
            <p:ph idx="30"/>
          </p:nvPr>
        </p:nvSpPr>
        <p:spPr/>
        <p:txBody>
          <a:bodyPr/>
          <a:lstStyle/>
          <a:p>
            <a:r>
              <a:rPr lang="cs-CZ" dirty="0"/>
              <a:t>Mediální nestabilita</a:t>
            </a:r>
          </a:p>
          <a:p>
            <a:r>
              <a:rPr lang="cs-CZ" dirty="0" err="1"/>
              <a:t>Safety</a:t>
            </a:r>
            <a:r>
              <a:rPr lang="cs-CZ" dirty="0"/>
              <a:t> </a:t>
            </a:r>
            <a:r>
              <a:rPr lang="cs-CZ" dirty="0" err="1"/>
              <a:t>pozition</a:t>
            </a:r>
            <a:r>
              <a:rPr lang="cs-CZ" dirty="0"/>
              <a:t> SUPINACE</a:t>
            </a:r>
          </a:p>
          <a:p>
            <a:endParaRPr lang="cs-CZ" dirty="0"/>
          </a:p>
        </p:txBody>
      </p:sp>
      <p:pic>
        <p:nvPicPr>
          <p:cNvPr id="6146" name="Picture 2">
            <a:extLst>
              <a:ext uri="{FF2B5EF4-FFF2-40B4-BE49-F238E27FC236}">
                <a16:creationId xmlns:a16="http://schemas.microsoft.com/office/drawing/2014/main" id="{32926032-69AA-9A28-7F54-19EAE8182CAE}"/>
              </a:ext>
            </a:extLst>
          </p:cNvPr>
          <p:cNvPicPr>
            <a:picLocks noGrp="1" noChangeAspect="1" noChangeArrowheads="1"/>
          </p:cNvPicPr>
          <p:nvPr>
            <p:ph idx="29"/>
          </p:nvPr>
        </p:nvPicPr>
        <p:blipFill>
          <a:blip r:embed="rId2">
            <a:extLst>
              <a:ext uri="{28A0092B-C50C-407E-A947-70E740481C1C}">
                <a14:useLocalDpi xmlns:a14="http://schemas.microsoft.com/office/drawing/2010/main" val="0"/>
              </a:ext>
            </a:extLst>
          </a:blip>
          <a:srcRect/>
          <a:stretch>
            <a:fillRect/>
          </a:stretch>
        </p:blipFill>
        <p:spPr bwMode="auto">
          <a:xfrm>
            <a:off x="525982" y="1558073"/>
            <a:ext cx="4754773" cy="326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54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404851-CF20-F372-B1CC-E33F67D01363}"/>
              </a:ext>
            </a:extLst>
          </p:cNvPr>
          <p:cNvSpPr>
            <a:spLocks noGrp="1"/>
          </p:cNvSpPr>
          <p:nvPr>
            <p:ph type="ftr" sz="quarter" idx="10"/>
          </p:nvPr>
        </p:nvSpPr>
        <p:spPr/>
        <p:txBody>
          <a:bodyPr/>
          <a:lstStyle/>
          <a:p>
            <a:r>
              <a:rPr lang="cs-CZ" dirty="0" err="1"/>
              <a:t>Záp</a:t>
            </a:r>
            <a:r>
              <a:rPr lang="cs-CZ" b="0" i="0" dirty="0" err="1">
                <a:solidFill>
                  <a:srgbClr val="1F1F1F"/>
                </a:solidFill>
                <a:effectLst/>
                <a:latin typeface="ElsevierGulliver"/>
              </a:rPr>
              <a:t>Autorská</a:t>
            </a:r>
            <a:r>
              <a:rPr lang="cs-CZ" b="0" i="0" dirty="0">
                <a:solidFill>
                  <a:srgbClr val="1F1F1F"/>
                </a:solidFill>
                <a:effectLst/>
                <a:latin typeface="ElsevierGulliver"/>
              </a:rPr>
              <a:t> práva Dr. Alessandro </a:t>
            </a:r>
            <a:r>
              <a:rPr lang="cs-CZ" b="0" i="0" dirty="0" err="1">
                <a:solidFill>
                  <a:srgbClr val="1F1F1F"/>
                </a:solidFill>
                <a:effectLst/>
                <a:latin typeface="ElsevierGulliver"/>
              </a:rPr>
              <a:t>Marinelli</a:t>
            </a:r>
            <a:r>
              <a:rPr lang="cs-CZ" b="0" i="0" dirty="0">
                <a:solidFill>
                  <a:srgbClr val="1F1F1F"/>
                </a:solidFill>
                <a:effectLst/>
                <a:latin typeface="ElsevierGulliver"/>
              </a:rPr>
              <a:t>).</a:t>
            </a:r>
            <a:endParaRPr lang="cs-CZ" dirty="0"/>
          </a:p>
        </p:txBody>
      </p:sp>
      <p:sp>
        <p:nvSpPr>
          <p:cNvPr id="3" name="Zástupný symbol pro číslo snímku 2">
            <a:extLst>
              <a:ext uri="{FF2B5EF4-FFF2-40B4-BE49-F238E27FC236}">
                <a16:creationId xmlns:a16="http://schemas.microsoft.com/office/drawing/2014/main" id="{6753632B-4F7D-DA34-64F2-0B1215AB2D41}"/>
              </a:ext>
            </a:extLst>
          </p:cNvPr>
          <p:cNvSpPr>
            <a:spLocks noGrp="1"/>
          </p:cNvSpPr>
          <p:nvPr>
            <p:ph type="sldNum" sz="quarter" idx="11"/>
          </p:nvPr>
        </p:nvSpPr>
        <p:spPr/>
        <p:txBody>
          <a:bodyPr/>
          <a:lstStyle/>
          <a:p>
            <a:fld id="{D6D6C118-631F-4A80-9886-907009361577}" type="slidenum">
              <a:rPr lang="cs-CZ" altLang="cs-CZ" smtClean="0"/>
              <a:pPr/>
              <a:t>76</a:t>
            </a:fld>
            <a:endParaRPr lang="cs-CZ" altLang="cs-CZ" dirty="0"/>
          </a:p>
        </p:txBody>
      </p:sp>
      <p:sp>
        <p:nvSpPr>
          <p:cNvPr id="9" name="Nadpis 8">
            <a:extLst>
              <a:ext uri="{FF2B5EF4-FFF2-40B4-BE49-F238E27FC236}">
                <a16:creationId xmlns:a16="http://schemas.microsoft.com/office/drawing/2014/main" id="{B90A79C8-2943-29BB-29DD-3B6FC4506839}"/>
              </a:ext>
            </a:extLst>
          </p:cNvPr>
          <p:cNvSpPr>
            <a:spLocks noGrp="1"/>
          </p:cNvSpPr>
          <p:nvPr>
            <p:ph type="title"/>
          </p:nvPr>
        </p:nvSpPr>
        <p:spPr/>
        <p:txBody>
          <a:bodyPr/>
          <a:lstStyle/>
          <a:p>
            <a:endParaRPr lang="cs-CZ"/>
          </a:p>
        </p:txBody>
      </p:sp>
      <p:pic>
        <p:nvPicPr>
          <p:cNvPr id="7170" name="Picture 2">
            <a:extLst>
              <a:ext uri="{FF2B5EF4-FFF2-40B4-BE49-F238E27FC236}">
                <a16:creationId xmlns:a16="http://schemas.microsoft.com/office/drawing/2014/main" id="{E3658C02-756C-7DCC-B34D-03C13A67C7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543" y="1359462"/>
            <a:ext cx="9354392" cy="49604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0DC845EA-B6D4-BC01-20A2-5EB8C1BE985E}"/>
              </a:ext>
            </a:extLst>
          </p:cNvPr>
          <p:cNvSpPr txBox="1"/>
          <p:nvPr/>
        </p:nvSpPr>
        <p:spPr>
          <a:xfrm>
            <a:off x="3048674" y="3200191"/>
            <a:ext cx="6097348" cy="461665"/>
          </a:xfrm>
          <a:prstGeom prst="rect">
            <a:avLst/>
          </a:prstGeom>
          <a:noFill/>
        </p:spPr>
        <p:txBody>
          <a:bodyPr wrap="square">
            <a:spAutoFit/>
          </a:bodyPr>
          <a:lstStyle/>
          <a:p>
            <a:r>
              <a:rPr lang="cs-CZ" b="0" i="0" dirty="0">
                <a:solidFill>
                  <a:srgbClr val="1F1F1F"/>
                </a:solidFill>
                <a:effectLst/>
                <a:latin typeface="ElsevierGulliver"/>
              </a:rPr>
              <a:t>Autorská práva Dr. Alessandro </a:t>
            </a:r>
            <a:r>
              <a:rPr lang="cs-CZ" b="0" i="0" dirty="0" err="1">
                <a:solidFill>
                  <a:srgbClr val="1F1F1F"/>
                </a:solidFill>
                <a:effectLst/>
                <a:latin typeface="ElsevierGulliver"/>
              </a:rPr>
              <a:t>Marinelli</a:t>
            </a:r>
            <a:r>
              <a:rPr lang="cs-CZ" b="0" i="0" dirty="0">
                <a:solidFill>
                  <a:srgbClr val="1F1F1F"/>
                </a:solidFill>
                <a:effectLst/>
                <a:latin typeface="ElsevierGulliver"/>
              </a:rPr>
              <a:t>).</a:t>
            </a:r>
            <a:endParaRPr lang="cs-CZ" dirty="0"/>
          </a:p>
        </p:txBody>
      </p:sp>
    </p:spTree>
    <p:extLst>
      <p:ext uri="{BB962C8B-B14F-4D97-AF65-F5344CB8AC3E}">
        <p14:creationId xmlns:p14="http://schemas.microsoft.com/office/powerpoint/2010/main" val="2909318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63B5A6-1F91-F917-ED17-CBD9E665CA6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66322ED-AB12-3A59-D610-B506AC826FFA}"/>
              </a:ext>
            </a:extLst>
          </p:cNvPr>
          <p:cNvSpPr>
            <a:spLocks noGrp="1"/>
          </p:cNvSpPr>
          <p:nvPr>
            <p:ph type="sldNum" sz="quarter" idx="11"/>
          </p:nvPr>
        </p:nvSpPr>
        <p:spPr/>
        <p:txBody>
          <a:bodyPr/>
          <a:lstStyle/>
          <a:p>
            <a:fld id="{D6D6C118-631F-4A80-9886-907009361577}" type="slidenum">
              <a:rPr lang="cs-CZ" altLang="cs-CZ" smtClean="0"/>
              <a:pPr/>
              <a:t>77</a:t>
            </a:fld>
            <a:endParaRPr lang="cs-CZ" altLang="cs-CZ" dirty="0"/>
          </a:p>
        </p:txBody>
      </p:sp>
      <p:sp>
        <p:nvSpPr>
          <p:cNvPr id="9" name="Nadpis 8">
            <a:extLst>
              <a:ext uri="{FF2B5EF4-FFF2-40B4-BE49-F238E27FC236}">
                <a16:creationId xmlns:a16="http://schemas.microsoft.com/office/drawing/2014/main" id="{4A2F0EFC-808B-A9E2-22C5-48A0DDFB3CF9}"/>
              </a:ext>
            </a:extLst>
          </p:cNvPr>
          <p:cNvSpPr>
            <a:spLocks noGrp="1"/>
          </p:cNvSpPr>
          <p:nvPr>
            <p:ph type="title"/>
          </p:nvPr>
        </p:nvSpPr>
        <p:spPr/>
        <p:txBody>
          <a:bodyPr/>
          <a:lstStyle/>
          <a:p>
            <a:r>
              <a:rPr lang="cs-CZ" dirty="0"/>
              <a:t>Artroskopické uvolnění LOK</a:t>
            </a:r>
          </a:p>
        </p:txBody>
      </p:sp>
      <p:sp>
        <p:nvSpPr>
          <p:cNvPr id="10" name="Zástupný obsah 9">
            <a:extLst>
              <a:ext uri="{FF2B5EF4-FFF2-40B4-BE49-F238E27FC236}">
                <a16:creationId xmlns:a16="http://schemas.microsoft.com/office/drawing/2014/main" id="{D395DC4F-8847-786B-2E96-7A56FE097CE1}"/>
              </a:ext>
            </a:extLst>
          </p:cNvPr>
          <p:cNvSpPr>
            <a:spLocks noGrp="1"/>
          </p:cNvSpPr>
          <p:nvPr>
            <p:ph idx="1"/>
          </p:nvPr>
        </p:nvSpPr>
        <p:spPr/>
        <p:txBody>
          <a:bodyPr/>
          <a:lstStyle/>
          <a:p>
            <a:pPr lvl="0">
              <a:spcBef>
                <a:spcPts val="640"/>
              </a:spcBef>
              <a:buNone/>
            </a:pPr>
            <a:r>
              <a:rPr lang="cs-CZ" sz="2800" dirty="0"/>
              <a:t>Po operaci:</a:t>
            </a:r>
          </a:p>
          <a:p>
            <a:pPr marL="72000" lvl="0" indent="0">
              <a:spcBef>
                <a:spcPts val="640"/>
              </a:spcBef>
              <a:buClr>
                <a:srgbClr val="000000"/>
              </a:buClr>
              <a:buNone/>
            </a:pPr>
            <a:r>
              <a:rPr lang="cs-CZ" dirty="0"/>
              <a:t> </a:t>
            </a:r>
            <a:r>
              <a:rPr lang="cs-CZ" sz="2800" dirty="0"/>
              <a:t>6 týdnů </a:t>
            </a:r>
            <a:r>
              <a:rPr lang="cs-CZ" sz="2800" dirty="0" err="1"/>
              <a:t>Indomethacin</a:t>
            </a:r>
            <a:r>
              <a:rPr lang="cs-CZ" sz="2800" dirty="0"/>
              <a:t> (prevence </a:t>
            </a:r>
            <a:r>
              <a:rPr lang="cs-CZ" sz="2800" dirty="0" err="1"/>
              <a:t>periartikulárních</a:t>
            </a:r>
            <a:r>
              <a:rPr lang="cs-CZ" sz="2800" dirty="0"/>
              <a:t> osifikací)</a:t>
            </a:r>
          </a:p>
          <a:p>
            <a:pPr lvl="0">
              <a:spcBef>
                <a:spcPts val="640"/>
              </a:spcBef>
              <a:buClr>
                <a:srgbClr val="000000"/>
              </a:buClr>
              <a:buChar char="-"/>
            </a:pPr>
            <a:r>
              <a:rPr lang="cs-CZ" sz="2800" dirty="0"/>
              <a:t>Zvětšování rozsahu musí být šetrné: 6 x denně 10 minut kombinace aktivních pasivních a aktivních asistovaných pohybů do FX a EX (operatér určí kdy dělat supinaci a pronaci)</a:t>
            </a:r>
          </a:p>
          <a:p>
            <a:pPr lvl="0">
              <a:spcBef>
                <a:spcPts val="640"/>
              </a:spcBef>
              <a:buClr>
                <a:srgbClr val="000000"/>
              </a:buClr>
              <a:buChar char="-"/>
            </a:pPr>
            <a:r>
              <a:rPr lang="cs-CZ" sz="2800" dirty="0"/>
              <a:t>Do konce 6 týdne dlahovat 6 x denně na konci aktivního rozsahu pohybu</a:t>
            </a:r>
          </a:p>
          <a:p>
            <a:pPr lvl="0">
              <a:spcBef>
                <a:spcPts val="640"/>
              </a:spcBef>
              <a:buClr>
                <a:srgbClr val="000000"/>
              </a:buClr>
              <a:buChar char="-"/>
            </a:pPr>
            <a:r>
              <a:rPr lang="cs-CZ" sz="2800" dirty="0"/>
              <a:t>Celou dobu vyvazovat proti otoku</a:t>
            </a:r>
          </a:p>
          <a:p>
            <a:endParaRPr lang="cs-CZ" dirty="0"/>
          </a:p>
        </p:txBody>
      </p:sp>
    </p:spTree>
    <p:extLst>
      <p:ext uri="{BB962C8B-B14F-4D97-AF65-F5344CB8AC3E}">
        <p14:creationId xmlns:p14="http://schemas.microsoft.com/office/powerpoint/2010/main" val="165326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7300E3-F584-9099-2ACF-8B533C49498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38E55F3-6604-9A26-9BFE-2383CAC6A83C}"/>
              </a:ext>
            </a:extLst>
          </p:cNvPr>
          <p:cNvSpPr>
            <a:spLocks noGrp="1"/>
          </p:cNvSpPr>
          <p:nvPr>
            <p:ph type="sldNum" sz="quarter" idx="11"/>
          </p:nvPr>
        </p:nvSpPr>
        <p:spPr/>
        <p:txBody>
          <a:bodyPr/>
          <a:lstStyle/>
          <a:p>
            <a:fld id="{0970407D-EE58-4A0B-824B-1D3AE42DD9CF}" type="slidenum">
              <a:rPr lang="cs-CZ" altLang="cs-CZ" smtClean="0"/>
              <a:pPr/>
              <a:t>78</a:t>
            </a:fld>
            <a:endParaRPr lang="cs-CZ" altLang="cs-CZ" dirty="0"/>
          </a:p>
        </p:txBody>
      </p:sp>
      <p:sp>
        <p:nvSpPr>
          <p:cNvPr id="4" name="Nadpis 3">
            <a:extLst>
              <a:ext uri="{FF2B5EF4-FFF2-40B4-BE49-F238E27FC236}">
                <a16:creationId xmlns:a16="http://schemas.microsoft.com/office/drawing/2014/main" id="{F2811F1B-9CBB-CC07-306C-B24FC3020734}"/>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D48414DB-33B1-F4A4-60A3-BDFE9DB9BD2E}"/>
              </a:ext>
            </a:extLst>
          </p:cNvPr>
          <p:cNvSpPr>
            <a:spLocks noGrp="1"/>
          </p:cNvSpPr>
          <p:nvPr>
            <p:ph idx="1"/>
          </p:nvPr>
        </p:nvSpPr>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1" i="0" u="none" strike="noStrike" kern="1200" cap="none" spc="0" baseline="0" dirty="0">
                <a:solidFill>
                  <a:srgbClr val="000000"/>
                </a:solidFill>
                <a:uFillTx/>
                <a:latin typeface="Calibri" pitchFamily="18"/>
                <a:ea typeface="Microsoft YaHei" pitchFamily="2"/>
                <a:cs typeface="Lucida Sans" pitchFamily="2"/>
              </a:rPr>
              <a:t>Po odeznění zánětlivé fáze dlahovat dynamicky za použití dlahy</a:t>
            </a:r>
          </a:p>
          <a:p>
            <a:pPr marL="45720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rgbClr val="000000"/>
                </a:solidFill>
                <a:uFillTx/>
                <a:latin typeface="Calibri" pitchFamily="18"/>
                <a:ea typeface="Microsoft YaHei" pitchFamily="2"/>
                <a:cs typeface="Lucida Sans" pitchFamily="2"/>
              </a:rPr>
              <a:t>6 x denně 30 – 60 minut (ideálně 6/24)</a:t>
            </a:r>
          </a:p>
          <a:p>
            <a:pPr marL="45720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dirty="0">
                <a:solidFill>
                  <a:srgbClr val="000000"/>
                </a:solidFill>
                <a:uFillTx/>
                <a:latin typeface="Calibri" pitchFamily="18"/>
                <a:ea typeface="Microsoft YaHei" pitchFamily="2"/>
                <a:cs typeface="Lucida Sans" pitchFamily="2"/>
              </a:rPr>
              <a:t>Po dlahování aktivně zacvičit 10 minut</a:t>
            </a:r>
          </a:p>
          <a:p>
            <a:pPr marL="72000" indent="0">
              <a:buNone/>
            </a:pPr>
            <a:endParaRPr lang="cs-CZ" dirty="0"/>
          </a:p>
        </p:txBody>
      </p:sp>
      <p:pic>
        <p:nvPicPr>
          <p:cNvPr id="8" name="Obrázek 7">
            <a:extLst>
              <a:ext uri="{FF2B5EF4-FFF2-40B4-BE49-F238E27FC236}">
                <a16:creationId xmlns:a16="http://schemas.microsoft.com/office/drawing/2014/main" id="{36073B0E-EFF4-7C14-42B3-8C4602974E2A}"/>
              </a:ext>
            </a:extLst>
          </p:cNvPr>
          <p:cNvPicPr>
            <a:picLocks noChangeAspect="1"/>
          </p:cNvPicPr>
          <p:nvPr/>
        </p:nvPicPr>
        <p:blipFill>
          <a:blip r:embed="rId2">
            <a:lum/>
            <a:alphaModFix/>
          </a:blip>
          <a:srcRect/>
          <a:stretch>
            <a:fillRect/>
          </a:stretch>
        </p:blipFill>
        <p:spPr>
          <a:xfrm>
            <a:off x="7343998" y="2757794"/>
            <a:ext cx="2592003" cy="3653274"/>
          </a:xfrm>
          <a:prstGeom prst="rect">
            <a:avLst/>
          </a:prstGeom>
          <a:noFill/>
          <a:ln cap="flat">
            <a:noFill/>
          </a:ln>
        </p:spPr>
      </p:pic>
      <p:pic>
        <p:nvPicPr>
          <p:cNvPr id="9" name="Obrázek 8">
            <a:extLst>
              <a:ext uri="{FF2B5EF4-FFF2-40B4-BE49-F238E27FC236}">
                <a16:creationId xmlns:a16="http://schemas.microsoft.com/office/drawing/2014/main" id="{02E0E3CD-CF28-8366-956D-7AFB5BB5434E}"/>
              </a:ext>
            </a:extLst>
          </p:cNvPr>
          <p:cNvPicPr>
            <a:picLocks noChangeAspect="1"/>
          </p:cNvPicPr>
          <p:nvPr/>
        </p:nvPicPr>
        <p:blipFill>
          <a:blip r:embed="rId3">
            <a:lum/>
            <a:alphaModFix/>
          </a:blip>
          <a:srcRect/>
          <a:stretch>
            <a:fillRect/>
          </a:stretch>
        </p:blipFill>
        <p:spPr>
          <a:xfrm>
            <a:off x="2087995" y="3456002"/>
            <a:ext cx="1727996" cy="2592003"/>
          </a:xfrm>
          <a:prstGeom prst="rect">
            <a:avLst/>
          </a:prstGeom>
        </p:spPr>
      </p:pic>
    </p:spTree>
    <p:extLst>
      <p:ext uri="{BB962C8B-B14F-4D97-AF65-F5344CB8AC3E}">
        <p14:creationId xmlns:p14="http://schemas.microsoft.com/office/powerpoint/2010/main" val="244181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03334D-6CB0-80B3-282B-B369FBD73FF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4731728-4048-6E76-F7D7-D904D87B3913}"/>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E0ADEEC-6359-4F37-86EB-AA91CBB526AD}"/>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4758D584-38FB-A321-90A5-4939864254BF}"/>
              </a:ext>
            </a:extLst>
          </p:cNvPr>
          <p:cNvPicPr>
            <a:picLocks noGrp="1" noChangeAspect="1"/>
          </p:cNvPicPr>
          <p:nvPr>
            <p:ph idx="1"/>
          </p:nvPr>
        </p:nvPicPr>
        <p:blipFill>
          <a:blip r:embed="rId2">
            <a:lum/>
            <a:alphaModFix/>
          </a:blip>
          <a:srcRect/>
          <a:stretch>
            <a:fillRect/>
          </a:stretch>
        </p:blipFill>
        <p:spPr>
          <a:xfrm>
            <a:off x="3892550" y="1270000"/>
            <a:ext cx="2875547" cy="5416550"/>
          </a:xfrm>
        </p:spPr>
      </p:pic>
    </p:spTree>
    <p:extLst>
      <p:ext uri="{BB962C8B-B14F-4D97-AF65-F5344CB8AC3E}">
        <p14:creationId xmlns:p14="http://schemas.microsoft.com/office/powerpoint/2010/main" val="321102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75C6F8-9D25-8838-1EFB-F34029F68A5D}"/>
              </a:ext>
            </a:extLst>
          </p:cNvPr>
          <p:cNvSpPr>
            <a:spLocks noGrp="1"/>
          </p:cNvSpPr>
          <p:nvPr>
            <p:ph type="ftr" sz="quarter" idx="10"/>
          </p:nvPr>
        </p:nvSpPr>
        <p:spPr/>
        <p:txBody>
          <a:bodyPr/>
          <a:lstStyle/>
          <a:p>
            <a:r>
              <a:rPr lang="cs-CZ" dirty="0"/>
              <a:t>ZDROJ : IC klinika Brno</a:t>
            </a:r>
          </a:p>
        </p:txBody>
      </p:sp>
      <p:sp>
        <p:nvSpPr>
          <p:cNvPr id="3" name="Zástupný symbol pro číslo snímku 2">
            <a:extLst>
              <a:ext uri="{FF2B5EF4-FFF2-40B4-BE49-F238E27FC236}">
                <a16:creationId xmlns:a16="http://schemas.microsoft.com/office/drawing/2014/main" id="{53DFC7AE-2F7B-136D-57B7-F77CD48367BB}"/>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5940FB08-C7DD-3F3B-D78C-F8139F031E75}"/>
              </a:ext>
            </a:extLst>
          </p:cNvPr>
          <p:cNvSpPr>
            <a:spLocks noGrp="1"/>
          </p:cNvSpPr>
          <p:nvPr>
            <p:ph type="title"/>
          </p:nvPr>
        </p:nvSpPr>
        <p:spPr/>
        <p:txBody>
          <a:bodyPr/>
          <a:lstStyle/>
          <a:p>
            <a:r>
              <a:rPr lang="cs-CZ" dirty="0" err="1"/>
              <a:t>Dignozy</a:t>
            </a:r>
            <a:endParaRPr lang="cs-CZ" dirty="0"/>
          </a:p>
        </p:txBody>
      </p:sp>
      <p:sp>
        <p:nvSpPr>
          <p:cNvPr id="5" name="Zástupný obsah 4">
            <a:extLst>
              <a:ext uri="{FF2B5EF4-FFF2-40B4-BE49-F238E27FC236}">
                <a16:creationId xmlns:a16="http://schemas.microsoft.com/office/drawing/2014/main" id="{ABF4E58E-AEC0-5A57-83C6-88F8F5D78C53}"/>
              </a:ext>
            </a:extLst>
          </p:cNvPr>
          <p:cNvSpPr>
            <a:spLocks noGrp="1"/>
          </p:cNvSpPr>
          <p:nvPr>
            <p:ph idx="1"/>
          </p:nvPr>
        </p:nvSpPr>
        <p:spPr>
          <a:xfrm>
            <a:off x="306593" y="1502639"/>
            <a:ext cx="14547925" cy="3845728"/>
          </a:xfrm>
        </p:spPr>
        <p:txBody>
          <a:bodyPr/>
          <a:lstStyle/>
          <a:p>
            <a:pPr lvl="0">
              <a:spcBef>
                <a:spcPts val="640"/>
              </a:spcBef>
              <a:buChar char="•"/>
            </a:pPr>
            <a:r>
              <a:rPr lang="cs-CZ" dirty="0"/>
              <a:t>RHIZARTROZA</a:t>
            </a:r>
          </a:p>
          <a:p>
            <a:pPr lvl="0">
              <a:spcBef>
                <a:spcPts val="640"/>
              </a:spcBef>
              <a:buChar char="•"/>
            </a:pPr>
            <a:r>
              <a:rPr lang="cs-CZ" dirty="0"/>
              <a:t>artróza kořenového kloubu palce</a:t>
            </a:r>
          </a:p>
          <a:p>
            <a:pPr lvl="0">
              <a:spcBef>
                <a:spcPts val="640"/>
              </a:spcBef>
              <a:buChar char="•"/>
            </a:pPr>
            <a:r>
              <a:rPr lang="cs-CZ" dirty="0"/>
              <a:t>převážně ženy nad 50 let </a:t>
            </a:r>
          </a:p>
          <a:p>
            <a:endParaRPr lang="cs-CZ" dirty="0"/>
          </a:p>
        </p:txBody>
      </p:sp>
      <p:pic>
        <p:nvPicPr>
          <p:cNvPr id="7170" name="Picture 2" descr="Rhizartróza – Chirurgie ruky | IC Klinika Brno">
            <a:extLst>
              <a:ext uri="{FF2B5EF4-FFF2-40B4-BE49-F238E27FC236}">
                <a16:creationId xmlns:a16="http://schemas.microsoft.com/office/drawing/2014/main" id="{4321A60A-6DF8-7495-E5C4-05B0580AB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855" y="1776924"/>
            <a:ext cx="5773063" cy="36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4394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16-9-cz-v11.potx" id="{68C0F6E9-3E3D-43EF-AA8F-59803821B974}" vid="{5DFD00D7-A41E-477F-8575-56E3B6857AA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muni-sport-prezentace-16-9-cz-v11</Template>
  <TotalTime>1473</TotalTime>
  <Words>3136</Words>
  <Application>Microsoft Office PowerPoint</Application>
  <PresentationFormat>Širokoúhlá obrazovka</PresentationFormat>
  <Paragraphs>493</Paragraphs>
  <Slides>78</Slides>
  <Notes>1</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78</vt:i4>
      </vt:variant>
    </vt:vector>
  </HeadingPairs>
  <TitlesOfParts>
    <vt:vector size="89" baseType="lpstr">
      <vt:lpstr>Microsoft YaHei</vt:lpstr>
      <vt:lpstr>Arial</vt:lpstr>
      <vt:lpstr>Calibri</vt:lpstr>
      <vt:lpstr>Century Gothic</vt:lpstr>
      <vt:lpstr>ElsevierGulliver</vt:lpstr>
      <vt:lpstr>Georgia</vt:lpstr>
      <vt:lpstr>Noto Sans Symbols</vt:lpstr>
      <vt:lpstr>StarSymbol</vt:lpstr>
      <vt:lpstr>Tahoma</vt:lpstr>
      <vt:lpstr>Wingdings</vt:lpstr>
      <vt:lpstr>Prezentace_MU_CZ</vt:lpstr>
      <vt:lpstr>PROBLEMATIKA HORNÍ KONČETINY VE FYZIOTERAPII</vt:lpstr>
      <vt:lpstr>Prezentace aplikace PowerPoint</vt:lpstr>
      <vt:lpstr>Prezentace aplikace PowerPoint</vt:lpstr>
      <vt:lpstr>Prezentace aplikace PowerPoint</vt:lpstr>
      <vt:lpstr>Prezentace aplikace PowerPoint</vt:lpstr>
      <vt:lpstr>INTRINSIC SVALY  </vt:lpstr>
      <vt:lpstr>Prezentace aplikace PowerPoint</vt:lpstr>
      <vt:lpstr>Prezentace aplikace PowerPoint</vt:lpstr>
      <vt:lpstr>Dignozy</vt:lpstr>
      <vt:lpstr>Prezentace aplikace PowerPoint</vt:lpstr>
      <vt:lpstr>Prezentace aplikace PowerPoint</vt:lpstr>
      <vt:lpstr>Mb.de Quervain</vt:lpstr>
      <vt:lpstr> </vt:lpstr>
      <vt:lpstr>Prezentace aplikace PowerPoint</vt:lpstr>
      <vt:lpstr>Fyzioterapeutická intervence</vt:lpstr>
      <vt:lpstr>Prezentace aplikace PowerPoint</vt:lpstr>
      <vt:lpstr>Prezentace aplikace PowerPoint</vt:lpstr>
      <vt:lpstr>Chirurgické řešení</vt:lpstr>
      <vt:lpstr>Nestability zápěstí</vt:lpstr>
      <vt:lpstr>VISI a DISI deformity</vt:lpstr>
      <vt:lpstr>Scapholunátní disociace</vt:lpstr>
      <vt:lpstr>Prezentace aplikace PowerPoint</vt:lpstr>
      <vt:lpstr>Lunotriqetrální disociace</vt:lpstr>
      <vt:lpstr>Prezentace aplikace PowerPoint</vt:lpstr>
      <vt:lpstr>Prezentace aplikace PowerPoint</vt:lpstr>
      <vt:lpstr>Prezentace aplikace PowerPoint</vt:lpstr>
      <vt:lpstr>fyzioterapie u SL nestabilit</vt:lpstr>
      <vt:lpstr>Prezentace aplikace PowerPoint</vt:lpstr>
      <vt:lpstr>„dart-thrower´s motion“</vt:lpstr>
      <vt:lpstr>Prezentace aplikace PowerPoint</vt:lpstr>
      <vt:lpstr>Po stabilizačním zákroku u SL nestabilit</vt:lpstr>
      <vt:lpstr>Prezentace aplikace PowerPoint</vt:lpstr>
      <vt:lpstr>Ankyloza kloubů prstů</vt:lpstr>
      <vt:lpstr>Prezentace aplikace PowerPoint</vt:lpstr>
      <vt:lpstr>Fyzioterapie u omezeného ROM prstů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Poranění extenzorů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PORANĚNÍ FLEXORŮ</vt:lpstr>
      <vt:lpstr>Prezentace aplikace PowerPoint</vt:lpstr>
      <vt:lpstr>Prezentace aplikace PowerPoint</vt:lpstr>
      <vt:lpstr>Poranění flexorů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LOKETNÍ KLOUB – distální radioulnární kloub (DRUJ)</vt:lpstr>
      <vt:lpstr>Prezentace aplikace PowerPoint</vt:lpstr>
      <vt:lpstr>Prezentace aplikace PowerPoint</vt:lpstr>
      <vt:lpstr>Prezentace aplikace PowerPoint</vt:lpstr>
      <vt:lpstr>LOKETNÍ KLOUB</vt:lpstr>
      <vt:lpstr>Prezentace aplikace PowerPoint</vt:lpstr>
      <vt:lpstr>Prezentace aplikace PowerPoint</vt:lpstr>
      <vt:lpstr>Laterální strana loketního kloubu</vt:lpstr>
      <vt:lpstr>Prezentace aplikace PowerPoint</vt:lpstr>
      <vt:lpstr>Plica sy</vt:lpstr>
      <vt:lpstr>Mediální epikondylitida</vt:lpstr>
      <vt:lpstr>Testování integrity kolaterálních ligament</vt:lpstr>
      <vt:lpstr>Nestability LOK</vt:lpstr>
      <vt:lpstr>Prezentace aplikace PowerPoint</vt:lpstr>
      <vt:lpstr>Prezentace aplikace PowerPoint</vt:lpstr>
      <vt:lpstr>Artroskopické uvolnění LOK</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Sabina Bartošová</dc:creator>
  <cp:lastModifiedBy>sabinab@seznam.cz</cp:lastModifiedBy>
  <cp:revision>5</cp:revision>
  <cp:lastPrinted>1601-01-01T00:00:00Z</cp:lastPrinted>
  <dcterms:created xsi:type="dcterms:W3CDTF">2024-02-01T13:01:39Z</dcterms:created>
  <dcterms:modified xsi:type="dcterms:W3CDTF">2024-04-16T10:40:33Z</dcterms:modified>
</cp:coreProperties>
</file>