
<file path=[Content_Types].xml><?xml version="1.0" encoding="utf-8"?>
<Types xmlns="http://schemas.openxmlformats.org/package/2006/content-types">
  <Default Extension="bin" ContentType="image/unknown"/>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65" r:id="rId2"/>
    <p:sldMasterId id="2147483780" r:id="rId3"/>
    <p:sldMasterId id="2147483798" r:id="rId4"/>
  </p:sldMasterIdLst>
  <p:notesMasterIdLst>
    <p:notesMasterId r:id="rId67"/>
  </p:notesMasterIdLst>
  <p:sldIdLst>
    <p:sldId id="300" r:id="rId5"/>
    <p:sldId id="353" r:id="rId6"/>
    <p:sldId id="301" r:id="rId7"/>
    <p:sldId id="343" r:id="rId8"/>
    <p:sldId id="345" r:id="rId9"/>
    <p:sldId id="304" r:id="rId10"/>
    <p:sldId id="305" r:id="rId11"/>
    <p:sldId id="306" r:id="rId12"/>
    <p:sldId id="346" r:id="rId13"/>
    <p:sldId id="347" r:id="rId14"/>
    <p:sldId id="348" r:id="rId15"/>
    <p:sldId id="349" r:id="rId16"/>
    <p:sldId id="352" r:id="rId17"/>
    <p:sldId id="354" r:id="rId18"/>
    <p:sldId id="355" r:id="rId19"/>
    <p:sldId id="314" r:id="rId20"/>
    <p:sldId id="356" r:id="rId21"/>
    <p:sldId id="357" r:id="rId22"/>
    <p:sldId id="358" r:id="rId23"/>
    <p:sldId id="350" r:id="rId24"/>
    <p:sldId id="270" r:id="rId25"/>
    <p:sldId id="351" r:id="rId26"/>
    <p:sldId id="313" r:id="rId27"/>
    <p:sldId id="361" r:id="rId28"/>
    <p:sldId id="360"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408" r:id="rId44"/>
    <p:sldId id="415" r:id="rId45"/>
    <p:sldId id="276" r:id="rId46"/>
    <p:sldId id="416" r:id="rId47"/>
    <p:sldId id="417" r:id="rId48"/>
    <p:sldId id="422" r:id="rId49"/>
    <p:sldId id="423" r:id="rId50"/>
    <p:sldId id="418" r:id="rId51"/>
    <p:sldId id="419" r:id="rId52"/>
    <p:sldId id="420" r:id="rId53"/>
    <p:sldId id="421" r:id="rId54"/>
    <p:sldId id="425" r:id="rId55"/>
    <p:sldId id="424" r:id="rId56"/>
    <p:sldId id="426" r:id="rId57"/>
    <p:sldId id="427" r:id="rId58"/>
    <p:sldId id="428" r:id="rId59"/>
    <p:sldId id="429" r:id="rId60"/>
    <p:sldId id="430" r:id="rId61"/>
    <p:sldId id="431" r:id="rId62"/>
    <p:sldId id="433" r:id="rId63"/>
    <p:sldId id="432" r:id="rId64"/>
    <p:sldId id="434" r:id="rId65"/>
    <p:sldId id="299"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CBEF"/>
    <a:srgbClr val="40BA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37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877B88-6987-46E7-BF6A-5641E02BAA47}"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cs-CZ"/>
        </a:p>
      </dgm:t>
    </dgm:pt>
    <dgm:pt modelId="{507AD3FE-6971-4196-9D32-593D71723DC3}">
      <dgm:prSet phldrT="[Text]" custT="1"/>
      <dgm:spPr/>
      <dgm:t>
        <a:bodyPr/>
        <a:lstStyle/>
        <a:p>
          <a:r>
            <a:rPr lang="cs-CZ" sz="3200" dirty="0"/>
            <a:t>Iontové nápoje a jejich využití</a:t>
          </a:r>
        </a:p>
      </dgm:t>
    </dgm:pt>
    <dgm:pt modelId="{A8416DC4-0CAB-4D6F-8C2F-0242136D444D}" type="parTrans" cxnId="{39E4A30B-5058-485B-BCBA-FBE39BA54610}">
      <dgm:prSet/>
      <dgm:spPr/>
      <dgm:t>
        <a:bodyPr/>
        <a:lstStyle/>
        <a:p>
          <a:endParaRPr lang="cs-CZ"/>
        </a:p>
      </dgm:t>
    </dgm:pt>
    <dgm:pt modelId="{3EE0E187-5317-4469-B0CA-3EC28CEA3FC4}" type="sibTrans" cxnId="{39E4A30B-5058-485B-BCBA-FBE39BA54610}">
      <dgm:prSet/>
      <dgm:spPr/>
      <dgm:t>
        <a:bodyPr/>
        <a:lstStyle/>
        <a:p>
          <a:endParaRPr lang="cs-CZ"/>
        </a:p>
      </dgm:t>
    </dgm:pt>
    <dgm:pt modelId="{E5547AAB-FD72-404E-8EFD-7C6587BDEBBD}">
      <dgm:prSet phldrT="[Text]" custT="1"/>
      <dgm:spPr/>
      <dgm:t>
        <a:bodyPr/>
        <a:lstStyle/>
        <a:p>
          <a:r>
            <a:rPr lang="cs-CZ" sz="3200" dirty="0"/>
            <a:t>Hypotonické</a:t>
          </a:r>
        </a:p>
        <a:p>
          <a:r>
            <a:rPr lang="cs-CZ" sz="1800" i="1" dirty="0"/>
            <a:t>Koncentrace nápoje </a:t>
          </a:r>
        </a:p>
        <a:p>
          <a:r>
            <a:rPr lang="cs-CZ" sz="1800" i="1" dirty="0"/>
            <a:t>(do 250 </a:t>
          </a:r>
          <a:r>
            <a:rPr lang="cs-CZ" sz="1800" i="1" dirty="0" err="1"/>
            <a:t>miliosmolů</a:t>
          </a:r>
          <a:r>
            <a:rPr lang="cs-CZ" sz="1800" i="1" dirty="0"/>
            <a:t>/l)</a:t>
          </a:r>
        </a:p>
      </dgm:t>
    </dgm:pt>
    <dgm:pt modelId="{AB2C1B9A-416C-492E-8B8C-29B445E75AD4}" type="parTrans" cxnId="{9E57F6DD-F146-4931-A96B-98BDD52DC6C9}">
      <dgm:prSet/>
      <dgm:spPr/>
      <dgm:t>
        <a:bodyPr/>
        <a:lstStyle/>
        <a:p>
          <a:endParaRPr lang="cs-CZ"/>
        </a:p>
      </dgm:t>
    </dgm:pt>
    <dgm:pt modelId="{D26B593D-52B7-45D9-8C46-7F51B148CDF5}" type="sibTrans" cxnId="{9E57F6DD-F146-4931-A96B-98BDD52DC6C9}">
      <dgm:prSet/>
      <dgm:spPr/>
      <dgm:t>
        <a:bodyPr/>
        <a:lstStyle/>
        <a:p>
          <a:endParaRPr lang="cs-CZ"/>
        </a:p>
      </dgm:t>
    </dgm:pt>
    <dgm:pt modelId="{A7DB656B-CB8F-47F4-A996-C386FDE1E3BE}">
      <dgm:prSet phldrT="[Text]" custT="1"/>
      <dgm:spPr/>
      <dgm:t>
        <a:bodyPr/>
        <a:lstStyle/>
        <a:p>
          <a:r>
            <a:rPr lang="cs-CZ" sz="2800" dirty="0"/>
            <a:t>Isotonické</a:t>
          </a:r>
        </a:p>
        <a:p>
          <a:r>
            <a:rPr lang="cs-CZ" sz="1800" i="1" dirty="0"/>
            <a:t>Koncentrace nápoje </a:t>
          </a:r>
        </a:p>
        <a:p>
          <a:r>
            <a:rPr lang="cs-CZ" sz="1800" i="1" dirty="0"/>
            <a:t>(do 290 ± 15</a:t>
          </a:r>
          <a:r>
            <a:rPr lang="cs-CZ" sz="1800" dirty="0"/>
            <a:t> </a:t>
          </a:r>
          <a:r>
            <a:rPr lang="cs-CZ" sz="1800" i="1" dirty="0" err="1"/>
            <a:t>miliosmolů</a:t>
          </a:r>
          <a:r>
            <a:rPr lang="cs-CZ" sz="1800" i="1" dirty="0"/>
            <a:t>/l)</a:t>
          </a:r>
          <a:endParaRPr lang="cs-CZ" sz="1800" dirty="0"/>
        </a:p>
      </dgm:t>
    </dgm:pt>
    <dgm:pt modelId="{DEBF3529-E900-4F49-87F8-493C57C05B73}" type="parTrans" cxnId="{0139323F-5055-4716-985B-F11B3BFA7524}">
      <dgm:prSet/>
      <dgm:spPr/>
      <dgm:t>
        <a:bodyPr/>
        <a:lstStyle/>
        <a:p>
          <a:endParaRPr lang="cs-CZ"/>
        </a:p>
      </dgm:t>
    </dgm:pt>
    <dgm:pt modelId="{7AFBB1B3-1131-4546-879D-FB402C57726B}" type="sibTrans" cxnId="{0139323F-5055-4716-985B-F11B3BFA7524}">
      <dgm:prSet/>
      <dgm:spPr/>
      <dgm:t>
        <a:bodyPr/>
        <a:lstStyle/>
        <a:p>
          <a:endParaRPr lang="cs-CZ"/>
        </a:p>
      </dgm:t>
    </dgm:pt>
    <dgm:pt modelId="{D515D297-0CB9-43DC-9486-B43B9D45059B}">
      <dgm:prSet phldrT="[Text]" custT="1"/>
      <dgm:spPr/>
      <dgm:t>
        <a:bodyPr/>
        <a:lstStyle/>
        <a:p>
          <a:r>
            <a:rPr lang="cs-CZ" sz="2800" dirty="0"/>
            <a:t>Hypertonické</a:t>
          </a:r>
        </a:p>
        <a:p>
          <a:r>
            <a:rPr lang="cs-CZ" sz="1800" i="1" dirty="0"/>
            <a:t>Koncentrace nápoje </a:t>
          </a:r>
        </a:p>
        <a:p>
          <a:r>
            <a:rPr lang="cs-CZ" sz="1800" i="1" dirty="0"/>
            <a:t>(více než 340</a:t>
          </a:r>
          <a:r>
            <a:rPr lang="cs-CZ" sz="1800" dirty="0"/>
            <a:t> </a:t>
          </a:r>
          <a:r>
            <a:rPr lang="cs-CZ" sz="1800" i="1" dirty="0" err="1"/>
            <a:t>miliosmolů</a:t>
          </a:r>
          <a:r>
            <a:rPr lang="cs-CZ" sz="1800" i="1" dirty="0"/>
            <a:t>/l)</a:t>
          </a:r>
          <a:endParaRPr lang="cs-CZ" sz="1800" dirty="0"/>
        </a:p>
      </dgm:t>
    </dgm:pt>
    <dgm:pt modelId="{4BEE172F-211B-40FB-9952-73884B8B5AA2}" type="parTrans" cxnId="{10C35C76-FACB-412D-92E2-A8D5A1392753}">
      <dgm:prSet/>
      <dgm:spPr/>
      <dgm:t>
        <a:bodyPr/>
        <a:lstStyle/>
        <a:p>
          <a:endParaRPr lang="cs-CZ"/>
        </a:p>
      </dgm:t>
    </dgm:pt>
    <dgm:pt modelId="{5D9CAFA7-E919-46F0-98A5-1E1060ACAD32}" type="sibTrans" cxnId="{10C35C76-FACB-412D-92E2-A8D5A1392753}">
      <dgm:prSet/>
      <dgm:spPr/>
      <dgm:t>
        <a:bodyPr/>
        <a:lstStyle/>
        <a:p>
          <a:endParaRPr lang="cs-CZ"/>
        </a:p>
      </dgm:t>
    </dgm:pt>
    <dgm:pt modelId="{868D8B28-0240-4EE6-AD5B-F151D864BB37}">
      <dgm:prSet custT="1"/>
      <dgm:spPr/>
      <dgm:t>
        <a:bodyPr/>
        <a:lstStyle/>
        <a:p>
          <a:r>
            <a:rPr lang="cs-CZ" sz="2400" dirty="0"/>
            <a:t>Zařazujeme </a:t>
          </a:r>
          <a:r>
            <a:rPr lang="cs-CZ" sz="2400" b="1" dirty="0">
              <a:solidFill>
                <a:schemeClr val="accent2">
                  <a:lumMod val="75000"/>
                </a:schemeClr>
              </a:solidFill>
            </a:rPr>
            <a:t>před a během</a:t>
          </a:r>
          <a:r>
            <a:rPr lang="cs-CZ" sz="2400" dirty="0"/>
            <a:t> zátěže.</a:t>
          </a:r>
        </a:p>
      </dgm:t>
    </dgm:pt>
    <dgm:pt modelId="{51495B40-8486-41DE-94A7-63B0ABF00456}" type="parTrans" cxnId="{EEF38582-12E5-4CA6-8B91-DA91BF31DEF2}">
      <dgm:prSet/>
      <dgm:spPr/>
      <dgm:t>
        <a:bodyPr/>
        <a:lstStyle/>
        <a:p>
          <a:endParaRPr lang="cs-CZ"/>
        </a:p>
      </dgm:t>
    </dgm:pt>
    <dgm:pt modelId="{E1607B72-C006-4A66-B169-1AD660FC8E24}" type="sibTrans" cxnId="{EEF38582-12E5-4CA6-8B91-DA91BF31DEF2}">
      <dgm:prSet/>
      <dgm:spPr/>
      <dgm:t>
        <a:bodyPr/>
        <a:lstStyle/>
        <a:p>
          <a:endParaRPr lang="cs-CZ"/>
        </a:p>
      </dgm:t>
    </dgm:pt>
    <dgm:pt modelId="{16CEEB81-56B4-41ED-BAB1-29D917FCEE13}">
      <dgm:prSet custT="1"/>
      <dgm:spPr/>
      <dgm:t>
        <a:bodyPr/>
        <a:lstStyle/>
        <a:p>
          <a:r>
            <a:rPr lang="cs-CZ" sz="2400" dirty="0"/>
            <a:t>Zařazujeme </a:t>
          </a:r>
          <a:r>
            <a:rPr lang="cs-CZ" sz="2400" b="1" dirty="0">
              <a:solidFill>
                <a:schemeClr val="accent2">
                  <a:lumMod val="75000"/>
                </a:schemeClr>
              </a:solidFill>
            </a:rPr>
            <a:t>po skončení</a:t>
          </a:r>
          <a:r>
            <a:rPr lang="cs-CZ" sz="2400" dirty="0"/>
            <a:t> zátěže nebo u výkonu, který již přesáhl délku trvání </a:t>
          </a:r>
          <a:r>
            <a:rPr lang="cs-CZ" sz="2400" b="1" dirty="0">
              <a:solidFill>
                <a:schemeClr val="accent2">
                  <a:lumMod val="75000"/>
                </a:schemeClr>
              </a:solidFill>
            </a:rPr>
            <a:t>3 hod</a:t>
          </a:r>
          <a:r>
            <a:rPr lang="cs-CZ" sz="2400" dirty="0"/>
            <a:t>.</a:t>
          </a:r>
        </a:p>
      </dgm:t>
    </dgm:pt>
    <dgm:pt modelId="{CF056987-E1E6-4DA6-AB87-FB4C3A5C66C2}" type="parTrans" cxnId="{D72A7796-C8F2-4459-8E6D-ECEF89367EEA}">
      <dgm:prSet/>
      <dgm:spPr/>
      <dgm:t>
        <a:bodyPr/>
        <a:lstStyle/>
        <a:p>
          <a:endParaRPr lang="cs-CZ"/>
        </a:p>
      </dgm:t>
    </dgm:pt>
    <dgm:pt modelId="{765EC071-F8CB-4837-B961-D02498BC038E}" type="sibTrans" cxnId="{D72A7796-C8F2-4459-8E6D-ECEF89367EEA}">
      <dgm:prSet/>
      <dgm:spPr/>
      <dgm:t>
        <a:bodyPr/>
        <a:lstStyle/>
        <a:p>
          <a:endParaRPr lang="cs-CZ"/>
        </a:p>
      </dgm:t>
    </dgm:pt>
    <dgm:pt modelId="{672AE08E-A746-4E9C-A537-7D571F4231A0}">
      <dgm:prSet custT="1"/>
      <dgm:spPr/>
      <dgm:t>
        <a:bodyPr/>
        <a:lstStyle/>
        <a:p>
          <a:r>
            <a:rPr lang="cs-CZ" sz="2400" dirty="0"/>
            <a:t>Zařazujeme výhradně </a:t>
          </a:r>
          <a:r>
            <a:rPr lang="cs-CZ" sz="2400" b="1" dirty="0">
              <a:solidFill>
                <a:schemeClr val="accent2">
                  <a:lumMod val="75000"/>
                </a:schemeClr>
              </a:solidFill>
            </a:rPr>
            <a:t>po skončení </a:t>
          </a:r>
          <a:r>
            <a:rPr lang="cs-CZ" sz="2400" dirty="0"/>
            <a:t>zátěže.</a:t>
          </a:r>
        </a:p>
      </dgm:t>
    </dgm:pt>
    <dgm:pt modelId="{50109153-B55E-4E95-A59F-41E238CCB4DB}" type="parTrans" cxnId="{34841777-1854-4E9D-AB36-2A5C96956783}">
      <dgm:prSet/>
      <dgm:spPr/>
      <dgm:t>
        <a:bodyPr/>
        <a:lstStyle/>
        <a:p>
          <a:endParaRPr lang="cs-CZ"/>
        </a:p>
      </dgm:t>
    </dgm:pt>
    <dgm:pt modelId="{A7FE779C-D0B0-4BEC-979B-F9299B3ACAEF}" type="sibTrans" cxnId="{34841777-1854-4E9D-AB36-2A5C96956783}">
      <dgm:prSet/>
      <dgm:spPr/>
      <dgm:t>
        <a:bodyPr/>
        <a:lstStyle/>
        <a:p>
          <a:endParaRPr lang="cs-CZ"/>
        </a:p>
      </dgm:t>
    </dgm:pt>
    <dgm:pt modelId="{54C43501-7644-4222-91AE-EAAA55E51AED}" type="pres">
      <dgm:prSet presAssocID="{AF877B88-6987-46E7-BF6A-5641E02BAA47}" presName="hierChild1" presStyleCnt="0">
        <dgm:presLayoutVars>
          <dgm:orgChart val="1"/>
          <dgm:chPref val="1"/>
          <dgm:dir/>
          <dgm:animOne val="branch"/>
          <dgm:animLvl val="lvl"/>
          <dgm:resizeHandles/>
        </dgm:presLayoutVars>
      </dgm:prSet>
      <dgm:spPr/>
    </dgm:pt>
    <dgm:pt modelId="{227EBAAC-7318-491A-BB17-CD909AEBEE99}" type="pres">
      <dgm:prSet presAssocID="{507AD3FE-6971-4196-9D32-593D71723DC3}" presName="hierRoot1" presStyleCnt="0">
        <dgm:presLayoutVars>
          <dgm:hierBranch val="init"/>
        </dgm:presLayoutVars>
      </dgm:prSet>
      <dgm:spPr/>
    </dgm:pt>
    <dgm:pt modelId="{6DF5F055-33C4-4938-A3F0-0FC8C566564B}" type="pres">
      <dgm:prSet presAssocID="{507AD3FE-6971-4196-9D32-593D71723DC3}" presName="rootComposite1" presStyleCnt="0"/>
      <dgm:spPr/>
    </dgm:pt>
    <dgm:pt modelId="{E8273BB6-4CD4-4749-BCA9-523DDEB4B57F}" type="pres">
      <dgm:prSet presAssocID="{507AD3FE-6971-4196-9D32-593D71723DC3}" presName="rootText1" presStyleLbl="node0" presStyleIdx="0" presStyleCnt="1" custScaleX="327134" custScaleY="60184" custLinFactNeighborY="-97179">
        <dgm:presLayoutVars>
          <dgm:chPref val="3"/>
        </dgm:presLayoutVars>
      </dgm:prSet>
      <dgm:spPr/>
    </dgm:pt>
    <dgm:pt modelId="{C32C9BF0-82FC-4867-9A48-CDFE8C3E59D5}" type="pres">
      <dgm:prSet presAssocID="{507AD3FE-6971-4196-9D32-593D71723DC3}" presName="rootConnector1" presStyleLbl="node1" presStyleIdx="0" presStyleCnt="0"/>
      <dgm:spPr/>
    </dgm:pt>
    <dgm:pt modelId="{43C4E9A0-8BE3-4ADE-88FF-33364F90ABF7}" type="pres">
      <dgm:prSet presAssocID="{507AD3FE-6971-4196-9D32-593D71723DC3}" presName="hierChild2" presStyleCnt="0"/>
      <dgm:spPr/>
    </dgm:pt>
    <dgm:pt modelId="{5E34C67D-175A-45CB-A13C-8BF91A7A35C4}" type="pres">
      <dgm:prSet presAssocID="{AB2C1B9A-416C-492E-8B8C-29B445E75AD4}" presName="Name37" presStyleLbl="parChTrans1D2" presStyleIdx="0" presStyleCnt="3"/>
      <dgm:spPr/>
    </dgm:pt>
    <dgm:pt modelId="{3E2E5571-82B7-4FF6-9EA6-6A66D7EF2889}" type="pres">
      <dgm:prSet presAssocID="{E5547AAB-FD72-404E-8EFD-7C6587BDEBBD}" presName="hierRoot2" presStyleCnt="0">
        <dgm:presLayoutVars>
          <dgm:hierBranch val="init"/>
        </dgm:presLayoutVars>
      </dgm:prSet>
      <dgm:spPr/>
    </dgm:pt>
    <dgm:pt modelId="{F52A13BD-DB7F-486C-B5F1-590785AF2042}" type="pres">
      <dgm:prSet presAssocID="{E5547AAB-FD72-404E-8EFD-7C6587BDEBBD}" presName="rootComposite" presStyleCnt="0"/>
      <dgm:spPr/>
    </dgm:pt>
    <dgm:pt modelId="{473ECC33-3978-4CF5-AACD-92C2BC42BDAA}" type="pres">
      <dgm:prSet presAssocID="{E5547AAB-FD72-404E-8EFD-7C6587BDEBBD}" presName="rootText" presStyleLbl="node2" presStyleIdx="0" presStyleCnt="3" custLinFactNeighborY="642">
        <dgm:presLayoutVars>
          <dgm:chPref val="3"/>
        </dgm:presLayoutVars>
      </dgm:prSet>
      <dgm:spPr/>
    </dgm:pt>
    <dgm:pt modelId="{A4E86457-8B41-4CF9-82D3-61ADE758E586}" type="pres">
      <dgm:prSet presAssocID="{E5547AAB-FD72-404E-8EFD-7C6587BDEBBD}" presName="rootConnector" presStyleLbl="node2" presStyleIdx="0" presStyleCnt="3"/>
      <dgm:spPr/>
    </dgm:pt>
    <dgm:pt modelId="{F6CD86B4-E7BA-4953-B5EB-5431BEB8F141}" type="pres">
      <dgm:prSet presAssocID="{E5547AAB-FD72-404E-8EFD-7C6587BDEBBD}" presName="hierChild4" presStyleCnt="0"/>
      <dgm:spPr/>
    </dgm:pt>
    <dgm:pt modelId="{E8F65D04-76E7-453B-8D25-9312F11E1DF0}" type="pres">
      <dgm:prSet presAssocID="{51495B40-8486-41DE-94A7-63B0ABF00456}" presName="Name37" presStyleLbl="parChTrans1D3" presStyleIdx="0" presStyleCnt="3"/>
      <dgm:spPr/>
    </dgm:pt>
    <dgm:pt modelId="{C755677B-40A4-41B4-A05A-5E724297E31E}" type="pres">
      <dgm:prSet presAssocID="{868D8B28-0240-4EE6-AD5B-F151D864BB37}" presName="hierRoot2" presStyleCnt="0">
        <dgm:presLayoutVars>
          <dgm:hierBranch val="init"/>
        </dgm:presLayoutVars>
      </dgm:prSet>
      <dgm:spPr/>
    </dgm:pt>
    <dgm:pt modelId="{F8D94558-F90C-4BC5-9020-6CEE905FD597}" type="pres">
      <dgm:prSet presAssocID="{868D8B28-0240-4EE6-AD5B-F151D864BB37}" presName="rootComposite" presStyleCnt="0"/>
      <dgm:spPr/>
    </dgm:pt>
    <dgm:pt modelId="{6B0425BB-74C6-4079-8885-89839B0CF645}" type="pres">
      <dgm:prSet presAssocID="{868D8B28-0240-4EE6-AD5B-F151D864BB37}" presName="rootText" presStyleLbl="node3" presStyleIdx="0" presStyleCnt="3">
        <dgm:presLayoutVars>
          <dgm:chPref val="3"/>
        </dgm:presLayoutVars>
      </dgm:prSet>
      <dgm:spPr/>
    </dgm:pt>
    <dgm:pt modelId="{E593F093-3F32-4ADB-B8AE-D21159E41A17}" type="pres">
      <dgm:prSet presAssocID="{868D8B28-0240-4EE6-AD5B-F151D864BB37}" presName="rootConnector" presStyleLbl="node3" presStyleIdx="0" presStyleCnt="3"/>
      <dgm:spPr/>
    </dgm:pt>
    <dgm:pt modelId="{22655556-2261-4D22-B2FE-3277B791905B}" type="pres">
      <dgm:prSet presAssocID="{868D8B28-0240-4EE6-AD5B-F151D864BB37}" presName="hierChild4" presStyleCnt="0"/>
      <dgm:spPr/>
    </dgm:pt>
    <dgm:pt modelId="{AE2C8C13-774C-431D-919D-F5CE19236EB3}" type="pres">
      <dgm:prSet presAssocID="{868D8B28-0240-4EE6-AD5B-F151D864BB37}" presName="hierChild5" presStyleCnt="0"/>
      <dgm:spPr/>
    </dgm:pt>
    <dgm:pt modelId="{7477742A-B660-4B16-B35C-CF9CB07A8874}" type="pres">
      <dgm:prSet presAssocID="{E5547AAB-FD72-404E-8EFD-7C6587BDEBBD}" presName="hierChild5" presStyleCnt="0"/>
      <dgm:spPr/>
    </dgm:pt>
    <dgm:pt modelId="{74084C78-B28E-46F9-B8BF-DD556495A730}" type="pres">
      <dgm:prSet presAssocID="{DEBF3529-E900-4F49-87F8-493C57C05B73}" presName="Name37" presStyleLbl="parChTrans1D2" presStyleIdx="1" presStyleCnt="3"/>
      <dgm:spPr/>
    </dgm:pt>
    <dgm:pt modelId="{480D6AE5-B1D2-4747-9808-9BE154AB5324}" type="pres">
      <dgm:prSet presAssocID="{A7DB656B-CB8F-47F4-A996-C386FDE1E3BE}" presName="hierRoot2" presStyleCnt="0">
        <dgm:presLayoutVars>
          <dgm:hierBranch val="init"/>
        </dgm:presLayoutVars>
      </dgm:prSet>
      <dgm:spPr/>
    </dgm:pt>
    <dgm:pt modelId="{70593FE6-9957-4989-A06C-FD51BEBDE0C5}" type="pres">
      <dgm:prSet presAssocID="{A7DB656B-CB8F-47F4-A996-C386FDE1E3BE}" presName="rootComposite" presStyleCnt="0"/>
      <dgm:spPr/>
    </dgm:pt>
    <dgm:pt modelId="{2CF4B66C-258E-4ABE-A390-C9A2FF0B5C88}" type="pres">
      <dgm:prSet presAssocID="{A7DB656B-CB8F-47F4-A996-C386FDE1E3BE}" presName="rootText" presStyleLbl="node2" presStyleIdx="1" presStyleCnt="3" custLinFactNeighborY="642">
        <dgm:presLayoutVars>
          <dgm:chPref val="3"/>
        </dgm:presLayoutVars>
      </dgm:prSet>
      <dgm:spPr/>
    </dgm:pt>
    <dgm:pt modelId="{A506B220-BDF0-4FEB-8C9C-1A8A16B45118}" type="pres">
      <dgm:prSet presAssocID="{A7DB656B-CB8F-47F4-A996-C386FDE1E3BE}" presName="rootConnector" presStyleLbl="node2" presStyleIdx="1" presStyleCnt="3"/>
      <dgm:spPr/>
    </dgm:pt>
    <dgm:pt modelId="{BCFBAE8E-45BE-4AD9-A5CD-22BBD8E3F06C}" type="pres">
      <dgm:prSet presAssocID="{A7DB656B-CB8F-47F4-A996-C386FDE1E3BE}" presName="hierChild4" presStyleCnt="0"/>
      <dgm:spPr/>
    </dgm:pt>
    <dgm:pt modelId="{F39F759E-1839-4E64-A7F3-9515834FF38D}" type="pres">
      <dgm:prSet presAssocID="{CF056987-E1E6-4DA6-AB87-FB4C3A5C66C2}" presName="Name37" presStyleLbl="parChTrans1D3" presStyleIdx="1" presStyleCnt="3"/>
      <dgm:spPr/>
    </dgm:pt>
    <dgm:pt modelId="{F80457DC-B584-4986-BF26-B6E6ABBEED78}" type="pres">
      <dgm:prSet presAssocID="{16CEEB81-56B4-41ED-BAB1-29D917FCEE13}" presName="hierRoot2" presStyleCnt="0">
        <dgm:presLayoutVars>
          <dgm:hierBranch val="init"/>
        </dgm:presLayoutVars>
      </dgm:prSet>
      <dgm:spPr/>
    </dgm:pt>
    <dgm:pt modelId="{D999DA7B-8C79-4733-B14C-F8BF8BE3F2C5}" type="pres">
      <dgm:prSet presAssocID="{16CEEB81-56B4-41ED-BAB1-29D917FCEE13}" presName="rootComposite" presStyleCnt="0"/>
      <dgm:spPr/>
    </dgm:pt>
    <dgm:pt modelId="{6F69EACC-A6E9-43CF-8703-FD588691BD65}" type="pres">
      <dgm:prSet presAssocID="{16CEEB81-56B4-41ED-BAB1-29D917FCEE13}" presName="rootText" presStyleLbl="node3" presStyleIdx="1" presStyleCnt="3" custScaleX="86324" custScaleY="137462">
        <dgm:presLayoutVars>
          <dgm:chPref val="3"/>
        </dgm:presLayoutVars>
      </dgm:prSet>
      <dgm:spPr/>
    </dgm:pt>
    <dgm:pt modelId="{5A045461-7E98-4193-BE5C-BD21CE82AD29}" type="pres">
      <dgm:prSet presAssocID="{16CEEB81-56B4-41ED-BAB1-29D917FCEE13}" presName="rootConnector" presStyleLbl="node3" presStyleIdx="1" presStyleCnt="3"/>
      <dgm:spPr/>
    </dgm:pt>
    <dgm:pt modelId="{2ED77D92-4AC4-45BE-AEBB-BDCD949E54CF}" type="pres">
      <dgm:prSet presAssocID="{16CEEB81-56B4-41ED-BAB1-29D917FCEE13}" presName="hierChild4" presStyleCnt="0"/>
      <dgm:spPr/>
    </dgm:pt>
    <dgm:pt modelId="{5BC80EDB-A7BD-491F-A0E4-79559187E0CD}" type="pres">
      <dgm:prSet presAssocID="{16CEEB81-56B4-41ED-BAB1-29D917FCEE13}" presName="hierChild5" presStyleCnt="0"/>
      <dgm:spPr/>
    </dgm:pt>
    <dgm:pt modelId="{C2F3F51E-BDC2-4CAA-A63D-ACDADFB8A7B2}" type="pres">
      <dgm:prSet presAssocID="{A7DB656B-CB8F-47F4-A996-C386FDE1E3BE}" presName="hierChild5" presStyleCnt="0"/>
      <dgm:spPr/>
    </dgm:pt>
    <dgm:pt modelId="{A63794DD-2A5B-4126-9DE7-64144D370016}" type="pres">
      <dgm:prSet presAssocID="{4BEE172F-211B-40FB-9952-73884B8B5AA2}" presName="Name37" presStyleLbl="parChTrans1D2" presStyleIdx="2" presStyleCnt="3"/>
      <dgm:spPr/>
    </dgm:pt>
    <dgm:pt modelId="{107026D8-112A-4D3D-857C-D01735D42CE6}" type="pres">
      <dgm:prSet presAssocID="{D515D297-0CB9-43DC-9486-B43B9D45059B}" presName="hierRoot2" presStyleCnt="0">
        <dgm:presLayoutVars>
          <dgm:hierBranch val="init"/>
        </dgm:presLayoutVars>
      </dgm:prSet>
      <dgm:spPr/>
    </dgm:pt>
    <dgm:pt modelId="{D4DA55E0-5E09-4D25-9A00-B4D4FF543976}" type="pres">
      <dgm:prSet presAssocID="{D515D297-0CB9-43DC-9486-B43B9D45059B}" presName="rootComposite" presStyleCnt="0"/>
      <dgm:spPr/>
    </dgm:pt>
    <dgm:pt modelId="{B6F7F0AC-5094-471A-9EAD-0C3B0080EE7E}" type="pres">
      <dgm:prSet presAssocID="{D515D297-0CB9-43DC-9486-B43B9D45059B}" presName="rootText" presStyleLbl="node2" presStyleIdx="2" presStyleCnt="3" custLinFactNeighborY="642">
        <dgm:presLayoutVars>
          <dgm:chPref val="3"/>
        </dgm:presLayoutVars>
      </dgm:prSet>
      <dgm:spPr/>
    </dgm:pt>
    <dgm:pt modelId="{A7FBC4BE-046C-434B-B243-C2AB45420EA0}" type="pres">
      <dgm:prSet presAssocID="{D515D297-0CB9-43DC-9486-B43B9D45059B}" presName="rootConnector" presStyleLbl="node2" presStyleIdx="2" presStyleCnt="3"/>
      <dgm:spPr/>
    </dgm:pt>
    <dgm:pt modelId="{FF608907-D31E-461B-8F19-C723AA4A4DBB}" type="pres">
      <dgm:prSet presAssocID="{D515D297-0CB9-43DC-9486-B43B9D45059B}" presName="hierChild4" presStyleCnt="0"/>
      <dgm:spPr/>
    </dgm:pt>
    <dgm:pt modelId="{401B3691-19F7-46EC-8052-B30647D0D83B}" type="pres">
      <dgm:prSet presAssocID="{50109153-B55E-4E95-A59F-41E238CCB4DB}" presName="Name37" presStyleLbl="parChTrans1D3" presStyleIdx="2" presStyleCnt="3"/>
      <dgm:spPr/>
    </dgm:pt>
    <dgm:pt modelId="{C045217F-793C-4C5B-AADF-A64DD0E459B1}" type="pres">
      <dgm:prSet presAssocID="{672AE08E-A746-4E9C-A537-7D571F4231A0}" presName="hierRoot2" presStyleCnt="0">
        <dgm:presLayoutVars>
          <dgm:hierBranch val="init"/>
        </dgm:presLayoutVars>
      </dgm:prSet>
      <dgm:spPr/>
    </dgm:pt>
    <dgm:pt modelId="{711D3BB9-7BBA-485C-A159-58984EDE0D86}" type="pres">
      <dgm:prSet presAssocID="{672AE08E-A746-4E9C-A537-7D571F4231A0}" presName="rootComposite" presStyleCnt="0"/>
      <dgm:spPr/>
    </dgm:pt>
    <dgm:pt modelId="{4D1C9ED1-C4E7-4E32-BCBF-4B2E8664DE78}" type="pres">
      <dgm:prSet presAssocID="{672AE08E-A746-4E9C-A537-7D571F4231A0}" presName="rootText" presStyleLbl="node3" presStyleIdx="2" presStyleCnt="3">
        <dgm:presLayoutVars>
          <dgm:chPref val="3"/>
        </dgm:presLayoutVars>
      </dgm:prSet>
      <dgm:spPr/>
    </dgm:pt>
    <dgm:pt modelId="{4A13DBDB-6754-41C4-9E56-AC8D2D8150C3}" type="pres">
      <dgm:prSet presAssocID="{672AE08E-A746-4E9C-A537-7D571F4231A0}" presName="rootConnector" presStyleLbl="node3" presStyleIdx="2" presStyleCnt="3"/>
      <dgm:spPr/>
    </dgm:pt>
    <dgm:pt modelId="{9D89A8C2-DED2-4FF3-824D-7DAB82CEC967}" type="pres">
      <dgm:prSet presAssocID="{672AE08E-A746-4E9C-A537-7D571F4231A0}" presName="hierChild4" presStyleCnt="0"/>
      <dgm:spPr/>
    </dgm:pt>
    <dgm:pt modelId="{83EC3540-E096-4B8B-9303-7AD4DD910922}" type="pres">
      <dgm:prSet presAssocID="{672AE08E-A746-4E9C-A537-7D571F4231A0}" presName="hierChild5" presStyleCnt="0"/>
      <dgm:spPr/>
    </dgm:pt>
    <dgm:pt modelId="{C165C041-EE83-4A73-9902-44C4AFEC1DF6}" type="pres">
      <dgm:prSet presAssocID="{D515D297-0CB9-43DC-9486-B43B9D45059B}" presName="hierChild5" presStyleCnt="0"/>
      <dgm:spPr/>
    </dgm:pt>
    <dgm:pt modelId="{1615C27A-A7D3-48A3-B566-75AF86CBE8B3}" type="pres">
      <dgm:prSet presAssocID="{507AD3FE-6971-4196-9D32-593D71723DC3}" presName="hierChild3" presStyleCnt="0"/>
      <dgm:spPr/>
    </dgm:pt>
  </dgm:ptLst>
  <dgm:cxnLst>
    <dgm:cxn modelId="{B10DF105-3D92-42E0-9FAE-C5D8D23B3743}" type="presOf" srcId="{672AE08E-A746-4E9C-A537-7D571F4231A0}" destId="{4A13DBDB-6754-41C4-9E56-AC8D2D8150C3}" srcOrd="1" destOrd="0" presId="urn:microsoft.com/office/officeart/2005/8/layout/orgChart1"/>
    <dgm:cxn modelId="{978A4A09-CFFE-48C4-A7DC-7F4D78C3E161}" type="presOf" srcId="{A7DB656B-CB8F-47F4-A996-C386FDE1E3BE}" destId="{2CF4B66C-258E-4ABE-A390-C9A2FF0B5C88}" srcOrd="0" destOrd="0" presId="urn:microsoft.com/office/officeart/2005/8/layout/orgChart1"/>
    <dgm:cxn modelId="{39E4A30B-5058-485B-BCBA-FBE39BA54610}" srcId="{AF877B88-6987-46E7-BF6A-5641E02BAA47}" destId="{507AD3FE-6971-4196-9D32-593D71723DC3}" srcOrd="0" destOrd="0" parTransId="{A8416DC4-0CAB-4D6F-8C2F-0242136D444D}" sibTransId="{3EE0E187-5317-4469-B0CA-3EC28CEA3FC4}"/>
    <dgm:cxn modelId="{FB84861B-2202-4C57-A655-375C91F2AC6B}" type="presOf" srcId="{507AD3FE-6971-4196-9D32-593D71723DC3}" destId="{E8273BB6-4CD4-4749-BCA9-523DDEB4B57F}" srcOrd="0" destOrd="0" presId="urn:microsoft.com/office/officeart/2005/8/layout/orgChart1"/>
    <dgm:cxn modelId="{7DB2EE1F-3D90-42D2-AA12-6454802A511F}" type="presOf" srcId="{AF877B88-6987-46E7-BF6A-5641E02BAA47}" destId="{54C43501-7644-4222-91AE-EAAA55E51AED}" srcOrd="0" destOrd="0" presId="urn:microsoft.com/office/officeart/2005/8/layout/orgChart1"/>
    <dgm:cxn modelId="{8C91B339-49C0-4ACF-8B7E-2591761CDD0D}" type="presOf" srcId="{E5547AAB-FD72-404E-8EFD-7C6587BDEBBD}" destId="{473ECC33-3978-4CF5-AACD-92C2BC42BDAA}" srcOrd="0" destOrd="0" presId="urn:microsoft.com/office/officeart/2005/8/layout/orgChart1"/>
    <dgm:cxn modelId="{0139323F-5055-4716-985B-F11B3BFA7524}" srcId="{507AD3FE-6971-4196-9D32-593D71723DC3}" destId="{A7DB656B-CB8F-47F4-A996-C386FDE1E3BE}" srcOrd="1" destOrd="0" parTransId="{DEBF3529-E900-4F49-87F8-493C57C05B73}" sibTransId="{7AFBB1B3-1131-4546-879D-FB402C57726B}"/>
    <dgm:cxn modelId="{ADDCB841-DA74-499B-AB74-2847BF1CDE6D}" type="presOf" srcId="{51495B40-8486-41DE-94A7-63B0ABF00456}" destId="{E8F65D04-76E7-453B-8D25-9312F11E1DF0}" srcOrd="0" destOrd="0" presId="urn:microsoft.com/office/officeart/2005/8/layout/orgChart1"/>
    <dgm:cxn modelId="{BE5F7C42-901A-41C5-ABA3-E6AE9F4DF6CA}" type="presOf" srcId="{4BEE172F-211B-40FB-9952-73884B8B5AA2}" destId="{A63794DD-2A5B-4126-9DE7-64144D370016}" srcOrd="0" destOrd="0" presId="urn:microsoft.com/office/officeart/2005/8/layout/orgChart1"/>
    <dgm:cxn modelId="{D99E2845-58DB-4BFF-9902-0944A468929B}" type="presOf" srcId="{868D8B28-0240-4EE6-AD5B-F151D864BB37}" destId="{E593F093-3F32-4ADB-B8AE-D21159E41A17}" srcOrd="1" destOrd="0" presId="urn:microsoft.com/office/officeart/2005/8/layout/orgChart1"/>
    <dgm:cxn modelId="{38ACD846-A3CB-42C9-AE13-23EBC90D039D}" type="presOf" srcId="{868D8B28-0240-4EE6-AD5B-F151D864BB37}" destId="{6B0425BB-74C6-4079-8885-89839B0CF645}" srcOrd="0" destOrd="0" presId="urn:microsoft.com/office/officeart/2005/8/layout/orgChart1"/>
    <dgm:cxn modelId="{10C35C76-FACB-412D-92E2-A8D5A1392753}" srcId="{507AD3FE-6971-4196-9D32-593D71723DC3}" destId="{D515D297-0CB9-43DC-9486-B43B9D45059B}" srcOrd="2" destOrd="0" parTransId="{4BEE172F-211B-40FB-9952-73884B8B5AA2}" sibTransId="{5D9CAFA7-E919-46F0-98A5-1E1060ACAD32}"/>
    <dgm:cxn modelId="{34841777-1854-4E9D-AB36-2A5C96956783}" srcId="{D515D297-0CB9-43DC-9486-B43B9D45059B}" destId="{672AE08E-A746-4E9C-A537-7D571F4231A0}" srcOrd="0" destOrd="0" parTransId="{50109153-B55E-4E95-A59F-41E238CCB4DB}" sibTransId="{A7FE779C-D0B0-4BEC-979B-F9299B3ACAEF}"/>
    <dgm:cxn modelId="{AF16FE5A-4324-4BD6-AD1F-3D4D8D00B2DA}" type="presOf" srcId="{16CEEB81-56B4-41ED-BAB1-29D917FCEE13}" destId="{5A045461-7E98-4193-BE5C-BD21CE82AD29}" srcOrd="1" destOrd="0" presId="urn:microsoft.com/office/officeart/2005/8/layout/orgChart1"/>
    <dgm:cxn modelId="{EEF38582-12E5-4CA6-8B91-DA91BF31DEF2}" srcId="{E5547AAB-FD72-404E-8EFD-7C6587BDEBBD}" destId="{868D8B28-0240-4EE6-AD5B-F151D864BB37}" srcOrd="0" destOrd="0" parTransId="{51495B40-8486-41DE-94A7-63B0ABF00456}" sibTransId="{E1607B72-C006-4A66-B169-1AD660FC8E24}"/>
    <dgm:cxn modelId="{DFFA6A85-D32E-49D3-8817-A01709676EFD}" type="presOf" srcId="{507AD3FE-6971-4196-9D32-593D71723DC3}" destId="{C32C9BF0-82FC-4867-9A48-CDFE8C3E59D5}" srcOrd="1" destOrd="0" presId="urn:microsoft.com/office/officeart/2005/8/layout/orgChart1"/>
    <dgm:cxn modelId="{402BE088-CED9-4D30-B130-968D1526F3CF}" type="presOf" srcId="{E5547AAB-FD72-404E-8EFD-7C6587BDEBBD}" destId="{A4E86457-8B41-4CF9-82D3-61ADE758E586}" srcOrd="1" destOrd="0" presId="urn:microsoft.com/office/officeart/2005/8/layout/orgChart1"/>
    <dgm:cxn modelId="{92292195-401D-48D2-8BD7-A92D22BFB87D}" type="presOf" srcId="{672AE08E-A746-4E9C-A537-7D571F4231A0}" destId="{4D1C9ED1-C4E7-4E32-BCBF-4B2E8664DE78}" srcOrd="0" destOrd="0" presId="urn:microsoft.com/office/officeart/2005/8/layout/orgChart1"/>
    <dgm:cxn modelId="{D72A7796-C8F2-4459-8E6D-ECEF89367EEA}" srcId="{A7DB656B-CB8F-47F4-A996-C386FDE1E3BE}" destId="{16CEEB81-56B4-41ED-BAB1-29D917FCEE13}" srcOrd="0" destOrd="0" parTransId="{CF056987-E1E6-4DA6-AB87-FB4C3A5C66C2}" sibTransId="{765EC071-F8CB-4837-B961-D02498BC038E}"/>
    <dgm:cxn modelId="{AE401EA1-D919-4F7C-AA70-35A9337D3EF4}" type="presOf" srcId="{CF056987-E1E6-4DA6-AB87-FB4C3A5C66C2}" destId="{F39F759E-1839-4E64-A7F3-9515834FF38D}" srcOrd="0" destOrd="0" presId="urn:microsoft.com/office/officeart/2005/8/layout/orgChart1"/>
    <dgm:cxn modelId="{5EA345B0-E9DB-447F-A24D-093262A39D8D}" type="presOf" srcId="{D515D297-0CB9-43DC-9486-B43B9D45059B}" destId="{B6F7F0AC-5094-471A-9EAD-0C3B0080EE7E}" srcOrd="0" destOrd="0" presId="urn:microsoft.com/office/officeart/2005/8/layout/orgChart1"/>
    <dgm:cxn modelId="{7F5815C5-01BD-42CA-A56B-B8B3753E4BCA}" type="presOf" srcId="{D515D297-0CB9-43DC-9486-B43B9D45059B}" destId="{A7FBC4BE-046C-434B-B243-C2AB45420EA0}" srcOrd="1" destOrd="0" presId="urn:microsoft.com/office/officeart/2005/8/layout/orgChart1"/>
    <dgm:cxn modelId="{9F1678C8-1612-449F-AF54-BD1C5A274327}" type="presOf" srcId="{50109153-B55E-4E95-A59F-41E238CCB4DB}" destId="{401B3691-19F7-46EC-8052-B30647D0D83B}" srcOrd="0" destOrd="0" presId="urn:microsoft.com/office/officeart/2005/8/layout/orgChart1"/>
    <dgm:cxn modelId="{2AD331DA-4232-4397-ADE3-7F68CAA3D89B}" type="presOf" srcId="{AB2C1B9A-416C-492E-8B8C-29B445E75AD4}" destId="{5E34C67D-175A-45CB-A13C-8BF91A7A35C4}" srcOrd="0" destOrd="0" presId="urn:microsoft.com/office/officeart/2005/8/layout/orgChart1"/>
    <dgm:cxn modelId="{9E57F6DD-F146-4931-A96B-98BDD52DC6C9}" srcId="{507AD3FE-6971-4196-9D32-593D71723DC3}" destId="{E5547AAB-FD72-404E-8EFD-7C6587BDEBBD}" srcOrd="0" destOrd="0" parTransId="{AB2C1B9A-416C-492E-8B8C-29B445E75AD4}" sibTransId="{D26B593D-52B7-45D9-8C46-7F51B148CDF5}"/>
    <dgm:cxn modelId="{9A852CEF-A98B-4CEE-A038-60474A0C8908}" type="presOf" srcId="{16CEEB81-56B4-41ED-BAB1-29D917FCEE13}" destId="{6F69EACC-A6E9-43CF-8703-FD588691BD65}" srcOrd="0" destOrd="0" presId="urn:microsoft.com/office/officeart/2005/8/layout/orgChart1"/>
    <dgm:cxn modelId="{229512F0-AD24-428F-9EAD-CAD00F211874}" type="presOf" srcId="{A7DB656B-CB8F-47F4-A996-C386FDE1E3BE}" destId="{A506B220-BDF0-4FEB-8C9C-1A8A16B45118}" srcOrd="1" destOrd="0" presId="urn:microsoft.com/office/officeart/2005/8/layout/orgChart1"/>
    <dgm:cxn modelId="{21191EF0-419C-46A1-A8A8-4A88C1297A70}" type="presOf" srcId="{DEBF3529-E900-4F49-87F8-493C57C05B73}" destId="{74084C78-B28E-46F9-B8BF-DD556495A730}" srcOrd="0" destOrd="0" presId="urn:microsoft.com/office/officeart/2005/8/layout/orgChart1"/>
    <dgm:cxn modelId="{FDAF61D4-4AA6-4557-BC8E-11F5C36D67CE}" type="presParOf" srcId="{54C43501-7644-4222-91AE-EAAA55E51AED}" destId="{227EBAAC-7318-491A-BB17-CD909AEBEE99}" srcOrd="0" destOrd="0" presId="urn:microsoft.com/office/officeart/2005/8/layout/orgChart1"/>
    <dgm:cxn modelId="{130CC340-6154-4673-8FAD-45C30C9233C5}" type="presParOf" srcId="{227EBAAC-7318-491A-BB17-CD909AEBEE99}" destId="{6DF5F055-33C4-4938-A3F0-0FC8C566564B}" srcOrd="0" destOrd="0" presId="urn:microsoft.com/office/officeart/2005/8/layout/orgChart1"/>
    <dgm:cxn modelId="{3ABA9EF8-A024-4531-9673-48D36FA47D09}" type="presParOf" srcId="{6DF5F055-33C4-4938-A3F0-0FC8C566564B}" destId="{E8273BB6-4CD4-4749-BCA9-523DDEB4B57F}" srcOrd="0" destOrd="0" presId="urn:microsoft.com/office/officeart/2005/8/layout/orgChart1"/>
    <dgm:cxn modelId="{C5640AE8-3410-44A9-80EC-CE81DEA94A1F}" type="presParOf" srcId="{6DF5F055-33C4-4938-A3F0-0FC8C566564B}" destId="{C32C9BF0-82FC-4867-9A48-CDFE8C3E59D5}" srcOrd="1" destOrd="0" presId="urn:microsoft.com/office/officeart/2005/8/layout/orgChart1"/>
    <dgm:cxn modelId="{520145AC-B975-40E7-B917-8AD3A1ECE943}" type="presParOf" srcId="{227EBAAC-7318-491A-BB17-CD909AEBEE99}" destId="{43C4E9A0-8BE3-4ADE-88FF-33364F90ABF7}" srcOrd="1" destOrd="0" presId="urn:microsoft.com/office/officeart/2005/8/layout/orgChart1"/>
    <dgm:cxn modelId="{70C703E6-B046-46CB-9659-0DA8FF478EC0}" type="presParOf" srcId="{43C4E9A0-8BE3-4ADE-88FF-33364F90ABF7}" destId="{5E34C67D-175A-45CB-A13C-8BF91A7A35C4}" srcOrd="0" destOrd="0" presId="urn:microsoft.com/office/officeart/2005/8/layout/orgChart1"/>
    <dgm:cxn modelId="{02E528E6-76DC-4B2A-9371-4CDF332F2F0C}" type="presParOf" srcId="{43C4E9A0-8BE3-4ADE-88FF-33364F90ABF7}" destId="{3E2E5571-82B7-4FF6-9EA6-6A66D7EF2889}" srcOrd="1" destOrd="0" presId="urn:microsoft.com/office/officeart/2005/8/layout/orgChart1"/>
    <dgm:cxn modelId="{559269F8-072A-41DA-B385-F637343C4812}" type="presParOf" srcId="{3E2E5571-82B7-4FF6-9EA6-6A66D7EF2889}" destId="{F52A13BD-DB7F-486C-B5F1-590785AF2042}" srcOrd="0" destOrd="0" presId="urn:microsoft.com/office/officeart/2005/8/layout/orgChart1"/>
    <dgm:cxn modelId="{8DB08BC6-4845-4233-AA78-ED2EFEC8F4CF}" type="presParOf" srcId="{F52A13BD-DB7F-486C-B5F1-590785AF2042}" destId="{473ECC33-3978-4CF5-AACD-92C2BC42BDAA}" srcOrd="0" destOrd="0" presId="urn:microsoft.com/office/officeart/2005/8/layout/orgChart1"/>
    <dgm:cxn modelId="{33D66DA9-309E-4DC1-9D02-82986261F146}" type="presParOf" srcId="{F52A13BD-DB7F-486C-B5F1-590785AF2042}" destId="{A4E86457-8B41-4CF9-82D3-61ADE758E586}" srcOrd="1" destOrd="0" presId="urn:microsoft.com/office/officeart/2005/8/layout/orgChart1"/>
    <dgm:cxn modelId="{BD84C469-D975-40C9-96F3-833874BA75A2}" type="presParOf" srcId="{3E2E5571-82B7-4FF6-9EA6-6A66D7EF2889}" destId="{F6CD86B4-E7BA-4953-B5EB-5431BEB8F141}" srcOrd="1" destOrd="0" presId="urn:microsoft.com/office/officeart/2005/8/layout/orgChart1"/>
    <dgm:cxn modelId="{E9679CFB-CFE2-49A5-A437-624BE7736BB6}" type="presParOf" srcId="{F6CD86B4-E7BA-4953-B5EB-5431BEB8F141}" destId="{E8F65D04-76E7-453B-8D25-9312F11E1DF0}" srcOrd="0" destOrd="0" presId="urn:microsoft.com/office/officeart/2005/8/layout/orgChart1"/>
    <dgm:cxn modelId="{3875FA83-072C-4325-930C-9B0C334A47D8}" type="presParOf" srcId="{F6CD86B4-E7BA-4953-B5EB-5431BEB8F141}" destId="{C755677B-40A4-41B4-A05A-5E724297E31E}" srcOrd="1" destOrd="0" presId="urn:microsoft.com/office/officeart/2005/8/layout/orgChart1"/>
    <dgm:cxn modelId="{7B0463D5-B0C3-4BCF-8C2B-A21916777F67}" type="presParOf" srcId="{C755677B-40A4-41B4-A05A-5E724297E31E}" destId="{F8D94558-F90C-4BC5-9020-6CEE905FD597}" srcOrd="0" destOrd="0" presId="urn:microsoft.com/office/officeart/2005/8/layout/orgChart1"/>
    <dgm:cxn modelId="{294B1833-3E89-44D0-BAD8-E60746B44839}" type="presParOf" srcId="{F8D94558-F90C-4BC5-9020-6CEE905FD597}" destId="{6B0425BB-74C6-4079-8885-89839B0CF645}" srcOrd="0" destOrd="0" presId="urn:microsoft.com/office/officeart/2005/8/layout/orgChart1"/>
    <dgm:cxn modelId="{F217A94F-87CB-4076-90C0-F748442C3195}" type="presParOf" srcId="{F8D94558-F90C-4BC5-9020-6CEE905FD597}" destId="{E593F093-3F32-4ADB-B8AE-D21159E41A17}" srcOrd="1" destOrd="0" presId="urn:microsoft.com/office/officeart/2005/8/layout/orgChart1"/>
    <dgm:cxn modelId="{19558A6A-3B94-490E-A5B7-D397D87F9D98}" type="presParOf" srcId="{C755677B-40A4-41B4-A05A-5E724297E31E}" destId="{22655556-2261-4D22-B2FE-3277B791905B}" srcOrd="1" destOrd="0" presId="urn:microsoft.com/office/officeart/2005/8/layout/orgChart1"/>
    <dgm:cxn modelId="{DF87844A-3FD4-45FF-9A42-AB7EA2B611BA}" type="presParOf" srcId="{C755677B-40A4-41B4-A05A-5E724297E31E}" destId="{AE2C8C13-774C-431D-919D-F5CE19236EB3}" srcOrd="2" destOrd="0" presId="urn:microsoft.com/office/officeart/2005/8/layout/orgChart1"/>
    <dgm:cxn modelId="{CE41E116-179E-4D0A-9EB3-10A0707DF8B6}" type="presParOf" srcId="{3E2E5571-82B7-4FF6-9EA6-6A66D7EF2889}" destId="{7477742A-B660-4B16-B35C-CF9CB07A8874}" srcOrd="2" destOrd="0" presId="urn:microsoft.com/office/officeart/2005/8/layout/orgChart1"/>
    <dgm:cxn modelId="{BA1E21AD-6F64-4030-9CFD-35602B9D07E4}" type="presParOf" srcId="{43C4E9A0-8BE3-4ADE-88FF-33364F90ABF7}" destId="{74084C78-B28E-46F9-B8BF-DD556495A730}" srcOrd="2" destOrd="0" presId="urn:microsoft.com/office/officeart/2005/8/layout/orgChart1"/>
    <dgm:cxn modelId="{4DE06AFD-465B-4F07-8FE6-14F7BCC66C71}" type="presParOf" srcId="{43C4E9A0-8BE3-4ADE-88FF-33364F90ABF7}" destId="{480D6AE5-B1D2-4747-9808-9BE154AB5324}" srcOrd="3" destOrd="0" presId="urn:microsoft.com/office/officeart/2005/8/layout/orgChart1"/>
    <dgm:cxn modelId="{09CF553D-91EF-4920-8E7C-571649428657}" type="presParOf" srcId="{480D6AE5-B1D2-4747-9808-9BE154AB5324}" destId="{70593FE6-9957-4989-A06C-FD51BEBDE0C5}" srcOrd="0" destOrd="0" presId="urn:microsoft.com/office/officeart/2005/8/layout/orgChart1"/>
    <dgm:cxn modelId="{C6902FBB-4E51-41BF-8A6E-4C8A9B7715E5}" type="presParOf" srcId="{70593FE6-9957-4989-A06C-FD51BEBDE0C5}" destId="{2CF4B66C-258E-4ABE-A390-C9A2FF0B5C88}" srcOrd="0" destOrd="0" presId="urn:microsoft.com/office/officeart/2005/8/layout/orgChart1"/>
    <dgm:cxn modelId="{EE34D495-CD6A-48E7-BA09-D1E17759234B}" type="presParOf" srcId="{70593FE6-9957-4989-A06C-FD51BEBDE0C5}" destId="{A506B220-BDF0-4FEB-8C9C-1A8A16B45118}" srcOrd="1" destOrd="0" presId="urn:microsoft.com/office/officeart/2005/8/layout/orgChart1"/>
    <dgm:cxn modelId="{7CCF4F56-33FD-4C4C-8729-D7D24CC4A7CC}" type="presParOf" srcId="{480D6AE5-B1D2-4747-9808-9BE154AB5324}" destId="{BCFBAE8E-45BE-4AD9-A5CD-22BBD8E3F06C}" srcOrd="1" destOrd="0" presId="urn:microsoft.com/office/officeart/2005/8/layout/orgChart1"/>
    <dgm:cxn modelId="{A3192483-CD60-461E-98CE-A06512DC5C62}" type="presParOf" srcId="{BCFBAE8E-45BE-4AD9-A5CD-22BBD8E3F06C}" destId="{F39F759E-1839-4E64-A7F3-9515834FF38D}" srcOrd="0" destOrd="0" presId="urn:microsoft.com/office/officeart/2005/8/layout/orgChart1"/>
    <dgm:cxn modelId="{641EE583-FD68-49B0-8BC7-CD8168B365D9}" type="presParOf" srcId="{BCFBAE8E-45BE-4AD9-A5CD-22BBD8E3F06C}" destId="{F80457DC-B584-4986-BF26-B6E6ABBEED78}" srcOrd="1" destOrd="0" presId="urn:microsoft.com/office/officeart/2005/8/layout/orgChart1"/>
    <dgm:cxn modelId="{E9181691-6C4C-4C2F-A81D-C069A3A48390}" type="presParOf" srcId="{F80457DC-B584-4986-BF26-B6E6ABBEED78}" destId="{D999DA7B-8C79-4733-B14C-F8BF8BE3F2C5}" srcOrd="0" destOrd="0" presId="urn:microsoft.com/office/officeart/2005/8/layout/orgChart1"/>
    <dgm:cxn modelId="{9507D2F1-29E5-4A4B-BA53-BC3FF3AA6035}" type="presParOf" srcId="{D999DA7B-8C79-4733-B14C-F8BF8BE3F2C5}" destId="{6F69EACC-A6E9-43CF-8703-FD588691BD65}" srcOrd="0" destOrd="0" presId="urn:microsoft.com/office/officeart/2005/8/layout/orgChart1"/>
    <dgm:cxn modelId="{09A2D75A-E9C7-4A86-9495-CB62BCD909ED}" type="presParOf" srcId="{D999DA7B-8C79-4733-B14C-F8BF8BE3F2C5}" destId="{5A045461-7E98-4193-BE5C-BD21CE82AD29}" srcOrd="1" destOrd="0" presId="urn:microsoft.com/office/officeart/2005/8/layout/orgChart1"/>
    <dgm:cxn modelId="{F27803F6-E186-4F9A-96F8-E15D3C0C5407}" type="presParOf" srcId="{F80457DC-B584-4986-BF26-B6E6ABBEED78}" destId="{2ED77D92-4AC4-45BE-AEBB-BDCD949E54CF}" srcOrd="1" destOrd="0" presId="urn:microsoft.com/office/officeart/2005/8/layout/orgChart1"/>
    <dgm:cxn modelId="{43770D39-294A-4482-96F8-B64D59E29FC4}" type="presParOf" srcId="{F80457DC-B584-4986-BF26-B6E6ABBEED78}" destId="{5BC80EDB-A7BD-491F-A0E4-79559187E0CD}" srcOrd="2" destOrd="0" presId="urn:microsoft.com/office/officeart/2005/8/layout/orgChart1"/>
    <dgm:cxn modelId="{BDDAB418-606B-499A-8687-A3277839108D}" type="presParOf" srcId="{480D6AE5-B1D2-4747-9808-9BE154AB5324}" destId="{C2F3F51E-BDC2-4CAA-A63D-ACDADFB8A7B2}" srcOrd="2" destOrd="0" presId="urn:microsoft.com/office/officeart/2005/8/layout/orgChart1"/>
    <dgm:cxn modelId="{6BBED59B-B250-4531-9475-3499FE6A9EA7}" type="presParOf" srcId="{43C4E9A0-8BE3-4ADE-88FF-33364F90ABF7}" destId="{A63794DD-2A5B-4126-9DE7-64144D370016}" srcOrd="4" destOrd="0" presId="urn:microsoft.com/office/officeart/2005/8/layout/orgChart1"/>
    <dgm:cxn modelId="{0030DF96-0C6A-4033-AEE3-9E6FD847520B}" type="presParOf" srcId="{43C4E9A0-8BE3-4ADE-88FF-33364F90ABF7}" destId="{107026D8-112A-4D3D-857C-D01735D42CE6}" srcOrd="5" destOrd="0" presId="urn:microsoft.com/office/officeart/2005/8/layout/orgChart1"/>
    <dgm:cxn modelId="{0536E590-A3FA-4175-A3E7-E5455E6FF3C2}" type="presParOf" srcId="{107026D8-112A-4D3D-857C-D01735D42CE6}" destId="{D4DA55E0-5E09-4D25-9A00-B4D4FF543976}" srcOrd="0" destOrd="0" presId="urn:microsoft.com/office/officeart/2005/8/layout/orgChart1"/>
    <dgm:cxn modelId="{0916070B-D4CF-4E2A-B6BE-F4FE7511792D}" type="presParOf" srcId="{D4DA55E0-5E09-4D25-9A00-B4D4FF543976}" destId="{B6F7F0AC-5094-471A-9EAD-0C3B0080EE7E}" srcOrd="0" destOrd="0" presId="urn:microsoft.com/office/officeart/2005/8/layout/orgChart1"/>
    <dgm:cxn modelId="{8EBD1D63-7280-49FD-9AA6-41ED5217E2E3}" type="presParOf" srcId="{D4DA55E0-5E09-4D25-9A00-B4D4FF543976}" destId="{A7FBC4BE-046C-434B-B243-C2AB45420EA0}" srcOrd="1" destOrd="0" presId="urn:microsoft.com/office/officeart/2005/8/layout/orgChart1"/>
    <dgm:cxn modelId="{DA181A7B-0302-4E3C-8045-73FD4382A9BE}" type="presParOf" srcId="{107026D8-112A-4D3D-857C-D01735D42CE6}" destId="{FF608907-D31E-461B-8F19-C723AA4A4DBB}" srcOrd="1" destOrd="0" presId="urn:microsoft.com/office/officeart/2005/8/layout/orgChart1"/>
    <dgm:cxn modelId="{ECA70F07-1E2D-4D60-953B-31C4A224CEA3}" type="presParOf" srcId="{FF608907-D31E-461B-8F19-C723AA4A4DBB}" destId="{401B3691-19F7-46EC-8052-B30647D0D83B}" srcOrd="0" destOrd="0" presId="urn:microsoft.com/office/officeart/2005/8/layout/orgChart1"/>
    <dgm:cxn modelId="{55EF3760-A881-4969-9133-D2D8C3EB4FEB}" type="presParOf" srcId="{FF608907-D31E-461B-8F19-C723AA4A4DBB}" destId="{C045217F-793C-4C5B-AADF-A64DD0E459B1}" srcOrd="1" destOrd="0" presId="urn:microsoft.com/office/officeart/2005/8/layout/orgChart1"/>
    <dgm:cxn modelId="{9567713F-01BC-4C74-A6D1-BD7AA92D4D90}" type="presParOf" srcId="{C045217F-793C-4C5B-AADF-A64DD0E459B1}" destId="{711D3BB9-7BBA-485C-A159-58984EDE0D86}" srcOrd="0" destOrd="0" presId="urn:microsoft.com/office/officeart/2005/8/layout/orgChart1"/>
    <dgm:cxn modelId="{C0ED9E56-4376-47D3-9436-BC1167A0968F}" type="presParOf" srcId="{711D3BB9-7BBA-485C-A159-58984EDE0D86}" destId="{4D1C9ED1-C4E7-4E32-BCBF-4B2E8664DE78}" srcOrd="0" destOrd="0" presId="urn:microsoft.com/office/officeart/2005/8/layout/orgChart1"/>
    <dgm:cxn modelId="{A765B120-3981-40B8-A180-D2ED96EDBD30}" type="presParOf" srcId="{711D3BB9-7BBA-485C-A159-58984EDE0D86}" destId="{4A13DBDB-6754-41C4-9E56-AC8D2D8150C3}" srcOrd="1" destOrd="0" presId="urn:microsoft.com/office/officeart/2005/8/layout/orgChart1"/>
    <dgm:cxn modelId="{991C6BC9-CE68-4CD7-AB32-3202A9B632A5}" type="presParOf" srcId="{C045217F-793C-4C5B-AADF-A64DD0E459B1}" destId="{9D89A8C2-DED2-4FF3-824D-7DAB82CEC967}" srcOrd="1" destOrd="0" presId="urn:microsoft.com/office/officeart/2005/8/layout/orgChart1"/>
    <dgm:cxn modelId="{8C1492C8-61FF-44FB-91D3-5A6C0676DACD}" type="presParOf" srcId="{C045217F-793C-4C5B-AADF-A64DD0E459B1}" destId="{83EC3540-E096-4B8B-9303-7AD4DD910922}" srcOrd="2" destOrd="0" presId="urn:microsoft.com/office/officeart/2005/8/layout/orgChart1"/>
    <dgm:cxn modelId="{1BFFA756-7294-4BDA-8AB2-FC7A9A96117C}" type="presParOf" srcId="{107026D8-112A-4D3D-857C-D01735D42CE6}" destId="{C165C041-EE83-4A73-9902-44C4AFEC1DF6}" srcOrd="2" destOrd="0" presId="urn:microsoft.com/office/officeart/2005/8/layout/orgChart1"/>
    <dgm:cxn modelId="{DC1DADE0-FCE2-4059-97FA-F27EDE58B29D}" type="presParOf" srcId="{227EBAAC-7318-491A-BB17-CD909AEBEE99}" destId="{1615C27A-A7D3-48A3-B566-75AF86CBE8B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B3691-19F7-46EC-8052-B30647D0D83B}">
      <dsp:nvSpPr>
        <dsp:cNvPr id="0" name=""/>
        <dsp:cNvSpPr/>
      </dsp:nvSpPr>
      <dsp:spPr>
        <a:xfrm>
          <a:off x="7940028"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794DD-2A5B-4126-9DE7-64144D370016}">
      <dsp:nvSpPr>
        <dsp:cNvPr id="0" name=""/>
        <dsp:cNvSpPr/>
      </dsp:nvSpPr>
      <dsp:spPr>
        <a:xfrm>
          <a:off x="5389669" y="947474"/>
          <a:ext cx="3809796" cy="815325"/>
        </a:xfrm>
        <a:custGeom>
          <a:avLst/>
          <a:gdLst/>
          <a:ahLst/>
          <a:cxnLst/>
          <a:rect l="0" t="0" r="0" b="0"/>
          <a:pathLst>
            <a:path>
              <a:moveTo>
                <a:pt x="0" y="0"/>
              </a:moveTo>
              <a:lnTo>
                <a:pt x="0" y="484723"/>
              </a:lnTo>
              <a:lnTo>
                <a:pt x="3809796" y="484723"/>
              </a:lnTo>
              <a:lnTo>
                <a:pt x="3809796"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9F759E-1839-4E64-A7F3-9515834FF38D}">
      <dsp:nvSpPr>
        <dsp:cNvPr id="0" name=""/>
        <dsp:cNvSpPr/>
      </dsp:nvSpPr>
      <dsp:spPr>
        <a:xfrm>
          <a:off x="4130232" y="3337095"/>
          <a:ext cx="472288" cy="1733126"/>
        </a:xfrm>
        <a:custGeom>
          <a:avLst/>
          <a:gdLst/>
          <a:ahLst/>
          <a:cxnLst/>
          <a:rect l="0" t="0" r="0" b="0"/>
          <a:pathLst>
            <a:path>
              <a:moveTo>
                <a:pt x="0" y="0"/>
              </a:moveTo>
              <a:lnTo>
                <a:pt x="0" y="1733126"/>
              </a:lnTo>
              <a:lnTo>
                <a:pt x="472288" y="1733126"/>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84C78-B28E-46F9-B8BF-DD556495A730}">
      <dsp:nvSpPr>
        <dsp:cNvPr id="0" name=""/>
        <dsp:cNvSpPr/>
      </dsp:nvSpPr>
      <dsp:spPr>
        <a:xfrm>
          <a:off x="5343949" y="947474"/>
          <a:ext cx="91440" cy="815325"/>
        </a:xfrm>
        <a:custGeom>
          <a:avLst/>
          <a:gdLst/>
          <a:ahLst/>
          <a:cxnLst/>
          <a:rect l="0" t="0" r="0" b="0"/>
          <a:pathLst>
            <a:path>
              <a:moveTo>
                <a:pt x="45720" y="0"/>
              </a:moveTo>
              <a:lnTo>
                <a:pt x="4572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F65D04-76E7-453B-8D25-9312F11E1DF0}">
      <dsp:nvSpPr>
        <dsp:cNvPr id="0" name=""/>
        <dsp:cNvSpPr/>
      </dsp:nvSpPr>
      <dsp:spPr>
        <a:xfrm>
          <a:off x="320436"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4C67D-175A-45CB-A13C-8BF91A7A35C4}">
      <dsp:nvSpPr>
        <dsp:cNvPr id="0" name=""/>
        <dsp:cNvSpPr/>
      </dsp:nvSpPr>
      <dsp:spPr>
        <a:xfrm>
          <a:off x="1579872" y="947474"/>
          <a:ext cx="3809796" cy="815325"/>
        </a:xfrm>
        <a:custGeom>
          <a:avLst/>
          <a:gdLst/>
          <a:ahLst/>
          <a:cxnLst/>
          <a:rect l="0" t="0" r="0" b="0"/>
          <a:pathLst>
            <a:path>
              <a:moveTo>
                <a:pt x="3809796" y="0"/>
              </a:moveTo>
              <a:lnTo>
                <a:pt x="3809796" y="484723"/>
              </a:lnTo>
              <a:lnTo>
                <a:pt x="0" y="484723"/>
              </a:lnTo>
              <a:lnTo>
                <a:pt x="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73BB6-4CD4-4749-BCA9-523DDEB4B57F}">
      <dsp:nvSpPr>
        <dsp:cNvPr id="0" name=""/>
        <dsp:cNvSpPr/>
      </dsp:nvSpPr>
      <dsp:spPr>
        <a:xfrm>
          <a:off x="239611" y="0"/>
          <a:ext cx="10300114" cy="94747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Iontové nápoje a jejich využití</a:t>
          </a:r>
        </a:p>
      </dsp:txBody>
      <dsp:txXfrm>
        <a:off x="239611" y="0"/>
        <a:ext cx="10300114" cy="947474"/>
      </dsp:txXfrm>
    </dsp:sp>
    <dsp:sp modelId="{473ECC33-3978-4CF5-AACD-92C2BC42BDAA}">
      <dsp:nvSpPr>
        <dsp:cNvPr id="0" name=""/>
        <dsp:cNvSpPr/>
      </dsp:nvSpPr>
      <dsp:spPr>
        <a:xfrm>
          <a:off x="5577"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Hypotonické</a:t>
          </a:r>
        </a:p>
        <a:p>
          <a:pPr marL="0" lvl="0" indent="0" algn="ctr" defTabSz="1422400">
            <a:lnSpc>
              <a:spcPct val="90000"/>
            </a:lnSpc>
            <a:spcBef>
              <a:spcPct val="0"/>
            </a:spcBef>
            <a:spcAft>
              <a:spcPct val="35000"/>
            </a:spcAft>
            <a:buNone/>
          </a:pPr>
          <a:r>
            <a:rPr lang="cs-CZ" sz="1800" i="1" kern="1200" dirty="0"/>
            <a:t>Koncentrace nápoje </a:t>
          </a:r>
        </a:p>
        <a:p>
          <a:pPr marL="0" lvl="0" indent="0" algn="ctr" defTabSz="1422400">
            <a:lnSpc>
              <a:spcPct val="90000"/>
            </a:lnSpc>
            <a:spcBef>
              <a:spcPct val="0"/>
            </a:spcBef>
            <a:spcAft>
              <a:spcPct val="35000"/>
            </a:spcAft>
            <a:buNone/>
          </a:pPr>
          <a:r>
            <a:rPr lang="cs-CZ" sz="1800" i="1" kern="1200" dirty="0"/>
            <a:t>(do 250 </a:t>
          </a:r>
          <a:r>
            <a:rPr lang="cs-CZ" sz="1800" i="1" kern="1200" dirty="0" err="1"/>
            <a:t>miliosmolů</a:t>
          </a:r>
          <a:r>
            <a:rPr lang="cs-CZ" sz="1800" i="1" kern="1200" dirty="0"/>
            <a:t>/l)</a:t>
          </a:r>
        </a:p>
      </dsp:txBody>
      <dsp:txXfrm>
        <a:off x="5577" y="1762799"/>
        <a:ext cx="3148591" cy="1574295"/>
      </dsp:txXfrm>
    </dsp:sp>
    <dsp:sp modelId="{6B0425BB-74C6-4079-8885-89839B0CF645}">
      <dsp:nvSpPr>
        <dsp:cNvPr id="0" name=""/>
        <dsp:cNvSpPr/>
      </dsp:nvSpPr>
      <dsp:spPr>
        <a:xfrm>
          <a:off x="792725"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před a během</a:t>
          </a:r>
          <a:r>
            <a:rPr lang="cs-CZ" sz="2400" kern="1200" dirty="0"/>
            <a:t> zátěže.</a:t>
          </a:r>
        </a:p>
      </dsp:txBody>
      <dsp:txXfrm>
        <a:off x="792725" y="3988193"/>
        <a:ext cx="3148591" cy="1574295"/>
      </dsp:txXfrm>
    </dsp:sp>
    <dsp:sp modelId="{2CF4B66C-258E-4ABE-A390-C9A2FF0B5C88}">
      <dsp:nvSpPr>
        <dsp:cNvPr id="0" name=""/>
        <dsp:cNvSpPr/>
      </dsp:nvSpPr>
      <dsp:spPr>
        <a:xfrm>
          <a:off x="3815373"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Isotonické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(do 290 ± 15</a:t>
          </a:r>
          <a:r>
            <a:rPr lang="cs-CZ" sz="1800" kern="1200" dirty="0"/>
            <a:t> </a:t>
          </a:r>
          <a:r>
            <a:rPr lang="cs-CZ" sz="1800" i="1" kern="1200" dirty="0" err="1"/>
            <a:t>miliosmolů</a:t>
          </a:r>
          <a:r>
            <a:rPr lang="cs-CZ" sz="1800" i="1" kern="1200" dirty="0"/>
            <a:t>/l)</a:t>
          </a:r>
          <a:endParaRPr lang="cs-CZ" sz="1800" kern="1200" dirty="0"/>
        </a:p>
      </dsp:txBody>
      <dsp:txXfrm>
        <a:off x="3815373" y="1762799"/>
        <a:ext cx="3148591" cy="1574295"/>
      </dsp:txXfrm>
    </dsp:sp>
    <dsp:sp modelId="{6F69EACC-A6E9-43CF-8703-FD588691BD65}">
      <dsp:nvSpPr>
        <dsp:cNvPr id="0" name=""/>
        <dsp:cNvSpPr/>
      </dsp:nvSpPr>
      <dsp:spPr>
        <a:xfrm>
          <a:off x="4602521" y="3988193"/>
          <a:ext cx="2717990" cy="216405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po skončení</a:t>
          </a:r>
          <a:r>
            <a:rPr lang="cs-CZ" sz="2400" kern="1200" dirty="0"/>
            <a:t> zátěže nebo u výkonu, který již přesáhl délku trvání </a:t>
          </a:r>
          <a:r>
            <a:rPr lang="cs-CZ" sz="2400" b="1" kern="1200" dirty="0">
              <a:solidFill>
                <a:schemeClr val="accent2">
                  <a:lumMod val="75000"/>
                </a:schemeClr>
              </a:solidFill>
            </a:rPr>
            <a:t>3 hod</a:t>
          </a:r>
          <a:r>
            <a:rPr lang="cs-CZ" sz="2400" kern="1200" dirty="0"/>
            <a:t>.</a:t>
          </a:r>
        </a:p>
      </dsp:txBody>
      <dsp:txXfrm>
        <a:off x="4602521" y="3988193"/>
        <a:ext cx="2717990" cy="2164058"/>
      </dsp:txXfrm>
    </dsp:sp>
    <dsp:sp modelId="{B6F7F0AC-5094-471A-9EAD-0C3B0080EE7E}">
      <dsp:nvSpPr>
        <dsp:cNvPr id="0" name=""/>
        <dsp:cNvSpPr/>
      </dsp:nvSpPr>
      <dsp:spPr>
        <a:xfrm>
          <a:off x="7625169"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Hypertonické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(více než 340</a:t>
          </a:r>
          <a:r>
            <a:rPr lang="cs-CZ" sz="1800" kern="1200" dirty="0"/>
            <a:t> </a:t>
          </a:r>
          <a:r>
            <a:rPr lang="cs-CZ" sz="1800" i="1" kern="1200" dirty="0" err="1"/>
            <a:t>miliosmolů</a:t>
          </a:r>
          <a:r>
            <a:rPr lang="cs-CZ" sz="1800" i="1" kern="1200" dirty="0"/>
            <a:t>/l)</a:t>
          </a:r>
          <a:endParaRPr lang="cs-CZ" sz="1800" kern="1200" dirty="0"/>
        </a:p>
      </dsp:txBody>
      <dsp:txXfrm>
        <a:off x="7625169" y="1762799"/>
        <a:ext cx="3148591" cy="1574295"/>
      </dsp:txXfrm>
    </dsp:sp>
    <dsp:sp modelId="{4D1C9ED1-C4E7-4E32-BCBF-4B2E8664DE78}">
      <dsp:nvSpPr>
        <dsp:cNvPr id="0" name=""/>
        <dsp:cNvSpPr/>
      </dsp:nvSpPr>
      <dsp:spPr>
        <a:xfrm>
          <a:off x="8412317"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výhradně </a:t>
          </a:r>
          <a:r>
            <a:rPr lang="cs-CZ" sz="2400" b="1" kern="1200" dirty="0">
              <a:solidFill>
                <a:schemeClr val="accent2">
                  <a:lumMod val="75000"/>
                </a:schemeClr>
              </a:solidFill>
            </a:rPr>
            <a:t>po skončení </a:t>
          </a:r>
          <a:r>
            <a:rPr lang="cs-CZ" sz="2400" kern="1200" dirty="0"/>
            <a:t>zátěže.</a:t>
          </a:r>
        </a:p>
      </dsp:txBody>
      <dsp:txXfrm>
        <a:off x="8412317" y="3988193"/>
        <a:ext cx="3148591" cy="157429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A41EC-DE05-4E7F-8C50-4A8469798784}" type="datetimeFigureOut">
              <a:rPr lang="cs-CZ" smtClean="0"/>
              <a:t>16.04.2024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8FCBE-B84B-4367-9AC2-45E6F3BD406D}" type="slidenum">
              <a:rPr lang="cs-CZ" smtClean="0"/>
              <a:t>‹#›</a:t>
            </a:fld>
            <a:endParaRPr lang="cs-CZ"/>
          </a:p>
        </p:txBody>
      </p:sp>
    </p:spTree>
    <p:extLst>
      <p:ext uri="{BB962C8B-B14F-4D97-AF65-F5344CB8AC3E}">
        <p14:creationId xmlns:p14="http://schemas.microsoft.com/office/powerpoint/2010/main" val="198647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5B8FCBE-B84B-4367-9AC2-45E6F3BD406D}" type="slidenum">
              <a:rPr lang="cs-CZ" smtClean="0"/>
              <a:t>35</a:t>
            </a:fld>
            <a:endParaRPr lang="cs-CZ"/>
          </a:p>
        </p:txBody>
      </p:sp>
    </p:spTree>
    <p:extLst>
      <p:ext uri="{BB962C8B-B14F-4D97-AF65-F5344CB8AC3E}">
        <p14:creationId xmlns:p14="http://schemas.microsoft.com/office/powerpoint/2010/main" val="2548275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5B8FCBE-B84B-4367-9AC2-45E6F3BD406D}" type="slidenum">
              <a:rPr lang="cs-CZ" smtClean="0"/>
              <a:t>39</a:t>
            </a:fld>
            <a:endParaRPr lang="cs-CZ"/>
          </a:p>
        </p:txBody>
      </p:sp>
    </p:spTree>
    <p:extLst>
      <p:ext uri="{BB962C8B-B14F-4D97-AF65-F5344CB8AC3E}">
        <p14:creationId xmlns:p14="http://schemas.microsoft.com/office/powerpoint/2010/main" val="132483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8FCBE-B84B-4367-9AC2-45E6F3BD406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03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8FCBE-B84B-4367-9AC2-45E6F3BD406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73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955587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88475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3092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91118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83210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64452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58120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465038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9"/>
            <a:ext cx="10572000" cy="2971051"/>
          </a:xfrm>
        </p:spPr>
        <p:txBody>
          <a:bodyPr/>
          <a:lstStyle>
            <a:lvl1pPr>
              <a:defRPr sz="4050"/>
            </a:lvl1pPr>
          </a:lstStyle>
          <a:p>
            <a:r>
              <a:rPr lang="cs-CZ"/>
              <a:t>Kliknutím lze upravit styl.</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69558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1" y="447188"/>
            <a:ext cx="10571999" cy="970450"/>
          </a:xfrm>
        </p:spPr>
        <p:txBody>
          <a:bodyPr/>
          <a:lstStyle/>
          <a:p>
            <a:r>
              <a:rPr lang="cs-CZ"/>
              <a:t>Kliknutím lze upravit styl.</a:t>
            </a:r>
            <a:endParaRPr lang="en-US" dirty="0"/>
          </a:p>
        </p:txBody>
      </p:sp>
      <p:sp>
        <p:nvSpPr>
          <p:cNvPr id="3" name="Content Placeholder 2"/>
          <p:cNvSpPr>
            <a:spLocks noGrp="1"/>
          </p:cNvSpPr>
          <p:nvPr>
            <p:ph idx="1"/>
          </p:nvPr>
        </p:nvSpPr>
        <p:spPr>
          <a:xfrm>
            <a:off x="818713" y="2222287"/>
            <a:ext cx="10554575" cy="363651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831171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10" name="Freeform 7"/>
          <p:cNvSpPr/>
          <p:nvPr/>
        </p:nvSpPr>
        <p:spPr bwMode="auto">
          <a:xfrm>
            <a:off x="0" y="3"/>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9" cy="1468800"/>
          </a:xfrm>
        </p:spPr>
        <p:txBody>
          <a:bodyPr anchor="b"/>
          <a:lstStyle>
            <a:lvl1pPr algn="r">
              <a:defRPr sz="3600" b="1" cap="none"/>
            </a:lvl1pPr>
          </a:lstStyle>
          <a:p>
            <a:r>
              <a:rPr lang="cs-CZ"/>
              <a:t>Kliknutím lze upravit styl.</a:t>
            </a:r>
            <a:endParaRPr lang="en-US" dirty="0"/>
          </a:p>
        </p:txBody>
      </p:sp>
      <p:sp>
        <p:nvSpPr>
          <p:cNvPr id="3" name="Text Placeholder 2"/>
          <p:cNvSpPr>
            <a:spLocks noGrp="1"/>
          </p:cNvSpPr>
          <p:nvPr>
            <p:ph type="body" idx="1"/>
          </p:nvPr>
        </p:nvSpPr>
        <p:spPr>
          <a:xfrm>
            <a:off x="810000" y="5281203"/>
            <a:ext cx="10561419"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36630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83331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18713" y="2222289"/>
            <a:ext cx="5185873" cy="3638763"/>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7417" y="2222287"/>
            <a:ext cx="5194583" cy="3638764"/>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4346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814729" y="2174875"/>
            <a:ext cx="5189857"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Content Placeholder 3"/>
          <p:cNvSpPr>
            <a:spLocks noGrp="1"/>
          </p:cNvSpPr>
          <p:nvPr>
            <p:ph sz="half" idx="2"/>
          </p:nvPr>
        </p:nvSpPr>
        <p:spPr>
          <a:xfrm>
            <a:off x="814729" y="2751140"/>
            <a:ext cx="5189856" cy="3109913"/>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87417" y="2174875"/>
            <a:ext cx="519458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Content Placeholder 5"/>
          <p:cNvSpPr>
            <a:spLocks noGrp="1"/>
          </p:cNvSpPr>
          <p:nvPr>
            <p:ph sz="quarter" idx="4"/>
          </p:nvPr>
        </p:nvSpPr>
        <p:spPr>
          <a:xfrm>
            <a:off x="6187417" y="2751140"/>
            <a:ext cx="5194583" cy="3109913"/>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CEBB874-0412-4D27-89EA-F88CAE2018DF}" type="datetimeFigureOut">
              <a:rPr lang="cs-CZ" smtClean="0"/>
              <a:t>16.04.2024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793322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CEBB874-0412-4D27-89EA-F88CAE2018DF}" type="datetimeFigureOut">
              <a:rPr lang="cs-CZ" smtClean="0"/>
              <a:t>16.04.2024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38237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BB874-0412-4D27-89EA-F88CAE2018DF}" type="datetimeFigureOut">
              <a:rPr lang="cs-CZ" smtClean="0"/>
              <a:t>16.04.2024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923702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12" name="Freeform 6"/>
          <p:cNvSpPr>
            <a:spLocks noChangeAspect="1"/>
          </p:cNvSpPr>
          <p:nvPr/>
        </p:nvSpPr>
        <p:spPr bwMode="auto">
          <a:xfrm>
            <a:off x="1073152" y="446089"/>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2" y="446088"/>
            <a:ext cx="3547533" cy="1618396"/>
          </a:xfrm>
        </p:spPr>
        <p:txBody>
          <a:bodyPr anchor="b"/>
          <a:lstStyle>
            <a:lvl1pPr algn="l">
              <a:defRPr sz="1500" b="1"/>
            </a:lvl1pPr>
          </a:lstStyle>
          <a:p>
            <a:r>
              <a:rPr lang="cs-CZ"/>
              <a:t>Kliknutím lze upravit styl.</a:t>
            </a:r>
            <a:endParaRPr lang="en-US" dirty="0"/>
          </a:p>
        </p:txBody>
      </p:sp>
      <p:sp>
        <p:nvSpPr>
          <p:cNvPr id="3" name="Content Placeholder 2"/>
          <p:cNvSpPr>
            <a:spLocks noGrp="1"/>
          </p:cNvSpPr>
          <p:nvPr>
            <p:ph idx="1"/>
          </p:nvPr>
        </p:nvSpPr>
        <p:spPr>
          <a:xfrm>
            <a:off x="4855634" y="446090"/>
            <a:ext cx="6252633" cy="5414963"/>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073152" y="2260740"/>
            <a:ext cx="3547533"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500200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14729" y="727524"/>
            <a:ext cx="4852988" cy="1617163"/>
          </a:xfrm>
        </p:spPr>
        <p:txBody>
          <a:bodyPr anchor="b">
            <a:normAutofit/>
          </a:bodyPr>
          <a:lstStyle>
            <a:lvl1pPr algn="l">
              <a:defRPr sz="1800" b="0"/>
            </a:lvl1pPr>
          </a:lstStyle>
          <a:p>
            <a:r>
              <a:rPr lang="cs-CZ"/>
              <a:t>Kliknutím lze upravit styl.</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cs-CZ"/>
              <a:t>Kliknutím na ikonu přidáte obrázek.</a:t>
            </a:r>
            <a:endParaRPr lang="en-US" dirty="0"/>
          </a:p>
        </p:txBody>
      </p:sp>
      <p:sp>
        <p:nvSpPr>
          <p:cNvPr id="4" name="Text Placeholder 3"/>
          <p:cNvSpPr>
            <a:spLocks noGrp="1"/>
          </p:cNvSpPr>
          <p:nvPr>
            <p:ph type="body" sz="half" idx="2"/>
          </p:nvPr>
        </p:nvSpPr>
        <p:spPr>
          <a:xfrm>
            <a:off x="814729" y="2344684"/>
            <a:ext cx="4852988"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a:xfrm>
            <a:off x="3885811" y="6041364"/>
            <a:ext cx="976879" cy="365125"/>
          </a:xfrm>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a:xfrm>
            <a:off x="590396" y="6041364"/>
            <a:ext cx="3295413" cy="365125"/>
          </a:xfrm>
        </p:spPr>
        <p:txBody>
          <a:bodyPr/>
          <a:lstStyle/>
          <a:p>
            <a:endParaRPr lang="cs-CZ"/>
          </a:p>
        </p:txBody>
      </p:sp>
      <p:sp>
        <p:nvSpPr>
          <p:cNvPr id="7" name="Slide Number Placeholder 6"/>
          <p:cNvSpPr>
            <a:spLocks noGrp="1"/>
          </p:cNvSpPr>
          <p:nvPr>
            <p:ph type="sldNum" sz="quarter" idx="12"/>
          </p:nvPr>
        </p:nvSpPr>
        <p:spPr>
          <a:xfrm>
            <a:off x="4862689" y="5915890"/>
            <a:ext cx="1062155" cy="490599"/>
          </a:xfrm>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753376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9" cy="566738"/>
          </a:xfrm>
        </p:spPr>
        <p:txBody>
          <a:bodyPr anchor="b">
            <a:normAutofit/>
          </a:bodyPr>
          <a:lstStyle>
            <a:lvl1pPr algn="l">
              <a:defRPr sz="1800" b="0"/>
            </a:lvl1pPr>
          </a:lstStyle>
          <a:p>
            <a:r>
              <a:rPr lang="cs-CZ"/>
              <a:t>Kliknutím lze upravit styl.</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cs-CZ"/>
              <a:t>Kliknutím na ikonu přidáte obrázek.</a:t>
            </a:r>
            <a:endParaRPr lang="en-US" dirty="0"/>
          </a:p>
        </p:txBody>
      </p:sp>
      <p:sp>
        <p:nvSpPr>
          <p:cNvPr id="4" name="Text Placeholder 3"/>
          <p:cNvSpPr>
            <a:spLocks noGrp="1"/>
          </p:cNvSpPr>
          <p:nvPr>
            <p:ph type="body" sz="half" idx="2"/>
          </p:nvPr>
        </p:nvSpPr>
        <p:spPr>
          <a:xfrm>
            <a:off x="810000" y="5367338"/>
            <a:ext cx="10561419"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306202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3150" b="1" cap="none"/>
            </a:lvl1pPr>
          </a:lstStyle>
          <a:p>
            <a:r>
              <a:rPr lang="cs-CZ"/>
              <a:t>Kliknutím lze upravit styl.</a:t>
            </a:r>
            <a:endParaRPr lang="en-US" dirty="0"/>
          </a:p>
        </p:txBody>
      </p:sp>
      <p:sp>
        <p:nvSpPr>
          <p:cNvPr id="3" name="Text Placeholder 2"/>
          <p:cNvSpPr>
            <a:spLocks noGrp="1"/>
          </p:cNvSpPr>
          <p:nvPr>
            <p:ph type="body" idx="1"/>
          </p:nvPr>
        </p:nvSpPr>
        <p:spPr>
          <a:xfrm>
            <a:off x="853191" y="4443682"/>
            <a:ext cx="5891636" cy="71324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cs-CZ"/>
              <a:t>Upravte styly předlohy textu.</a:t>
            </a:r>
          </a:p>
        </p:txBody>
      </p:sp>
      <p:sp>
        <p:nvSpPr>
          <p:cNvPr id="9" name="Text Placeholder 5"/>
          <p:cNvSpPr>
            <a:spLocks noGrp="1"/>
          </p:cNvSpPr>
          <p:nvPr>
            <p:ph type="body" sz="quarter" idx="16"/>
          </p:nvPr>
        </p:nvSpPr>
        <p:spPr>
          <a:xfrm>
            <a:off x="7574644" y="1081458"/>
            <a:ext cx="3810001" cy="4075465"/>
          </a:xfrm>
        </p:spPr>
        <p:txBody>
          <a:bodyPr anchor="t"/>
          <a:lstStyle>
            <a:lvl1pPr marL="0" indent="0">
              <a:buFontTx/>
              <a:buNone/>
              <a:defRPr/>
            </a:lvl1pPr>
          </a:lstStyle>
          <a:p>
            <a:pPr lvl="0"/>
            <a:r>
              <a:rPr lang="cs-CZ"/>
              <a:t>Upravte styly předlohy textu.</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780798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9" name="Freeform 6"/>
          <p:cNvSpPr>
            <a:spLocks noChangeAspect="1"/>
          </p:cNvSpPr>
          <p:nvPr/>
        </p:nvSpPr>
        <p:spPr bwMode="auto">
          <a:xfrm>
            <a:off x="1140885"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90" y="2435959"/>
            <a:ext cx="4382521" cy="2007789"/>
          </a:xfrm>
        </p:spPr>
        <p:txBody>
          <a:bodyPr/>
          <a:lstStyle>
            <a:lvl1pPr>
              <a:defRPr sz="2400"/>
            </a:lvl1pPr>
          </a:lstStyle>
          <a:p>
            <a:r>
              <a:rPr lang="cs-CZ"/>
              <a:t>Kliknutím lze upravit styl.</a:t>
            </a:r>
            <a:endParaRPr lang="en-US" dirty="0"/>
          </a:p>
        </p:txBody>
      </p:sp>
      <p:sp>
        <p:nvSpPr>
          <p:cNvPr id="6" name="Text Placeholder 5"/>
          <p:cNvSpPr>
            <a:spLocks noGrp="1"/>
          </p:cNvSpPr>
          <p:nvPr>
            <p:ph type="body" sz="quarter" idx="16"/>
          </p:nvPr>
        </p:nvSpPr>
        <p:spPr>
          <a:xfrm>
            <a:off x="6156001" y="2286002"/>
            <a:ext cx="4880300" cy="2295525"/>
          </a:xfrm>
        </p:spPr>
        <p:txBody>
          <a:bodyPr anchor="t"/>
          <a:lstStyle>
            <a:lvl1pPr marL="0" indent="0">
              <a:buFontTx/>
              <a:buNone/>
              <a:defRPr/>
            </a:lvl1pPr>
          </a:lstStyle>
          <a:p>
            <a:pPr lvl="0"/>
            <a:r>
              <a:rPr lang="cs-CZ"/>
              <a:t>Upravte styly předlohy textu.</a:t>
            </a:r>
          </a:p>
        </p:txBody>
      </p:sp>
      <p:sp>
        <p:nvSpPr>
          <p:cNvPr id="2" name="Date Placeholder 1"/>
          <p:cNvSpPr>
            <a:spLocks noGrp="1"/>
          </p:cNvSpPr>
          <p:nvPr>
            <p:ph type="dt" sz="half" idx="10"/>
          </p:nvPr>
        </p:nvSpPr>
        <p:spPr/>
        <p:txBody>
          <a:bodyPr/>
          <a:lstStyle/>
          <a:p>
            <a:fld id="{BCEBB874-0412-4D27-89EA-F88CAE2018DF}" type="datetimeFigureOut">
              <a:rPr lang="cs-CZ" smtClean="0"/>
              <a:t>16.04.2024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662363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52295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020283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2"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2" y="586171"/>
            <a:ext cx="2494791" cy="51347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10002" y="446089"/>
            <a:ext cx="6611540" cy="5414962"/>
          </a:xfrm>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396251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65343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107211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044445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3BF0CB6-5639-42DD-ACF4-E11C819FB15D}"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931448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3BF0CB6-5639-42DD-ACF4-E11C819FB15D}" type="datetimeFigureOut">
              <a:rPr lang="cs-CZ" smtClean="0"/>
              <a:t>16.04.2024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89213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3BF0CB6-5639-42DD-ACF4-E11C819FB15D}" type="datetimeFigureOut">
              <a:rPr lang="cs-CZ" smtClean="0"/>
              <a:t>16.04.2024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914998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F0CB6-5639-42DD-ACF4-E11C819FB15D}" type="datetimeFigureOut">
              <a:rPr lang="cs-CZ" smtClean="0"/>
              <a:t>16.04.2024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591552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3BF0CB6-5639-42DD-ACF4-E11C819FB15D}"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48301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
        <p:nvSpPr>
          <p:cNvPr id="5" name="Date Placeholder 4"/>
          <p:cNvSpPr>
            <a:spLocks noGrp="1"/>
          </p:cNvSpPr>
          <p:nvPr>
            <p:ph type="dt" sz="half" idx="10"/>
          </p:nvPr>
        </p:nvSpPr>
        <p:spPr/>
        <p:txBody>
          <a:bodyPr/>
          <a:lstStyle/>
          <a:p>
            <a:fld id="{23BF0CB6-5639-42DD-ACF4-E11C819FB15D}" type="datetimeFigureOut">
              <a:rPr lang="cs-CZ" smtClean="0"/>
              <a:t>16.04.2024</a:t>
            </a:fld>
            <a:endParaRPr lang="cs-CZ"/>
          </a:p>
        </p:txBody>
      </p:sp>
    </p:spTree>
    <p:extLst>
      <p:ext uri="{BB962C8B-B14F-4D97-AF65-F5344CB8AC3E}">
        <p14:creationId xmlns:p14="http://schemas.microsoft.com/office/powerpoint/2010/main" val="376994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BEE3BEC-8442-4682-8056-02037FA033E1}"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541403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514467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3960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417889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91645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774205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774358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073090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BF0CB6-5639-42DD-ACF4-E11C819FB15D}"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8" name="Title 7"/>
          <p:cNvSpPr>
            <a:spLocks noGrp="1"/>
          </p:cNvSpPr>
          <p:nvPr>
            <p:ph type="title"/>
          </p:nvPr>
        </p:nvSpPr>
        <p:spPr/>
        <p:txBody>
          <a:bodyPr/>
          <a:lstStyle/>
          <a:p>
            <a:r>
              <a:rPr lang="cs-CZ"/>
              <a:t>Kliknutím lze upravit styl.</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820005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629101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63112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BEE3BEC-8442-4682-8056-02037FA033E1}" type="datetimeFigureOut">
              <a:rPr lang="cs-CZ" smtClean="0"/>
              <a:t>16.04.2024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406494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780445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722220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CEBB874-0412-4D27-89EA-F88CAE2018DF}" type="datetimeFigureOut">
              <a:rPr lang="cs-CZ" smtClean="0"/>
              <a:t>16.04.2024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441265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CEBB874-0412-4D27-89EA-F88CAE2018DF}" type="datetimeFigureOut">
              <a:rPr lang="cs-CZ" smtClean="0"/>
              <a:t>16.04.2024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430696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BB874-0412-4D27-89EA-F88CAE2018DF}" type="datetimeFigureOut">
              <a:rPr lang="cs-CZ" smtClean="0"/>
              <a:t>16.04.2024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1892324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054434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CEBB874-0412-4D27-89EA-F88CAE2018DF}"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83953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10384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61738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03255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BEE3BEC-8442-4682-8056-02037FA033E1}" type="datetimeFigureOut">
              <a:rPr lang="cs-CZ" smtClean="0"/>
              <a:t>16.04.2024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6651881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65460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0131319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4794638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16.04.2024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518367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EE3BEC-8442-4682-8056-02037FA033E1}" type="datetimeFigureOut">
              <a:rPr lang="cs-CZ" smtClean="0"/>
              <a:t>16.04.2024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963412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BEE3BEC-8442-4682-8056-02037FA033E1}" type="datetimeFigureOut">
              <a:rPr lang="cs-CZ" smtClean="0"/>
              <a:t>16.04.2024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293539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
        <p:nvSpPr>
          <p:cNvPr id="5" name="Date Placeholder 4"/>
          <p:cNvSpPr>
            <a:spLocks noGrp="1"/>
          </p:cNvSpPr>
          <p:nvPr>
            <p:ph type="dt" sz="half" idx="10"/>
          </p:nvPr>
        </p:nvSpPr>
        <p:spPr/>
        <p:txBody>
          <a:bodyPr/>
          <a:lstStyle/>
          <a:p>
            <a:fld id="{4BEE3BEC-8442-4682-8056-02037FA033E1}" type="datetimeFigureOut">
              <a:rPr lang="cs-CZ" smtClean="0"/>
              <a:t>16.04.2024</a:t>
            </a:fld>
            <a:endParaRPr lang="cs-CZ"/>
          </a:p>
        </p:txBody>
      </p:sp>
    </p:spTree>
    <p:extLst>
      <p:ext uri="{BB962C8B-B14F-4D97-AF65-F5344CB8AC3E}">
        <p14:creationId xmlns:p14="http://schemas.microsoft.com/office/powerpoint/2010/main" val="322123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EBB874-0412-4D27-89EA-F88CAE2018DF}" type="datetimeFigureOut">
              <a:rPr lang="cs-CZ" smtClean="0"/>
              <a:t>16.04.2024</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287293093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1" y="447188"/>
            <a:ext cx="10571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cs-CZ"/>
              <a:t>Kliknutím lze upravit styl.</a:t>
            </a:r>
            <a:endParaRPr lang="en-US" dirty="0"/>
          </a:p>
        </p:txBody>
      </p:sp>
      <p:sp>
        <p:nvSpPr>
          <p:cNvPr id="3" name="Text Placeholder 2"/>
          <p:cNvSpPr>
            <a:spLocks noGrp="1"/>
          </p:cNvSpPr>
          <p:nvPr>
            <p:ph type="body" idx="1"/>
          </p:nvPr>
        </p:nvSpPr>
        <p:spPr>
          <a:xfrm>
            <a:off x="810000" y="2184403"/>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3"/>
          </p:nvPr>
        </p:nvSpPr>
        <p:spPr>
          <a:xfrm>
            <a:off x="451515" y="6041364"/>
            <a:ext cx="8644320" cy="365125"/>
          </a:xfrm>
          <a:prstGeom prst="rect">
            <a:avLst/>
          </a:prstGeom>
        </p:spPr>
        <p:txBody>
          <a:bodyPr vert="horz" lIns="91440" tIns="45720" rIns="91440" bIns="45720" rtlCol="0" anchor="b"/>
          <a:lstStyle>
            <a:lvl1pPr algn="l">
              <a:defRPr sz="675">
                <a:solidFill>
                  <a:schemeClr val="tx1"/>
                </a:solidFill>
              </a:defRPr>
            </a:lvl1pPr>
          </a:lstStyle>
          <a:p>
            <a:endParaRPr lang="cs-CZ"/>
          </a:p>
        </p:txBody>
      </p:sp>
      <p:sp>
        <p:nvSpPr>
          <p:cNvPr id="4" name="Date Placeholder 3"/>
          <p:cNvSpPr>
            <a:spLocks noGrp="1"/>
          </p:cNvSpPr>
          <p:nvPr>
            <p:ph type="dt" sz="half" idx="2"/>
          </p:nvPr>
        </p:nvSpPr>
        <p:spPr>
          <a:xfrm>
            <a:off x="9334625" y="6041364"/>
            <a:ext cx="1343707" cy="365125"/>
          </a:xfrm>
          <a:prstGeom prst="rect">
            <a:avLst/>
          </a:prstGeom>
        </p:spPr>
        <p:txBody>
          <a:bodyPr vert="horz" lIns="91440" tIns="45720" rIns="91440" bIns="45720" rtlCol="0" anchor="b"/>
          <a:lstStyle>
            <a:lvl1pPr algn="r">
              <a:defRPr sz="675">
                <a:solidFill>
                  <a:schemeClr val="tx1"/>
                </a:solidFill>
              </a:defRPr>
            </a:lvl1pPr>
          </a:lstStyle>
          <a:p>
            <a:fld id="{BCEBB874-0412-4D27-89EA-F88CAE2018DF}" type="datetimeFigureOut">
              <a:rPr lang="cs-CZ" smtClean="0"/>
              <a:t>16.04.2024</a:t>
            </a:fld>
            <a:endParaRPr lang="cs-CZ"/>
          </a:p>
        </p:txBody>
      </p:sp>
      <p:sp>
        <p:nvSpPr>
          <p:cNvPr id="6" name="Slide Number Placeholder 5"/>
          <p:cNvSpPr>
            <a:spLocks noGrp="1"/>
          </p:cNvSpPr>
          <p:nvPr>
            <p:ph type="sldNum" sz="quarter" idx="4"/>
          </p:nvPr>
        </p:nvSpPr>
        <p:spPr>
          <a:xfrm>
            <a:off x="10678332" y="5915890"/>
            <a:ext cx="1062155" cy="490599"/>
          </a:xfrm>
          <a:prstGeom prst="rect">
            <a:avLst/>
          </a:prstGeom>
        </p:spPr>
        <p:txBody>
          <a:bodyPr vert="horz" lIns="91440" tIns="45720" rIns="91440" bIns="10800" rtlCol="0" anchor="b"/>
          <a:lstStyle>
            <a:lvl1pPr algn="r">
              <a:defRPr sz="15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3195542757"/>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BF0CB6-5639-42DD-ACF4-E11C819FB15D}" type="datetimeFigureOut">
              <a:rPr lang="cs-CZ" smtClean="0"/>
              <a:t>16.04.2024</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FAE394-842B-4DCA-99AB-AB395957A2BD}" type="slidenum">
              <a:rPr lang="cs-CZ" smtClean="0"/>
              <a:t>‹#›</a:t>
            </a:fld>
            <a:endParaRPr lang="cs-CZ"/>
          </a:p>
        </p:txBody>
      </p:sp>
    </p:spTree>
    <p:extLst>
      <p:ext uri="{BB962C8B-B14F-4D97-AF65-F5344CB8AC3E}">
        <p14:creationId xmlns:p14="http://schemas.microsoft.com/office/powerpoint/2010/main" val="387595436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EBB874-0412-4D27-89EA-F88CAE2018DF}" type="datetimeFigureOut">
              <a:rPr lang="cs-CZ" smtClean="0"/>
              <a:t>16.04.2024</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234019496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ec.europa.eu/food/safety/labelling_nutrition/claims/register/public/?event=search" TargetMode="Externa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eur-lex.europa.eu/legal-content/CS/TXT/?uri=celex%3A32006R1924" TargetMode="Externa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hyperlink" Target="https://books.google.cz/books/about/Dopl%C5%88ky_stravy.html?id=vKGi5QuN3EsC&amp;source=kp_book_description&amp;redir_esc=y"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ais.gov.au/nutrition/supplement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0.sv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8.svg"/><Relationship Id="rId4" Type="http://schemas.openxmlformats.org/officeDocument/2006/relationships/image" Target="../media/image25.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3.jpeg"/><Relationship Id="rId7"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3.jpeg"/><Relationship Id="rId5" Type="http://schemas.openxmlformats.org/officeDocument/2006/relationships/image" Target="../media/image25.jpeg"/><Relationship Id="rId10" Type="http://schemas.openxmlformats.org/officeDocument/2006/relationships/image" Target="../media/image10.svg"/><Relationship Id="rId4" Type="http://schemas.openxmlformats.org/officeDocument/2006/relationships/image" Target="../media/image24.jpe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26.jpeg"/><Relationship Id="rId10" Type="http://schemas.openxmlformats.org/officeDocument/2006/relationships/image" Target="../media/image34.jpg"/><Relationship Id="rId4" Type="http://schemas.openxmlformats.org/officeDocument/2006/relationships/image" Target="../media/image25.jpeg"/><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7.png"/><Relationship Id="rId5" Type="http://schemas.openxmlformats.org/officeDocument/2006/relationships/image" Target="../media/image26.jpeg"/><Relationship Id="rId10" Type="http://schemas.openxmlformats.org/officeDocument/2006/relationships/image" Target="../media/image31.svg"/><Relationship Id="rId4" Type="http://schemas.openxmlformats.org/officeDocument/2006/relationships/image" Target="../media/image25.jpeg"/><Relationship Id="rId9"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jpeg"/><Relationship Id="rId7" Type="http://schemas.openxmlformats.org/officeDocument/2006/relationships/image" Target="../media/image38.JP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jpeg"/><Relationship Id="rId7" Type="http://schemas.openxmlformats.org/officeDocument/2006/relationships/image" Target="../media/image36.png"/><Relationship Id="rId12"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sv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8.sv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1.png"/><Relationship Id="rId5" Type="http://schemas.openxmlformats.org/officeDocument/2006/relationships/image" Target="../media/image26.jpeg"/><Relationship Id="rId10"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10.sv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3.png"/><Relationship Id="rId3" Type="http://schemas.openxmlformats.org/officeDocument/2006/relationships/image" Target="../media/image24.jpeg"/><Relationship Id="rId7" Type="http://schemas.openxmlformats.org/officeDocument/2006/relationships/image" Target="../media/image8.sv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42.png"/><Relationship Id="rId4" Type="http://schemas.openxmlformats.org/officeDocument/2006/relationships/image" Target="../media/image25.jpeg"/><Relationship Id="rId9" Type="http://schemas.openxmlformats.org/officeDocument/2006/relationships/image" Target="../media/image10.sv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5.png"/><Relationship Id="rId5" Type="http://schemas.openxmlformats.org/officeDocument/2006/relationships/image" Target="../media/image26.jpeg"/><Relationship Id="rId10" Type="http://schemas.openxmlformats.org/officeDocument/2006/relationships/image" Target="../media/image44.bin"/><Relationship Id="rId4" Type="http://schemas.openxmlformats.org/officeDocument/2006/relationships/image" Target="../media/image25.jpeg"/><Relationship Id="rId9" Type="http://schemas.openxmlformats.org/officeDocument/2006/relationships/image" Target="../media/image10.sv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26.jpe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1.svg"/><Relationship Id="rId5" Type="http://schemas.openxmlformats.org/officeDocument/2006/relationships/image" Target="../media/image24.jpeg"/><Relationship Id="rId10" Type="http://schemas.openxmlformats.org/officeDocument/2006/relationships/image" Target="../media/image30.png"/><Relationship Id="rId4" Type="http://schemas.openxmlformats.org/officeDocument/2006/relationships/image" Target="../media/image23.jpe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28.png"/><Relationship Id="rId2" Type="http://schemas.openxmlformats.org/officeDocument/2006/relationships/image" Target="../media/image49.jpeg"/><Relationship Id="rId16"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webp"/><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g"/><Relationship Id="rId14" Type="http://schemas.openxmlformats.org/officeDocument/2006/relationships/image" Target="../media/image61.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0.jpeg"/><Relationship Id="rId3" Type="http://schemas.openxmlformats.org/officeDocument/2006/relationships/image" Target="../media/image54.jpeg"/><Relationship Id="rId7" Type="http://schemas.openxmlformats.org/officeDocument/2006/relationships/image" Target="../media/image64.jpeg"/><Relationship Id="rId12" Type="http://schemas.openxmlformats.org/officeDocument/2006/relationships/image" Target="../media/image59.jpeg"/><Relationship Id="rId2" Type="http://schemas.openxmlformats.org/officeDocument/2006/relationships/image" Target="../media/image52.webp"/><Relationship Id="rId16"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63.jpeg"/><Relationship Id="rId11" Type="http://schemas.openxmlformats.org/officeDocument/2006/relationships/image" Target="../media/image58.jpeg"/><Relationship Id="rId5" Type="http://schemas.openxmlformats.org/officeDocument/2006/relationships/image" Target="../media/image53.pn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49.jpeg"/><Relationship Id="rId9" Type="http://schemas.openxmlformats.org/officeDocument/2006/relationships/image" Target="../media/image56.jpg"/><Relationship Id="rId1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69.svg"/><Relationship Id="rId2" Type="http://schemas.openxmlformats.org/officeDocument/2006/relationships/image" Target="../media/image66.jfif"/><Relationship Id="rId1" Type="http://schemas.openxmlformats.org/officeDocument/2006/relationships/slideLayout" Target="../slideLayouts/slideLayout32.xml"/><Relationship Id="rId6" Type="http://schemas.openxmlformats.org/officeDocument/2006/relationships/image" Target="../media/image68.png"/><Relationship Id="rId5" Type="http://schemas.openxmlformats.org/officeDocument/2006/relationships/image" Target="../media/image14.sv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31.sv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30.png"/><Relationship Id="rId5" Type="http://schemas.openxmlformats.org/officeDocument/2006/relationships/image" Target="../media/image8.sv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7.png"/><Relationship Id="rId1" Type="http://schemas.openxmlformats.org/officeDocument/2006/relationships/slideLayout" Target="../slideLayouts/slideLayout49.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6" Type="http://schemas.openxmlformats.org/officeDocument/2006/relationships/image" Target="../media/image78.png"/><Relationship Id="rId5" Type="http://schemas.openxmlformats.org/officeDocument/2006/relationships/image" Target="../media/image31.sv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31.sv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79.jpeg"/><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0.png"/><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31.sv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10.sv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9.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eagri.cz/public/web/mze/potraviny/legislativa/doplnky-stravy/"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www.efsa.europa.eu/" TargetMode="External"/><Relationship Id="rId5" Type="http://schemas.openxmlformats.org/officeDocument/2006/relationships/hyperlink" Target="https://www.szpi.gov.cz/" TargetMode="External"/><Relationship Id="rId4" Type="http://schemas.openxmlformats.org/officeDocument/2006/relationships/hyperlink" Target="http://szu.cz/tema/bezpecnost-potravin/doplnky-stravy-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hyperlink" Target="http://ec.europa.eu/nuhclaims/" TargetMode="External"/><Relationship Id="rId2" Type="http://schemas.openxmlformats.org/officeDocument/2006/relationships/slideLayout" Target="../slideLayouts/slideLayout2.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Obrázek 9" descr="Obsah obrázku jídlo, interiér, stůl, talíř&#10;&#10;Popis byl vytvořen automaticky">
            <a:extLst>
              <a:ext uri="{FF2B5EF4-FFF2-40B4-BE49-F238E27FC236}">
                <a16:creationId xmlns:a16="http://schemas.microsoft.com/office/drawing/2014/main" id="{6C3CA89D-8DE0-49F9-9AC0-80C788705F28}"/>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2117" b="1274"/>
          <a:stretch/>
        </p:blipFill>
        <p:spPr>
          <a:xfrm>
            <a:off x="1" y="10"/>
            <a:ext cx="12191999" cy="6857990"/>
          </a:xfrm>
          <a:prstGeom prst="rect">
            <a:avLst/>
          </a:prstGeom>
        </p:spPr>
      </p:pic>
      <p:sp>
        <p:nvSpPr>
          <p:cNvPr id="64" name="Isosceles Triangle 63">
            <a:extLst>
              <a:ext uri="{FF2B5EF4-FFF2-40B4-BE49-F238E27FC236}">
                <a16:creationId xmlns:a16="http://schemas.microsoft.com/office/drawing/2014/main" id="{948AE52C-AD58-4D7E-BBEC-741EA69A9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Parallelogram 65">
            <a:extLst>
              <a:ext uri="{FF2B5EF4-FFF2-40B4-BE49-F238E27FC236}">
                <a16:creationId xmlns:a16="http://schemas.microsoft.com/office/drawing/2014/main" id="{EB3158C7-B011-4D27-BC9D-27EA5BE02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7295AA18-FA8B-4B5D-9477-7F5F51288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E377175-C211-4D7B-89F7-92406DBD73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2" name="Rectangle 23">
            <a:extLst>
              <a:ext uri="{FF2B5EF4-FFF2-40B4-BE49-F238E27FC236}">
                <a16:creationId xmlns:a16="http://schemas.microsoft.com/office/drawing/2014/main" id="{40EA1C2A-B332-4211-8479-EA99BC303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5">
            <a:extLst>
              <a:ext uri="{FF2B5EF4-FFF2-40B4-BE49-F238E27FC236}">
                <a16:creationId xmlns:a16="http://schemas.microsoft.com/office/drawing/2014/main" id="{24A97CC0-C913-4A9C-B6E8-755C7D15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DFA36DF-98BD-46D3-A75B-97154DB4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Nadpis 3">
            <a:extLst>
              <a:ext uri="{FF2B5EF4-FFF2-40B4-BE49-F238E27FC236}">
                <a16:creationId xmlns:a16="http://schemas.microsoft.com/office/drawing/2014/main" id="{D3EC50A6-563D-4D39-B083-FBA315D33F99}"/>
              </a:ext>
            </a:extLst>
          </p:cNvPr>
          <p:cNvSpPr>
            <a:spLocks noGrp="1"/>
          </p:cNvSpPr>
          <p:nvPr>
            <p:ph type="ctrTitle"/>
          </p:nvPr>
        </p:nvSpPr>
        <p:spPr>
          <a:xfrm>
            <a:off x="4286928" y="2900575"/>
            <a:ext cx="5664292" cy="2369131"/>
          </a:xfrm>
        </p:spPr>
        <p:txBody>
          <a:bodyPr anchor="t">
            <a:normAutofit/>
          </a:bodyPr>
          <a:lstStyle/>
          <a:p>
            <a:pPr algn="l">
              <a:lnSpc>
                <a:spcPct val="90000"/>
              </a:lnSpc>
            </a:pPr>
            <a:r>
              <a:rPr lang="cs-CZ" sz="3600" dirty="0"/>
              <a:t>Doplňky stravy</a:t>
            </a:r>
            <a:br>
              <a:rPr lang="cs-CZ" sz="3600" dirty="0"/>
            </a:br>
            <a:r>
              <a:rPr lang="cs-CZ" sz="3200" dirty="0"/>
              <a:t>-Legislativa</a:t>
            </a:r>
            <a:br>
              <a:rPr lang="cs-CZ" sz="3200" dirty="0"/>
            </a:br>
            <a:r>
              <a:rPr lang="cs-CZ" sz="3200" dirty="0"/>
              <a:t>-Kategorizace</a:t>
            </a:r>
            <a:br>
              <a:rPr lang="cs-CZ" sz="3200" dirty="0"/>
            </a:br>
            <a:r>
              <a:rPr lang="cs-CZ" sz="3200" dirty="0"/>
              <a:t>-Zařazení do sportovní výživy</a:t>
            </a:r>
            <a:endParaRPr lang="cs-CZ" sz="3600" dirty="0"/>
          </a:p>
        </p:txBody>
      </p:sp>
      <p:sp>
        <p:nvSpPr>
          <p:cNvPr id="78" name="Rectangle 27">
            <a:extLst>
              <a:ext uri="{FF2B5EF4-FFF2-40B4-BE49-F238E27FC236}">
                <a16:creationId xmlns:a16="http://schemas.microsoft.com/office/drawing/2014/main" id="{D1D22F90-51DE-40F7-96EE-8E9894DF0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F45D120E-4F36-4767-98FA-949993B8E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9">
            <a:extLst>
              <a:ext uri="{FF2B5EF4-FFF2-40B4-BE49-F238E27FC236}">
                <a16:creationId xmlns:a16="http://schemas.microsoft.com/office/drawing/2014/main" id="{B541A2F0-1EDC-4D03-94AC-35BC742CE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08CE2AE4-51CC-4060-8818-423BB07BF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8137688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Zdravotní tvrzení </a:t>
            </a:r>
            <a:endParaRPr lang="cs-CZ" altLang="cs-CZ" i="1" dirty="0"/>
          </a:p>
        </p:txBody>
      </p:sp>
      <p:pic>
        <p:nvPicPr>
          <p:cNvPr id="16" name="Obrázek 15">
            <a:hlinkClick r:id="rId3"/>
            <a:extLst>
              <a:ext uri="{FF2B5EF4-FFF2-40B4-BE49-F238E27FC236}">
                <a16:creationId xmlns:a16="http://schemas.microsoft.com/office/drawing/2014/main" id="{1BE756C7-9F9D-4C6A-AA13-238AFC306FD4}"/>
              </a:ext>
            </a:extLst>
          </p:cNvPr>
          <p:cNvPicPr>
            <a:picLocks noChangeAspect="1"/>
          </p:cNvPicPr>
          <p:nvPr/>
        </p:nvPicPr>
        <p:blipFill>
          <a:blip r:embed="rId4"/>
          <a:stretch>
            <a:fillRect/>
          </a:stretch>
        </p:blipFill>
        <p:spPr>
          <a:xfrm>
            <a:off x="757251" y="1430969"/>
            <a:ext cx="8501179" cy="4014255"/>
          </a:xfrm>
          <a:prstGeom prst="rect">
            <a:avLst/>
          </a:prstGeom>
        </p:spPr>
      </p:pic>
      <p:sp>
        <p:nvSpPr>
          <p:cNvPr id="2" name="TextovéPole 1">
            <a:extLst>
              <a:ext uri="{FF2B5EF4-FFF2-40B4-BE49-F238E27FC236}">
                <a16:creationId xmlns:a16="http://schemas.microsoft.com/office/drawing/2014/main" id="{A6188C55-BB66-4065-9FDD-28F1273ECE2F}"/>
              </a:ext>
            </a:extLst>
          </p:cNvPr>
          <p:cNvSpPr txBox="1"/>
          <p:nvPr/>
        </p:nvSpPr>
        <p:spPr>
          <a:xfrm>
            <a:off x="446230" y="6642556"/>
            <a:ext cx="4754828" cy="215444"/>
          </a:xfrm>
          <a:prstGeom prst="rect">
            <a:avLst/>
          </a:prstGeom>
          <a:noFill/>
        </p:spPr>
        <p:txBody>
          <a:bodyPr wrap="none" rtlCol="0">
            <a:spAutoFit/>
          </a:bodyPr>
          <a:lstStyle/>
          <a:p>
            <a:r>
              <a:rPr lang="cs-CZ" sz="800" dirty="0"/>
              <a:t>Zdroj: http://ec.europa.eu/food/safety/labelling_nutrition/claims/register/public/?event=search</a:t>
            </a:r>
          </a:p>
        </p:txBody>
      </p:sp>
      <p:pic>
        <p:nvPicPr>
          <p:cNvPr id="18" name="Grafický objekt 17" descr="Žárovka a ozubené kolečko">
            <a:extLst>
              <a:ext uri="{FF2B5EF4-FFF2-40B4-BE49-F238E27FC236}">
                <a16:creationId xmlns:a16="http://schemas.microsoft.com/office/drawing/2014/main" id="{328EE84C-F6E5-416A-95CE-0D3F46DDA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1939" y="3972169"/>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8591711" y="4473562"/>
            <a:ext cx="3132824" cy="2267805"/>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V případě, že výrobce přidá do svého produktu odpovídající množství vápníku v odpovídající formě, pak je možné, aby na etiketu svého produktu uvedl tvrzení:</a:t>
              </a:r>
            </a:p>
            <a:p>
              <a:pPr lvl="0" defTabSz="933450">
                <a:lnSpc>
                  <a:spcPct val="90000"/>
                </a:lnSpc>
                <a:spcBef>
                  <a:spcPct val="0"/>
                </a:spcBef>
                <a:spcAft>
                  <a:spcPct val="35000"/>
                </a:spcAft>
              </a:pPr>
              <a:r>
                <a:rPr lang="cs-CZ" sz="1600" i="1" dirty="0"/>
                <a:t>„Vápník je důležitý pro správný vývoj kostí dítěte.“</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2535" y="4567760"/>
            <a:ext cx="914400" cy="914400"/>
          </a:xfrm>
          <a:prstGeom prst="rect">
            <a:avLst/>
          </a:prstGeom>
        </p:spPr>
      </p:pic>
      <p:sp>
        <p:nvSpPr>
          <p:cNvPr id="3" name="Obdélník 2">
            <a:extLst>
              <a:ext uri="{FF2B5EF4-FFF2-40B4-BE49-F238E27FC236}">
                <a16:creationId xmlns:a16="http://schemas.microsoft.com/office/drawing/2014/main" id="{85403A20-A7BE-44B5-8BC4-512AFBB6CC2D}"/>
              </a:ext>
            </a:extLst>
          </p:cNvPr>
          <p:cNvSpPr/>
          <p:nvPr/>
        </p:nvSpPr>
        <p:spPr>
          <a:xfrm>
            <a:off x="2388284" y="1484784"/>
            <a:ext cx="1763500" cy="2880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 name="Přímá spojnice se šipkou 4">
            <a:extLst>
              <a:ext uri="{FF2B5EF4-FFF2-40B4-BE49-F238E27FC236}">
                <a16:creationId xmlns:a16="http://schemas.microsoft.com/office/drawing/2014/main" id="{D35A89F3-AD73-4DCE-A6F8-CA6627ABD5C7}"/>
              </a:ext>
            </a:extLst>
          </p:cNvPr>
          <p:cNvCxnSpPr>
            <a:stCxn id="3" idx="2"/>
            <a:endCxn id="20" idx="0"/>
          </p:cNvCxnSpPr>
          <p:nvPr/>
        </p:nvCxnSpPr>
        <p:spPr>
          <a:xfrm>
            <a:off x="3270034" y="1772816"/>
            <a:ext cx="6888089" cy="2700746"/>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1943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hlinkClick r:id="rId3"/>
            <a:extLst>
              <a:ext uri="{FF2B5EF4-FFF2-40B4-BE49-F238E27FC236}">
                <a16:creationId xmlns:a16="http://schemas.microsoft.com/office/drawing/2014/main" id="{A9741149-0A03-4BD8-BCD3-644AFC8CD49E}"/>
              </a:ext>
            </a:extLst>
          </p:cNvPr>
          <p:cNvPicPr>
            <a:picLocks noChangeAspect="1"/>
          </p:cNvPicPr>
          <p:nvPr/>
        </p:nvPicPr>
        <p:blipFill>
          <a:blip r:embed="rId4"/>
          <a:stretch>
            <a:fillRect/>
          </a:stretch>
        </p:blipFill>
        <p:spPr>
          <a:xfrm>
            <a:off x="674160" y="1375840"/>
            <a:ext cx="8596668" cy="4200846"/>
          </a:xfrm>
          <a:prstGeom prst="rect">
            <a:avLst/>
          </a:prstGeom>
        </p:spPr>
      </p:pic>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Výživová tvrzení </a:t>
            </a:r>
            <a:endParaRPr lang="cs-CZ" altLang="cs-CZ" i="1" dirty="0"/>
          </a:p>
        </p:txBody>
      </p:sp>
      <p:sp>
        <p:nvSpPr>
          <p:cNvPr id="2" name="TextovéPole 1">
            <a:extLst>
              <a:ext uri="{FF2B5EF4-FFF2-40B4-BE49-F238E27FC236}">
                <a16:creationId xmlns:a16="http://schemas.microsoft.com/office/drawing/2014/main" id="{A6188C55-BB66-4065-9FDD-28F1273ECE2F}"/>
              </a:ext>
            </a:extLst>
          </p:cNvPr>
          <p:cNvSpPr txBox="1"/>
          <p:nvPr/>
        </p:nvSpPr>
        <p:spPr>
          <a:xfrm>
            <a:off x="446230" y="6642556"/>
            <a:ext cx="4028667" cy="215444"/>
          </a:xfrm>
          <a:prstGeom prst="rect">
            <a:avLst/>
          </a:prstGeom>
          <a:noFill/>
        </p:spPr>
        <p:txBody>
          <a:bodyPr wrap="none" rtlCol="0">
            <a:spAutoFit/>
          </a:bodyPr>
          <a:lstStyle/>
          <a:p>
            <a:r>
              <a:rPr lang="cs-CZ" sz="800" dirty="0"/>
              <a:t>Zdroj: https://eur-lex.europa.eu/legal-content/CS/TXT/?uri=celex%3A32006R1924</a:t>
            </a:r>
          </a:p>
        </p:txBody>
      </p:sp>
      <p:pic>
        <p:nvPicPr>
          <p:cNvPr id="18" name="Grafický objekt 17" descr="Žárovka a ozubené kolečko">
            <a:extLst>
              <a:ext uri="{FF2B5EF4-FFF2-40B4-BE49-F238E27FC236}">
                <a16:creationId xmlns:a16="http://schemas.microsoft.com/office/drawing/2014/main" id="{328EE84C-F6E5-416A-95CE-0D3F46DDA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1939" y="3972169"/>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8591711" y="4473563"/>
            <a:ext cx="3132824" cy="2051782"/>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V případě, že výrobce bude vyrábět proteinové tyčinky, jejichž obsah tuku nepřesáhne 0,5 g/100 g potraviny, pak může na své etiketě uvést následující tvrzení:</a:t>
              </a:r>
            </a:p>
            <a:p>
              <a:pPr lvl="0" defTabSz="933450">
                <a:lnSpc>
                  <a:spcPct val="90000"/>
                </a:lnSpc>
                <a:spcBef>
                  <a:spcPct val="0"/>
                </a:spcBef>
                <a:spcAft>
                  <a:spcPct val="35000"/>
                </a:spcAft>
              </a:pPr>
              <a:r>
                <a:rPr lang="cs-CZ" sz="1600" i="1" dirty="0"/>
                <a:t>„Tento výrobek je bez tuku.“</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2535" y="4567760"/>
            <a:ext cx="914400" cy="914400"/>
          </a:xfrm>
          <a:prstGeom prst="rect">
            <a:avLst/>
          </a:prstGeom>
        </p:spPr>
      </p:pic>
      <p:sp>
        <p:nvSpPr>
          <p:cNvPr id="3" name="Obdélník 2">
            <a:extLst>
              <a:ext uri="{FF2B5EF4-FFF2-40B4-BE49-F238E27FC236}">
                <a16:creationId xmlns:a16="http://schemas.microsoft.com/office/drawing/2014/main" id="{85403A20-A7BE-44B5-8BC4-512AFBB6CC2D}"/>
              </a:ext>
            </a:extLst>
          </p:cNvPr>
          <p:cNvSpPr/>
          <p:nvPr/>
        </p:nvSpPr>
        <p:spPr>
          <a:xfrm>
            <a:off x="696763" y="2696640"/>
            <a:ext cx="905025" cy="33381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 name="Přímá spojnice se šipkou 4">
            <a:extLst>
              <a:ext uri="{FF2B5EF4-FFF2-40B4-BE49-F238E27FC236}">
                <a16:creationId xmlns:a16="http://schemas.microsoft.com/office/drawing/2014/main" id="{D35A89F3-AD73-4DCE-A6F8-CA6627ABD5C7}"/>
              </a:ext>
            </a:extLst>
          </p:cNvPr>
          <p:cNvCxnSpPr>
            <a:cxnSpLocks/>
            <a:stCxn id="3" idx="2"/>
            <a:endCxn id="20" idx="0"/>
          </p:cNvCxnSpPr>
          <p:nvPr/>
        </p:nvCxnSpPr>
        <p:spPr>
          <a:xfrm>
            <a:off x="1149276" y="3030458"/>
            <a:ext cx="9008847" cy="1443105"/>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87440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Šipka: doprava 36">
            <a:extLst>
              <a:ext uri="{FF2B5EF4-FFF2-40B4-BE49-F238E27FC236}">
                <a16:creationId xmlns:a16="http://schemas.microsoft.com/office/drawing/2014/main" id="{2B27361C-D823-4BEF-A595-E478EA561D68}"/>
              </a:ext>
            </a:extLst>
          </p:cNvPr>
          <p:cNvSpPr/>
          <p:nvPr/>
        </p:nvSpPr>
        <p:spPr>
          <a:xfrm rot="5400000">
            <a:off x="5862211" y="4257092"/>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Proces uvedení doplňku stravy na trh</a:t>
            </a:r>
            <a:endParaRPr lang="cs-CZ" altLang="cs-CZ" i="1" dirty="0"/>
          </a:p>
        </p:txBody>
      </p:sp>
      <p:pic>
        <p:nvPicPr>
          <p:cNvPr id="18" name="Grafický objekt 17" descr="Varování">
            <a:extLst>
              <a:ext uri="{FF2B5EF4-FFF2-40B4-BE49-F238E27FC236}">
                <a16:creationId xmlns:a16="http://schemas.microsoft.com/office/drawing/2014/main" id="{328EE84C-F6E5-416A-95CE-0D3F46DDA3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446768" y="3681413"/>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7896540" y="4182807"/>
            <a:ext cx="3132824" cy="1550449"/>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U doplňků stravy se posuzuje pouze zdravotní nezávadnost, nikoliv účinnost. Tvrzení uváděné na obalu nemusí odpovídat obsahu daných látek v produktu.</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7364" y="4277004"/>
            <a:ext cx="914400" cy="914400"/>
          </a:xfrm>
          <a:prstGeom prst="rect">
            <a:avLst/>
          </a:prstGeom>
        </p:spPr>
      </p:pic>
      <p:sp>
        <p:nvSpPr>
          <p:cNvPr id="25" name="Šipka: doprava 24">
            <a:extLst>
              <a:ext uri="{FF2B5EF4-FFF2-40B4-BE49-F238E27FC236}">
                <a16:creationId xmlns:a16="http://schemas.microsoft.com/office/drawing/2014/main" id="{085FC277-89A2-40ED-AA64-A19B61406E60}"/>
              </a:ext>
            </a:extLst>
          </p:cNvPr>
          <p:cNvSpPr/>
          <p:nvPr/>
        </p:nvSpPr>
        <p:spPr>
          <a:xfrm>
            <a:off x="2443269" y="1744948"/>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Šipka: doprava 26">
            <a:extLst>
              <a:ext uri="{FF2B5EF4-FFF2-40B4-BE49-F238E27FC236}">
                <a16:creationId xmlns:a16="http://schemas.microsoft.com/office/drawing/2014/main" id="{B2BDDBBE-5492-4421-992A-519DA377818A}"/>
              </a:ext>
            </a:extLst>
          </p:cNvPr>
          <p:cNvSpPr/>
          <p:nvPr/>
        </p:nvSpPr>
        <p:spPr>
          <a:xfrm>
            <a:off x="4834328" y="1744948"/>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Šipka: doprava 28">
            <a:extLst>
              <a:ext uri="{FF2B5EF4-FFF2-40B4-BE49-F238E27FC236}">
                <a16:creationId xmlns:a16="http://schemas.microsoft.com/office/drawing/2014/main" id="{B482E4BC-356F-434A-B0C0-73B6DE8B22EA}"/>
              </a:ext>
            </a:extLst>
          </p:cNvPr>
          <p:cNvSpPr/>
          <p:nvPr/>
        </p:nvSpPr>
        <p:spPr>
          <a:xfrm rot="5400000">
            <a:off x="5865513" y="2969084"/>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Šipka: doprava 29">
            <a:extLst>
              <a:ext uri="{FF2B5EF4-FFF2-40B4-BE49-F238E27FC236}">
                <a16:creationId xmlns:a16="http://schemas.microsoft.com/office/drawing/2014/main" id="{1C76705E-38E8-43FD-9CED-2131DDE3E836}"/>
              </a:ext>
            </a:extLst>
          </p:cNvPr>
          <p:cNvSpPr/>
          <p:nvPr/>
        </p:nvSpPr>
        <p:spPr>
          <a:xfrm>
            <a:off x="2443269" y="3473140"/>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Znak násobení 31">
            <a:extLst>
              <a:ext uri="{FF2B5EF4-FFF2-40B4-BE49-F238E27FC236}">
                <a16:creationId xmlns:a16="http://schemas.microsoft.com/office/drawing/2014/main" id="{C7A866D1-5266-4BD3-995A-9EBF27C03071}"/>
              </a:ext>
            </a:extLst>
          </p:cNvPr>
          <p:cNvSpPr/>
          <p:nvPr/>
        </p:nvSpPr>
        <p:spPr>
          <a:xfrm>
            <a:off x="2571504" y="3329124"/>
            <a:ext cx="430182" cy="504056"/>
          </a:xfrm>
          <a:prstGeom prst="mathMultiply">
            <a:avLst/>
          </a:prstGeom>
          <a:solidFill>
            <a:srgbClr val="C0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pic>
        <p:nvPicPr>
          <p:cNvPr id="36" name="Obrázek 35" descr="Obsah obrázku interiér, dort, stůl&#10;&#10;Popis vygenerován s vysokou mírou spolehlivosti">
            <a:extLst>
              <a:ext uri="{FF2B5EF4-FFF2-40B4-BE49-F238E27FC236}">
                <a16:creationId xmlns:a16="http://schemas.microsoft.com/office/drawing/2014/main" id="{480368BE-CF02-4A70-80C5-B18FD020B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4491" y="4299211"/>
            <a:ext cx="3118931" cy="2081071"/>
          </a:xfrm>
          <a:prstGeom prst="rect">
            <a:avLst/>
          </a:prstGeom>
        </p:spPr>
      </p:pic>
      <p:sp>
        <p:nvSpPr>
          <p:cNvPr id="24" name="Obdélník 23">
            <a:extLst>
              <a:ext uri="{FF2B5EF4-FFF2-40B4-BE49-F238E27FC236}">
                <a16:creationId xmlns:a16="http://schemas.microsoft.com/office/drawing/2014/main" id="{5F4B65F3-69D5-45D8-9F02-1203F97482AD}"/>
              </a:ext>
            </a:extLst>
          </p:cNvPr>
          <p:cNvSpPr/>
          <p:nvPr/>
        </p:nvSpPr>
        <p:spPr>
          <a:xfrm>
            <a:off x="787085" y="1420912"/>
            <a:ext cx="1656184"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Ministerstvo zemědělství – notifikační povinnost</a:t>
            </a:r>
          </a:p>
        </p:txBody>
      </p:sp>
      <p:sp>
        <p:nvSpPr>
          <p:cNvPr id="26" name="Obdélník 25">
            <a:extLst>
              <a:ext uri="{FF2B5EF4-FFF2-40B4-BE49-F238E27FC236}">
                <a16:creationId xmlns:a16="http://schemas.microsoft.com/office/drawing/2014/main" id="{080F0FEB-2A4C-4237-82D3-936D9A306AEF}"/>
              </a:ext>
            </a:extLst>
          </p:cNvPr>
          <p:cNvSpPr/>
          <p:nvPr/>
        </p:nvSpPr>
        <p:spPr>
          <a:xfrm>
            <a:off x="3178144" y="1420912"/>
            <a:ext cx="165618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Státní zdravotnický úřad – správnost údajů na etiketě</a:t>
            </a:r>
          </a:p>
        </p:txBody>
      </p:sp>
      <p:sp>
        <p:nvSpPr>
          <p:cNvPr id="28" name="Obdélník 27">
            <a:extLst>
              <a:ext uri="{FF2B5EF4-FFF2-40B4-BE49-F238E27FC236}">
                <a16:creationId xmlns:a16="http://schemas.microsoft.com/office/drawing/2014/main" id="{F3FECB93-93C3-4232-B506-FB33C16A8033}"/>
              </a:ext>
            </a:extLst>
          </p:cNvPr>
          <p:cNvSpPr/>
          <p:nvPr/>
        </p:nvSpPr>
        <p:spPr>
          <a:xfrm>
            <a:off x="5543342" y="1420912"/>
            <a:ext cx="136442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Státní zemědělská a potravinářská inspekce  - zdravotní nezávadnost</a:t>
            </a:r>
          </a:p>
        </p:txBody>
      </p:sp>
      <p:sp>
        <p:nvSpPr>
          <p:cNvPr id="31" name="Obdélník 30">
            <a:extLst>
              <a:ext uri="{FF2B5EF4-FFF2-40B4-BE49-F238E27FC236}">
                <a16:creationId xmlns:a16="http://schemas.microsoft.com/office/drawing/2014/main" id="{9CFCC9B9-1FE4-48DB-A391-D977296D6911}"/>
              </a:ext>
            </a:extLst>
          </p:cNvPr>
          <p:cNvSpPr/>
          <p:nvPr/>
        </p:nvSpPr>
        <p:spPr>
          <a:xfrm>
            <a:off x="3167189" y="3149104"/>
            <a:ext cx="165618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Ministerstvo zdravotnictví – před rokem 2015</a:t>
            </a:r>
          </a:p>
        </p:txBody>
      </p:sp>
      <p:sp>
        <p:nvSpPr>
          <p:cNvPr id="33" name="Obdélník 32">
            <a:extLst>
              <a:ext uri="{FF2B5EF4-FFF2-40B4-BE49-F238E27FC236}">
                <a16:creationId xmlns:a16="http://schemas.microsoft.com/office/drawing/2014/main" id="{CF89E1ED-B4D6-4CF3-BCE6-A68E77C4A10D}"/>
              </a:ext>
            </a:extLst>
          </p:cNvPr>
          <p:cNvSpPr/>
          <p:nvPr/>
        </p:nvSpPr>
        <p:spPr>
          <a:xfrm>
            <a:off x="5719125" y="3446716"/>
            <a:ext cx="1010031"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Dodavatel</a:t>
            </a:r>
          </a:p>
        </p:txBody>
      </p:sp>
      <p:sp>
        <p:nvSpPr>
          <p:cNvPr id="34" name="Obdélník 33">
            <a:extLst>
              <a:ext uri="{FF2B5EF4-FFF2-40B4-BE49-F238E27FC236}">
                <a16:creationId xmlns:a16="http://schemas.microsoft.com/office/drawing/2014/main" id="{18A8A5F8-4144-4A7A-8445-6638B4C6B427}"/>
              </a:ext>
            </a:extLst>
          </p:cNvPr>
          <p:cNvSpPr/>
          <p:nvPr/>
        </p:nvSpPr>
        <p:spPr>
          <a:xfrm>
            <a:off x="5719125" y="4742860"/>
            <a:ext cx="1010031"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Zákazník</a:t>
            </a:r>
          </a:p>
        </p:txBody>
      </p:sp>
    </p:spTree>
    <p:custDataLst>
      <p:tags r:id="rId1"/>
    </p:custDataLst>
    <p:extLst>
      <p:ext uri="{BB962C8B-B14F-4D97-AF65-F5344CB8AC3E}">
        <p14:creationId xmlns:p14="http://schemas.microsoft.com/office/powerpoint/2010/main" val="2450657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interiér, jídlo&#10;&#10;Popis vygenerován s velmi vysokou mírou spolehlivosti">
            <a:extLst>
              <a:ext uri="{FF2B5EF4-FFF2-40B4-BE49-F238E27FC236}">
                <a16:creationId xmlns:a16="http://schemas.microsoft.com/office/drawing/2014/main" id="{42AA6AA9-3DA0-4EC4-AB55-88E7E2F6A4C1}"/>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l="19856" r="1032"/>
          <a:stretch/>
        </p:blipFill>
        <p:spPr>
          <a:xfrm>
            <a:off x="20" y="10"/>
            <a:ext cx="12191980" cy="6857990"/>
          </a:xfrm>
          <a:prstGeom prst="rect">
            <a:avLst/>
          </a:prstGeom>
        </p:spPr>
      </p:pic>
      <p:sp>
        <p:nvSpPr>
          <p:cNvPr id="2" name="Nadpis 1">
            <a:extLst>
              <a:ext uri="{FF2B5EF4-FFF2-40B4-BE49-F238E27FC236}">
                <a16:creationId xmlns:a16="http://schemas.microsoft.com/office/drawing/2014/main" id="{3C4F6296-7521-4827-8A5C-39DD6B614D7B}"/>
              </a:ext>
            </a:extLst>
          </p:cNvPr>
          <p:cNvSpPr>
            <a:spLocks noGrp="1"/>
          </p:cNvSpPr>
          <p:nvPr>
            <p:ph type="title"/>
          </p:nvPr>
        </p:nvSpPr>
        <p:spPr>
          <a:xfrm>
            <a:off x="677334" y="609600"/>
            <a:ext cx="8596668" cy="1320800"/>
          </a:xfrm>
        </p:spPr>
        <p:txBody>
          <a:bodyPr>
            <a:normAutofit/>
          </a:bodyPr>
          <a:lstStyle/>
          <a:p>
            <a:r>
              <a:rPr lang="cs-CZ" dirty="0"/>
              <a:t>Kategorizace DS</a:t>
            </a:r>
          </a:p>
        </p:txBody>
      </p:sp>
      <p:sp>
        <p:nvSpPr>
          <p:cNvPr id="3" name="Zástupný obsah 2">
            <a:extLst>
              <a:ext uri="{FF2B5EF4-FFF2-40B4-BE49-F238E27FC236}">
                <a16:creationId xmlns:a16="http://schemas.microsoft.com/office/drawing/2014/main" id="{433123C2-FB5E-4679-8AAA-9B9B5A0833E1}"/>
              </a:ext>
            </a:extLst>
          </p:cNvPr>
          <p:cNvSpPr>
            <a:spLocks noGrp="1"/>
          </p:cNvSpPr>
          <p:nvPr>
            <p:ph idx="1"/>
          </p:nvPr>
        </p:nvSpPr>
        <p:spPr>
          <a:xfrm>
            <a:off x="677334" y="2160589"/>
            <a:ext cx="8596668" cy="4220739"/>
          </a:xfrm>
        </p:spPr>
        <p:txBody>
          <a:bodyPr>
            <a:normAutofit/>
          </a:bodyPr>
          <a:lstStyle/>
          <a:p>
            <a:r>
              <a:rPr lang="cs-CZ" dirty="0">
                <a:solidFill>
                  <a:srgbClr val="FFFFFF"/>
                </a:solidFill>
              </a:rPr>
              <a:t>V České republice nejsou DS jasně kategorizovány.</a:t>
            </a:r>
          </a:p>
          <a:p>
            <a:r>
              <a:rPr lang="cs-CZ" dirty="0">
                <a:solidFill>
                  <a:srgbClr val="FFFFFF"/>
                </a:solidFill>
              </a:rPr>
              <a:t>O kategorizaci se v České republice pokusil například Ivan Mach v knize Doplňky stravy. Kategorizace však neodpovídá vědecké evidenci DS, pokouší se tedy o kategorizaci podpůrných látek v celé své šíři.</a:t>
            </a:r>
          </a:p>
          <a:p>
            <a:r>
              <a:rPr lang="cs-CZ" dirty="0">
                <a:solidFill>
                  <a:srgbClr val="FFFFFF"/>
                </a:solidFill>
              </a:rPr>
              <a:t>Dále v prezentaci proto budeme pracovat s </a:t>
            </a:r>
            <a:r>
              <a:rPr lang="cs-CZ" b="1" dirty="0">
                <a:solidFill>
                  <a:srgbClr val="5FCBEF"/>
                </a:solidFill>
              </a:rPr>
              <a:t>kategorizací dle Australského institutu sportu</a:t>
            </a:r>
            <a:r>
              <a:rPr lang="cs-CZ" dirty="0">
                <a:solidFill>
                  <a:srgbClr val="FFFFFF"/>
                </a:solidFill>
              </a:rPr>
              <a:t>, což je světově uznávaná organizace v oblasti sportovních věd.</a:t>
            </a:r>
          </a:p>
          <a:p>
            <a:pPr lvl="1"/>
            <a:r>
              <a:rPr lang="cs-CZ" dirty="0">
                <a:solidFill>
                  <a:srgbClr val="FFFFFF"/>
                </a:solidFill>
              </a:rPr>
              <a:t>Mezi další významné organizace zabývající se nejen kategorizací DS by patřily například:</a:t>
            </a:r>
          </a:p>
          <a:p>
            <a:pPr lvl="2"/>
            <a:r>
              <a:rPr lang="cs-CZ" dirty="0"/>
              <a:t>ACSM (</a:t>
            </a:r>
            <a:r>
              <a:rPr lang="cs-CZ" dirty="0" err="1"/>
              <a:t>American</a:t>
            </a:r>
            <a:r>
              <a:rPr lang="cs-CZ" dirty="0"/>
              <a:t> </a:t>
            </a:r>
            <a:r>
              <a:rPr lang="cs-CZ" dirty="0" err="1"/>
              <a:t>college</a:t>
            </a:r>
            <a:r>
              <a:rPr lang="cs-CZ" dirty="0"/>
              <a:t> </a:t>
            </a:r>
            <a:r>
              <a:rPr lang="cs-CZ" dirty="0" err="1"/>
              <a:t>of</a:t>
            </a:r>
            <a:r>
              <a:rPr lang="cs-CZ" dirty="0"/>
              <a:t> sport </a:t>
            </a:r>
            <a:r>
              <a:rPr lang="cs-CZ" dirty="0" err="1"/>
              <a:t>medicine</a:t>
            </a:r>
            <a:r>
              <a:rPr lang="cs-CZ" dirty="0"/>
              <a:t>)</a:t>
            </a:r>
          </a:p>
          <a:p>
            <a:pPr lvl="2"/>
            <a:r>
              <a:rPr lang="cs-CZ" dirty="0"/>
              <a:t>IOC (International </a:t>
            </a:r>
            <a:r>
              <a:rPr lang="cs-CZ" dirty="0" err="1"/>
              <a:t>olympic</a:t>
            </a:r>
            <a:r>
              <a:rPr lang="cs-CZ" dirty="0"/>
              <a:t> </a:t>
            </a:r>
            <a:r>
              <a:rPr lang="cs-CZ" dirty="0" err="1"/>
              <a:t>comitee</a:t>
            </a:r>
            <a:r>
              <a:rPr lang="cs-CZ" dirty="0"/>
              <a:t>)</a:t>
            </a:r>
          </a:p>
          <a:p>
            <a:pPr lvl="2"/>
            <a:r>
              <a:rPr lang="cs-CZ" dirty="0"/>
              <a:t>ISSN (International society </a:t>
            </a:r>
            <a:r>
              <a:rPr lang="cs-CZ" dirty="0" err="1"/>
              <a:t>of</a:t>
            </a:r>
            <a:r>
              <a:rPr lang="cs-CZ" dirty="0"/>
              <a:t> sport </a:t>
            </a:r>
            <a:r>
              <a:rPr lang="cs-CZ" dirty="0" err="1"/>
              <a:t>nutrition</a:t>
            </a:r>
            <a:r>
              <a:rPr lang="cs-CZ" dirty="0"/>
              <a:t>)</a:t>
            </a:r>
          </a:p>
          <a:p>
            <a:pPr lvl="2"/>
            <a:endParaRPr lang="cs-CZ" dirty="0">
              <a:solidFill>
                <a:srgbClr val="FFFFFF"/>
              </a:solidFill>
            </a:endParaRPr>
          </a:p>
        </p:txBody>
      </p:sp>
      <p:pic>
        <p:nvPicPr>
          <p:cNvPr id="8" name="Obrázek 7" descr="Obsah obrázku jídlo, stůl, talíř, vsedě&#10;&#10;Popis byl vytvořen automaticky">
            <a:hlinkClick r:id="rId3"/>
            <a:extLst>
              <a:ext uri="{FF2B5EF4-FFF2-40B4-BE49-F238E27FC236}">
                <a16:creationId xmlns:a16="http://schemas.microsoft.com/office/drawing/2014/main" id="{B3F74A42-8649-4A96-AFF6-7C289475A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4002" y="2276872"/>
            <a:ext cx="2381250" cy="3400425"/>
          </a:xfrm>
          <a:prstGeom prst="rect">
            <a:avLst/>
          </a:prstGeom>
        </p:spPr>
      </p:pic>
    </p:spTree>
    <p:extLst>
      <p:ext uri="{BB962C8B-B14F-4D97-AF65-F5344CB8AC3E}">
        <p14:creationId xmlns:p14="http://schemas.microsoft.com/office/powerpoint/2010/main" val="2177738399"/>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757BD408-1DD4-4CE8-9838-0755FECDC375}"/>
              </a:ext>
            </a:extLst>
          </p:cNvPr>
          <p:cNvSpPr>
            <a:spLocks noGrp="1"/>
          </p:cNvSpPr>
          <p:nvPr>
            <p:ph type="title"/>
          </p:nvPr>
        </p:nvSpPr>
        <p:spPr>
          <a:xfrm>
            <a:off x="7181723" y="609600"/>
            <a:ext cx="4512989" cy="2227730"/>
          </a:xfrm>
        </p:spPr>
        <p:txBody>
          <a:bodyPr anchor="ctr">
            <a:normAutofit/>
          </a:bodyPr>
          <a:lstStyle/>
          <a:p>
            <a:r>
              <a:rPr lang="cs-CZ" dirty="0">
                <a:solidFill>
                  <a:srgbClr val="FFFFFF"/>
                </a:solidFill>
              </a:rPr>
              <a:t>Kategorizace dle </a:t>
            </a:r>
            <a:r>
              <a:rPr lang="en-US" dirty="0">
                <a:solidFill>
                  <a:srgbClr val="FFFFFF"/>
                </a:solidFill>
              </a:rPr>
              <a:t>Australian institute of sport (AIS)</a:t>
            </a:r>
            <a:endParaRPr lang="cs-CZ" dirty="0">
              <a:solidFill>
                <a:srgbClr val="FFFFFF"/>
              </a:solidFill>
            </a:endParaRPr>
          </a:p>
        </p:txBody>
      </p:sp>
      <p:pic>
        <p:nvPicPr>
          <p:cNvPr id="4" name="Obrázek 3" descr="Obsah obrázku kreslení&#10;&#10;Popis byl vytvořen automaticky">
            <a:hlinkClick r:id="rId2"/>
            <a:extLst>
              <a:ext uri="{FF2B5EF4-FFF2-40B4-BE49-F238E27FC236}">
                <a16:creationId xmlns:a16="http://schemas.microsoft.com/office/drawing/2014/main" id="{103942A8-6005-421B-B48A-43DC03760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51" y="1191335"/>
            <a:ext cx="3856774" cy="4564228"/>
          </a:xfrm>
          <a:prstGeom prst="rect">
            <a:avLst/>
          </a:prstGeom>
        </p:spPr>
      </p:pic>
      <p:sp>
        <p:nvSpPr>
          <p:cNvPr id="3" name="Zástupný obsah 2">
            <a:extLst>
              <a:ext uri="{FF2B5EF4-FFF2-40B4-BE49-F238E27FC236}">
                <a16:creationId xmlns:a16="http://schemas.microsoft.com/office/drawing/2014/main" id="{B9C58642-37A6-4FDB-A31B-165284B0D41E}"/>
              </a:ext>
            </a:extLst>
          </p:cNvPr>
          <p:cNvSpPr>
            <a:spLocks noGrp="1"/>
          </p:cNvSpPr>
          <p:nvPr>
            <p:ph idx="1"/>
          </p:nvPr>
        </p:nvSpPr>
        <p:spPr>
          <a:xfrm>
            <a:off x="7181725" y="2837329"/>
            <a:ext cx="4512988" cy="3317938"/>
          </a:xfrm>
        </p:spPr>
        <p:txBody>
          <a:bodyPr anchor="t">
            <a:normAutofit/>
          </a:bodyPr>
          <a:lstStyle/>
          <a:p>
            <a:pPr lvl="0">
              <a:buClr>
                <a:schemeClr val="bg1"/>
              </a:buClr>
            </a:pPr>
            <a:r>
              <a:rPr lang="cs-CZ" dirty="0">
                <a:solidFill>
                  <a:srgbClr val="FFFFFF"/>
                </a:solidFill>
              </a:rPr>
              <a:t>Systém založený na </a:t>
            </a:r>
            <a:r>
              <a:rPr lang="cs-CZ" b="1" dirty="0">
                <a:solidFill>
                  <a:srgbClr val="FFFFFF"/>
                </a:solidFill>
              </a:rPr>
              <a:t>hierarchii </a:t>
            </a:r>
            <a:r>
              <a:rPr lang="cs-CZ" b="1" dirty="0">
                <a:solidFill>
                  <a:schemeClr val="accent2">
                    <a:lumMod val="75000"/>
                  </a:schemeClr>
                </a:solidFill>
              </a:rPr>
              <a:t>doplňků podle vědecké evidence podporující užití doplňku </a:t>
            </a:r>
            <a:r>
              <a:rPr lang="cs-CZ" dirty="0">
                <a:solidFill>
                  <a:srgbClr val="FFFFFF"/>
                </a:solidFill>
              </a:rPr>
              <a:t>při:</a:t>
            </a:r>
          </a:p>
          <a:p>
            <a:pPr lvl="1">
              <a:buClr>
                <a:schemeClr val="bg1"/>
              </a:buClr>
            </a:pPr>
            <a:r>
              <a:rPr lang="cs-CZ" dirty="0">
                <a:solidFill>
                  <a:srgbClr val="FFFFFF"/>
                </a:solidFill>
              </a:rPr>
              <a:t>Zvyšování sportovního výkonu</a:t>
            </a:r>
          </a:p>
          <a:p>
            <a:pPr lvl="1">
              <a:buClr>
                <a:schemeClr val="bg1"/>
              </a:buClr>
            </a:pPr>
            <a:r>
              <a:rPr lang="cs-CZ" dirty="0">
                <a:solidFill>
                  <a:srgbClr val="FFFFFF"/>
                </a:solidFill>
              </a:rPr>
              <a:t>Podpoře tréninkové adaptace (např. budování svalové hmoty)</a:t>
            </a:r>
          </a:p>
          <a:p>
            <a:pPr lvl="1">
              <a:buClr>
                <a:schemeClr val="bg1"/>
              </a:buClr>
            </a:pPr>
            <a:r>
              <a:rPr lang="cs-CZ" dirty="0">
                <a:solidFill>
                  <a:srgbClr val="FFFFFF"/>
                </a:solidFill>
              </a:rPr>
              <a:t>Prevenci a korekci nutričních deficiencí (např. při diagnostikované anemii)</a:t>
            </a:r>
          </a:p>
          <a:p>
            <a:endParaRPr lang="cs-CZ" dirty="0">
              <a:solidFill>
                <a:srgbClr val="FFFFFF"/>
              </a:solidFill>
            </a:endParaRPr>
          </a:p>
        </p:txBody>
      </p:sp>
    </p:spTree>
    <p:extLst>
      <p:ext uri="{BB962C8B-B14F-4D97-AF65-F5344CB8AC3E}">
        <p14:creationId xmlns:p14="http://schemas.microsoft.com/office/powerpoint/2010/main" val="167410520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49B123-836B-4992-A2ED-BA5C34A090E0}"/>
              </a:ext>
            </a:extLst>
          </p:cNvPr>
          <p:cNvSpPr>
            <a:spLocks noGrp="1"/>
          </p:cNvSpPr>
          <p:nvPr>
            <p:ph type="title"/>
          </p:nvPr>
        </p:nvSpPr>
        <p:spPr/>
        <p:txBody>
          <a:bodyPr/>
          <a:lstStyle/>
          <a:p>
            <a:r>
              <a:rPr lang="cs-CZ" dirty="0"/>
              <a:t>ABCD systém kategorizace doplňků</a:t>
            </a:r>
          </a:p>
        </p:txBody>
      </p:sp>
      <p:sp>
        <p:nvSpPr>
          <p:cNvPr id="3" name="Zástupný obsah 2">
            <a:extLst>
              <a:ext uri="{FF2B5EF4-FFF2-40B4-BE49-F238E27FC236}">
                <a16:creationId xmlns:a16="http://schemas.microsoft.com/office/drawing/2014/main" id="{7D8A9598-7EDD-4E9F-9215-AA3EFA29DA13}"/>
              </a:ext>
            </a:extLst>
          </p:cNvPr>
          <p:cNvSpPr>
            <a:spLocks noGrp="1"/>
          </p:cNvSpPr>
          <p:nvPr>
            <p:ph idx="1"/>
          </p:nvPr>
        </p:nvSpPr>
        <p:spPr/>
        <p:txBody>
          <a:bodyPr/>
          <a:lstStyle/>
          <a:p>
            <a:r>
              <a:rPr lang="cs-CZ" dirty="0"/>
              <a:t>Tento systém poskytuje snadný informační prostředek pro </a:t>
            </a:r>
            <a:r>
              <a:rPr lang="cs-CZ" b="1" dirty="0">
                <a:solidFill>
                  <a:srgbClr val="5FCBEF"/>
                </a:solidFill>
              </a:rPr>
              <a:t>klasifikaci DS podle vědecké evidence</a:t>
            </a:r>
            <a:r>
              <a:rPr lang="cs-CZ" dirty="0"/>
              <a:t> tak, aby mohli sportovci bezpečně a prakticky podporovat své výkonnostní cíle.</a:t>
            </a:r>
          </a:p>
          <a:p>
            <a:r>
              <a:rPr lang="cs-CZ" dirty="0"/>
              <a:t>Cílem kategorizace je rozdělit DS podle jejich efektivity při dodržení správného suplementačního protokolu pro konkrétní typ zatížení a zejména varovat sportovce, kterým DS se vyhnout z důvodů nebezpečí spojených s jejich užíváním či zákazu ze strany Světové antidopingové asociace (WADA).</a:t>
            </a:r>
          </a:p>
        </p:txBody>
      </p:sp>
      <p:pic>
        <p:nvPicPr>
          <p:cNvPr id="4" name="Obrázek 3" descr="Obsah obrázku interiér, dort, stůl&#10;&#10;Popis vygenerován s vysokou mírou spolehlivosti">
            <a:extLst>
              <a:ext uri="{FF2B5EF4-FFF2-40B4-BE49-F238E27FC236}">
                <a16:creationId xmlns:a16="http://schemas.microsoft.com/office/drawing/2014/main" id="{C0E8BE37-9ADA-4E7E-9E33-1CB166A84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76" y="4509120"/>
            <a:ext cx="3118931" cy="2081071"/>
          </a:xfrm>
          <a:prstGeom prst="rect">
            <a:avLst/>
          </a:prstGeom>
        </p:spPr>
      </p:pic>
      <p:sp>
        <p:nvSpPr>
          <p:cNvPr id="5" name="TextovéPole 4">
            <a:extLst>
              <a:ext uri="{FF2B5EF4-FFF2-40B4-BE49-F238E27FC236}">
                <a16:creationId xmlns:a16="http://schemas.microsoft.com/office/drawing/2014/main" id="{8B8AC1F9-62FF-4492-B54C-097AF27B405C}"/>
              </a:ext>
            </a:extLst>
          </p:cNvPr>
          <p:cNvSpPr txBox="1"/>
          <p:nvPr/>
        </p:nvSpPr>
        <p:spPr>
          <a:xfrm>
            <a:off x="407368" y="6627168"/>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115149348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A</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Ověřené, účinkují v souladu s tvrzeními, bezpečné.</a:t>
            </a:r>
            <a:endParaRPr lang="cs-CZ" sz="1700" dirty="0"/>
          </a:p>
          <a:p>
            <a:pPr>
              <a:lnSpc>
                <a:spcPct val="90000"/>
              </a:lnSpc>
              <a:defRPr/>
            </a:pPr>
            <a:r>
              <a:rPr lang="cs-CZ" sz="1700" dirty="0"/>
              <a:t>Kategorie A zahrnuje </a:t>
            </a:r>
            <a:r>
              <a:rPr lang="cs-CZ" sz="1700" b="1" dirty="0"/>
              <a:t>sportovní potraviny, „lékařské látky“ a „výkon zlepšující látky“ (ergogenní látky)</a:t>
            </a:r>
            <a:r>
              <a:rPr lang="cs-CZ" sz="1700" dirty="0"/>
              <a:t>. </a:t>
            </a:r>
          </a:p>
          <a:p>
            <a:pPr>
              <a:lnSpc>
                <a:spcPct val="90000"/>
              </a:lnSpc>
              <a:defRPr/>
            </a:pPr>
            <a:r>
              <a:rPr lang="cs-CZ" sz="1700" dirty="0"/>
              <a:t>Některé poskytují sportovci užitečný a s ohledem na zatížení a načasování příjmu praktický zdroj energie a důležitých nutrientů (např. </a:t>
            </a:r>
            <a:r>
              <a:rPr lang="cs-CZ" sz="1700" dirty="0" err="1"/>
              <a:t>iotnové</a:t>
            </a:r>
            <a:r>
              <a:rPr lang="cs-CZ" sz="1700" dirty="0"/>
              <a:t> nápoje, proteinové nápoje atd.).</a:t>
            </a:r>
          </a:p>
          <a:p>
            <a:pPr>
              <a:lnSpc>
                <a:spcPct val="90000"/>
              </a:lnSpc>
              <a:defRPr/>
            </a:pPr>
            <a:r>
              <a:rPr lang="cs-CZ" sz="1700" dirty="0"/>
              <a:t>U některých bylo prokázáno, že podporují výkon při dodržení specifického dietního protokolu (např. protokol příjmu kreatinu).</a:t>
            </a:r>
          </a:p>
          <a:p>
            <a:pPr>
              <a:lnSpc>
                <a:spcPct val="90000"/>
              </a:lnSpc>
              <a:defRPr/>
            </a:pPr>
            <a:endParaRPr lang="cs-CZ" sz="1700" dirty="0"/>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F01B6DCD-9647-4B5E-A837-85418A1D2712}"/>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375901266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B</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Nedostatečně silně ověřený účinek relevantními studiemi. Pravděpodobně mohou mít pozitivní vliv na zdraví a výkonnost sportovce, ale je nutný další výzkum, který by tuto skutečnost potvrdil. </a:t>
            </a:r>
          </a:p>
          <a:p>
            <a:pPr>
              <a:lnSpc>
                <a:spcPct val="90000"/>
              </a:lnSpc>
              <a:defRPr/>
            </a:pPr>
            <a:r>
              <a:rPr lang="cs-CZ" sz="1700" dirty="0"/>
              <a:t>K dispozici nejsou přesvědčivé důkazy, které by potvrdily pozitivní vliv na zatížení sportovce. </a:t>
            </a:r>
          </a:p>
          <a:p>
            <a:pPr>
              <a:lnSpc>
                <a:spcPct val="90000"/>
              </a:lnSpc>
              <a:defRPr/>
            </a:pPr>
            <a:r>
              <a:rPr lang="cs-CZ" sz="1700" dirty="0"/>
              <a:t>V kategorii B jsou zařazovány doplňky, kterým je věnována odborná pozornost, a studie naznačují příznivé účinky.</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9C7F98BC-8F7D-4D25-8BDE-D90D0F359606}"/>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150535789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C</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Neúčinkují v souladu s tvrzeními, mají neutrální účinek nebo i negativní vliv na výkonnost. Bez vědeckých důkazů o pozitivních účincích.</a:t>
            </a:r>
          </a:p>
          <a:p>
            <a:pPr>
              <a:lnSpc>
                <a:spcPct val="90000"/>
              </a:lnSpc>
              <a:defRPr/>
            </a:pPr>
            <a:r>
              <a:rPr lang="cs-CZ" sz="1700" dirty="0"/>
              <a:t>Přesvědčivý teoretický základ.</a:t>
            </a:r>
          </a:p>
          <a:p>
            <a:pPr>
              <a:lnSpc>
                <a:spcPct val="90000"/>
              </a:lnSpc>
              <a:defRPr/>
            </a:pPr>
            <a:r>
              <a:rPr lang="cs-CZ" sz="1700" dirty="0"/>
              <a:t>K dispozici nejsou důkazy, které by potvrdily pozitivní vliv na výkon sportovce. </a:t>
            </a:r>
          </a:p>
          <a:p>
            <a:pPr>
              <a:lnSpc>
                <a:spcPct val="90000"/>
              </a:lnSpc>
              <a:defRPr/>
            </a:pPr>
            <a:r>
              <a:rPr lang="cs-CZ" sz="1700" dirty="0"/>
              <a:t>Není možné je kategoricky označit za neúčinné, pravděpodobnost pozitivního vlivu je ale velmi malá.</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44741640-9DB4-4D49-8BEA-DDDDA1280851}"/>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03960085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D</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Látky a substance s potenciálním rizikem kontaminace dopingovými látkami. Zřejmě neúčinné, nebezpečné nebo rizikové bez vědecké podpory.</a:t>
            </a:r>
          </a:p>
          <a:p>
            <a:pPr>
              <a:lnSpc>
                <a:spcPct val="90000"/>
              </a:lnSpc>
              <a:defRPr/>
            </a:pPr>
            <a:r>
              <a:rPr lang="cs-CZ" sz="1700" dirty="0"/>
              <a:t>Doplňky stravy zahrnuté v kategorii D obsahují látky zařazené na seznamu světové antidopingové agentury (WADA) nebo u nich existuje potenciální riziko kontaminace zakázanými látkami</a:t>
            </a:r>
          </a:p>
          <a:p>
            <a:pPr>
              <a:lnSpc>
                <a:spcPct val="90000"/>
              </a:lnSpc>
              <a:defRPr/>
            </a:pPr>
            <a:r>
              <a:rPr lang="cs-CZ" sz="1700" dirty="0"/>
              <a:t>Zakázané stimulancia (např. efedrin).</a:t>
            </a:r>
          </a:p>
          <a:p>
            <a:pPr>
              <a:lnSpc>
                <a:spcPct val="90000"/>
              </a:lnSpc>
              <a:defRPr/>
            </a:pPr>
            <a:r>
              <a:rPr lang="cs-CZ" sz="1700" dirty="0" err="1"/>
              <a:t>Prohormony</a:t>
            </a:r>
            <a:r>
              <a:rPr lang="cs-CZ" sz="1700" dirty="0"/>
              <a:t>, peptidické látky nebo rostlinné výtažky podporující produkci anabolických hormonů (např. </a:t>
            </a:r>
            <a:r>
              <a:rPr lang="cs-CZ" dirty="0"/>
              <a:t>DHEA, </a:t>
            </a:r>
            <a:r>
              <a:rPr lang="cs-CZ" dirty="0" err="1"/>
              <a:t>tribulus</a:t>
            </a:r>
            <a:r>
              <a:rPr lang="cs-CZ" dirty="0"/>
              <a:t> </a:t>
            </a:r>
            <a:r>
              <a:rPr lang="cs-CZ" dirty="0" err="1"/>
              <a:t>terrestris</a:t>
            </a:r>
            <a:r>
              <a:rPr lang="cs-CZ" dirty="0"/>
              <a:t> atp.)</a:t>
            </a:r>
            <a:r>
              <a:rPr lang="cs-CZ" sz="1700" dirty="0"/>
              <a:t>.</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C3AC1113-F5DB-4BB2-84F7-020DA016B6A8}"/>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11293044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interiér, stůl, zeď, vsedě&#10;&#10;Popis vygenerován s velmi vysokou mírou spolehlivosti">
            <a:extLst>
              <a:ext uri="{FF2B5EF4-FFF2-40B4-BE49-F238E27FC236}">
                <a16:creationId xmlns:a16="http://schemas.microsoft.com/office/drawing/2014/main" id="{1157ED67-2D05-4670-881F-77C466762F6A}"/>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2" name="Nadpis 1">
            <a:extLst>
              <a:ext uri="{FF2B5EF4-FFF2-40B4-BE49-F238E27FC236}">
                <a16:creationId xmlns:a16="http://schemas.microsoft.com/office/drawing/2014/main" id="{7A4419E1-84FC-4FFB-A30A-325B7320E70F}"/>
              </a:ext>
            </a:extLst>
          </p:cNvPr>
          <p:cNvSpPr>
            <a:spLocks noGrp="1"/>
          </p:cNvSpPr>
          <p:nvPr>
            <p:ph type="title"/>
          </p:nvPr>
        </p:nvSpPr>
        <p:spPr>
          <a:xfrm>
            <a:off x="677334" y="609600"/>
            <a:ext cx="8596668" cy="1320800"/>
          </a:xfrm>
        </p:spPr>
        <p:txBody>
          <a:bodyPr>
            <a:normAutofit/>
          </a:bodyPr>
          <a:lstStyle/>
          <a:p>
            <a:r>
              <a:rPr lang="cs-CZ" sz="3200" dirty="0"/>
              <a:t>Legislativa doplňků stravy</a:t>
            </a:r>
          </a:p>
        </p:txBody>
      </p:sp>
      <p:sp>
        <p:nvSpPr>
          <p:cNvPr id="3" name="Zástupný obsah 2">
            <a:extLst>
              <a:ext uri="{FF2B5EF4-FFF2-40B4-BE49-F238E27FC236}">
                <a16:creationId xmlns:a16="http://schemas.microsoft.com/office/drawing/2014/main" id="{8219022A-4BFB-4A93-8EA5-55AFACAF14CC}"/>
              </a:ext>
            </a:extLst>
          </p:cNvPr>
          <p:cNvSpPr>
            <a:spLocks noGrp="1"/>
          </p:cNvSpPr>
          <p:nvPr>
            <p:ph idx="1"/>
          </p:nvPr>
        </p:nvSpPr>
        <p:spPr>
          <a:xfrm>
            <a:off x="677334" y="2160589"/>
            <a:ext cx="8596668" cy="3880773"/>
          </a:xfrm>
        </p:spPr>
        <p:txBody>
          <a:bodyPr>
            <a:normAutofit/>
          </a:bodyPr>
          <a:lstStyle/>
          <a:p>
            <a:r>
              <a:rPr lang="cs-CZ" dirty="0">
                <a:solidFill>
                  <a:srgbClr val="FFFFFF"/>
                </a:solidFill>
              </a:rPr>
              <a:t>Na trh doplňků stravy se vztahují:</a:t>
            </a:r>
          </a:p>
          <a:p>
            <a:pPr lvl="1"/>
            <a:r>
              <a:rPr lang="cs-CZ" dirty="0">
                <a:solidFill>
                  <a:srgbClr val="FFFFFF"/>
                </a:solidFill>
              </a:rPr>
              <a:t>Česká legislativa</a:t>
            </a:r>
          </a:p>
          <a:p>
            <a:pPr lvl="1"/>
            <a:r>
              <a:rPr lang="cs-CZ" dirty="0">
                <a:solidFill>
                  <a:srgbClr val="FFFFFF"/>
                </a:solidFill>
              </a:rPr>
              <a:t>Evropská legislativa</a:t>
            </a:r>
          </a:p>
          <a:p>
            <a:r>
              <a:rPr lang="cs-CZ" dirty="0">
                <a:solidFill>
                  <a:srgbClr val="FFFFFF"/>
                </a:solidFill>
              </a:rPr>
              <a:t>Legislativa se týká:</a:t>
            </a:r>
          </a:p>
          <a:p>
            <a:pPr lvl="1"/>
            <a:r>
              <a:rPr lang="cs-CZ" dirty="0">
                <a:solidFill>
                  <a:srgbClr val="FFFFFF"/>
                </a:solidFill>
              </a:rPr>
              <a:t>Uvedení produktu na trh</a:t>
            </a:r>
          </a:p>
          <a:p>
            <a:pPr lvl="1"/>
            <a:r>
              <a:rPr lang="cs-CZ" dirty="0">
                <a:solidFill>
                  <a:srgbClr val="FFFFFF"/>
                </a:solidFill>
              </a:rPr>
              <a:t>Kontrola jeho zdravotní nezávadnosti</a:t>
            </a:r>
          </a:p>
          <a:p>
            <a:pPr lvl="1"/>
            <a:r>
              <a:rPr lang="cs-CZ" dirty="0">
                <a:solidFill>
                  <a:srgbClr val="FFFFFF"/>
                </a:solidFill>
              </a:rPr>
              <a:t>Správnost údajů uvedených na etiketě produktu</a:t>
            </a:r>
          </a:p>
        </p:txBody>
      </p:sp>
    </p:spTree>
    <p:extLst>
      <p:ext uri="{BB962C8B-B14F-4D97-AF65-F5344CB8AC3E}">
        <p14:creationId xmlns:p14="http://schemas.microsoft.com/office/powerpoint/2010/main" val="3693213486"/>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219249" y="233164"/>
            <a:ext cx="8596668" cy="1320800"/>
          </a:xfrm>
        </p:spPr>
        <p:txBody>
          <a:bodyPr>
            <a:normAutofit/>
          </a:bodyPr>
          <a:lstStyle/>
          <a:p>
            <a:r>
              <a:rPr lang="cs-CZ" altLang="cs-CZ" dirty="0"/>
              <a:t>Koho by měly zajímat doplňky stravy</a:t>
            </a:r>
          </a:p>
        </p:txBody>
      </p:sp>
      <p:graphicFrame>
        <p:nvGraphicFramePr>
          <p:cNvPr id="19" name="Tabulka 18">
            <a:extLst>
              <a:ext uri="{FF2B5EF4-FFF2-40B4-BE49-F238E27FC236}">
                <a16:creationId xmlns:a16="http://schemas.microsoft.com/office/drawing/2014/main" id="{43562FDE-B567-4340-82C1-CEBE64492B60}"/>
              </a:ext>
            </a:extLst>
          </p:cNvPr>
          <p:cNvGraphicFramePr>
            <a:graphicFrameLocks noGrp="1"/>
          </p:cNvGraphicFramePr>
          <p:nvPr>
            <p:extLst>
              <p:ext uri="{D42A27DB-BD31-4B8C-83A1-F6EECF244321}">
                <p14:modId xmlns:p14="http://schemas.microsoft.com/office/powerpoint/2010/main" val="3555244990"/>
              </p:ext>
            </p:extLst>
          </p:nvPr>
        </p:nvGraphicFramePr>
        <p:xfrm>
          <a:off x="1491469" y="1317298"/>
          <a:ext cx="6168008" cy="3749040"/>
        </p:xfrm>
        <a:graphic>
          <a:graphicData uri="http://schemas.openxmlformats.org/drawingml/2006/table">
            <a:tbl>
              <a:tblPr firstRow="1" bandRow="1">
                <a:tableStyleId>{5C22544A-7EE6-4342-B048-85BDC9FD1C3A}</a:tableStyleId>
              </a:tblPr>
              <a:tblGrid>
                <a:gridCol w="3084004">
                  <a:extLst>
                    <a:ext uri="{9D8B030D-6E8A-4147-A177-3AD203B41FA5}">
                      <a16:colId xmlns:a16="http://schemas.microsoft.com/office/drawing/2014/main" val="872293267"/>
                    </a:ext>
                  </a:extLst>
                </a:gridCol>
                <a:gridCol w="3084004">
                  <a:extLst>
                    <a:ext uri="{9D8B030D-6E8A-4147-A177-3AD203B41FA5}">
                      <a16:colId xmlns:a16="http://schemas.microsoft.com/office/drawing/2014/main" val="3362097316"/>
                    </a:ext>
                  </a:extLst>
                </a:gridCol>
              </a:tblGrid>
              <a:tr h="360040">
                <a:tc gridSpan="2">
                  <a:txBody>
                    <a:bodyPr/>
                    <a:lstStyle/>
                    <a:p>
                      <a:pPr algn="ctr"/>
                      <a:r>
                        <a:rPr lang="cs-CZ" dirty="0"/>
                        <a:t>Kdo?</a:t>
                      </a:r>
                    </a:p>
                  </a:txBody>
                  <a:tcPr/>
                </a:tc>
                <a:tc hMerge="1">
                  <a:txBody>
                    <a:bodyPr/>
                    <a:lstStyle/>
                    <a:p>
                      <a:endParaRPr lang="cs-CZ" dirty="0"/>
                    </a:p>
                  </a:txBody>
                  <a:tcPr/>
                </a:tc>
                <a:extLst>
                  <a:ext uri="{0D108BD9-81ED-4DB2-BD59-A6C34878D82A}">
                    <a16:rowId xmlns:a16="http://schemas.microsoft.com/office/drawing/2014/main" val="3063093892"/>
                  </a:ext>
                </a:extLst>
              </a:tr>
              <a:tr h="360040">
                <a:tc>
                  <a:txBody>
                    <a:bodyPr/>
                    <a:lstStyle/>
                    <a:p>
                      <a:r>
                        <a:rPr lang="cs-CZ" b="1" dirty="0"/>
                        <a:t>Obecná populace</a:t>
                      </a:r>
                    </a:p>
                  </a:txBody>
                  <a:tcPr/>
                </a:tc>
                <a:tc>
                  <a:txBody>
                    <a:bodyPr/>
                    <a:lstStyle/>
                    <a:p>
                      <a:r>
                        <a:rPr lang="cs-CZ" b="1" dirty="0"/>
                        <a:t>Aktivní jedinci</a:t>
                      </a:r>
                    </a:p>
                  </a:txBody>
                  <a:tcPr/>
                </a:tc>
                <a:extLst>
                  <a:ext uri="{0D108BD9-81ED-4DB2-BD59-A6C34878D82A}">
                    <a16:rowId xmlns:a16="http://schemas.microsoft.com/office/drawing/2014/main" val="2487843721"/>
                  </a:ext>
                </a:extLst>
              </a:tr>
              <a:tr h="672075">
                <a:tc>
                  <a:txBody>
                    <a:bodyPr/>
                    <a:lstStyle/>
                    <a:p>
                      <a:r>
                        <a:rPr lang="cs-CZ" dirty="0"/>
                        <a:t>Jedinci s oslabením</a:t>
                      </a:r>
                    </a:p>
                    <a:p>
                      <a:r>
                        <a:rPr lang="cs-CZ" dirty="0"/>
                        <a:t>Lidé v malnutrici</a:t>
                      </a:r>
                    </a:p>
                  </a:txBody>
                  <a:tcPr/>
                </a:tc>
                <a:tc>
                  <a:txBody>
                    <a:bodyPr/>
                    <a:lstStyle/>
                    <a:p>
                      <a:r>
                        <a:rPr lang="cs-CZ" dirty="0"/>
                        <a:t>Sportující populace</a:t>
                      </a:r>
                    </a:p>
                    <a:p>
                      <a:r>
                        <a:rPr lang="cs-CZ" dirty="0"/>
                        <a:t>Pracovně fyzicky zatížení jedinci</a:t>
                      </a:r>
                    </a:p>
                  </a:txBody>
                  <a:tcPr/>
                </a:tc>
                <a:extLst>
                  <a:ext uri="{0D108BD9-81ED-4DB2-BD59-A6C34878D82A}">
                    <a16:rowId xmlns:a16="http://schemas.microsoft.com/office/drawing/2014/main" val="1583139549"/>
                  </a:ext>
                </a:extLst>
              </a:tr>
              <a:tr h="336038">
                <a:tc>
                  <a:txBody>
                    <a:bodyPr/>
                    <a:lstStyle/>
                    <a:p>
                      <a:r>
                        <a:rPr lang="cs-CZ" dirty="0"/>
                        <a:t>Kardiovaskulární onemocnění, metabolický syndrom, senioři atp.</a:t>
                      </a:r>
                    </a:p>
                    <a:p>
                      <a:r>
                        <a:rPr lang="cs-CZ" dirty="0"/>
                        <a:t>Deficit mikronutrientů a stresová malnutrice</a:t>
                      </a:r>
                    </a:p>
                  </a:txBody>
                  <a:tcPr/>
                </a:tc>
                <a:tc>
                  <a:txBody>
                    <a:bodyPr/>
                    <a:lstStyle/>
                    <a:p>
                      <a:r>
                        <a:rPr lang="cs-CZ" dirty="0"/>
                        <a:t>Fyzická aktivita přesahuje 5 hodin týdně</a:t>
                      </a:r>
                    </a:p>
                    <a:p>
                      <a:r>
                        <a:rPr lang="cs-CZ" dirty="0"/>
                        <a:t>Fyzická aktivita převažuje nad sezením</a:t>
                      </a:r>
                    </a:p>
                  </a:txBody>
                  <a:tcPr/>
                </a:tc>
                <a:extLst>
                  <a:ext uri="{0D108BD9-81ED-4DB2-BD59-A6C34878D82A}">
                    <a16:rowId xmlns:a16="http://schemas.microsoft.com/office/drawing/2014/main" val="1087746558"/>
                  </a:ext>
                </a:extLst>
              </a:tr>
              <a:tr h="336038">
                <a:tc>
                  <a:txBody>
                    <a:bodyPr/>
                    <a:lstStyle/>
                    <a:p>
                      <a:r>
                        <a:rPr lang="cs-CZ" dirty="0"/>
                        <a:t>Doplněk racionální stravy</a:t>
                      </a:r>
                    </a:p>
                  </a:txBody>
                  <a:tcPr/>
                </a:tc>
                <a:tc>
                  <a:txBody>
                    <a:bodyPr/>
                    <a:lstStyle/>
                    <a:p>
                      <a:r>
                        <a:rPr lang="cs-CZ" dirty="0"/>
                        <a:t>Sportovní výživa</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Doplněk racionální stravy</a:t>
                      </a:r>
                    </a:p>
                  </a:txBody>
                  <a:tcPr/>
                </a:tc>
                <a:extLst>
                  <a:ext uri="{0D108BD9-81ED-4DB2-BD59-A6C34878D82A}">
                    <a16:rowId xmlns:a16="http://schemas.microsoft.com/office/drawing/2014/main" val="1743385797"/>
                  </a:ext>
                </a:extLst>
              </a:tr>
            </a:tbl>
          </a:graphicData>
        </a:graphic>
      </p:graphicFrame>
      <p:pic>
        <p:nvPicPr>
          <p:cNvPr id="5" name="Obrázek 4" descr="Obsah obrázku jídlo, stůl, talíř, hrníček&#10;&#10;Popis byl vytvořen automaticky">
            <a:extLst>
              <a:ext uri="{FF2B5EF4-FFF2-40B4-BE49-F238E27FC236}">
                <a16:creationId xmlns:a16="http://schemas.microsoft.com/office/drawing/2014/main" id="{999DB404-370D-49A3-ADBD-72BFF8558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813" y="4837642"/>
            <a:ext cx="4876800" cy="2562225"/>
          </a:xfrm>
          <a:prstGeom prst="rect">
            <a:avLst/>
          </a:prstGeom>
        </p:spPr>
      </p:pic>
      <p:graphicFrame>
        <p:nvGraphicFramePr>
          <p:cNvPr id="20" name="Tabulka 19">
            <a:extLst>
              <a:ext uri="{FF2B5EF4-FFF2-40B4-BE49-F238E27FC236}">
                <a16:creationId xmlns:a16="http://schemas.microsoft.com/office/drawing/2014/main" id="{88D55122-3400-477D-9456-64AE65C6A546}"/>
              </a:ext>
            </a:extLst>
          </p:cNvPr>
          <p:cNvGraphicFramePr>
            <a:graphicFrameLocks noGrp="1"/>
          </p:cNvGraphicFramePr>
          <p:nvPr>
            <p:extLst>
              <p:ext uri="{D42A27DB-BD31-4B8C-83A1-F6EECF244321}">
                <p14:modId xmlns:p14="http://schemas.microsoft.com/office/powerpoint/2010/main" val="3750789057"/>
              </p:ext>
            </p:extLst>
          </p:nvPr>
        </p:nvGraphicFramePr>
        <p:xfrm>
          <a:off x="1493449" y="5097155"/>
          <a:ext cx="6168008" cy="1554480"/>
        </p:xfrm>
        <a:graphic>
          <a:graphicData uri="http://schemas.openxmlformats.org/drawingml/2006/table">
            <a:tbl>
              <a:tblPr firstRow="1" bandRow="1">
                <a:tableStyleId>{5C22544A-7EE6-4342-B048-85BDC9FD1C3A}</a:tableStyleId>
              </a:tblPr>
              <a:tblGrid>
                <a:gridCol w="3084004">
                  <a:extLst>
                    <a:ext uri="{9D8B030D-6E8A-4147-A177-3AD203B41FA5}">
                      <a16:colId xmlns:a16="http://schemas.microsoft.com/office/drawing/2014/main" val="872293267"/>
                    </a:ext>
                  </a:extLst>
                </a:gridCol>
                <a:gridCol w="3084004">
                  <a:extLst>
                    <a:ext uri="{9D8B030D-6E8A-4147-A177-3AD203B41FA5}">
                      <a16:colId xmlns:a16="http://schemas.microsoft.com/office/drawing/2014/main" val="3362097316"/>
                    </a:ext>
                  </a:extLst>
                </a:gridCol>
              </a:tblGrid>
              <a:tr h="360040">
                <a:tc gridSpan="2">
                  <a:txBody>
                    <a:bodyPr/>
                    <a:lstStyle/>
                    <a:p>
                      <a:pPr algn="ctr"/>
                      <a:r>
                        <a:rPr lang="cs-CZ" dirty="0"/>
                        <a:t>Kdy?</a:t>
                      </a:r>
                    </a:p>
                  </a:txBody>
                  <a:tcPr/>
                </a:tc>
                <a:tc hMerge="1">
                  <a:txBody>
                    <a:bodyPr/>
                    <a:lstStyle/>
                    <a:p>
                      <a:endParaRPr lang="cs-CZ" dirty="0"/>
                    </a:p>
                  </a:txBody>
                  <a:tcPr/>
                </a:tc>
                <a:extLst>
                  <a:ext uri="{0D108BD9-81ED-4DB2-BD59-A6C34878D82A}">
                    <a16:rowId xmlns:a16="http://schemas.microsoft.com/office/drawing/2014/main" val="3063093892"/>
                  </a:ext>
                </a:extLst>
              </a:tr>
              <a:tr h="360040">
                <a:tc>
                  <a:txBody>
                    <a:bodyPr/>
                    <a:lstStyle/>
                    <a:p>
                      <a:r>
                        <a:rPr lang="cs-CZ" dirty="0"/>
                        <a:t>Vždy, když je racionální strava nedostačující nebo není možná v plném rozsahu.</a:t>
                      </a:r>
                    </a:p>
                  </a:txBody>
                  <a:tcPr/>
                </a:tc>
                <a:tc>
                  <a:txBody>
                    <a:bodyPr/>
                    <a:lstStyle/>
                    <a:p>
                      <a:r>
                        <a:rPr lang="cs-CZ" dirty="0"/>
                        <a:t>Vždy jako doplnění racionální stravy, když není možné ji dodržet či aplikovat v plném rozsahu.</a:t>
                      </a:r>
                    </a:p>
                  </a:txBody>
                  <a:tcPr/>
                </a:tc>
                <a:extLst>
                  <a:ext uri="{0D108BD9-81ED-4DB2-BD59-A6C34878D82A}">
                    <a16:rowId xmlns:a16="http://schemas.microsoft.com/office/drawing/2014/main" val="2487843721"/>
                  </a:ext>
                </a:extLst>
              </a:tr>
            </a:tbl>
          </a:graphicData>
        </a:graphic>
      </p:graphicFrame>
      <p:pic>
        <p:nvPicPr>
          <p:cNvPr id="23" name="Grafický objekt 22" descr="Žárovka a ozubené kolečko">
            <a:extLst>
              <a:ext uri="{FF2B5EF4-FFF2-40B4-BE49-F238E27FC236}">
                <a16:creationId xmlns:a16="http://schemas.microsoft.com/office/drawing/2014/main" id="{FB707CEA-0E38-4861-8595-4552106576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4255" y="1188441"/>
            <a:ext cx="595591" cy="595591"/>
          </a:xfrm>
          <a:prstGeom prst="rect">
            <a:avLst/>
          </a:prstGeom>
        </p:spPr>
      </p:pic>
      <p:grpSp>
        <p:nvGrpSpPr>
          <p:cNvPr id="24" name="Skupina 23">
            <a:extLst>
              <a:ext uri="{FF2B5EF4-FFF2-40B4-BE49-F238E27FC236}">
                <a16:creationId xmlns:a16="http://schemas.microsoft.com/office/drawing/2014/main" id="{38087613-4EBD-48FF-9264-A86519A82832}"/>
              </a:ext>
            </a:extLst>
          </p:cNvPr>
          <p:cNvGrpSpPr/>
          <p:nvPr/>
        </p:nvGrpSpPr>
        <p:grpSpPr>
          <a:xfrm>
            <a:off x="1048096" y="1915213"/>
            <a:ext cx="5832648" cy="1117202"/>
            <a:chOff x="0" y="2652149"/>
            <a:chExt cx="8154193" cy="810809"/>
          </a:xfrm>
        </p:grpSpPr>
        <p:sp>
          <p:nvSpPr>
            <p:cNvPr id="25" name="Obdélník: se zakulacenými rohy 24">
              <a:extLst>
                <a:ext uri="{FF2B5EF4-FFF2-40B4-BE49-F238E27FC236}">
                  <a16:creationId xmlns:a16="http://schemas.microsoft.com/office/drawing/2014/main" id="{15206DE8-65EB-4184-AD6C-940F5DA0C65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6" name="Obdélník: se zakulacenými rohy 4">
              <a:extLst>
                <a:ext uri="{FF2B5EF4-FFF2-40B4-BE49-F238E27FC236}">
                  <a16:creationId xmlns:a16="http://schemas.microsoft.com/office/drawing/2014/main" id="{8AE5EC26-7DE2-4B62-9CD8-5DC41930CBD8}"/>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CEV obecné populace = ±2000-3000 kcal/den</a:t>
              </a:r>
            </a:p>
            <a:p>
              <a:pPr lvl="0" defTabSz="933450">
                <a:lnSpc>
                  <a:spcPct val="90000"/>
                </a:lnSpc>
                <a:spcBef>
                  <a:spcPct val="0"/>
                </a:spcBef>
                <a:spcAft>
                  <a:spcPct val="35000"/>
                </a:spcAft>
              </a:pPr>
              <a:r>
                <a:rPr lang="cs-CZ" sz="1600" i="1" dirty="0"/>
                <a:t>Vs</a:t>
              </a:r>
            </a:p>
            <a:p>
              <a:pPr lvl="0" defTabSz="933450">
                <a:lnSpc>
                  <a:spcPct val="90000"/>
                </a:lnSpc>
                <a:spcBef>
                  <a:spcPct val="0"/>
                </a:spcBef>
                <a:spcAft>
                  <a:spcPct val="35000"/>
                </a:spcAft>
              </a:pPr>
              <a:r>
                <a:rPr lang="cs-CZ" sz="1600" i="1" dirty="0"/>
                <a:t>CEV aktivních jedinců = </a:t>
              </a:r>
              <a:r>
                <a:rPr lang="cs-CZ" sz="1600" i="1" dirty="0">
                  <a:cs typeface="Calibri" panose="020F0502020204030204" pitchFamily="34" charset="0"/>
                </a:rPr>
                <a:t>˃4000 kcal/den (až 10000 kcal/den)</a:t>
              </a:r>
              <a:endParaRPr lang="cs-CZ" sz="1600" i="1" dirty="0"/>
            </a:p>
          </p:txBody>
        </p:sp>
      </p:grpSp>
      <p:pic>
        <p:nvPicPr>
          <p:cNvPr id="27" name="Grafický objekt 26" descr="Muž">
            <a:extLst>
              <a:ext uri="{FF2B5EF4-FFF2-40B4-BE49-F238E27FC236}">
                <a16:creationId xmlns:a16="http://schemas.microsoft.com/office/drawing/2014/main" id="{D383D69F-840F-45B7-9645-9025E0E120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851" y="1784032"/>
            <a:ext cx="914400" cy="914400"/>
          </a:xfrm>
          <a:prstGeom prst="rect">
            <a:avLst/>
          </a:prstGeom>
        </p:spPr>
      </p:pic>
    </p:spTree>
    <p:custDataLst>
      <p:tags r:id="rId1"/>
    </p:custDataLst>
    <p:extLst>
      <p:ext uri="{BB962C8B-B14F-4D97-AF65-F5344CB8AC3E}">
        <p14:creationId xmlns:p14="http://schemas.microsoft.com/office/powerpoint/2010/main" val="1519385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a:extLst>
              <a:ext uri="{FF2B5EF4-FFF2-40B4-BE49-F238E27FC236}">
                <a16:creationId xmlns:a16="http://schemas.microsoft.com/office/drawing/2014/main" id="{42448F3D-0192-46BC-A02A-3A0D7CCECB57}"/>
              </a:ext>
            </a:extLst>
          </p:cNvPr>
          <p:cNvSpPr txBox="1">
            <a:spLocks/>
          </p:cNvSpPr>
          <p:nvPr/>
        </p:nvSpPr>
        <p:spPr>
          <a:xfrm>
            <a:off x="4079775" y="1287772"/>
            <a:ext cx="6264696" cy="5805252"/>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endParaRPr lang="cs-CZ" b="1" dirty="0"/>
          </a:p>
        </p:txBody>
      </p:sp>
      <p:sp>
        <p:nvSpPr>
          <p:cNvPr id="3" name="Rovnoramenný trojúhelník 2">
            <a:extLst>
              <a:ext uri="{FF2B5EF4-FFF2-40B4-BE49-F238E27FC236}">
                <a16:creationId xmlns:a16="http://schemas.microsoft.com/office/drawing/2014/main" id="{9EBCEC85-7494-4EAA-A68F-3643F5038C1F}"/>
              </a:ext>
            </a:extLst>
          </p:cNvPr>
          <p:cNvSpPr/>
          <p:nvPr/>
        </p:nvSpPr>
        <p:spPr>
          <a:xfrm>
            <a:off x="3737629" y="1642629"/>
            <a:ext cx="4896544" cy="3284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TextovéPole 5">
            <a:extLst>
              <a:ext uri="{FF2B5EF4-FFF2-40B4-BE49-F238E27FC236}">
                <a16:creationId xmlns:a16="http://schemas.microsoft.com/office/drawing/2014/main" id="{61ADC509-3658-409B-88D4-E712E1BA6454}"/>
              </a:ext>
            </a:extLst>
          </p:cNvPr>
          <p:cNvSpPr txBox="1"/>
          <p:nvPr/>
        </p:nvSpPr>
        <p:spPr>
          <a:xfrm>
            <a:off x="5680996" y="2133376"/>
            <a:ext cx="1002197" cy="646331"/>
          </a:xfrm>
          <a:prstGeom prst="rect">
            <a:avLst/>
          </a:prstGeom>
          <a:noFill/>
        </p:spPr>
        <p:txBody>
          <a:bodyPr wrap="none" rtlCol="0">
            <a:spAutoFit/>
          </a:bodyPr>
          <a:lstStyle/>
          <a:p>
            <a:pPr algn="ctr"/>
            <a:r>
              <a:rPr lang="cs-CZ" dirty="0"/>
              <a:t>Doplňky</a:t>
            </a:r>
          </a:p>
          <a:p>
            <a:pPr algn="ctr"/>
            <a:r>
              <a:rPr lang="cs-CZ" dirty="0"/>
              <a:t>stravy</a:t>
            </a:r>
          </a:p>
        </p:txBody>
      </p:sp>
      <p:cxnSp>
        <p:nvCxnSpPr>
          <p:cNvPr id="11" name="Přímá spojnice 10">
            <a:extLst>
              <a:ext uri="{FF2B5EF4-FFF2-40B4-BE49-F238E27FC236}">
                <a16:creationId xmlns:a16="http://schemas.microsoft.com/office/drawing/2014/main" id="{9BE52133-3FFA-420E-AD87-FCEA5BA74BB2}"/>
              </a:ext>
            </a:extLst>
          </p:cNvPr>
          <p:cNvCxnSpPr>
            <a:cxnSpLocks/>
          </p:cNvCxnSpPr>
          <p:nvPr/>
        </p:nvCxnSpPr>
        <p:spPr>
          <a:xfrm>
            <a:off x="4637730" y="3751814"/>
            <a:ext cx="3096344"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A8CE9159-6889-4CB0-993D-BA5020D09100}"/>
              </a:ext>
            </a:extLst>
          </p:cNvPr>
          <p:cNvCxnSpPr>
            <a:cxnSpLocks/>
          </p:cNvCxnSpPr>
          <p:nvPr/>
        </p:nvCxnSpPr>
        <p:spPr>
          <a:xfrm>
            <a:off x="5187361" y="2983385"/>
            <a:ext cx="198947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Zástupný symbol pro obsah 2">
            <a:extLst>
              <a:ext uri="{FF2B5EF4-FFF2-40B4-BE49-F238E27FC236}">
                <a16:creationId xmlns:a16="http://schemas.microsoft.com/office/drawing/2014/main" id="{D4301C58-6144-4BFA-9222-7739644E62A5}"/>
              </a:ext>
            </a:extLst>
          </p:cNvPr>
          <p:cNvSpPr txBox="1">
            <a:spLocks/>
          </p:cNvSpPr>
          <p:nvPr/>
        </p:nvSpPr>
        <p:spPr>
          <a:xfrm>
            <a:off x="688054" y="5487016"/>
            <a:ext cx="8596668" cy="1145134"/>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endParaRPr lang="cs-CZ" sz="1800" dirty="0">
              <a:solidFill>
                <a:schemeClr val="tx1">
                  <a:lumMod val="75000"/>
                  <a:lumOff val="25000"/>
                </a:schemeClr>
              </a:solidFill>
            </a:endParaRPr>
          </a:p>
        </p:txBody>
      </p:sp>
      <p:sp>
        <p:nvSpPr>
          <p:cNvPr id="24" name="Levá složená závorka 23">
            <a:extLst>
              <a:ext uri="{FF2B5EF4-FFF2-40B4-BE49-F238E27FC236}">
                <a16:creationId xmlns:a16="http://schemas.microsoft.com/office/drawing/2014/main" id="{8DC8E072-D247-4B06-B53C-EEE4559F1DFD}"/>
              </a:ext>
            </a:extLst>
          </p:cNvPr>
          <p:cNvSpPr/>
          <p:nvPr/>
        </p:nvSpPr>
        <p:spPr>
          <a:xfrm>
            <a:off x="3376844" y="2983385"/>
            <a:ext cx="241495" cy="19442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Levá složená závorka 24">
            <a:extLst>
              <a:ext uri="{FF2B5EF4-FFF2-40B4-BE49-F238E27FC236}">
                <a16:creationId xmlns:a16="http://schemas.microsoft.com/office/drawing/2014/main" id="{65C82390-6F7A-465E-AE6E-AD6A97F8D5E6}"/>
              </a:ext>
            </a:extLst>
          </p:cNvPr>
          <p:cNvSpPr/>
          <p:nvPr/>
        </p:nvSpPr>
        <p:spPr>
          <a:xfrm>
            <a:off x="3394144" y="1661789"/>
            <a:ext cx="224195" cy="12984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6" name="TextovéPole 25">
            <a:extLst>
              <a:ext uri="{FF2B5EF4-FFF2-40B4-BE49-F238E27FC236}">
                <a16:creationId xmlns:a16="http://schemas.microsoft.com/office/drawing/2014/main" id="{6CAE7776-E9AC-4F82-A58B-9B27DE064F0E}"/>
              </a:ext>
            </a:extLst>
          </p:cNvPr>
          <p:cNvSpPr txBox="1"/>
          <p:nvPr/>
        </p:nvSpPr>
        <p:spPr>
          <a:xfrm>
            <a:off x="938433" y="3712941"/>
            <a:ext cx="2359992" cy="369332"/>
          </a:xfrm>
          <a:prstGeom prst="rect">
            <a:avLst/>
          </a:prstGeom>
          <a:noFill/>
        </p:spPr>
        <p:txBody>
          <a:bodyPr vert="horz" wrap="square" rtlCol="0">
            <a:spAutoFit/>
          </a:bodyPr>
          <a:lstStyle/>
          <a:p>
            <a:r>
              <a:rPr lang="cs-CZ" dirty="0"/>
              <a:t>Zdraví a výkonnost</a:t>
            </a:r>
          </a:p>
        </p:txBody>
      </p:sp>
      <p:sp>
        <p:nvSpPr>
          <p:cNvPr id="27" name="TextovéPole 26">
            <a:extLst>
              <a:ext uri="{FF2B5EF4-FFF2-40B4-BE49-F238E27FC236}">
                <a16:creationId xmlns:a16="http://schemas.microsoft.com/office/drawing/2014/main" id="{42AB1AF0-9405-4DCC-85B5-F56BFAE637CC}"/>
              </a:ext>
            </a:extLst>
          </p:cNvPr>
          <p:cNvSpPr txBox="1"/>
          <p:nvPr/>
        </p:nvSpPr>
        <p:spPr>
          <a:xfrm>
            <a:off x="938433" y="1849365"/>
            <a:ext cx="2094926" cy="923330"/>
          </a:xfrm>
          <a:prstGeom prst="rect">
            <a:avLst/>
          </a:prstGeom>
          <a:noFill/>
        </p:spPr>
        <p:txBody>
          <a:bodyPr vert="horz" wrap="square" rtlCol="0">
            <a:spAutoFit/>
          </a:bodyPr>
          <a:lstStyle/>
          <a:p>
            <a:r>
              <a:rPr lang="cs-CZ" dirty="0"/>
              <a:t>Ergogenní efekt -</a:t>
            </a:r>
          </a:p>
          <a:p>
            <a:r>
              <a:rPr lang="cs-CZ" i="1" dirty="0"/>
              <a:t>„Výkon zlepšující efekt“</a:t>
            </a:r>
            <a:endParaRPr lang="cs-CZ" dirty="0"/>
          </a:p>
        </p:txBody>
      </p:sp>
      <p:sp>
        <p:nvSpPr>
          <p:cNvPr id="7" name="Nadpis 6">
            <a:extLst>
              <a:ext uri="{FF2B5EF4-FFF2-40B4-BE49-F238E27FC236}">
                <a16:creationId xmlns:a16="http://schemas.microsoft.com/office/drawing/2014/main" id="{51F102E7-75E9-440C-A77A-91F17E21A677}"/>
              </a:ext>
            </a:extLst>
          </p:cNvPr>
          <p:cNvSpPr>
            <a:spLocks noGrp="1"/>
          </p:cNvSpPr>
          <p:nvPr>
            <p:ph type="title"/>
          </p:nvPr>
        </p:nvSpPr>
        <p:spPr/>
        <p:txBody>
          <a:bodyPr/>
          <a:lstStyle/>
          <a:p>
            <a:r>
              <a:rPr lang="cs-CZ" dirty="0"/>
              <a:t>Význam doplňků stravy (DS)</a:t>
            </a:r>
          </a:p>
        </p:txBody>
      </p:sp>
      <p:sp>
        <p:nvSpPr>
          <p:cNvPr id="16" name="Zástupný symbol pro obsah 2">
            <a:extLst>
              <a:ext uri="{FF2B5EF4-FFF2-40B4-BE49-F238E27FC236}">
                <a16:creationId xmlns:a16="http://schemas.microsoft.com/office/drawing/2014/main" id="{0DD741A1-A90E-423D-8F17-3140CA24A29D}"/>
              </a:ext>
            </a:extLst>
          </p:cNvPr>
          <p:cNvSpPr>
            <a:spLocks noGrp="1"/>
          </p:cNvSpPr>
          <p:nvPr>
            <p:ph idx="1"/>
          </p:nvPr>
        </p:nvSpPr>
        <p:spPr>
          <a:xfrm>
            <a:off x="551384" y="5402470"/>
            <a:ext cx="9154345" cy="1353641"/>
          </a:xfrm>
        </p:spPr>
        <p:txBody>
          <a:bodyPr>
            <a:normAutofit/>
          </a:bodyPr>
          <a:lstStyle/>
          <a:p>
            <a:r>
              <a:rPr lang="cs-CZ" dirty="0"/>
              <a:t>Doplňky stravy „zastřešují“ kvalitní nutriční a tréninkový režim sportovce. </a:t>
            </a:r>
          </a:p>
          <a:p>
            <a:r>
              <a:rPr lang="cs-CZ" dirty="0"/>
              <a:t>Při nevhodných základech stravování a pitném režimu </a:t>
            </a:r>
            <a:r>
              <a:rPr lang="cs-CZ" b="1" dirty="0"/>
              <a:t>nebude</a:t>
            </a:r>
            <a:r>
              <a:rPr lang="cs-CZ" dirty="0"/>
              <a:t> docházet k dlouhodobému rozvoji výkonnosti ani po zařazení doplňků stravy.</a:t>
            </a:r>
          </a:p>
        </p:txBody>
      </p:sp>
      <p:sp>
        <p:nvSpPr>
          <p:cNvPr id="17" name="TextovéPole 16">
            <a:extLst>
              <a:ext uri="{FF2B5EF4-FFF2-40B4-BE49-F238E27FC236}">
                <a16:creationId xmlns:a16="http://schemas.microsoft.com/office/drawing/2014/main" id="{FE383E56-1899-4575-80C2-7860C2E322E8}"/>
              </a:ext>
            </a:extLst>
          </p:cNvPr>
          <p:cNvSpPr txBox="1"/>
          <p:nvPr/>
        </p:nvSpPr>
        <p:spPr>
          <a:xfrm>
            <a:off x="5011613" y="3063210"/>
            <a:ext cx="2340961" cy="646331"/>
          </a:xfrm>
          <a:prstGeom prst="rect">
            <a:avLst/>
          </a:prstGeom>
          <a:noFill/>
        </p:spPr>
        <p:txBody>
          <a:bodyPr wrap="none" rtlCol="0">
            <a:spAutoFit/>
          </a:bodyPr>
          <a:lstStyle/>
          <a:p>
            <a:pPr algn="ctr"/>
            <a:r>
              <a:rPr lang="cs-CZ" dirty="0"/>
              <a:t>Tréninková metodika</a:t>
            </a:r>
          </a:p>
          <a:p>
            <a:pPr algn="ctr"/>
            <a:r>
              <a:rPr lang="cs-CZ" dirty="0"/>
              <a:t>a regenerace</a:t>
            </a:r>
          </a:p>
        </p:txBody>
      </p:sp>
      <p:sp>
        <p:nvSpPr>
          <p:cNvPr id="18" name="TextovéPole 17">
            <a:extLst>
              <a:ext uri="{FF2B5EF4-FFF2-40B4-BE49-F238E27FC236}">
                <a16:creationId xmlns:a16="http://schemas.microsoft.com/office/drawing/2014/main" id="{9C45291C-F777-494A-9099-00F3C5788488}"/>
              </a:ext>
            </a:extLst>
          </p:cNvPr>
          <p:cNvSpPr txBox="1"/>
          <p:nvPr/>
        </p:nvSpPr>
        <p:spPr>
          <a:xfrm>
            <a:off x="4277375" y="4155042"/>
            <a:ext cx="3809441" cy="369332"/>
          </a:xfrm>
          <a:prstGeom prst="rect">
            <a:avLst/>
          </a:prstGeom>
          <a:noFill/>
        </p:spPr>
        <p:txBody>
          <a:bodyPr wrap="none" rtlCol="0">
            <a:spAutoFit/>
          </a:bodyPr>
          <a:lstStyle/>
          <a:p>
            <a:pPr algn="ctr"/>
            <a:r>
              <a:rPr lang="cs-CZ" dirty="0"/>
              <a:t>Racionální stravování a pitný režim</a:t>
            </a:r>
          </a:p>
        </p:txBody>
      </p:sp>
      <p:pic>
        <p:nvPicPr>
          <p:cNvPr id="20" name="Grafický objekt 19" descr="Žárovka a ozubené kolečko">
            <a:extLst>
              <a:ext uri="{FF2B5EF4-FFF2-40B4-BE49-F238E27FC236}">
                <a16:creationId xmlns:a16="http://schemas.microsoft.com/office/drawing/2014/main" id="{7FDDB461-A9D1-46C5-890F-946DA827F4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40854" y="572169"/>
            <a:ext cx="595591" cy="595591"/>
          </a:xfrm>
          <a:prstGeom prst="rect">
            <a:avLst/>
          </a:prstGeom>
        </p:spPr>
      </p:pic>
      <p:grpSp>
        <p:nvGrpSpPr>
          <p:cNvPr id="21" name="Skupina 20">
            <a:extLst>
              <a:ext uri="{FF2B5EF4-FFF2-40B4-BE49-F238E27FC236}">
                <a16:creationId xmlns:a16="http://schemas.microsoft.com/office/drawing/2014/main" id="{CB300B0A-359F-429B-9ABA-300CAA534637}"/>
              </a:ext>
            </a:extLst>
          </p:cNvPr>
          <p:cNvGrpSpPr/>
          <p:nvPr/>
        </p:nvGrpSpPr>
        <p:grpSpPr>
          <a:xfrm>
            <a:off x="8690626" y="1073563"/>
            <a:ext cx="3132824" cy="2051782"/>
            <a:chOff x="0" y="2652149"/>
            <a:chExt cx="8154193" cy="810809"/>
          </a:xfrm>
        </p:grpSpPr>
        <p:sp>
          <p:nvSpPr>
            <p:cNvPr id="22" name="Obdélník: se zakulacenými rohy 21">
              <a:extLst>
                <a:ext uri="{FF2B5EF4-FFF2-40B4-BE49-F238E27FC236}">
                  <a16:creationId xmlns:a16="http://schemas.microsoft.com/office/drawing/2014/main" id="{E07926D3-C397-459E-AFCE-0E38B3EDD17A}"/>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3" name="Obdélník: se zakulacenými rohy 4">
              <a:extLst>
                <a:ext uri="{FF2B5EF4-FFF2-40B4-BE49-F238E27FC236}">
                  <a16:creationId xmlns:a16="http://schemas.microsoft.com/office/drawing/2014/main" id="{2BCFCBDB-616B-48AB-B70D-479E73386982}"/>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Název „doplňky stravy“ již sám o sobě nabádá k tomu, že jejich účelem je pouze </a:t>
              </a:r>
              <a:r>
                <a:rPr lang="cs-CZ" sz="1600" b="1" i="1" dirty="0">
                  <a:solidFill>
                    <a:schemeClr val="accent2">
                      <a:lumMod val="75000"/>
                    </a:schemeClr>
                  </a:solidFill>
                </a:rPr>
                <a:t>doplnit běžnou stravu</a:t>
              </a:r>
              <a:r>
                <a:rPr lang="cs-CZ" sz="1600" i="1" dirty="0"/>
                <a:t>. Bohužel se ale v dnešní době můžeme častěji setkat lidmi, kteří na nich staví a nahrazují tak svou běžnou stravu.</a:t>
              </a:r>
            </a:p>
          </p:txBody>
        </p:sp>
      </p:grpSp>
      <p:pic>
        <p:nvPicPr>
          <p:cNvPr id="28" name="Grafický objekt 27" descr="Muž">
            <a:extLst>
              <a:ext uri="{FF2B5EF4-FFF2-40B4-BE49-F238E27FC236}">
                <a16:creationId xmlns:a16="http://schemas.microsoft.com/office/drawing/2014/main" id="{BFA1DA4D-77B5-4D3E-BC18-06142660BF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81450" y="1167760"/>
            <a:ext cx="914400" cy="914400"/>
          </a:xfrm>
          <a:prstGeom prst="rect">
            <a:avLst/>
          </a:prstGeom>
        </p:spPr>
      </p:pic>
    </p:spTree>
    <p:extLst>
      <p:ext uri="{BB962C8B-B14F-4D97-AF65-F5344CB8AC3E}">
        <p14:creationId xmlns:p14="http://schemas.microsoft.com/office/powerpoint/2010/main" val="3726802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Kdy </a:t>
            </a:r>
            <a:r>
              <a:rPr lang="cs-CZ" altLang="cs-CZ" i="1" dirty="0"/>
              <a:t>mohou/musí</a:t>
            </a:r>
            <a:r>
              <a:rPr lang="cs-CZ" altLang="cs-CZ" dirty="0"/>
              <a:t> sportovci DS využít</a:t>
            </a:r>
          </a:p>
        </p:txBody>
      </p:sp>
      <p:sp>
        <p:nvSpPr>
          <p:cNvPr id="17411" name="Rectangle 3"/>
          <p:cNvSpPr>
            <a:spLocks noGrp="1"/>
          </p:cNvSpPr>
          <p:nvPr>
            <p:ph idx="1"/>
          </p:nvPr>
        </p:nvSpPr>
        <p:spPr>
          <a:xfrm>
            <a:off x="677334" y="1700808"/>
            <a:ext cx="9451114" cy="4968551"/>
          </a:xfrm>
        </p:spPr>
        <p:txBody>
          <a:bodyPr>
            <a:normAutofit/>
          </a:bodyPr>
          <a:lstStyle/>
          <a:p>
            <a:r>
              <a:rPr lang="cs-CZ" altLang="cs-CZ" dirty="0"/>
              <a:t>S cílem </a:t>
            </a:r>
            <a:r>
              <a:rPr lang="cs-CZ" altLang="cs-CZ" b="1" dirty="0"/>
              <a:t>navýšit svou výkonnost</a:t>
            </a:r>
            <a:r>
              <a:rPr lang="cs-CZ" altLang="cs-CZ" dirty="0"/>
              <a:t> – kofein, dietní nitráty, beta-alanin, kreatin atp.</a:t>
            </a:r>
          </a:p>
          <a:p>
            <a:r>
              <a:rPr lang="cs-CZ" altLang="cs-CZ" dirty="0"/>
              <a:t>Jestliže </a:t>
            </a:r>
            <a:r>
              <a:rPr lang="cs-CZ" altLang="cs-CZ" b="1" dirty="0"/>
              <a:t>nejsou schopni dostatečně pokrýt příjem živin </a:t>
            </a:r>
            <a:r>
              <a:rPr lang="cs-CZ" altLang="cs-CZ" dirty="0"/>
              <a:t>normální stravou (kvantitativně či kvalitativně) – Výkonnostní a elitní sportovci (↑ E výdej).</a:t>
            </a:r>
          </a:p>
          <a:p>
            <a:r>
              <a:rPr lang="cs-CZ" altLang="cs-CZ" dirty="0"/>
              <a:t>Důležitá je </a:t>
            </a:r>
            <a:r>
              <a:rPr lang="cs-CZ" altLang="cs-CZ" b="1" dirty="0"/>
              <a:t>identifikace příčin</a:t>
            </a:r>
            <a:r>
              <a:rPr lang="cs-CZ" altLang="cs-CZ" dirty="0"/>
              <a:t>:</a:t>
            </a:r>
          </a:p>
          <a:p>
            <a:pPr lvl="1"/>
            <a:r>
              <a:rPr lang="cs-CZ" altLang="cs-CZ" dirty="0"/>
              <a:t>Tréninková zátěž (vysoký energetický výdej, několik hodinové zatížení),</a:t>
            </a:r>
          </a:p>
          <a:p>
            <a:pPr lvl="1"/>
            <a:r>
              <a:rPr lang="cs-CZ" altLang="cs-CZ" dirty="0"/>
              <a:t>Žijí v oblasti, o níž je známo, že je extrémně chudá např. na jod, selen, nebo další stopové prvky (setkáme se zřídka),</a:t>
            </a:r>
          </a:p>
          <a:p>
            <a:pPr lvl="1"/>
            <a:r>
              <a:rPr lang="cs-CZ" altLang="cs-CZ" dirty="0"/>
              <a:t>Pohodlnost sportovce,</a:t>
            </a:r>
          </a:p>
          <a:p>
            <a:pPr lvl="1"/>
            <a:r>
              <a:rPr lang="cs-CZ" altLang="cs-CZ" dirty="0"/>
              <a:t>Trénují-li „za polárním kruhem“, nebo v halách – nedostatečná expozice slunci (vit. D),</a:t>
            </a:r>
          </a:p>
          <a:p>
            <a:pPr lvl="1"/>
            <a:r>
              <a:rPr lang="cs-CZ" altLang="cs-CZ" dirty="0"/>
              <a:t>Sportovci vegetariáni a vegani (vit. B12 a </a:t>
            </a:r>
            <a:r>
              <a:rPr lang="cs-CZ" altLang="cs-CZ" dirty="0" err="1"/>
              <a:t>Fe</a:t>
            </a:r>
            <a:r>
              <a:rPr lang="cs-CZ" altLang="cs-CZ" dirty="0"/>
              <a:t>),</a:t>
            </a:r>
          </a:p>
          <a:p>
            <a:pPr lvl="1"/>
            <a:r>
              <a:rPr lang="cs-CZ" altLang="cs-CZ" dirty="0"/>
              <a:t>Jestliže sami nebo se svým dietologem strategicky plánují jídelníček a suplementaci v návaznosti na nějaký sportovní cíl (nutnost brzké regenerace, tělesná hmotnost, nutriční strategie).</a:t>
            </a:r>
          </a:p>
          <a:p>
            <a:pPr lvl="1"/>
            <a:endParaRPr lang="cs-CZ" altLang="cs-CZ" sz="1800" dirty="0"/>
          </a:p>
        </p:txBody>
      </p:sp>
      <p:pic>
        <p:nvPicPr>
          <p:cNvPr id="17" name="Obrázek 16" descr="Obsah obrázku osoba, kolo, exteriér, muž&#10;&#10;Popis byl vytvořen automaticky">
            <a:extLst>
              <a:ext uri="{FF2B5EF4-FFF2-40B4-BE49-F238E27FC236}">
                <a16:creationId xmlns:a16="http://schemas.microsoft.com/office/drawing/2014/main" id="{F749A113-4B95-4C33-B838-C78D1FE2E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1238" y="3143992"/>
            <a:ext cx="2782424" cy="4001294"/>
          </a:xfrm>
          <a:prstGeom prst="rect">
            <a:avLst/>
          </a:prstGeom>
        </p:spPr>
      </p:pic>
    </p:spTree>
    <p:custDataLst>
      <p:tags r:id="rId1"/>
    </p:custDataLst>
    <p:extLst>
      <p:ext uri="{BB962C8B-B14F-4D97-AF65-F5344CB8AC3E}">
        <p14:creationId xmlns:p14="http://schemas.microsoft.com/office/powerpoint/2010/main" val="393505487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Nadpis 2"/>
          <p:cNvSpPr>
            <a:spLocks noGrp="1"/>
          </p:cNvSpPr>
          <p:nvPr>
            <p:ph type="title"/>
          </p:nvPr>
        </p:nvSpPr>
        <p:spPr>
          <a:xfrm>
            <a:off x="2849562" y="609600"/>
            <a:ext cx="6424440" cy="1320800"/>
          </a:xfrm>
        </p:spPr>
        <p:txBody>
          <a:bodyPr vert="horz" lIns="91440" tIns="45720" rIns="91440" bIns="45720" rtlCol="0" anchor="t">
            <a:normAutofit/>
          </a:bodyPr>
          <a:lstStyle/>
          <a:p>
            <a:r>
              <a:rPr lang="cs-CZ" sz="3200"/>
              <a:t>Na co si dát u DS pozor</a:t>
            </a:r>
          </a:p>
        </p:txBody>
      </p:sp>
      <p:pic>
        <p:nvPicPr>
          <p:cNvPr id="5" name="Obrázek 4" descr="Obsah obrázku osoba, exteriér, stůl, vsedě&#10;&#10;Popis vygenerován s velmi vysokou mírou spolehlivosti">
            <a:extLst>
              <a:ext uri="{FF2B5EF4-FFF2-40B4-BE49-F238E27FC236}">
                <a16:creationId xmlns:a16="http://schemas.microsoft.com/office/drawing/2014/main" id="{CDBDCB96-AD71-4285-8002-66F025838258}"/>
              </a:ext>
            </a:extLst>
          </p:cNvPr>
          <p:cNvPicPr>
            <a:picLocks noChangeAspect="1"/>
          </p:cNvPicPr>
          <p:nvPr/>
        </p:nvPicPr>
        <p:blipFill rotWithShape="1">
          <a:blip r:embed="rId2">
            <a:extLst>
              <a:ext uri="{28A0092B-C50C-407E-A947-70E740481C1C}">
                <a14:useLocalDpi xmlns:a14="http://schemas.microsoft.com/office/drawing/2010/main" val="0"/>
              </a:ext>
            </a:extLst>
          </a:blip>
          <a:srcRect l="48627" r="22111" b="1993"/>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5" name="Isosceles Triangle 14">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3">
            <a:extLst>
              <a:ext uri="{FF2B5EF4-FFF2-40B4-BE49-F238E27FC236}">
                <a16:creationId xmlns:a16="http://schemas.microsoft.com/office/drawing/2014/main" id="{6B60CB13-D90B-46B9-8470-EA7FB210E3DD}"/>
              </a:ext>
            </a:extLst>
          </p:cNvPr>
          <p:cNvSpPr txBox="1">
            <a:spLocks/>
          </p:cNvSpPr>
          <p:nvPr/>
        </p:nvSpPr>
        <p:spPr>
          <a:xfrm>
            <a:off x="2849562" y="2160589"/>
            <a:ext cx="6424440" cy="388077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cs-CZ" altLang="cs-CZ" b="1" dirty="0"/>
              <a:t>Dopingové látky </a:t>
            </a:r>
            <a:r>
              <a:rPr lang="cs-CZ" altLang="cs-CZ" dirty="0"/>
              <a:t>– pozor zejména na DS, které jsou k nám distribuovány například z USA a zemí mimo EU.</a:t>
            </a:r>
          </a:p>
          <a:p>
            <a:r>
              <a:rPr lang="cs-CZ" altLang="cs-CZ" dirty="0"/>
              <a:t>U suplementů s významným obsahem lipofilních vitamínů (A, D, E, K) nebo některých minerálních látek (měď, zinek, vanad, chrom, mangan, selen, nikl, molybden aj.) či antioxidantů (</a:t>
            </a:r>
            <a:r>
              <a:rPr lang="cs-CZ" altLang="cs-CZ" dirty="0" err="1"/>
              <a:t>prooxidativní</a:t>
            </a:r>
            <a:r>
              <a:rPr lang="cs-CZ" altLang="cs-CZ" dirty="0"/>
              <a:t> stavy) hrozí </a:t>
            </a:r>
            <a:r>
              <a:rPr lang="cs-CZ" altLang="cs-CZ" b="1" dirty="0"/>
              <a:t>riziko předávkování</a:t>
            </a:r>
            <a:r>
              <a:rPr lang="cs-CZ" altLang="cs-CZ" dirty="0"/>
              <a:t>.</a:t>
            </a:r>
          </a:p>
          <a:p>
            <a:r>
              <a:rPr lang="cs-CZ" altLang="cs-CZ" dirty="0"/>
              <a:t>Mezi nejzávažnější negativní vliv suplementace patří </a:t>
            </a:r>
            <a:r>
              <a:rPr lang="cs-CZ" altLang="cs-CZ" b="1" dirty="0"/>
              <a:t>odklon sportovců od přirozeného výběru zdrojů elementárních živin </a:t>
            </a:r>
            <a:r>
              <a:rPr lang="cs-CZ" altLang="cs-CZ" dirty="0"/>
              <a:t>a v běžných potravinách dostupných nutričních faktorů podporujících zdraví, výkon a regeneraci – můžeme se setkat s psychopatologiemi (poruchy příjmu potravy).</a:t>
            </a:r>
          </a:p>
          <a:p>
            <a:pPr lvl="1"/>
            <a:endParaRPr lang="cs-CZ" altLang="cs-CZ" dirty="0"/>
          </a:p>
        </p:txBody>
      </p:sp>
    </p:spTree>
    <p:extLst>
      <p:ext uri="{BB962C8B-B14F-4D97-AF65-F5344CB8AC3E}">
        <p14:creationId xmlns:p14="http://schemas.microsoft.com/office/powerpoint/2010/main" val="356277138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osoba, exteriér, hráč, sport&#10;&#10;Popis byl vytvořen automaticky">
            <a:extLst>
              <a:ext uri="{FF2B5EF4-FFF2-40B4-BE49-F238E27FC236}">
                <a16:creationId xmlns:a16="http://schemas.microsoft.com/office/drawing/2014/main" id="{56A2B40D-4B6B-4AF4-AC34-0D9ABFDF55C9}"/>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l="13004" r="9219" b="1"/>
          <a:stretch/>
        </p:blipFill>
        <p:spPr>
          <a:xfrm>
            <a:off x="20" y="10"/>
            <a:ext cx="12191980" cy="6857990"/>
          </a:xfrm>
          <a:prstGeom prst="rect">
            <a:avLst/>
          </a:prstGeom>
        </p:spPr>
      </p:pic>
      <p:sp>
        <p:nvSpPr>
          <p:cNvPr id="2" name="Nadpis 1">
            <a:extLst>
              <a:ext uri="{FF2B5EF4-FFF2-40B4-BE49-F238E27FC236}">
                <a16:creationId xmlns:a16="http://schemas.microsoft.com/office/drawing/2014/main" id="{3FAE295C-268A-4F85-B1B2-055CBE13D34C}"/>
              </a:ext>
            </a:extLst>
          </p:cNvPr>
          <p:cNvSpPr>
            <a:spLocks noGrp="1"/>
          </p:cNvSpPr>
          <p:nvPr>
            <p:ph type="title"/>
          </p:nvPr>
        </p:nvSpPr>
        <p:spPr>
          <a:xfrm>
            <a:off x="677334" y="609600"/>
            <a:ext cx="8596668" cy="1320800"/>
          </a:xfrm>
        </p:spPr>
        <p:txBody>
          <a:bodyPr>
            <a:normAutofit/>
          </a:bodyPr>
          <a:lstStyle/>
          <a:p>
            <a:r>
              <a:rPr lang="cs-CZ" dirty="0"/>
              <a:t>Zařazení DS do sportovní výživy</a:t>
            </a:r>
          </a:p>
        </p:txBody>
      </p:sp>
      <p:sp>
        <p:nvSpPr>
          <p:cNvPr id="42" name="Content Placeholder 41">
            <a:extLst>
              <a:ext uri="{FF2B5EF4-FFF2-40B4-BE49-F238E27FC236}">
                <a16:creationId xmlns:a16="http://schemas.microsoft.com/office/drawing/2014/main" id="{11C713F3-37AB-465F-9C6B-97C9FE1ABDEB}"/>
              </a:ext>
            </a:extLst>
          </p:cNvPr>
          <p:cNvSpPr>
            <a:spLocks noGrp="1"/>
          </p:cNvSpPr>
          <p:nvPr>
            <p:ph idx="1"/>
          </p:nvPr>
        </p:nvSpPr>
        <p:spPr>
          <a:xfrm>
            <a:off x="677334" y="2160589"/>
            <a:ext cx="8596668" cy="3880773"/>
          </a:xfrm>
        </p:spPr>
        <p:txBody>
          <a:bodyPr>
            <a:normAutofit/>
          </a:bodyPr>
          <a:lstStyle/>
          <a:p>
            <a:r>
              <a:rPr lang="cs-CZ" dirty="0"/>
              <a:t>Dále v prezentaci se budeme zabývat</a:t>
            </a:r>
            <a:r>
              <a:rPr lang="cs-CZ" b="1" dirty="0">
                <a:solidFill>
                  <a:srgbClr val="5FCBEF"/>
                </a:solidFill>
              </a:rPr>
              <a:t> pouze DS z kategorie A</a:t>
            </a:r>
            <a:r>
              <a:rPr lang="cs-CZ" dirty="0">
                <a:solidFill>
                  <a:srgbClr val="5FCBEF"/>
                </a:solidFill>
              </a:rPr>
              <a:t> </a:t>
            </a:r>
            <a:r>
              <a:rPr lang="cs-CZ" dirty="0"/>
              <a:t>dle AIS, jakožto kategorií produktů, které nejsou zakázány WADA, jsou zdravotně nezávadné a při dodržení suplementačního protokolu mohou mít pozitivní vliv na výkon – </a:t>
            </a:r>
            <a:r>
              <a:rPr lang="cs-CZ" b="1" dirty="0">
                <a:solidFill>
                  <a:srgbClr val="5FCBEF"/>
                </a:solidFill>
              </a:rPr>
              <a:t>ergogenní efekt</a:t>
            </a:r>
            <a:r>
              <a:rPr lang="cs-CZ" dirty="0"/>
              <a:t>.</a:t>
            </a:r>
          </a:p>
          <a:p>
            <a:r>
              <a:rPr lang="cs-CZ" dirty="0">
                <a:solidFill>
                  <a:srgbClr val="FFFFFF"/>
                </a:solidFill>
              </a:rPr>
              <a:t>Aplikace jednotlivých látek do období před, během a po zatížení v kontextu moderních doporučení pro sportovní výživu v podpoře výkonnosti a regenerace sportovce.</a:t>
            </a:r>
            <a:endParaRPr lang="en-US" dirty="0">
              <a:solidFill>
                <a:srgbClr val="FFFFFF"/>
              </a:solidFill>
            </a:endParaRPr>
          </a:p>
        </p:txBody>
      </p:sp>
    </p:spTree>
    <p:extLst>
      <p:ext uri="{BB962C8B-B14F-4D97-AF65-F5344CB8AC3E}">
        <p14:creationId xmlns:p14="http://schemas.microsoft.com/office/powerpoint/2010/main" val="2365796495"/>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1F6478-5E9C-416A-9C5D-96FBECA315EB}"/>
              </a:ext>
            </a:extLst>
          </p:cNvPr>
          <p:cNvSpPr>
            <a:spLocks noGrp="1"/>
          </p:cNvSpPr>
          <p:nvPr>
            <p:ph type="title"/>
          </p:nvPr>
        </p:nvSpPr>
        <p:spPr/>
        <p:txBody>
          <a:bodyPr>
            <a:normAutofit/>
          </a:bodyPr>
          <a:lstStyle/>
          <a:p>
            <a:r>
              <a:rPr lang="cs-CZ" sz="3200" dirty="0"/>
              <a:t>Kategorie A</a:t>
            </a:r>
          </a:p>
        </p:txBody>
      </p:sp>
      <p:graphicFrame>
        <p:nvGraphicFramePr>
          <p:cNvPr id="4" name="Tabulka 3">
            <a:extLst>
              <a:ext uri="{FF2B5EF4-FFF2-40B4-BE49-F238E27FC236}">
                <a16:creationId xmlns:a16="http://schemas.microsoft.com/office/drawing/2014/main" id="{299C2AA8-F61B-42E4-B4D4-969BB28473EA}"/>
              </a:ext>
            </a:extLst>
          </p:cNvPr>
          <p:cNvGraphicFramePr>
            <a:graphicFrameLocks noGrp="1"/>
          </p:cNvGraphicFramePr>
          <p:nvPr>
            <p:extLst>
              <p:ext uri="{D42A27DB-BD31-4B8C-83A1-F6EECF244321}">
                <p14:modId xmlns:p14="http://schemas.microsoft.com/office/powerpoint/2010/main" val="1605296988"/>
              </p:ext>
            </p:extLst>
          </p:nvPr>
        </p:nvGraphicFramePr>
        <p:xfrm>
          <a:off x="677334" y="1700808"/>
          <a:ext cx="9937105" cy="4272280"/>
        </p:xfrm>
        <a:graphic>
          <a:graphicData uri="http://schemas.openxmlformats.org/drawingml/2006/table">
            <a:tbl>
              <a:tblPr firstRow="1" bandRow="1">
                <a:tableStyleId>{5C22544A-7EE6-4342-B048-85BDC9FD1C3A}</a:tableStyleId>
              </a:tblPr>
              <a:tblGrid>
                <a:gridCol w="2637214">
                  <a:extLst>
                    <a:ext uri="{9D8B030D-6E8A-4147-A177-3AD203B41FA5}">
                      <a16:colId xmlns:a16="http://schemas.microsoft.com/office/drawing/2014/main" val="1857875361"/>
                    </a:ext>
                  </a:extLst>
                </a:gridCol>
                <a:gridCol w="3651527">
                  <a:extLst>
                    <a:ext uri="{9D8B030D-6E8A-4147-A177-3AD203B41FA5}">
                      <a16:colId xmlns:a16="http://schemas.microsoft.com/office/drawing/2014/main" val="1587355533"/>
                    </a:ext>
                  </a:extLst>
                </a:gridCol>
                <a:gridCol w="3648364">
                  <a:extLst>
                    <a:ext uri="{9D8B030D-6E8A-4147-A177-3AD203B41FA5}">
                      <a16:colId xmlns:a16="http://schemas.microsoft.com/office/drawing/2014/main" val="2748648417"/>
                    </a:ext>
                  </a:extLst>
                </a:gridCol>
              </a:tblGrid>
              <a:tr h="370840">
                <a:tc>
                  <a:txBody>
                    <a:bodyPr/>
                    <a:lstStyle/>
                    <a:p>
                      <a:r>
                        <a:rPr lang="cs-CZ" i="0" dirty="0"/>
                        <a:t>Úroveň evidence</a:t>
                      </a:r>
                    </a:p>
                  </a:txBody>
                  <a:tcPr/>
                </a:tc>
                <a:tc>
                  <a:txBody>
                    <a:bodyPr/>
                    <a:lstStyle/>
                    <a:p>
                      <a:r>
                        <a:rPr lang="cs-CZ" i="0" dirty="0"/>
                        <a:t>Sub-kategorie</a:t>
                      </a:r>
                    </a:p>
                  </a:txBody>
                  <a:tcPr/>
                </a:tc>
                <a:tc>
                  <a:txBody>
                    <a:bodyPr/>
                    <a:lstStyle/>
                    <a:p>
                      <a:r>
                        <a:rPr lang="cs-CZ" i="0" dirty="0"/>
                        <a:t>Zástupci</a:t>
                      </a:r>
                    </a:p>
                  </a:txBody>
                  <a:tcPr/>
                </a:tc>
                <a:extLst>
                  <a:ext uri="{0D108BD9-81ED-4DB2-BD59-A6C34878D82A}">
                    <a16:rowId xmlns:a16="http://schemas.microsoft.com/office/drawing/2014/main" val="1973574125"/>
                  </a:ext>
                </a:extLst>
              </a:tr>
              <a:tr h="762000">
                <a:tc rowSpan="3">
                  <a:txBody>
                    <a:bodyPr/>
                    <a:lstStyle/>
                    <a:p>
                      <a:pPr algn="l"/>
                      <a:r>
                        <a:rPr lang="cs-CZ" sz="1400" i="0" dirty="0"/>
                        <a:t>Použití ve specifických</a:t>
                      </a:r>
                    </a:p>
                    <a:p>
                      <a:pPr algn="l"/>
                      <a:r>
                        <a:rPr lang="cs-CZ" sz="1400" i="0" dirty="0"/>
                        <a:t>sportovních situacích včetně</a:t>
                      </a:r>
                    </a:p>
                    <a:p>
                      <a:pPr algn="l"/>
                      <a:r>
                        <a:rPr lang="cs-CZ" sz="1400" i="0" dirty="0"/>
                        <a:t>vědecky zdokumentovaných</a:t>
                      </a:r>
                    </a:p>
                    <a:p>
                      <a:pPr algn="l"/>
                      <a:r>
                        <a:rPr lang="cs-CZ" sz="1400" i="0" dirty="0"/>
                        <a:t>suplementačních protokolů.</a:t>
                      </a:r>
                    </a:p>
                  </a:txBody>
                  <a:tcPr/>
                </a:tc>
                <a:tc>
                  <a:txBody>
                    <a:bodyPr/>
                    <a:lstStyle/>
                    <a:p>
                      <a:r>
                        <a:rPr lang="cs-CZ" sz="1400" b="1" i="0" dirty="0"/>
                        <a:t>Sportovní potraviny</a:t>
                      </a:r>
                    </a:p>
                    <a:p>
                      <a:r>
                        <a:rPr lang="cs-CZ" sz="1400" i="0" dirty="0"/>
                        <a:t>Specializované produkty poskytující nutrienty v situacích jejich zvýšené potřeby a omezené možnosti</a:t>
                      </a:r>
                    </a:p>
                    <a:p>
                      <a:r>
                        <a:rPr lang="cs-CZ" sz="1400" i="0" dirty="0"/>
                        <a:t>jejich konzumace běžnými potravinami.</a:t>
                      </a:r>
                    </a:p>
                  </a:txBody>
                  <a:tcPr/>
                </a:tc>
                <a:tc>
                  <a:txBody>
                    <a:bodyPr/>
                    <a:lstStyle/>
                    <a:p>
                      <a:r>
                        <a:rPr lang="cs-CZ" sz="1400" i="0" dirty="0"/>
                        <a:t>Sportovní nápoje</a:t>
                      </a:r>
                    </a:p>
                    <a:p>
                      <a:r>
                        <a:rPr lang="cs-CZ" sz="1400" i="0" dirty="0"/>
                        <a:t>Sportovní gely</a:t>
                      </a:r>
                    </a:p>
                    <a:p>
                      <a:r>
                        <a:rPr lang="cs-CZ" sz="1400" i="0" dirty="0"/>
                        <a:t>Tekutá strava (rozpustné směsi)</a:t>
                      </a:r>
                    </a:p>
                    <a:p>
                      <a:r>
                        <a:rPr lang="cs-CZ" sz="1400" i="0" dirty="0"/>
                        <a:t>Syrovátkový protein</a:t>
                      </a:r>
                    </a:p>
                    <a:p>
                      <a:r>
                        <a:rPr lang="cs-CZ" sz="1400" i="0" dirty="0"/>
                        <a:t>Sportovní tyčinky</a:t>
                      </a:r>
                    </a:p>
                    <a:p>
                      <a:r>
                        <a:rPr lang="cs-CZ" sz="1400" i="0" dirty="0"/>
                        <a:t>Náhrady elektrolytů (Iontové nápoje)</a:t>
                      </a:r>
                    </a:p>
                  </a:txBody>
                  <a:tcPr/>
                </a:tc>
                <a:extLst>
                  <a:ext uri="{0D108BD9-81ED-4DB2-BD59-A6C34878D82A}">
                    <a16:rowId xmlns:a16="http://schemas.microsoft.com/office/drawing/2014/main" val="4155130943"/>
                  </a:ext>
                </a:extLst>
              </a:tr>
              <a:tr h="762000">
                <a:tc vMerge="1">
                  <a:txBody>
                    <a:bodyPr/>
                    <a:lstStyle/>
                    <a:p>
                      <a:endParaRPr lang="cs-CZ"/>
                    </a:p>
                  </a:txBody>
                  <a:tcPr/>
                </a:tc>
                <a:tc>
                  <a:txBody>
                    <a:bodyPr/>
                    <a:lstStyle/>
                    <a:p>
                      <a:r>
                        <a:rPr lang="cs-CZ" sz="1400" b="1" i="0" dirty="0"/>
                        <a:t>Podporující výkonnost</a:t>
                      </a:r>
                    </a:p>
                    <a:p>
                      <a:r>
                        <a:rPr lang="cs-CZ" sz="1400" i="0" dirty="0"/>
                        <a:t>Doplňky přímo přispívající optimálnímu výkonu v případě individualizovaných suplementačních protokolů.</a:t>
                      </a:r>
                    </a:p>
                    <a:p>
                      <a:r>
                        <a:rPr lang="cs-CZ" sz="1400" i="0" dirty="0"/>
                        <a:t>Je potřeba sledovat aktualizované vědecké poznatky.</a:t>
                      </a:r>
                    </a:p>
                  </a:txBody>
                  <a:tcPr/>
                </a:tc>
                <a:tc>
                  <a:txBody>
                    <a:bodyPr/>
                    <a:lstStyle/>
                    <a:p>
                      <a:r>
                        <a:rPr lang="cs-CZ" sz="1400" i="0" dirty="0"/>
                        <a:t>Kofein</a:t>
                      </a:r>
                    </a:p>
                    <a:p>
                      <a:r>
                        <a:rPr lang="cs-CZ" sz="1400" i="0" dirty="0"/>
                        <a:t>Beta-alanin</a:t>
                      </a:r>
                    </a:p>
                    <a:p>
                      <a:r>
                        <a:rPr lang="cs-CZ" sz="1400" i="0" dirty="0"/>
                        <a:t>Bikarbonát</a:t>
                      </a:r>
                    </a:p>
                    <a:p>
                      <a:r>
                        <a:rPr lang="cs-CZ" sz="1400" i="0" dirty="0"/>
                        <a:t>Šťáva z červené řepy (dietní nitráty)</a:t>
                      </a:r>
                    </a:p>
                    <a:p>
                      <a:r>
                        <a:rPr lang="cs-CZ" sz="1400" i="0" dirty="0"/>
                        <a:t>Kreatin</a:t>
                      </a:r>
                    </a:p>
                    <a:p>
                      <a:r>
                        <a:rPr lang="cs-CZ" sz="1400" i="0" dirty="0"/>
                        <a:t>Glycerol</a:t>
                      </a:r>
                    </a:p>
                  </a:txBody>
                  <a:tcPr/>
                </a:tc>
                <a:extLst>
                  <a:ext uri="{0D108BD9-81ED-4DB2-BD59-A6C34878D82A}">
                    <a16:rowId xmlns:a16="http://schemas.microsoft.com/office/drawing/2014/main" val="882672589"/>
                  </a:ext>
                </a:extLst>
              </a:tr>
              <a:tr h="762000">
                <a:tc vMerge="1">
                  <a:txBody>
                    <a:bodyPr/>
                    <a:lstStyle/>
                    <a:p>
                      <a:endParaRPr lang="cs-CZ"/>
                    </a:p>
                  </a:txBody>
                  <a:tcPr/>
                </a:tc>
                <a:tc>
                  <a:txBody>
                    <a:bodyPr/>
                    <a:lstStyle/>
                    <a:p>
                      <a:r>
                        <a:rPr lang="cs-CZ" sz="1400" b="1" i="0" dirty="0"/>
                        <a:t>„Lékařské“ doplňky</a:t>
                      </a:r>
                    </a:p>
                    <a:p>
                      <a:r>
                        <a:rPr lang="cs-CZ" sz="1400" i="0" dirty="0"/>
                        <a:t>Korekce klinických problémů a diagnostikovaných nutričních deficiencí.</a:t>
                      </a:r>
                    </a:p>
                  </a:txBody>
                  <a:tcPr/>
                </a:tc>
                <a:tc>
                  <a:txBody>
                    <a:bodyPr/>
                    <a:lstStyle/>
                    <a:p>
                      <a:r>
                        <a:rPr lang="cs-CZ" sz="1400" i="0" dirty="0"/>
                        <a:t>Železo</a:t>
                      </a:r>
                    </a:p>
                    <a:p>
                      <a:r>
                        <a:rPr lang="cs-CZ" sz="1400" i="0" dirty="0"/>
                        <a:t>Vápník</a:t>
                      </a:r>
                    </a:p>
                    <a:p>
                      <a:r>
                        <a:rPr lang="cs-CZ" sz="1400" i="0" dirty="0"/>
                        <a:t>Multivitaminy a </a:t>
                      </a:r>
                      <a:r>
                        <a:rPr lang="cs-CZ" sz="1400" i="0" dirty="0" err="1"/>
                        <a:t>multiminerální</a:t>
                      </a:r>
                      <a:r>
                        <a:rPr lang="cs-CZ" sz="1400" i="0" dirty="0"/>
                        <a:t> látky</a:t>
                      </a:r>
                    </a:p>
                    <a:p>
                      <a:r>
                        <a:rPr lang="cs-CZ" sz="1400" i="0" dirty="0"/>
                        <a:t>Vitamin D</a:t>
                      </a:r>
                    </a:p>
                    <a:p>
                      <a:r>
                        <a:rPr lang="cs-CZ" sz="1400" i="0" dirty="0"/>
                        <a:t>Probiotika</a:t>
                      </a:r>
                    </a:p>
                  </a:txBody>
                  <a:tcPr/>
                </a:tc>
                <a:extLst>
                  <a:ext uri="{0D108BD9-81ED-4DB2-BD59-A6C34878D82A}">
                    <a16:rowId xmlns:a16="http://schemas.microsoft.com/office/drawing/2014/main" val="1085514603"/>
                  </a:ext>
                </a:extLst>
              </a:tr>
            </a:tbl>
          </a:graphicData>
        </a:graphic>
      </p:graphicFrame>
      <p:sp>
        <p:nvSpPr>
          <p:cNvPr id="5" name="TextovéPole 4">
            <a:extLst>
              <a:ext uri="{FF2B5EF4-FFF2-40B4-BE49-F238E27FC236}">
                <a16:creationId xmlns:a16="http://schemas.microsoft.com/office/drawing/2014/main" id="{0C01827A-41DE-44B1-B874-04BB5E83B3C0}"/>
              </a:ext>
            </a:extLst>
          </p:cNvPr>
          <p:cNvSpPr txBox="1"/>
          <p:nvPr/>
        </p:nvSpPr>
        <p:spPr>
          <a:xfrm>
            <a:off x="407368" y="6616330"/>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80266022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a:t>Sportovní potraviny</a:t>
            </a:r>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a:t>DS obsahující makroživiny či elektrolyty.</a:t>
            </a:r>
          </a:p>
          <a:p>
            <a:r>
              <a:rPr lang="cs-CZ"/>
              <a:t>Specializované produkty </a:t>
            </a:r>
            <a:r>
              <a:rPr lang="cs-CZ" b="1"/>
              <a:t>poskytující živiny v situacích jejich zvýšené potřeby </a:t>
            </a:r>
            <a:r>
              <a:rPr lang="cs-CZ"/>
              <a:t>a omezené možnosti jejich konzumace běžnými potravinami.</a:t>
            </a:r>
          </a:p>
          <a:p>
            <a:pPr lvl="1"/>
            <a:r>
              <a:rPr lang="cs-CZ"/>
              <a:t>Doplnění energetických substrátů.</a:t>
            </a:r>
          </a:p>
          <a:p>
            <a:pPr lvl="1"/>
            <a:r>
              <a:rPr lang="cs-CZ"/>
              <a:t>Podpora regenerace a svalového růstu.</a:t>
            </a:r>
          </a:p>
          <a:p>
            <a:pPr lvl="1"/>
            <a:r>
              <a:rPr lang="cs-CZ"/>
              <a:t>Specifické navyšování energetických substrátů (nutriční strategie).</a:t>
            </a:r>
          </a:p>
          <a:p>
            <a:pPr lvl="1"/>
            <a:r>
              <a:rPr lang="cs-CZ"/>
              <a:t>Podpora výkonnosti v průběhu dlouhých náročných vytrvalostních výkonů.</a:t>
            </a:r>
          </a:p>
          <a:p>
            <a:pPr lvl="1"/>
            <a:r>
              <a:rPr lang="cs-CZ"/>
              <a:t>Podpora rehydratačních procesů.</a:t>
            </a:r>
          </a:p>
          <a:p>
            <a:endParaRPr lang="cs-CZ" dirty="0"/>
          </a:p>
        </p:txBody>
      </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6240" y="485260"/>
            <a:ext cx="595591" cy="595591"/>
          </a:xfrm>
          <a:prstGeom prst="rect">
            <a:avLst/>
          </a:prstGeom>
        </p:spPr>
      </p:pic>
      <p:grpSp>
        <p:nvGrpSpPr>
          <p:cNvPr id="26" name="Skupina 25">
            <a:extLst>
              <a:ext uri="{FF2B5EF4-FFF2-40B4-BE49-F238E27FC236}">
                <a16:creationId xmlns:a16="http://schemas.microsoft.com/office/drawing/2014/main" id="{937F8761-9BF2-4381-90DA-7DE6A989BA39}"/>
              </a:ext>
            </a:extLst>
          </p:cNvPr>
          <p:cNvGrpSpPr/>
          <p:nvPr/>
        </p:nvGrpSpPr>
        <p:grpSpPr>
          <a:xfrm>
            <a:off x="8706012" y="986654"/>
            <a:ext cx="3132824" cy="914400"/>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Nutriční podpora sportovce před, během a po výkonu dle zásad sportovní výživy.</a:t>
              </a:r>
            </a:p>
          </p:txBody>
        </p:sp>
      </p:grpSp>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96836" y="1080851"/>
            <a:ext cx="914400" cy="914400"/>
          </a:xfrm>
          <a:prstGeom prst="rect">
            <a:avLst/>
          </a:prstGeom>
        </p:spPr>
      </p:pic>
    </p:spTree>
    <p:extLst>
      <p:ext uri="{BB962C8B-B14F-4D97-AF65-F5344CB8AC3E}">
        <p14:creationId xmlns:p14="http://schemas.microsoft.com/office/powerpoint/2010/main" val="221566182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Sportovní gely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±20-30 g/ks</a:t>
            </a:r>
          </a:p>
          <a:p>
            <a:r>
              <a:rPr lang="cs-CZ" dirty="0"/>
              <a:t>Celková velikost balení se pohybuje mezi 50-90 g</a:t>
            </a:r>
          </a:p>
          <a:p>
            <a:r>
              <a:rPr lang="cs-CZ" dirty="0"/>
              <a:t>Cena se pohybuje mezi 20-75,- Kč</a:t>
            </a:r>
          </a:p>
          <a:p>
            <a:r>
              <a:rPr lang="cs-CZ" dirty="0"/>
              <a:t>Kombinace sacharidů v ideálním poměru </a:t>
            </a:r>
            <a:r>
              <a:rPr lang="cs-CZ" dirty="0" err="1"/>
              <a:t>glukóza:fruktóza</a:t>
            </a:r>
            <a:endParaRPr lang="cs-CZ" dirty="0"/>
          </a:p>
          <a:p>
            <a:r>
              <a:rPr lang="cs-CZ" dirty="0"/>
              <a:t>Často v kombinaci s kofeinem a dalšími látkami (beta-alanin, </a:t>
            </a:r>
            <a:r>
              <a:rPr lang="cs-CZ" dirty="0" err="1"/>
              <a:t>taurin</a:t>
            </a:r>
            <a:r>
              <a:rPr lang="cs-CZ" dirty="0"/>
              <a:t> atp.)</a:t>
            </a:r>
          </a:p>
          <a:p>
            <a:pPr lvl="1"/>
            <a:r>
              <a:rPr lang="cs-CZ" dirty="0"/>
              <a:t>Je potřeba zvážit, zda je pro sportovce obsah těchto látek žádoucí, pokud ne, pak je vhodnější volit varianty bez jejich obsahu.</a:t>
            </a:r>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444262"/>
            <a:ext cx="3132824" cy="1456792"/>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Koncentrované zdroje S je vždy vhodné dobře zapíjet, aby se sportovec nesetkal se zažívacími obtížemi (křeče, nevolnost, průjem atp.).</a:t>
              </a:r>
            </a:p>
          </p:txBody>
        </p:sp>
      </p:grpSp>
      <p:pic>
        <p:nvPicPr>
          <p:cNvPr id="17" name="Obrázek 16" descr="Obsah obrázku láhev, interiér&#10;&#10;Popis vygenerován s vysokou mírou spolehlivosti">
            <a:extLst>
              <a:ext uri="{FF2B5EF4-FFF2-40B4-BE49-F238E27FC236}">
                <a16:creationId xmlns:a16="http://schemas.microsoft.com/office/drawing/2014/main" id="{5BC20359-D739-432D-9D01-128550E978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90" r="19761"/>
          <a:stretch/>
        </p:blipFill>
        <p:spPr>
          <a:xfrm>
            <a:off x="8704372" y="2225440"/>
            <a:ext cx="984436" cy="1586528"/>
          </a:xfrm>
          <a:prstGeom prst="rect">
            <a:avLst/>
          </a:prstGeom>
        </p:spPr>
      </p:pic>
      <p:pic>
        <p:nvPicPr>
          <p:cNvPr id="6" name="Obrázek 5" descr="Obsah obrázku vsedě, žlutá, jídlo, červená&#10;&#10;Popis byl vytvořen automaticky">
            <a:extLst>
              <a:ext uri="{FF2B5EF4-FFF2-40B4-BE49-F238E27FC236}">
                <a16:creationId xmlns:a16="http://schemas.microsoft.com/office/drawing/2014/main" id="{4ABF2AC1-E32F-40CD-925D-B1D228DE94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1208" y="4316286"/>
            <a:ext cx="2238630" cy="2238630"/>
          </a:xfrm>
          <a:prstGeom prst="rect">
            <a:avLst/>
          </a:prstGeom>
        </p:spPr>
      </p:pic>
      <p:pic>
        <p:nvPicPr>
          <p:cNvPr id="10" name="Obrázek 9" descr="Obsah obrázku jídlo, podepsat, zastavit&#10;&#10;Popis byl vytvořen automaticky">
            <a:extLst>
              <a:ext uri="{FF2B5EF4-FFF2-40B4-BE49-F238E27FC236}">
                <a16:creationId xmlns:a16="http://schemas.microsoft.com/office/drawing/2014/main" id="{41C30598-3421-44B4-9C3A-CA2DE940E7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4001" y="2673303"/>
            <a:ext cx="3228609" cy="3228609"/>
          </a:xfrm>
          <a:prstGeom prst="rect">
            <a:avLst/>
          </a:prstGeom>
        </p:spPr>
      </p:pic>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49316" y="476672"/>
            <a:ext cx="595591" cy="595591"/>
          </a:xfrm>
          <a:prstGeom prst="rect">
            <a:avLst/>
          </a:prstGeom>
        </p:spPr>
      </p:pic>
      <p:pic>
        <p:nvPicPr>
          <p:cNvPr id="30" name="Grafický objekt 29" descr="Zmatený člověk">
            <a:extLst>
              <a:ext uri="{FF2B5EF4-FFF2-40B4-BE49-F238E27FC236}">
                <a16:creationId xmlns:a16="http://schemas.microsoft.com/office/drawing/2014/main" id="{60CFD8DB-AE9A-4CC1-943A-FF447B3523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989912" y="1072263"/>
            <a:ext cx="914400" cy="914400"/>
          </a:xfrm>
          <a:prstGeom prst="rect">
            <a:avLst/>
          </a:prstGeom>
        </p:spPr>
      </p:pic>
    </p:spTree>
    <p:extLst>
      <p:ext uri="{BB962C8B-B14F-4D97-AF65-F5344CB8AC3E}">
        <p14:creationId xmlns:p14="http://schemas.microsoft.com/office/powerpoint/2010/main" val="814662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Obrázek 20">
            <a:extLst>
              <a:ext uri="{FF2B5EF4-FFF2-40B4-BE49-F238E27FC236}">
                <a16:creationId xmlns:a16="http://schemas.microsoft.com/office/drawing/2014/main" id="{CF705A1C-DC2A-4404-B991-733DF587F5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5445224"/>
            <a:ext cx="703820" cy="1151527"/>
          </a:xfrm>
          <a:prstGeom prst="rect">
            <a:avLst/>
          </a:prstGeom>
        </p:spPr>
      </p:pic>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Ovocné pyré - kapsičky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±10-19 g S/100 g</a:t>
            </a:r>
          </a:p>
          <a:p>
            <a:r>
              <a:rPr lang="cs-CZ" dirty="0"/>
              <a:t>Celková velikost balení se pohybuje mezi 100-120 g</a:t>
            </a:r>
          </a:p>
          <a:p>
            <a:r>
              <a:rPr lang="cs-CZ" dirty="0"/>
              <a:t>Cena se pohybuje kolem 20,- Kč</a:t>
            </a:r>
          </a:p>
          <a:p>
            <a:r>
              <a:rPr lang="cs-CZ" dirty="0"/>
              <a:t>Přirozený obsah vody – není potřeba zapíjet a mikroživin.</a:t>
            </a:r>
          </a:p>
          <a:p>
            <a:r>
              <a:rPr lang="cs-CZ" dirty="0"/>
              <a:t>Sacharidy nejsou v ideálním poměru – vyšší obsah fruktózy, proto se hodí spíše pro kratší výkony (do 2 hod – do 60 g S/hod).</a:t>
            </a:r>
          </a:p>
          <a:p>
            <a:pPr lvl="1"/>
            <a:r>
              <a:rPr lang="cs-CZ" dirty="0"/>
              <a:t>Varianta s přídavkem cukru je pro dlouhodobou vytrvalost vhodnější.</a:t>
            </a:r>
          </a:p>
          <a:p>
            <a:pPr lvl="1"/>
            <a:endParaRPr lang="cs-CZ" dirty="0"/>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7"/>
            <a:ext cx="3132824" cy="1343951"/>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Ideální varianta pro běžce, kteří nemají takové možnosti mít u sebe velké množství potravin a tekutin – kombinace vody a zdroje S.</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56247" y="449154"/>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96843" y="1044745"/>
            <a:ext cx="914400" cy="914400"/>
          </a:xfrm>
          <a:prstGeom prst="rect">
            <a:avLst/>
          </a:prstGeom>
        </p:spPr>
      </p:pic>
      <p:pic>
        <p:nvPicPr>
          <p:cNvPr id="20" name="Obrázek 19" descr="Obsah obrázku věc&#10;&#10;Popis vygenerován s vysokou mírou spolehlivosti">
            <a:extLst>
              <a:ext uri="{FF2B5EF4-FFF2-40B4-BE49-F238E27FC236}">
                <a16:creationId xmlns:a16="http://schemas.microsoft.com/office/drawing/2014/main" id="{CB370C9E-A957-4D77-89F0-B8C55DEDCD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6196" y="5113284"/>
            <a:ext cx="1052307" cy="1577690"/>
          </a:xfrm>
          <a:prstGeom prst="rect">
            <a:avLst/>
          </a:prstGeom>
        </p:spPr>
      </p:pic>
    </p:spTree>
    <p:extLst>
      <p:ext uri="{BB962C8B-B14F-4D97-AF65-F5344CB8AC3E}">
        <p14:creationId xmlns:p14="http://schemas.microsoft.com/office/powerpoint/2010/main" val="512187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Přírodní sportovní gely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±10-22 g S/ks</a:t>
            </a:r>
          </a:p>
          <a:p>
            <a:r>
              <a:rPr lang="cs-CZ" dirty="0"/>
              <a:t>Celková velikost balení se pohybuje kolem 50 g</a:t>
            </a:r>
          </a:p>
          <a:p>
            <a:r>
              <a:rPr lang="cs-CZ" dirty="0"/>
              <a:t>Cena se pohybuje kolem 60,- Kč a více</a:t>
            </a:r>
          </a:p>
          <a:p>
            <a:r>
              <a:rPr lang="cs-CZ" dirty="0"/>
              <a:t>Přírodní zdroje S a dalších makroživin</a:t>
            </a:r>
          </a:p>
          <a:p>
            <a:r>
              <a:rPr lang="cs-CZ" dirty="0"/>
              <a:t>Vhodná přírodní alternativa</a:t>
            </a:r>
          </a:p>
          <a:p>
            <a:pPr lvl="1"/>
            <a:endParaRPr lang="cs-CZ" dirty="0"/>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084416"/>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Přírodní varianta S gelů, která může být vhodnější pro sportovce, kterým chuťově nevyhovují běžné gely.</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Zmatený člověk">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pic>
        <p:nvPicPr>
          <p:cNvPr id="19" name="Zástupný symbol pro obsah 13" descr="Obsah obrázku interiér, stůl, jídlo&#10;&#10;Popis vygenerován s vysokou mírou spolehlivosti">
            <a:extLst>
              <a:ext uri="{FF2B5EF4-FFF2-40B4-BE49-F238E27FC236}">
                <a16:creationId xmlns:a16="http://schemas.microsoft.com/office/drawing/2014/main" id="{54B59411-BF8E-4584-A0FB-D2AB0DC04C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30271" y="3089437"/>
            <a:ext cx="1847528" cy="1847528"/>
          </a:xfrm>
          <a:prstGeom prst="rect">
            <a:avLst/>
          </a:prstGeom>
        </p:spPr>
      </p:pic>
      <p:pic>
        <p:nvPicPr>
          <p:cNvPr id="22" name="Picture 2" descr="Build Your Own Order">
            <a:extLst>
              <a:ext uri="{FF2B5EF4-FFF2-40B4-BE49-F238E27FC236}">
                <a16:creationId xmlns:a16="http://schemas.microsoft.com/office/drawing/2014/main" id="{4475E112-82CC-449D-8AA3-7B6854CED6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3921" y="4278496"/>
            <a:ext cx="4139372" cy="2011735"/>
          </a:xfrm>
          <a:prstGeom prst="rect">
            <a:avLst/>
          </a:prstGeom>
          <a:noFill/>
          <a:extLst>
            <a:ext uri="{909E8E84-426E-40DD-AFC4-6F175D3DCCD1}">
              <a14:hiddenFill xmlns:a14="http://schemas.microsoft.com/office/drawing/2010/main">
                <a:solidFill>
                  <a:srgbClr val="FFFFFF"/>
                </a:solidFill>
              </a14:hiddenFill>
            </a:ext>
          </a:extLst>
        </p:spPr>
      </p:pic>
      <p:sp>
        <p:nvSpPr>
          <p:cNvPr id="23" name="TextovéPole 22">
            <a:extLst>
              <a:ext uri="{FF2B5EF4-FFF2-40B4-BE49-F238E27FC236}">
                <a16:creationId xmlns:a16="http://schemas.microsoft.com/office/drawing/2014/main" id="{32126A64-33AF-4993-A547-0EBE2D9CD963}"/>
              </a:ext>
            </a:extLst>
          </p:cNvPr>
          <p:cNvSpPr txBox="1"/>
          <p:nvPr/>
        </p:nvSpPr>
        <p:spPr>
          <a:xfrm>
            <a:off x="2743792" y="6627169"/>
            <a:ext cx="5011308"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https://humagel.com/collections/frontpage/products/build-your-own-order</a:t>
            </a:r>
          </a:p>
        </p:txBody>
      </p:sp>
    </p:spTree>
    <p:extLst>
      <p:ext uri="{BB962C8B-B14F-4D97-AF65-F5344CB8AC3E}">
        <p14:creationId xmlns:p14="http://schemas.microsoft.com/office/powerpoint/2010/main" val="200407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extLst>
              <a:ext uri="{28A0092B-C50C-407E-A947-70E740481C1C}">
                <a14:useLocalDpi xmlns:a14="http://schemas.microsoft.com/office/drawing/2010/main" val="0"/>
              </a:ext>
            </a:extLst>
          </a:blip>
          <a:srcRect l="1770" r="26031"/>
          <a:stretch/>
        </p:blipFill>
        <p:spPr>
          <a:xfrm>
            <a:off x="4830114" y="474328"/>
            <a:ext cx="7374315" cy="6383672"/>
          </a:xfrm>
          <a:prstGeom prst="rect">
            <a:avLst/>
          </a:prstGeom>
        </p:spPr>
      </p:pic>
      <p:sp>
        <p:nvSpPr>
          <p:cNvPr id="140" name="Isosceles Triangle 13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410" name="Rectangle 2"/>
          <p:cNvSpPr>
            <a:spLocks noGrp="1"/>
          </p:cNvSpPr>
          <p:nvPr>
            <p:ph type="title"/>
          </p:nvPr>
        </p:nvSpPr>
        <p:spPr>
          <a:xfrm>
            <a:off x="355772" y="158573"/>
            <a:ext cx="5043118" cy="1375608"/>
          </a:xfrm>
        </p:spPr>
        <p:txBody>
          <a:bodyPr anchor="ctr">
            <a:normAutofit/>
          </a:bodyPr>
          <a:lstStyle/>
          <a:p>
            <a:r>
              <a:rPr lang="cs-CZ" altLang="cs-CZ" sz="3200" dirty="0">
                <a:solidFill>
                  <a:schemeClr val="bg1"/>
                </a:solidFill>
              </a:rPr>
              <a:t>Legislativa doplňků stravy</a:t>
            </a:r>
          </a:p>
        </p:txBody>
      </p:sp>
      <p:sp>
        <p:nvSpPr>
          <p:cNvPr id="17411" name="Rectangle 3"/>
          <p:cNvSpPr>
            <a:spLocks noGrp="1"/>
          </p:cNvSpPr>
          <p:nvPr>
            <p:ph idx="1"/>
          </p:nvPr>
        </p:nvSpPr>
        <p:spPr>
          <a:xfrm>
            <a:off x="355772" y="1849936"/>
            <a:ext cx="4773884" cy="3794749"/>
          </a:xfrm>
        </p:spPr>
        <p:txBody>
          <a:bodyPr>
            <a:normAutofit/>
          </a:bodyPr>
          <a:lstStyle/>
          <a:p>
            <a:pPr>
              <a:lnSpc>
                <a:spcPct val="90000"/>
              </a:lnSpc>
            </a:pPr>
            <a:r>
              <a:rPr lang="cs-CZ" altLang="cs-CZ" b="1" dirty="0">
                <a:solidFill>
                  <a:schemeClr val="bg1"/>
                </a:solidFill>
              </a:rPr>
              <a:t>Zákon o potravinách č. 110/1997 Sb. </a:t>
            </a:r>
            <a:r>
              <a:rPr lang="cs-CZ" altLang="cs-CZ" dirty="0">
                <a:solidFill>
                  <a:schemeClr val="bg1"/>
                </a:solidFill>
              </a:rPr>
              <a:t>v platném znění:</a:t>
            </a:r>
          </a:p>
          <a:p>
            <a:pPr>
              <a:lnSpc>
                <a:spcPct val="90000"/>
              </a:lnSpc>
            </a:pPr>
            <a:r>
              <a:rPr lang="cs-CZ" altLang="cs-CZ" i="1" dirty="0">
                <a:solidFill>
                  <a:schemeClr val="bg1"/>
                </a:solidFill>
              </a:rPr>
              <a:t>„Potraviny, jejichž </a:t>
            </a:r>
            <a:r>
              <a:rPr lang="cs-CZ" altLang="cs-CZ" b="1" i="1" dirty="0">
                <a:solidFill>
                  <a:srgbClr val="5FCBEF"/>
                </a:solidFill>
              </a:rPr>
              <a:t>účelem</a:t>
            </a:r>
            <a:r>
              <a:rPr lang="cs-CZ" altLang="cs-CZ" i="1" dirty="0">
                <a:solidFill>
                  <a:schemeClr val="bg1"/>
                </a:solidFill>
              </a:rPr>
              <a:t> je doplňovat běžnou stravu a které jsou koncentrovanými </a:t>
            </a:r>
            <a:r>
              <a:rPr lang="cs-CZ" altLang="cs-CZ" b="1" i="1" dirty="0">
                <a:solidFill>
                  <a:srgbClr val="5FCBEF"/>
                </a:solidFill>
              </a:rPr>
              <a:t>zdroji</a:t>
            </a:r>
            <a:r>
              <a:rPr lang="cs-CZ" altLang="cs-CZ" i="1" dirty="0">
                <a:solidFill>
                  <a:schemeClr val="bg1"/>
                </a:solidFill>
              </a:rPr>
              <a:t> vitaminů a minerálních látek nebo dalších látek s nutričním nebo fyziologickým účinkem, </a:t>
            </a:r>
            <a:r>
              <a:rPr lang="cs-CZ" altLang="cs-CZ" b="1" i="1" dirty="0">
                <a:solidFill>
                  <a:srgbClr val="5FCBEF"/>
                </a:solidFill>
              </a:rPr>
              <a:t>obsažených</a:t>
            </a:r>
            <a:r>
              <a:rPr lang="cs-CZ" altLang="cs-CZ" i="1" dirty="0">
                <a:solidFill>
                  <a:schemeClr val="bg1"/>
                </a:solidFill>
              </a:rPr>
              <a:t> v potravině samostatně nebo v kombinaci, </a:t>
            </a:r>
            <a:r>
              <a:rPr lang="cs-CZ" altLang="cs-CZ" b="1" i="1" dirty="0">
                <a:solidFill>
                  <a:srgbClr val="5FCBEF"/>
                </a:solidFill>
              </a:rPr>
              <a:t>určené</a:t>
            </a:r>
            <a:r>
              <a:rPr lang="cs-CZ" altLang="cs-CZ" i="1" dirty="0">
                <a:solidFill>
                  <a:schemeClr val="bg1"/>
                </a:solidFill>
              </a:rPr>
              <a:t> k přímé spotřebě v malých odměřených množstvích.“</a:t>
            </a:r>
          </a:p>
        </p:txBody>
      </p:sp>
      <p:sp>
        <p:nvSpPr>
          <p:cNvPr id="142" name="Isosceles Triangle 14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custDataLst>
      <p:tags r:id="rId1"/>
    </p:custDataLst>
    <p:extLst>
      <p:ext uri="{BB962C8B-B14F-4D97-AF65-F5344CB8AC3E}">
        <p14:creationId xmlns:p14="http://schemas.microsoft.com/office/powerpoint/2010/main" val="102583942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2160589"/>
            <a:ext cx="6424439" cy="3880773"/>
          </a:xfrm>
        </p:spPr>
        <p:txBody>
          <a:bodyPr>
            <a:normAutofit/>
          </a:bodyPr>
          <a:lstStyle/>
          <a:p>
            <a:r>
              <a:rPr lang="cs-CZ" b="1" dirty="0"/>
              <a:t>Syrovátková bílkovina</a:t>
            </a:r>
          </a:p>
          <a:p>
            <a:pPr marL="800100" lvl="1" indent="-342900">
              <a:buFont typeface="+mj-lt"/>
              <a:buAutoNum type="arabicPeriod"/>
            </a:pPr>
            <a:r>
              <a:rPr lang="cs-CZ" dirty="0"/>
              <a:t>Syrovátkový koncentrát (80 g B/100 g)</a:t>
            </a:r>
          </a:p>
          <a:p>
            <a:pPr marL="800100" lvl="1" indent="-342900">
              <a:buFont typeface="+mj-lt"/>
              <a:buAutoNum type="arabicPeriod"/>
            </a:pPr>
            <a:r>
              <a:rPr lang="cs-CZ" dirty="0"/>
              <a:t>Syrovátkový izolát (90 g B/100 g) – zbavený většiny laktózy a tuků</a:t>
            </a:r>
          </a:p>
          <a:p>
            <a:pPr marL="800100" lvl="1" indent="-342900">
              <a:buFont typeface="+mj-lt"/>
              <a:buAutoNum type="arabicPeriod"/>
            </a:pPr>
            <a:r>
              <a:rPr lang="cs-CZ" dirty="0"/>
              <a:t>Syrovátkový hydrolyzát – čistá syrovátková bílkovina, enzymaticky </a:t>
            </a:r>
            <a:r>
              <a:rPr lang="cs-CZ" dirty="0" err="1"/>
              <a:t>předštěpená</a:t>
            </a:r>
            <a:r>
              <a:rPr lang="cs-CZ" dirty="0"/>
              <a:t> – nejlepší vstřebatelnost.</a:t>
            </a:r>
          </a:p>
          <a:p>
            <a:r>
              <a:rPr lang="cs-CZ" b="1" dirty="0"/>
              <a:t>Nejideálnější varianta proteinového doplňku </a:t>
            </a:r>
            <a:r>
              <a:rPr lang="cs-CZ" dirty="0"/>
              <a:t>ve fázi časné regenerace – 2 hod od skončení zatížení.</a:t>
            </a:r>
          </a:p>
          <a:p>
            <a:r>
              <a:rPr lang="cs-CZ" dirty="0"/>
              <a:t>Ideální poměr kvalita/cena.</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536160" y="404664"/>
            <a:ext cx="3953194" cy="2027312"/>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V procesu stimulace proteosyntézy je klíčový obsah:</a:t>
              </a:r>
            </a:p>
            <a:p>
              <a:pPr marL="285750" lvl="0" indent="-285750" defTabSz="933450">
                <a:lnSpc>
                  <a:spcPct val="90000"/>
                </a:lnSpc>
                <a:spcBef>
                  <a:spcPct val="0"/>
                </a:spcBef>
                <a:spcAft>
                  <a:spcPct val="35000"/>
                </a:spcAft>
                <a:buFont typeface="Arial" panose="020B0604020202020204" pitchFamily="34" charset="0"/>
                <a:buChar char="•"/>
              </a:pPr>
              <a:r>
                <a:rPr lang="cs-CZ" sz="1600" i="1" dirty="0"/>
                <a:t>2-3 g leucinu</a:t>
              </a:r>
            </a:p>
            <a:p>
              <a:pPr marL="285750" lvl="0" indent="-285750" defTabSz="933450">
                <a:lnSpc>
                  <a:spcPct val="90000"/>
                </a:lnSpc>
                <a:spcBef>
                  <a:spcPct val="0"/>
                </a:spcBef>
                <a:spcAft>
                  <a:spcPct val="35000"/>
                </a:spcAft>
                <a:buFont typeface="Arial" panose="020B0604020202020204" pitchFamily="34" charset="0"/>
                <a:buChar char="•"/>
              </a:pPr>
              <a:r>
                <a:rPr lang="cs-CZ" sz="1600" i="1" dirty="0"/>
                <a:t>Celkem 8-10 g esenciálních AMK</a:t>
              </a:r>
            </a:p>
            <a:p>
              <a:pPr lvl="0" defTabSz="933450">
                <a:lnSpc>
                  <a:spcPct val="90000"/>
                </a:lnSpc>
                <a:spcBef>
                  <a:spcPct val="0"/>
                </a:spcBef>
                <a:spcAft>
                  <a:spcPct val="35000"/>
                </a:spcAft>
              </a:pPr>
              <a:r>
                <a:rPr lang="cs-CZ" sz="1600" i="1" dirty="0"/>
                <a:t>Tato množství odpovídají dávce 20-25 g živočišné B (až 40 g rostlinné B).</a:t>
              </a:r>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63182" y="355906"/>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903778" y="951497"/>
            <a:ext cx="914400" cy="914400"/>
          </a:xfrm>
          <a:prstGeom prst="rect">
            <a:avLst/>
          </a:prstGeom>
        </p:spPr>
      </p:pic>
      <p:grpSp>
        <p:nvGrpSpPr>
          <p:cNvPr id="41" name="Skupina 40">
            <a:extLst>
              <a:ext uri="{FF2B5EF4-FFF2-40B4-BE49-F238E27FC236}">
                <a16:creationId xmlns:a16="http://schemas.microsoft.com/office/drawing/2014/main" id="{448323CC-B876-49F0-8216-0717DD035C9D}"/>
              </a:ext>
            </a:extLst>
          </p:cNvPr>
          <p:cNvGrpSpPr/>
          <p:nvPr/>
        </p:nvGrpSpPr>
        <p:grpSpPr>
          <a:xfrm>
            <a:off x="577426" y="5032450"/>
            <a:ext cx="3953194" cy="1698991"/>
            <a:chOff x="0" y="2652149"/>
            <a:chExt cx="8154193" cy="810809"/>
          </a:xfrm>
        </p:grpSpPr>
        <p:sp>
          <p:nvSpPr>
            <p:cNvPr id="42" name="Obdélník: se zakulacenými rohy 41">
              <a:extLst>
                <a:ext uri="{FF2B5EF4-FFF2-40B4-BE49-F238E27FC236}">
                  <a16:creationId xmlns:a16="http://schemas.microsoft.com/office/drawing/2014/main" id="{19D1A875-ECCF-422D-BC27-3005F54111E3}"/>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43" name="Obdélník: se zakulacenými rohy 4">
              <a:extLst>
                <a:ext uri="{FF2B5EF4-FFF2-40B4-BE49-F238E27FC236}">
                  <a16:creationId xmlns:a16="http://schemas.microsoft.com/office/drawing/2014/main" id="{BF77702E-1F5C-4D84-93EF-52BA5CBFE44B}"/>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Syrovátka vstupuje do střeva v podobě tekutiny, což umožňuje její snazší vstřebatelnost i lepší využitelnost. Je plně vstřebána do 2 hodin od požití, a proto se hodí do období časné fáze regenerace.</a:t>
              </a:r>
            </a:p>
          </p:txBody>
        </p:sp>
      </p:grpSp>
      <p:pic>
        <p:nvPicPr>
          <p:cNvPr id="44" name="Grafický objekt 43" descr="Žárovka a ozubené kolečko">
            <a:extLst>
              <a:ext uri="{FF2B5EF4-FFF2-40B4-BE49-F238E27FC236}">
                <a16:creationId xmlns:a16="http://schemas.microsoft.com/office/drawing/2014/main" id="{06C5B983-B9AC-439A-A3B6-B9B861E771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12" y="4649778"/>
            <a:ext cx="595591" cy="595591"/>
          </a:xfrm>
          <a:prstGeom prst="rect">
            <a:avLst/>
          </a:prstGeom>
        </p:spPr>
      </p:pic>
      <p:pic>
        <p:nvPicPr>
          <p:cNvPr id="45" name="Grafický objekt 44" descr="Zmatený člověk">
            <a:extLst>
              <a:ext uri="{FF2B5EF4-FFF2-40B4-BE49-F238E27FC236}">
                <a16:creationId xmlns:a16="http://schemas.microsoft.com/office/drawing/2014/main" id="{CBBFD212-CD8A-4E2B-9DC2-47456DACCF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46992" y="5245369"/>
            <a:ext cx="914400" cy="914400"/>
          </a:xfrm>
          <a:prstGeom prst="rect">
            <a:avLst/>
          </a:prstGeom>
        </p:spPr>
      </p:pic>
    </p:spTree>
    <p:extLst>
      <p:ext uri="{BB962C8B-B14F-4D97-AF65-F5344CB8AC3E}">
        <p14:creationId xmlns:p14="http://schemas.microsoft.com/office/powerpoint/2010/main" val="802097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2160589"/>
            <a:ext cx="6424439" cy="4269496"/>
          </a:xfrm>
        </p:spPr>
        <p:txBody>
          <a:bodyPr>
            <a:normAutofit/>
          </a:bodyPr>
          <a:lstStyle/>
          <a:p>
            <a:r>
              <a:rPr lang="cs-CZ" b="1" dirty="0" err="1"/>
              <a:t>Kaseinová</a:t>
            </a:r>
            <a:r>
              <a:rPr lang="cs-CZ" b="1" dirty="0"/>
              <a:t> bílkovina</a:t>
            </a:r>
          </a:p>
          <a:p>
            <a:pPr marL="800100" lvl="1" indent="-342900">
              <a:buFont typeface="+mj-lt"/>
              <a:buAutoNum type="arabicPeriod"/>
            </a:pPr>
            <a:r>
              <a:rPr lang="cs-CZ" dirty="0"/>
              <a:t>Micelární kasein</a:t>
            </a:r>
          </a:p>
          <a:p>
            <a:pPr marL="800100" lvl="1" indent="-342900">
              <a:buFont typeface="+mj-lt"/>
              <a:buAutoNum type="arabicPeriod"/>
            </a:pPr>
            <a:r>
              <a:rPr lang="cs-CZ" dirty="0"/>
              <a:t>Hydrolyzovaný kasein</a:t>
            </a:r>
          </a:p>
          <a:p>
            <a:r>
              <a:rPr lang="cs-CZ" dirty="0"/>
              <a:t>Pomalejší vstřebatelnost - vhodný k doplnění příjmu bílkovin v delším časovém odstupu od výkonu.</a:t>
            </a:r>
          </a:p>
          <a:p>
            <a:r>
              <a:rPr lang="cs-CZ" dirty="0"/>
              <a:t>Může sloužit jako podpora regenerace a potlačení katabolických procesů přes noc.</a:t>
            </a:r>
          </a:p>
          <a:p>
            <a:endParaRPr lang="cs-CZ" dirty="0"/>
          </a:p>
          <a:p>
            <a:r>
              <a:rPr lang="cs-CZ" b="1" dirty="0"/>
              <a:t>Vaječná bílkovina</a:t>
            </a:r>
          </a:p>
          <a:p>
            <a:pPr lvl="1"/>
            <a:r>
              <a:rPr lang="cs-CZ" dirty="0"/>
              <a:t>Spektrum AMK je velmi podobné referenční bílkovině.</a:t>
            </a:r>
          </a:p>
          <a:p>
            <a:pPr lvl="1"/>
            <a:r>
              <a:rPr lang="cs-CZ" dirty="0"/>
              <a:t>Vysoká využitelnost, ale pomalejší vstřebatelnost.</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752184" y="836712"/>
            <a:ext cx="3953194" cy="2160240"/>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err="1"/>
                <a:t>Kaseinová</a:t>
              </a:r>
              <a:r>
                <a:rPr lang="cs-CZ" sz="1600" i="1" dirty="0"/>
                <a:t> a vaječná bílkovina vstupuje do střeva v podobě drobných „hrudek“ (micel), které se vstřebávají pomaleji. V období časné fáze regenerace proto není tato bílkovina nejvhodnější, jelikož po zatížení trávící trakt ještě nemusí fungovat na 100 % a prodlužuje se tak přísun AMK v místech potřeby.</a:t>
              </a:r>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9206" y="787954"/>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119802" y="1383545"/>
            <a:ext cx="914400" cy="914400"/>
          </a:xfrm>
          <a:prstGeom prst="rect">
            <a:avLst/>
          </a:prstGeom>
        </p:spPr>
      </p:pic>
    </p:spTree>
    <p:extLst>
      <p:ext uri="{BB962C8B-B14F-4D97-AF65-F5344CB8AC3E}">
        <p14:creationId xmlns:p14="http://schemas.microsoft.com/office/powerpoint/2010/main" val="3260441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lnSpcReduction="10000"/>
          </a:bodyPr>
          <a:lstStyle/>
          <a:p>
            <a:r>
              <a:rPr lang="cs-CZ" b="1" dirty="0"/>
              <a:t>Hovězí bílkovina</a:t>
            </a:r>
          </a:p>
          <a:p>
            <a:pPr lvl="1"/>
            <a:r>
              <a:rPr lang="cs-CZ" dirty="0"/>
              <a:t>Není vhodná v časné fázi regenerace.</a:t>
            </a:r>
          </a:p>
          <a:p>
            <a:pPr lvl="1"/>
            <a:r>
              <a:rPr lang="cs-CZ" dirty="0"/>
              <a:t>Vysoká využitelnost, ale velice náročná na vstřebatelnost.</a:t>
            </a:r>
          </a:p>
          <a:p>
            <a:pPr lvl="1"/>
            <a:r>
              <a:rPr lang="cs-CZ" dirty="0"/>
              <a:t>Lepší je vychutnat si tuto variantu proteinu v podobě klasického komplexního jídla.</a:t>
            </a:r>
          </a:p>
          <a:p>
            <a:endParaRPr lang="cs-CZ" dirty="0"/>
          </a:p>
          <a:p>
            <a:r>
              <a:rPr lang="cs-CZ" b="1" dirty="0"/>
              <a:t>Kuřecí bílkovina</a:t>
            </a:r>
          </a:p>
          <a:p>
            <a:pPr lvl="1"/>
            <a:r>
              <a:rPr lang="cs-CZ" dirty="0"/>
              <a:t>Vysoká využitelnost, ale opět náročnější na vstřebatelnost.</a:t>
            </a:r>
          </a:p>
          <a:p>
            <a:pPr lvl="1"/>
            <a:r>
              <a:rPr lang="cs-CZ" dirty="0"/>
              <a:t>Forma suplementu je novinkou na trhu.</a:t>
            </a:r>
          </a:p>
          <a:p>
            <a:endParaRPr lang="cs-CZ" dirty="0"/>
          </a:p>
          <a:p>
            <a:r>
              <a:rPr lang="cs-CZ" dirty="0"/>
              <a:t>Sporná je u těchto produktů chuť a také cena</a:t>
            </a:r>
          </a:p>
          <a:p>
            <a:pPr lvl="1"/>
            <a:r>
              <a:rPr lang="cs-CZ" dirty="0"/>
              <a:t>Syrovátka vs Kuřecí protein</a:t>
            </a:r>
          </a:p>
          <a:p>
            <a:pPr lvl="1"/>
            <a:r>
              <a:rPr lang="cs-CZ" b="1" dirty="0"/>
              <a:t>0,3 kč/g vs 6 kč/g</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054769" y="700844"/>
            <a:ext cx="3953194" cy="1936068"/>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Proteinové produkty vyrobené z masa mají často vysoký obsah AMK typických pro pojivovou tkáň (vazy, fascie, šlachy atp.). Vysoký obsah hydroxyprolinu, prolinu a glycinu naznačuje, že tyto produkty jsou vyrobeny spíše ze zbytkových částí a ne libového masa.</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9540" y="652086"/>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320136" y="1247677"/>
            <a:ext cx="914400" cy="914400"/>
          </a:xfrm>
          <a:prstGeom prst="rect">
            <a:avLst/>
          </a:prstGeom>
        </p:spPr>
      </p:pic>
      <p:pic>
        <p:nvPicPr>
          <p:cNvPr id="18" name="Obrázek 17" descr="Obsah obrázku interiér, láhev, vsedě&#10;&#10;Popis vygenerován s vysokou mírou spolehlivosti">
            <a:extLst>
              <a:ext uri="{FF2B5EF4-FFF2-40B4-BE49-F238E27FC236}">
                <a16:creationId xmlns:a16="http://schemas.microsoft.com/office/drawing/2014/main" id="{B11FD534-DC99-4066-AFDE-1A8A284F26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7903" y="4237864"/>
            <a:ext cx="1915971" cy="1915971"/>
          </a:xfrm>
          <a:prstGeom prst="rect">
            <a:avLst/>
          </a:prstGeom>
        </p:spPr>
      </p:pic>
    </p:spTree>
    <p:extLst>
      <p:ext uri="{BB962C8B-B14F-4D97-AF65-F5344CB8AC3E}">
        <p14:creationId xmlns:p14="http://schemas.microsoft.com/office/powerpoint/2010/main" val="284803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Srovnání AMK spektra</a:t>
            </a:r>
          </a:p>
        </p:txBody>
      </p:sp>
      <p:pic>
        <p:nvPicPr>
          <p:cNvPr id="21" name="Obrázek 20" descr="Obsah obrázku snímek obrazovky&#10;&#10;Popis vygenerován s vysokou mírou spolehlivosti">
            <a:extLst>
              <a:ext uri="{FF2B5EF4-FFF2-40B4-BE49-F238E27FC236}">
                <a16:creationId xmlns:a16="http://schemas.microsoft.com/office/drawing/2014/main" id="{B9D0ACAA-89BC-47E0-BABB-C2E84A470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1477" y="1284288"/>
            <a:ext cx="6457950" cy="5457825"/>
          </a:xfrm>
          <a:prstGeom prst="rect">
            <a:avLst/>
          </a:prstGeom>
        </p:spPr>
      </p:pic>
      <p:sp>
        <p:nvSpPr>
          <p:cNvPr id="22" name="Obdélník 21">
            <a:extLst>
              <a:ext uri="{FF2B5EF4-FFF2-40B4-BE49-F238E27FC236}">
                <a16:creationId xmlns:a16="http://schemas.microsoft.com/office/drawing/2014/main" id="{4BC7420F-CE8B-40ED-BBD0-C939F4D3C801}"/>
              </a:ext>
            </a:extLst>
          </p:cNvPr>
          <p:cNvSpPr/>
          <p:nvPr/>
        </p:nvSpPr>
        <p:spPr>
          <a:xfrm>
            <a:off x="2793486" y="6461472"/>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a:extLst>
              <a:ext uri="{FF2B5EF4-FFF2-40B4-BE49-F238E27FC236}">
                <a16:creationId xmlns:a16="http://schemas.microsoft.com/office/drawing/2014/main" id="{BC78A545-C42A-454F-BBFF-A3D7D98ED329}"/>
              </a:ext>
            </a:extLst>
          </p:cNvPr>
          <p:cNvSpPr/>
          <p:nvPr/>
        </p:nvSpPr>
        <p:spPr>
          <a:xfrm>
            <a:off x="2789189" y="3948583"/>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a:extLst>
              <a:ext uri="{FF2B5EF4-FFF2-40B4-BE49-F238E27FC236}">
                <a16:creationId xmlns:a16="http://schemas.microsoft.com/office/drawing/2014/main" id="{4996705C-3D05-4903-B800-0E151B6C91DA}"/>
              </a:ext>
            </a:extLst>
          </p:cNvPr>
          <p:cNvSpPr/>
          <p:nvPr/>
        </p:nvSpPr>
        <p:spPr>
          <a:xfrm>
            <a:off x="2789189" y="5316735"/>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5" name="Přímá spojnice 24">
            <a:extLst>
              <a:ext uri="{FF2B5EF4-FFF2-40B4-BE49-F238E27FC236}">
                <a16:creationId xmlns:a16="http://schemas.microsoft.com/office/drawing/2014/main" id="{027BCDF1-56EE-47A9-8ED5-DD3240F1FE6B}"/>
              </a:ext>
            </a:extLst>
          </p:cNvPr>
          <p:cNvCxnSpPr/>
          <p:nvPr/>
        </p:nvCxnSpPr>
        <p:spPr>
          <a:xfrm>
            <a:off x="3941318" y="4164607"/>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36796673-F17C-424F-9968-B93D480F9FDF}"/>
              </a:ext>
            </a:extLst>
          </p:cNvPr>
          <p:cNvCxnSpPr/>
          <p:nvPr/>
        </p:nvCxnSpPr>
        <p:spPr>
          <a:xfrm>
            <a:off x="3907158" y="5532759"/>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458AF6FE-C4CB-4289-BA55-96F88193C81A}"/>
              </a:ext>
            </a:extLst>
          </p:cNvPr>
          <p:cNvCxnSpPr/>
          <p:nvPr/>
        </p:nvCxnSpPr>
        <p:spPr>
          <a:xfrm>
            <a:off x="3907158" y="6684887"/>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ovéPole 29">
            <a:extLst>
              <a:ext uri="{FF2B5EF4-FFF2-40B4-BE49-F238E27FC236}">
                <a16:creationId xmlns:a16="http://schemas.microsoft.com/office/drawing/2014/main" id="{C01C023B-3B98-4E5F-9CBE-2D18D967A616}"/>
              </a:ext>
            </a:extLst>
          </p:cNvPr>
          <p:cNvSpPr txBox="1"/>
          <p:nvPr/>
        </p:nvSpPr>
        <p:spPr>
          <a:xfrm>
            <a:off x="-2" y="6669799"/>
            <a:ext cx="9789859"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a:t>
            </a:r>
            <a:r>
              <a:rPr lang="cs-CZ" sz="1000" dirty="0" err="1">
                <a:solidFill>
                  <a:srgbClr val="000000">
                    <a:lumMod val="65000"/>
                    <a:lumOff val="35000"/>
                  </a:srgbClr>
                </a:solidFill>
              </a:rPr>
              <a:t>Detzel</a:t>
            </a:r>
            <a:r>
              <a:rPr lang="cs-CZ" sz="1000" dirty="0">
                <a:solidFill>
                  <a:srgbClr val="000000">
                    <a:lumMod val="65000"/>
                    <a:lumOff val="35000"/>
                  </a:srgbClr>
                </a:solidFill>
              </a:rPr>
              <a:t> (2016) - </a:t>
            </a:r>
            <a:r>
              <a:rPr lang="en-US" sz="1000" dirty="0">
                <a:solidFill>
                  <a:srgbClr val="000000">
                    <a:lumMod val="65000"/>
                    <a:lumOff val="35000"/>
                  </a:srgbClr>
                </a:solidFill>
              </a:rPr>
              <a:t>Comparison of the Amino Acid and Peptide Composition and Postprandial Response of Beef, Chicken, and Whey Protein Nutritional Preparations</a:t>
            </a:r>
            <a:r>
              <a:rPr lang="cs-CZ" sz="1000" dirty="0">
                <a:solidFill>
                  <a:srgbClr val="000000">
                    <a:lumMod val="65000"/>
                    <a:lumOff val="35000"/>
                  </a:srgbClr>
                </a:solidFill>
              </a:rPr>
              <a:t> </a:t>
            </a:r>
          </a:p>
        </p:txBody>
      </p:sp>
      <p:pic>
        <p:nvPicPr>
          <p:cNvPr id="18" name="Obrázek 17" descr="Obsah obrázku interiér, láhev, vsedě&#10;&#10;Popis vygenerován s vysokou mírou spolehlivosti">
            <a:extLst>
              <a:ext uri="{FF2B5EF4-FFF2-40B4-BE49-F238E27FC236}">
                <a16:creationId xmlns:a16="http://schemas.microsoft.com/office/drawing/2014/main" id="{B11FD534-DC99-4066-AFDE-1A8A284F26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6657" y="759851"/>
            <a:ext cx="1915971" cy="1915971"/>
          </a:xfrm>
          <a:prstGeom prst="rect">
            <a:avLst/>
          </a:prstGeom>
        </p:spPr>
      </p:pic>
    </p:spTree>
    <p:extLst>
      <p:ext uri="{BB962C8B-B14F-4D97-AF65-F5344CB8AC3E}">
        <p14:creationId xmlns:p14="http://schemas.microsoft.com/office/powerpoint/2010/main" val="272649338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Rostlinné bílkoviny</a:t>
            </a:r>
          </a:p>
          <a:p>
            <a:pPr lvl="1"/>
            <a:r>
              <a:rPr lang="cs-CZ" dirty="0"/>
              <a:t>Nejlepší variantou z pohledu AMK spektra je sójový izolát.  </a:t>
            </a:r>
          </a:p>
          <a:p>
            <a:pPr lvl="1"/>
            <a:r>
              <a:rPr lang="cs-CZ" dirty="0"/>
              <a:t>Dávky rostlinných proteinů je potřeba navyšovat až na 40 g bílkoviny z důvodu omezeného využití limitní AMK.</a:t>
            </a:r>
          </a:p>
          <a:p>
            <a:pPr lvl="1"/>
            <a:r>
              <a:rPr lang="cs-CZ" dirty="0"/>
              <a:t>Ani v dávkách 40 g se neprokazuje taková využitelnost jako u syrovátky či jiných živočišných zdrojů.</a:t>
            </a:r>
          </a:p>
          <a:p>
            <a:endParaRPr lang="cs-CZ" dirty="0"/>
          </a:p>
          <a:p>
            <a:r>
              <a:rPr lang="cs-CZ" dirty="0"/>
              <a:t>Výzkumy poukazují na potřebu zdroje bílkovin kombinovat pro adekvátní podporu proteosyntézy.</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238804" y="332656"/>
            <a:ext cx="3953194" cy="2088232"/>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Rostlinné proteiny mohou posloužit při doplnění potřeby bílkovin v kontextu zvýšených potřeb sportovce. V období před a po skončení zatížení by se však sportovec měl zaměřit spíše na konzumaci živočišných bílkovin, které jsou pro stimulaci </a:t>
              </a:r>
              <a:r>
                <a:rPr lang="cs-CZ" sz="1600" i="1" dirty="0" err="1"/>
                <a:t>proteosyntetických</a:t>
              </a:r>
              <a:r>
                <a:rPr lang="cs-CZ" sz="1600" i="1" dirty="0"/>
                <a:t> procesů vhodnější.</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65826" y="283898"/>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606422" y="879489"/>
            <a:ext cx="914400" cy="914400"/>
          </a:xfrm>
          <a:prstGeom prst="rect">
            <a:avLst/>
          </a:prstGeom>
        </p:spPr>
      </p:pic>
      <p:sp>
        <p:nvSpPr>
          <p:cNvPr id="19" name="TextovéPole 18">
            <a:extLst>
              <a:ext uri="{FF2B5EF4-FFF2-40B4-BE49-F238E27FC236}">
                <a16:creationId xmlns:a16="http://schemas.microsoft.com/office/drawing/2014/main" id="{A82CCE12-4B16-466A-96F8-FD054D1CABFE}"/>
              </a:ext>
            </a:extLst>
          </p:cNvPr>
          <p:cNvSpPr txBox="1"/>
          <p:nvPr/>
        </p:nvSpPr>
        <p:spPr>
          <a:xfrm>
            <a:off x="25541" y="5877272"/>
            <a:ext cx="9454835" cy="941796"/>
          </a:xfrm>
          <a:prstGeom prst="rect">
            <a:avLst/>
          </a:prstGeom>
          <a:noFill/>
        </p:spPr>
        <p:txBody>
          <a:bodyPr wrap="square" rtlCol="0">
            <a:spAutoFit/>
          </a:bodyPr>
          <a:lstStyle/>
          <a:p>
            <a:pPr defTabSz="914400">
              <a:lnSpc>
                <a:spcPct val="90000"/>
              </a:lnSpc>
              <a:buClr>
                <a:srgbClr val="40BAD2"/>
              </a:buClr>
            </a:pPr>
            <a:r>
              <a:rPr lang="cs-CZ" sz="800" dirty="0">
                <a:solidFill>
                  <a:srgbClr val="000000">
                    <a:lumMod val="65000"/>
                    <a:lumOff val="35000"/>
                  </a:srgbClr>
                </a:solidFill>
              </a:rPr>
              <a:t>Zdroj:</a:t>
            </a:r>
          </a:p>
          <a:p>
            <a:pPr defTabSz="914400">
              <a:buClr>
                <a:srgbClr val="40BAD2"/>
              </a:buClr>
            </a:pPr>
            <a:r>
              <a:rPr lang="cs-CZ" sz="800" dirty="0" err="1">
                <a:solidFill>
                  <a:srgbClr val="000000">
                    <a:lumMod val="65000"/>
                    <a:lumOff val="35000"/>
                  </a:srgbClr>
                </a:solidFill>
              </a:rPr>
              <a:t>Butteiger</a:t>
            </a:r>
            <a:r>
              <a:rPr lang="cs-CZ" sz="800" dirty="0">
                <a:solidFill>
                  <a:srgbClr val="000000">
                    <a:lumMod val="65000"/>
                    <a:lumOff val="35000"/>
                  </a:srgbClr>
                </a:solidFill>
              </a:rPr>
              <a:t>, D., Cope, M., </a:t>
            </a:r>
            <a:r>
              <a:rPr lang="cs-CZ" sz="800" dirty="0" err="1">
                <a:solidFill>
                  <a:srgbClr val="000000">
                    <a:lumMod val="65000"/>
                    <a:lumOff val="35000"/>
                  </a:srgbClr>
                </a:solidFill>
              </a:rPr>
              <a:t>Liu</a:t>
            </a:r>
            <a:r>
              <a:rPr lang="cs-CZ" sz="800" dirty="0">
                <a:solidFill>
                  <a:srgbClr val="000000">
                    <a:lumMod val="65000"/>
                    <a:lumOff val="35000"/>
                  </a:srgbClr>
                </a:solidFill>
              </a:rPr>
              <a:t>, P., </a:t>
            </a:r>
            <a:r>
              <a:rPr lang="cs-CZ" sz="800" dirty="0" err="1">
                <a:solidFill>
                  <a:srgbClr val="000000">
                    <a:lumMod val="65000"/>
                    <a:lumOff val="35000"/>
                  </a:srgbClr>
                </a:solidFill>
              </a:rPr>
              <a:t>Mukherjea</a:t>
            </a:r>
            <a:r>
              <a:rPr lang="cs-CZ" sz="800" dirty="0">
                <a:solidFill>
                  <a:srgbClr val="000000">
                    <a:lumMod val="65000"/>
                    <a:lumOff val="35000"/>
                  </a:srgbClr>
                </a:solidFill>
              </a:rPr>
              <a:t>, R., </a:t>
            </a:r>
            <a:r>
              <a:rPr lang="cs-CZ" sz="800" dirty="0" err="1">
                <a:solidFill>
                  <a:srgbClr val="000000">
                    <a:lumMod val="65000"/>
                    <a:lumOff val="35000"/>
                  </a:srgbClr>
                </a:solidFill>
              </a:rPr>
              <a:t>Volpi</a:t>
            </a:r>
            <a:r>
              <a:rPr lang="cs-CZ" sz="800" dirty="0">
                <a:solidFill>
                  <a:srgbClr val="000000">
                    <a:lumMod val="65000"/>
                    <a:lumOff val="35000"/>
                  </a:srgbClr>
                </a:solidFill>
              </a:rPr>
              <a:t>, E., </a:t>
            </a:r>
            <a:r>
              <a:rPr lang="cs-CZ" sz="800" dirty="0" err="1">
                <a:solidFill>
                  <a:srgbClr val="000000">
                    <a:lumMod val="65000"/>
                    <a:lumOff val="35000"/>
                  </a:srgbClr>
                </a:solidFill>
              </a:rPr>
              <a:t>Rasmussen</a:t>
            </a:r>
            <a:r>
              <a:rPr lang="cs-CZ" sz="800" dirty="0">
                <a:solidFill>
                  <a:srgbClr val="000000">
                    <a:lumMod val="65000"/>
                    <a:lumOff val="35000"/>
                  </a:srgbClr>
                </a:solidFill>
              </a:rPr>
              <a:t>, B., &amp;  Krul,  E.  (2013).  A  </a:t>
            </a:r>
            <a:r>
              <a:rPr lang="cs-CZ" sz="800" dirty="0" err="1">
                <a:solidFill>
                  <a:srgbClr val="000000">
                    <a:lumMod val="65000"/>
                    <a:lumOff val="35000"/>
                  </a:srgbClr>
                </a:solidFill>
              </a:rPr>
              <a:t>soy</a:t>
            </a:r>
            <a:r>
              <a:rPr lang="cs-CZ" sz="800" dirty="0">
                <a:solidFill>
                  <a:srgbClr val="000000">
                    <a:lumMod val="65000"/>
                    <a:lumOff val="35000"/>
                  </a:srgbClr>
                </a:solidFill>
              </a:rPr>
              <a:t>,  </a:t>
            </a:r>
            <a:r>
              <a:rPr lang="cs-CZ" sz="800" dirty="0" err="1">
                <a:solidFill>
                  <a:srgbClr val="000000">
                    <a:lumMod val="65000"/>
                    <a:lumOff val="35000"/>
                  </a:srgbClr>
                </a:solidFill>
              </a:rPr>
              <a:t>whey</a:t>
            </a:r>
            <a:r>
              <a:rPr lang="cs-CZ" sz="800" dirty="0">
                <a:solidFill>
                  <a:srgbClr val="000000">
                    <a:lumMod val="65000"/>
                    <a:lumOff val="35000"/>
                  </a:srgbClr>
                </a:solidFill>
              </a:rPr>
              <a:t>  and  </a:t>
            </a:r>
            <a:r>
              <a:rPr lang="cs-CZ" sz="800" dirty="0" err="1">
                <a:solidFill>
                  <a:srgbClr val="000000">
                    <a:lumMod val="65000"/>
                    <a:lumOff val="35000"/>
                  </a:srgbClr>
                </a:solidFill>
              </a:rPr>
              <a:t>caseinate</a:t>
            </a:r>
            <a:r>
              <a:rPr lang="cs-CZ" sz="800" dirty="0">
                <a:solidFill>
                  <a:srgbClr val="000000">
                    <a:lumMod val="65000"/>
                    <a:lumOff val="35000"/>
                  </a:srgbClr>
                </a:solidFill>
              </a:rPr>
              <a:t>  </a:t>
            </a:r>
            <a:r>
              <a:rPr lang="cs-CZ" sz="800" dirty="0" err="1">
                <a:solidFill>
                  <a:srgbClr val="000000">
                    <a:lumMod val="65000"/>
                    <a:lumOff val="35000"/>
                  </a:srgbClr>
                </a:solidFill>
              </a:rPr>
              <a:t>blend</a:t>
            </a:r>
            <a:r>
              <a:rPr lang="cs-CZ" sz="800" dirty="0">
                <a:solidFill>
                  <a:srgbClr val="000000">
                    <a:lumMod val="65000"/>
                    <a:lumOff val="35000"/>
                  </a:srgbClr>
                </a:solidFill>
              </a:rPr>
              <a:t>  </a:t>
            </a:r>
            <a:r>
              <a:rPr lang="cs-CZ" sz="800" dirty="0" err="1">
                <a:solidFill>
                  <a:srgbClr val="000000">
                    <a:lumMod val="65000"/>
                    <a:lumOff val="35000"/>
                  </a:srgbClr>
                </a:solidFill>
              </a:rPr>
              <a:t>extends</a:t>
            </a:r>
            <a:r>
              <a:rPr lang="cs-CZ" sz="800" dirty="0">
                <a:solidFill>
                  <a:srgbClr val="000000">
                    <a:lumMod val="65000"/>
                    <a:lumOff val="35000"/>
                  </a:srgbClr>
                </a:solidFill>
              </a:rPr>
              <a:t>  </a:t>
            </a:r>
            <a:r>
              <a:rPr lang="cs-CZ" sz="800" dirty="0" err="1">
                <a:solidFill>
                  <a:srgbClr val="000000">
                    <a:lumMod val="65000"/>
                    <a:lumOff val="35000"/>
                  </a:srgbClr>
                </a:solidFill>
              </a:rPr>
              <a:t>postprandial</a:t>
            </a:r>
            <a:r>
              <a:rPr lang="cs-CZ" sz="800" dirty="0">
                <a:solidFill>
                  <a:srgbClr val="000000">
                    <a:lumMod val="65000"/>
                    <a:lumOff val="35000"/>
                  </a:srgbClr>
                </a:solidFill>
              </a:rPr>
              <a:t> 56 </a:t>
            </a:r>
            <a:r>
              <a:rPr lang="cs-CZ" sz="800" dirty="0" err="1">
                <a:solidFill>
                  <a:srgbClr val="000000">
                    <a:lumMod val="65000"/>
                    <a:lumOff val="35000"/>
                  </a:srgbClr>
                </a:solidFill>
              </a:rPr>
              <a:t>skeletal</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protein </a:t>
            </a:r>
            <a:r>
              <a:rPr lang="cs-CZ" sz="800" dirty="0" err="1">
                <a:solidFill>
                  <a:srgbClr val="000000">
                    <a:lumMod val="65000"/>
                    <a:lumOff val="35000"/>
                  </a:srgbClr>
                </a:solidFill>
              </a:rPr>
              <a:t>synthesis</a:t>
            </a:r>
            <a:r>
              <a:rPr lang="cs-CZ" sz="800" dirty="0">
                <a:solidFill>
                  <a:srgbClr val="000000">
                    <a:lumMod val="65000"/>
                    <a:lumOff val="35000"/>
                  </a:srgbClr>
                </a:solidFill>
              </a:rPr>
              <a:t> in rats1,2. </a:t>
            </a:r>
            <a:r>
              <a:rPr lang="cs-CZ" sz="800" dirty="0" err="1">
                <a:solidFill>
                  <a:srgbClr val="000000">
                    <a:lumMod val="65000"/>
                    <a:lumOff val="35000"/>
                  </a:srgbClr>
                </a:solidFill>
              </a:rPr>
              <a:t>Clinical</a:t>
            </a:r>
            <a:r>
              <a:rPr lang="cs-CZ" sz="800" dirty="0">
                <a:solidFill>
                  <a:srgbClr val="000000">
                    <a:lumMod val="65000"/>
                    <a:lumOff val="35000"/>
                  </a:srgbClr>
                </a:solidFill>
              </a:rPr>
              <a:t> </a:t>
            </a:r>
            <a:r>
              <a:rPr lang="cs-CZ" sz="800" dirty="0" err="1">
                <a:solidFill>
                  <a:srgbClr val="000000">
                    <a:lumMod val="65000"/>
                    <a:lumOff val="35000"/>
                  </a:srgbClr>
                </a:solidFill>
              </a:rPr>
              <a:t>nutrition</a:t>
            </a:r>
            <a:r>
              <a:rPr lang="cs-CZ" sz="800" dirty="0">
                <a:solidFill>
                  <a:srgbClr val="000000">
                    <a:lumMod val="65000"/>
                    <a:lumOff val="35000"/>
                  </a:srgbClr>
                </a:solidFill>
              </a:rPr>
              <a:t> (Edinburgh, Scotland).</a:t>
            </a:r>
          </a:p>
          <a:p>
            <a:pPr defTabSz="914400">
              <a:buClr>
                <a:srgbClr val="40BAD2"/>
              </a:buClr>
            </a:pPr>
            <a:r>
              <a:rPr lang="cs-CZ" sz="800" dirty="0" err="1">
                <a:solidFill>
                  <a:srgbClr val="000000">
                    <a:lumMod val="65000"/>
                    <a:lumOff val="35000"/>
                  </a:srgbClr>
                </a:solidFill>
              </a:rPr>
              <a:t>Reidy</a:t>
            </a:r>
            <a:r>
              <a:rPr lang="cs-CZ" sz="800" dirty="0">
                <a:solidFill>
                  <a:srgbClr val="000000">
                    <a:lumMod val="65000"/>
                    <a:lumOff val="35000"/>
                  </a:srgbClr>
                </a:solidFill>
              </a:rPr>
              <a:t>,  P.  T.,  Walker,  D.  K.,  Dickinson,  J.  M.,  </a:t>
            </a:r>
            <a:r>
              <a:rPr lang="cs-CZ" sz="800" dirty="0" err="1">
                <a:solidFill>
                  <a:srgbClr val="000000">
                    <a:lumMod val="65000"/>
                    <a:lumOff val="35000"/>
                  </a:srgbClr>
                </a:solidFill>
              </a:rPr>
              <a:t>Gundermann</a:t>
            </a:r>
            <a:r>
              <a:rPr lang="cs-CZ" sz="800" dirty="0">
                <a:solidFill>
                  <a:srgbClr val="000000">
                    <a:lumMod val="65000"/>
                    <a:lumOff val="35000"/>
                  </a:srgbClr>
                </a:solidFill>
              </a:rPr>
              <a:t>,  D.  M., Drummond,  M.  J.,  </a:t>
            </a:r>
            <a:r>
              <a:rPr lang="cs-CZ" sz="800" dirty="0" err="1">
                <a:solidFill>
                  <a:srgbClr val="000000">
                    <a:lumMod val="65000"/>
                    <a:lumOff val="35000"/>
                  </a:srgbClr>
                </a:solidFill>
              </a:rPr>
              <a:t>Timmerman</a:t>
            </a:r>
            <a:r>
              <a:rPr lang="cs-CZ" sz="800" dirty="0">
                <a:solidFill>
                  <a:srgbClr val="000000">
                    <a:lumMod val="65000"/>
                    <a:lumOff val="35000"/>
                  </a:srgbClr>
                </a:solidFill>
              </a:rPr>
              <a:t>, K.  L.,  ...  </a:t>
            </a:r>
            <a:r>
              <a:rPr lang="cs-CZ" sz="800" dirty="0" err="1">
                <a:solidFill>
                  <a:srgbClr val="000000">
                    <a:lumMod val="65000"/>
                    <a:lumOff val="35000"/>
                  </a:srgbClr>
                </a:solidFill>
              </a:rPr>
              <a:t>Rasmussen</a:t>
            </a:r>
            <a:r>
              <a:rPr lang="cs-CZ" sz="800" dirty="0">
                <a:solidFill>
                  <a:srgbClr val="000000">
                    <a:lumMod val="65000"/>
                    <a:lumOff val="35000"/>
                  </a:srgbClr>
                </a:solidFill>
              </a:rPr>
              <a:t>,  B.  B.  (2013). Protein  </a:t>
            </a:r>
            <a:r>
              <a:rPr lang="cs-CZ" sz="800" dirty="0" err="1">
                <a:solidFill>
                  <a:srgbClr val="000000">
                    <a:lumMod val="65000"/>
                    <a:lumOff val="35000"/>
                  </a:srgbClr>
                </a:solidFill>
              </a:rPr>
              <a:t>blend</a:t>
            </a:r>
            <a:r>
              <a:rPr lang="cs-CZ" sz="800" dirty="0">
                <a:solidFill>
                  <a:srgbClr val="000000">
                    <a:lumMod val="65000"/>
                    <a:lumOff val="35000"/>
                  </a:srgbClr>
                </a:solidFill>
              </a:rPr>
              <a:t>  </a:t>
            </a:r>
            <a:r>
              <a:rPr lang="cs-CZ" sz="800" dirty="0" err="1">
                <a:solidFill>
                  <a:srgbClr val="000000">
                    <a:lumMod val="65000"/>
                    <a:lumOff val="35000"/>
                  </a:srgbClr>
                </a:solidFill>
              </a:rPr>
              <a:t>ingestion</a:t>
            </a:r>
            <a:r>
              <a:rPr lang="cs-CZ" sz="800" dirty="0">
                <a:solidFill>
                  <a:srgbClr val="000000">
                    <a:lumMod val="65000"/>
                    <a:lumOff val="35000"/>
                  </a:srgbClr>
                </a:solidFill>
              </a:rPr>
              <a:t>  </a:t>
            </a:r>
            <a:r>
              <a:rPr lang="cs-CZ" sz="800" dirty="0" err="1">
                <a:solidFill>
                  <a:srgbClr val="000000">
                    <a:lumMod val="65000"/>
                    <a:lumOff val="35000"/>
                  </a:srgbClr>
                </a:solidFill>
              </a:rPr>
              <a:t>following</a:t>
            </a:r>
            <a:r>
              <a:rPr lang="cs-CZ" sz="800" dirty="0">
                <a:solidFill>
                  <a:srgbClr val="000000">
                    <a:lumMod val="65000"/>
                    <a:lumOff val="35000"/>
                  </a:srgbClr>
                </a:solidFill>
              </a:rPr>
              <a:t>  </a:t>
            </a:r>
            <a:r>
              <a:rPr lang="cs-CZ" sz="800" dirty="0" err="1">
                <a:solidFill>
                  <a:srgbClr val="000000">
                    <a:lumMod val="65000"/>
                    <a:lumOff val="35000"/>
                  </a:srgbClr>
                </a:solidFill>
              </a:rPr>
              <a:t>resistance</a:t>
            </a:r>
            <a:r>
              <a:rPr lang="cs-CZ" sz="800" dirty="0">
                <a:solidFill>
                  <a:srgbClr val="000000">
                    <a:lumMod val="65000"/>
                    <a:lumOff val="35000"/>
                  </a:srgbClr>
                </a:solidFill>
              </a:rPr>
              <a:t>  </a:t>
            </a:r>
            <a:r>
              <a:rPr lang="cs-CZ" sz="800" dirty="0" err="1">
                <a:solidFill>
                  <a:srgbClr val="000000">
                    <a:lumMod val="65000"/>
                    <a:lumOff val="35000"/>
                  </a:srgbClr>
                </a:solidFill>
              </a:rPr>
              <a:t>exercise</a:t>
            </a:r>
            <a:r>
              <a:rPr lang="cs-CZ" sz="800" dirty="0">
                <a:solidFill>
                  <a:srgbClr val="000000">
                    <a:lumMod val="65000"/>
                    <a:lumOff val="35000"/>
                  </a:srgbClr>
                </a:solidFill>
              </a:rPr>
              <a:t>  </a:t>
            </a:r>
            <a:r>
              <a:rPr lang="cs-CZ" sz="800" dirty="0" err="1">
                <a:solidFill>
                  <a:srgbClr val="000000">
                    <a:lumMod val="65000"/>
                    <a:lumOff val="35000"/>
                  </a:srgbClr>
                </a:solidFill>
              </a:rPr>
              <a:t>promotes</a:t>
            </a:r>
            <a:r>
              <a:rPr lang="cs-CZ" sz="800" dirty="0">
                <a:solidFill>
                  <a:srgbClr val="000000">
                    <a:lumMod val="65000"/>
                    <a:lumOff val="35000"/>
                  </a:srgbClr>
                </a:solidFill>
              </a:rPr>
              <a:t>  </a:t>
            </a:r>
            <a:r>
              <a:rPr lang="cs-CZ" sz="800" dirty="0" err="1">
                <a:solidFill>
                  <a:srgbClr val="000000">
                    <a:lumMod val="65000"/>
                    <a:lumOff val="35000"/>
                  </a:srgbClr>
                </a:solidFill>
              </a:rPr>
              <a:t>human</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protein </a:t>
            </a:r>
            <a:r>
              <a:rPr lang="cs-CZ" sz="800" dirty="0" err="1">
                <a:solidFill>
                  <a:srgbClr val="000000">
                    <a:lumMod val="65000"/>
                    <a:lumOff val="35000"/>
                  </a:srgbClr>
                </a:solidFill>
              </a:rPr>
              <a:t>synthesis</a:t>
            </a:r>
            <a:r>
              <a:rPr lang="cs-CZ" sz="800" dirty="0">
                <a:solidFill>
                  <a:srgbClr val="000000">
                    <a:lumMod val="65000"/>
                    <a:lumOff val="35000"/>
                  </a:srgbClr>
                </a:solidFill>
              </a:rPr>
              <a:t>.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Journal</a:t>
            </a:r>
            <a:r>
              <a:rPr lang="cs-CZ" sz="800" dirty="0">
                <a:solidFill>
                  <a:srgbClr val="000000">
                    <a:lumMod val="65000"/>
                    <a:lumOff val="35000"/>
                  </a:srgbClr>
                </a:solidFill>
              </a:rPr>
              <a:t> </a:t>
            </a:r>
            <a:r>
              <a:rPr lang="cs-CZ" sz="800" dirty="0" err="1">
                <a:solidFill>
                  <a:srgbClr val="000000">
                    <a:lumMod val="65000"/>
                    <a:lumOff val="35000"/>
                  </a:srgbClr>
                </a:solidFill>
              </a:rPr>
              <a:t>of</a:t>
            </a:r>
            <a:r>
              <a:rPr lang="cs-CZ" sz="800" dirty="0">
                <a:solidFill>
                  <a:srgbClr val="000000">
                    <a:lumMod val="65000"/>
                    <a:lumOff val="35000"/>
                  </a:srgbClr>
                </a:solidFill>
              </a:rPr>
              <a:t> </a:t>
            </a:r>
            <a:r>
              <a:rPr lang="cs-CZ" sz="800" dirty="0" err="1">
                <a:solidFill>
                  <a:srgbClr val="000000">
                    <a:lumMod val="65000"/>
                    <a:lumOff val="35000"/>
                  </a:srgbClr>
                </a:solidFill>
              </a:rPr>
              <a:t>Nutrition</a:t>
            </a:r>
            <a:r>
              <a:rPr lang="cs-CZ" sz="800" dirty="0">
                <a:solidFill>
                  <a:srgbClr val="000000">
                    <a:lumMod val="65000"/>
                    <a:lumOff val="35000"/>
                  </a:srgbClr>
                </a:solidFill>
              </a:rPr>
              <a:t>. </a:t>
            </a:r>
          </a:p>
          <a:p>
            <a:pPr defTabSz="914400">
              <a:buClr>
                <a:srgbClr val="40BAD2"/>
              </a:buClr>
            </a:pPr>
            <a:r>
              <a:rPr lang="cs-CZ" sz="800" dirty="0" err="1">
                <a:solidFill>
                  <a:srgbClr val="000000">
                    <a:lumMod val="65000"/>
                    <a:lumOff val="35000"/>
                  </a:srgbClr>
                </a:solidFill>
              </a:rPr>
              <a:t>Reidy</a:t>
            </a:r>
            <a:r>
              <a:rPr lang="cs-CZ" sz="800" dirty="0">
                <a:solidFill>
                  <a:srgbClr val="000000">
                    <a:lumMod val="65000"/>
                    <a:lumOff val="35000"/>
                  </a:srgbClr>
                </a:solidFill>
              </a:rPr>
              <a:t>,  P.  T.,  Walker,  D.  K.,  Dickinson,  J.  M.,  </a:t>
            </a:r>
            <a:r>
              <a:rPr lang="cs-CZ" sz="800" dirty="0" err="1">
                <a:solidFill>
                  <a:srgbClr val="000000">
                    <a:lumMod val="65000"/>
                    <a:lumOff val="35000"/>
                  </a:srgbClr>
                </a:solidFill>
              </a:rPr>
              <a:t>Gundermann</a:t>
            </a:r>
            <a:r>
              <a:rPr lang="cs-CZ" sz="800" dirty="0">
                <a:solidFill>
                  <a:srgbClr val="000000">
                    <a:lumMod val="65000"/>
                    <a:lumOff val="35000"/>
                  </a:srgbClr>
                </a:solidFill>
              </a:rPr>
              <a:t>,  D.  M., Drummond, M. J., </a:t>
            </a:r>
            <a:r>
              <a:rPr lang="cs-CZ" sz="800" dirty="0" err="1">
                <a:solidFill>
                  <a:srgbClr val="000000">
                    <a:lumMod val="65000"/>
                    <a:lumOff val="35000"/>
                  </a:srgbClr>
                </a:solidFill>
              </a:rPr>
              <a:t>Timmerman</a:t>
            </a:r>
            <a:r>
              <a:rPr lang="cs-CZ" sz="800" dirty="0">
                <a:solidFill>
                  <a:srgbClr val="000000">
                    <a:lumMod val="65000"/>
                    <a:lumOff val="35000"/>
                  </a:srgbClr>
                </a:solidFill>
              </a:rPr>
              <a:t>, K. L., ... </a:t>
            </a:r>
            <a:r>
              <a:rPr lang="cs-CZ" sz="800" dirty="0" err="1">
                <a:solidFill>
                  <a:srgbClr val="000000">
                    <a:lumMod val="65000"/>
                    <a:lumOff val="35000"/>
                  </a:srgbClr>
                </a:solidFill>
              </a:rPr>
              <a:t>Rasmussen</a:t>
            </a:r>
            <a:r>
              <a:rPr lang="cs-CZ" sz="800" dirty="0">
                <a:solidFill>
                  <a:srgbClr val="000000">
                    <a:lumMod val="65000"/>
                    <a:lumOff val="35000"/>
                  </a:srgbClr>
                </a:solidFill>
              </a:rPr>
              <a:t>, B. B. (2014). </a:t>
            </a:r>
            <a:r>
              <a:rPr lang="cs-CZ" sz="800" dirty="0" err="1">
                <a:solidFill>
                  <a:srgbClr val="000000">
                    <a:lumMod val="65000"/>
                    <a:lumOff val="35000"/>
                  </a:srgbClr>
                </a:solidFill>
              </a:rPr>
              <a:t>Soy-dairy</a:t>
            </a:r>
            <a:r>
              <a:rPr lang="cs-CZ" sz="800" dirty="0">
                <a:solidFill>
                  <a:srgbClr val="000000">
                    <a:lumMod val="65000"/>
                    <a:lumOff val="35000"/>
                  </a:srgbClr>
                </a:solidFill>
              </a:rPr>
              <a:t>  protein  </a:t>
            </a:r>
            <a:r>
              <a:rPr lang="cs-CZ" sz="800" dirty="0" err="1">
                <a:solidFill>
                  <a:srgbClr val="000000">
                    <a:lumMod val="65000"/>
                    <a:lumOff val="35000"/>
                  </a:srgbClr>
                </a:solidFill>
              </a:rPr>
              <a:t>blend</a:t>
            </a:r>
            <a:r>
              <a:rPr lang="cs-CZ" sz="800" dirty="0">
                <a:solidFill>
                  <a:srgbClr val="000000">
                    <a:lumMod val="65000"/>
                    <a:lumOff val="35000"/>
                  </a:srgbClr>
                </a:solidFill>
              </a:rPr>
              <a:t>  and  </a:t>
            </a:r>
            <a:r>
              <a:rPr lang="cs-CZ" sz="800" dirty="0" err="1">
                <a:solidFill>
                  <a:srgbClr val="000000">
                    <a:lumMod val="65000"/>
                    <a:lumOff val="35000"/>
                  </a:srgbClr>
                </a:solidFill>
              </a:rPr>
              <a:t>whey</a:t>
            </a:r>
            <a:r>
              <a:rPr lang="cs-CZ" sz="800" dirty="0">
                <a:solidFill>
                  <a:srgbClr val="000000">
                    <a:lumMod val="65000"/>
                    <a:lumOff val="35000"/>
                  </a:srgbClr>
                </a:solidFill>
              </a:rPr>
              <a:t>  protein  </a:t>
            </a:r>
            <a:r>
              <a:rPr lang="cs-CZ" sz="800" dirty="0" err="1">
                <a:solidFill>
                  <a:srgbClr val="000000">
                    <a:lumMod val="65000"/>
                    <a:lumOff val="35000"/>
                  </a:srgbClr>
                </a:solidFill>
              </a:rPr>
              <a:t>ingestion</a:t>
            </a:r>
            <a:r>
              <a:rPr lang="cs-CZ" sz="800" dirty="0">
                <a:solidFill>
                  <a:srgbClr val="000000">
                    <a:lumMod val="65000"/>
                    <a:lumOff val="35000"/>
                  </a:srgbClr>
                </a:solidFill>
              </a:rPr>
              <a:t>  </a:t>
            </a:r>
            <a:r>
              <a:rPr lang="cs-CZ" sz="800" dirty="0" err="1">
                <a:solidFill>
                  <a:srgbClr val="000000">
                    <a:lumMod val="65000"/>
                    <a:lumOff val="35000"/>
                  </a:srgbClr>
                </a:solidFill>
              </a:rPr>
              <a:t>after</a:t>
            </a:r>
            <a:r>
              <a:rPr lang="cs-CZ" sz="800" dirty="0">
                <a:solidFill>
                  <a:srgbClr val="000000">
                    <a:lumMod val="65000"/>
                    <a:lumOff val="35000"/>
                  </a:srgbClr>
                </a:solidFill>
              </a:rPr>
              <a:t>  </a:t>
            </a:r>
            <a:r>
              <a:rPr lang="cs-CZ" sz="800" dirty="0" err="1">
                <a:solidFill>
                  <a:srgbClr val="000000">
                    <a:lumMod val="65000"/>
                    <a:lumOff val="35000"/>
                  </a:srgbClr>
                </a:solidFill>
              </a:rPr>
              <a:t>resistance</a:t>
            </a:r>
            <a:r>
              <a:rPr lang="cs-CZ" sz="800" dirty="0">
                <a:solidFill>
                  <a:srgbClr val="000000">
                    <a:lumMod val="65000"/>
                    <a:lumOff val="35000"/>
                  </a:srgbClr>
                </a:solidFill>
              </a:rPr>
              <a:t>  </a:t>
            </a:r>
            <a:r>
              <a:rPr lang="cs-CZ" sz="800" dirty="0" err="1">
                <a:solidFill>
                  <a:srgbClr val="000000">
                    <a:lumMod val="65000"/>
                    <a:lumOff val="35000"/>
                  </a:srgbClr>
                </a:solidFill>
              </a:rPr>
              <a:t>exercise</a:t>
            </a:r>
            <a:r>
              <a:rPr lang="cs-CZ" sz="800" dirty="0">
                <a:solidFill>
                  <a:srgbClr val="000000">
                    <a:lumMod val="65000"/>
                    <a:lumOff val="35000"/>
                  </a:srgbClr>
                </a:solidFill>
              </a:rPr>
              <a:t> </a:t>
            </a:r>
            <a:r>
              <a:rPr lang="cs-CZ" sz="800" dirty="0" err="1">
                <a:solidFill>
                  <a:srgbClr val="000000">
                    <a:lumMod val="65000"/>
                    <a:lumOff val="35000"/>
                  </a:srgbClr>
                </a:solidFill>
              </a:rPr>
              <a:t>increases</a:t>
            </a:r>
            <a:r>
              <a:rPr lang="cs-CZ" sz="800" dirty="0">
                <a:solidFill>
                  <a:srgbClr val="000000">
                    <a:lumMod val="65000"/>
                    <a:lumOff val="35000"/>
                  </a:srgbClr>
                </a:solidFill>
              </a:rPr>
              <a:t>   </a:t>
            </a:r>
            <a:r>
              <a:rPr lang="cs-CZ" sz="800" dirty="0" err="1">
                <a:solidFill>
                  <a:srgbClr val="000000">
                    <a:lumMod val="65000"/>
                    <a:lumOff val="35000"/>
                  </a:srgbClr>
                </a:solidFill>
              </a:rPr>
              <a:t>amino</a:t>
            </a:r>
            <a:r>
              <a:rPr lang="cs-CZ" sz="800" dirty="0">
                <a:solidFill>
                  <a:srgbClr val="000000">
                    <a:lumMod val="65000"/>
                    <a:lumOff val="35000"/>
                  </a:srgbClr>
                </a:solidFill>
              </a:rPr>
              <a:t>   acid   transport   and   </a:t>
            </a:r>
            <a:r>
              <a:rPr lang="cs-CZ" sz="800" dirty="0" err="1">
                <a:solidFill>
                  <a:srgbClr val="000000">
                    <a:lumMod val="65000"/>
                    <a:lumOff val="35000"/>
                  </a:srgbClr>
                </a:solidFill>
              </a:rPr>
              <a:t>transporter</a:t>
            </a:r>
            <a:r>
              <a:rPr lang="cs-CZ" sz="800" dirty="0">
                <a:solidFill>
                  <a:srgbClr val="000000">
                    <a:lumMod val="65000"/>
                    <a:lumOff val="35000"/>
                  </a:srgbClr>
                </a:solidFill>
              </a:rPr>
              <a:t>   </a:t>
            </a:r>
            <a:r>
              <a:rPr lang="cs-CZ" sz="800" dirty="0" err="1">
                <a:solidFill>
                  <a:srgbClr val="000000">
                    <a:lumMod val="65000"/>
                    <a:lumOff val="35000"/>
                  </a:srgbClr>
                </a:solidFill>
              </a:rPr>
              <a:t>expression</a:t>
            </a:r>
            <a:r>
              <a:rPr lang="cs-CZ" sz="800" dirty="0">
                <a:solidFill>
                  <a:srgbClr val="000000">
                    <a:lumMod val="65000"/>
                    <a:lumOff val="35000"/>
                  </a:srgbClr>
                </a:solidFill>
              </a:rPr>
              <a:t>   in   </a:t>
            </a:r>
            <a:r>
              <a:rPr lang="cs-CZ" sz="800" dirty="0" err="1">
                <a:solidFill>
                  <a:srgbClr val="000000">
                    <a:lumMod val="65000"/>
                    <a:lumOff val="35000"/>
                  </a:srgbClr>
                </a:solidFill>
              </a:rPr>
              <a:t>human</a:t>
            </a:r>
            <a:r>
              <a:rPr lang="cs-CZ" sz="800" dirty="0">
                <a:solidFill>
                  <a:srgbClr val="000000">
                    <a:lumMod val="65000"/>
                    <a:lumOff val="35000"/>
                  </a:srgbClr>
                </a:solidFill>
              </a:rPr>
              <a:t> </a:t>
            </a:r>
            <a:r>
              <a:rPr lang="cs-CZ" sz="800" dirty="0" err="1">
                <a:solidFill>
                  <a:srgbClr val="000000">
                    <a:lumMod val="65000"/>
                    <a:lumOff val="35000"/>
                  </a:srgbClr>
                </a:solidFill>
              </a:rPr>
              <a:t>skeletal</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a:t>
            </a:r>
            <a:r>
              <a:rPr lang="cs-CZ" sz="800" dirty="0" err="1">
                <a:solidFill>
                  <a:srgbClr val="000000">
                    <a:lumMod val="65000"/>
                    <a:lumOff val="35000"/>
                  </a:srgbClr>
                </a:solidFill>
              </a:rPr>
              <a:t>Journal</a:t>
            </a:r>
            <a:r>
              <a:rPr lang="cs-CZ" sz="800" dirty="0">
                <a:solidFill>
                  <a:srgbClr val="000000">
                    <a:lumMod val="65000"/>
                    <a:lumOff val="35000"/>
                  </a:srgbClr>
                </a:solidFill>
              </a:rPr>
              <a:t> </a:t>
            </a:r>
            <a:r>
              <a:rPr lang="cs-CZ" sz="800" dirty="0" err="1">
                <a:solidFill>
                  <a:srgbClr val="000000">
                    <a:lumMod val="65000"/>
                    <a:lumOff val="35000"/>
                  </a:srgbClr>
                </a:solidFill>
              </a:rPr>
              <a:t>of</a:t>
            </a:r>
            <a:r>
              <a:rPr lang="cs-CZ" sz="800" dirty="0">
                <a:solidFill>
                  <a:srgbClr val="000000">
                    <a:lumMod val="65000"/>
                    <a:lumOff val="35000"/>
                  </a:srgbClr>
                </a:solidFill>
              </a:rPr>
              <a:t> </a:t>
            </a:r>
            <a:r>
              <a:rPr lang="cs-CZ" sz="800" dirty="0" err="1">
                <a:solidFill>
                  <a:srgbClr val="000000">
                    <a:lumMod val="65000"/>
                    <a:lumOff val="35000"/>
                  </a:srgbClr>
                </a:solidFill>
              </a:rPr>
              <a:t>Applied</a:t>
            </a:r>
            <a:r>
              <a:rPr lang="cs-CZ" sz="800" dirty="0">
                <a:solidFill>
                  <a:srgbClr val="000000">
                    <a:lumMod val="65000"/>
                    <a:lumOff val="35000"/>
                  </a:srgbClr>
                </a:solidFill>
              </a:rPr>
              <a:t> </a:t>
            </a:r>
            <a:r>
              <a:rPr lang="cs-CZ" sz="800" dirty="0" err="1">
                <a:solidFill>
                  <a:srgbClr val="000000">
                    <a:lumMod val="65000"/>
                    <a:lumOff val="35000"/>
                  </a:srgbClr>
                </a:solidFill>
              </a:rPr>
              <a:t>Physiology</a:t>
            </a:r>
            <a:r>
              <a:rPr lang="cs-CZ" sz="800" dirty="0">
                <a:solidFill>
                  <a:srgbClr val="000000">
                    <a:lumMod val="65000"/>
                    <a:lumOff val="35000"/>
                  </a:srgbClr>
                </a:solidFill>
              </a:rPr>
              <a:t>.</a:t>
            </a:r>
          </a:p>
        </p:txBody>
      </p:sp>
    </p:spTree>
    <p:extLst>
      <p:ext uri="{BB962C8B-B14F-4D97-AF65-F5344CB8AC3E}">
        <p14:creationId xmlns:p14="http://schemas.microsoft.com/office/powerpoint/2010/main" val="2468478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7"/>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112224" y="800327"/>
            <a:ext cx="3953194" cy="1229556"/>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Vysoký podíl dobře využitelných bílkovin, ekologicky přijatelná varianta a výtěžnost.</a:t>
              </a:r>
            </a:p>
            <a:p>
              <a:pPr defTabSz="933450">
                <a:lnSpc>
                  <a:spcPct val="90000"/>
                </a:lnSpc>
                <a:spcBef>
                  <a:spcPct val="0"/>
                </a:spcBef>
                <a:spcAft>
                  <a:spcPct val="35000"/>
                </a:spcAft>
              </a:pPr>
              <a:r>
                <a:rPr lang="cs-CZ" sz="1600" i="1" dirty="0"/>
                <a:t>Protein budoucnosti…?</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81791" y="652086"/>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422387" y="1247677"/>
            <a:ext cx="914400" cy="914400"/>
          </a:xfrm>
          <a:prstGeom prst="rect">
            <a:avLst/>
          </a:prstGeom>
        </p:spPr>
      </p:pic>
      <p:pic>
        <p:nvPicPr>
          <p:cNvPr id="19" name="Picture 2" descr="VÃ½sledek obrÃ¡zku pro cvrcek">
            <a:extLst>
              <a:ext uri="{FF2B5EF4-FFF2-40B4-BE49-F238E27FC236}">
                <a16:creationId xmlns:a16="http://schemas.microsoft.com/office/drawing/2014/main" id="{14CA4375-7694-40A4-BDFE-9AE9B08476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39005" y="4824133"/>
            <a:ext cx="3594922" cy="1887710"/>
          </a:xfrm>
          <a:prstGeom prst="rect">
            <a:avLst/>
          </a:prstGeom>
          <a:noFill/>
          <a:extLst>
            <a:ext uri="{909E8E84-426E-40DD-AFC4-6F175D3DCCD1}">
              <a14:hiddenFill xmlns:a14="http://schemas.microsoft.com/office/drawing/2010/main">
                <a:solidFill>
                  <a:srgbClr val="FFFFFF"/>
                </a:solidFill>
              </a14:hiddenFill>
            </a:ext>
          </a:extLst>
        </p:spPr>
      </p:pic>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Cvrččí protein (mouka)</a:t>
            </a:r>
          </a:p>
          <a:p>
            <a:r>
              <a:rPr lang="cs-CZ" dirty="0"/>
              <a:t>Obsah živin na 100 g výrobku:</a:t>
            </a:r>
          </a:p>
          <a:p>
            <a:pPr lvl="1"/>
            <a:r>
              <a:rPr lang="cs-CZ" dirty="0"/>
              <a:t>Bílkoviny – 58,3 %</a:t>
            </a:r>
          </a:p>
          <a:p>
            <a:pPr lvl="2"/>
            <a:r>
              <a:rPr lang="cs-CZ" dirty="0"/>
              <a:t>Mírná odchylka cysteinu a methioninu od referenční B</a:t>
            </a:r>
          </a:p>
          <a:p>
            <a:pPr lvl="1"/>
            <a:r>
              <a:rPr lang="cs-CZ" dirty="0"/>
              <a:t>Tuky 10,3 %</a:t>
            </a:r>
          </a:p>
          <a:p>
            <a:pPr lvl="2"/>
            <a:r>
              <a:rPr lang="cs-CZ" dirty="0"/>
              <a:t>Vysoký obsah kyseliny olejové, linolové a alfa-linolenové</a:t>
            </a:r>
          </a:p>
          <a:p>
            <a:pPr lvl="2"/>
            <a:r>
              <a:rPr lang="cs-CZ" dirty="0"/>
              <a:t>Celkový podíl z tuků 77,51 %</a:t>
            </a:r>
          </a:p>
          <a:p>
            <a:pPr lvl="1"/>
            <a:r>
              <a:rPr lang="cs-CZ" dirty="0"/>
              <a:t>Chitin 8,7 %</a:t>
            </a:r>
          </a:p>
          <a:p>
            <a:pPr lvl="2"/>
            <a:r>
              <a:rPr lang="cs-CZ" dirty="0"/>
              <a:t>„Nerozpustná vláknina“</a:t>
            </a:r>
          </a:p>
          <a:p>
            <a:endParaRPr lang="cs-CZ" dirty="0"/>
          </a:p>
        </p:txBody>
      </p:sp>
      <p:sp>
        <p:nvSpPr>
          <p:cNvPr id="20" name="TextovéPole 19">
            <a:extLst>
              <a:ext uri="{FF2B5EF4-FFF2-40B4-BE49-F238E27FC236}">
                <a16:creationId xmlns:a16="http://schemas.microsoft.com/office/drawing/2014/main" id="{807D0F9D-2B32-4E6B-B5D4-F342136E78E1}"/>
              </a:ext>
            </a:extLst>
          </p:cNvPr>
          <p:cNvSpPr txBox="1"/>
          <p:nvPr/>
        </p:nvSpPr>
        <p:spPr>
          <a:xfrm>
            <a:off x="-2" y="6627168"/>
            <a:ext cx="9387506"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a:t>
            </a:r>
            <a:r>
              <a:rPr lang="en-US" sz="1000" dirty="0">
                <a:solidFill>
                  <a:srgbClr val="000000">
                    <a:lumMod val="65000"/>
                    <a:lumOff val="35000"/>
                  </a:srgbClr>
                </a:solidFill>
              </a:rPr>
              <a:t>Wang, D. , Bai, Y. , Li, J. and Zhang, C. (2004), NUTRITIONAL VALUE OF THE FIELD CRICKET (GRYLLUS TESTACEUS WALKER). Insect Science, 11: 275-283.</a:t>
            </a:r>
            <a:endParaRPr lang="cs-CZ" sz="1000" dirty="0">
              <a:solidFill>
                <a:srgbClr val="000000">
                  <a:lumMod val="65000"/>
                  <a:lumOff val="35000"/>
                </a:srgbClr>
              </a:solidFill>
            </a:endParaRPr>
          </a:p>
        </p:txBody>
      </p:sp>
    </p:spTree>
    <p:extLst>
      <p:ext uri="{BB962C8B-B14F-4D97-AF65-F5344CB8AC3E}">
        <p14:creationId xmlns:p14="http://schemas.microsoft.com/office/powerpoint/2010/main" val="753772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Kombinace S a B</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820274"/>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Ideální varianta doplňku stravy po náročném dlouhotrvajícím zatížení či hypertrofickém tréninku. Doplnění energie při doporučení 1,5 g S/kg/hod současně s příjmem B v rozsahu 0,3-0,4 g/kg.</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pic>
        <p:nvPicPr>
          <p:cNvPr id="20" name="Picture 4" descr="http://potraviny.nasclovek.cz/pict/substance/s1065_obr1.png">
            <a:extLst>
              <a:ext uri="{FF2B5EF4-FFF2-40B4-BE49-F238E27FC236}">
                <a16:creationId xmlns:a16="http://schemas.microsoft.com/office/drawing/2014/main" id="{F2CB5655-E669-43E6-9056-37ABAF9115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3606" y="4774331"/>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www.globus.cz/common/images/products/pictures/2014-16-09-06-29-46-711-487-24-2014-12-09-10-09-02-711-487-24-285014-Tunak-cerstvy.png">
            <a:extLst>
              <a:ext uri="{FF2B5EF4-FFF2-40B4-BE49-F238E27FC236}">
                <a16:creationId xmlns:a16="http://schemas.microsoft.com/office/drawing/2014/main" id="{4EACDAE5-4924-4AA4-83F0-D3AD3D76B0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87383" y="5154364"/>
            <a:ext cx="3192009" cy="2188071"/>
          </a:xfrm>
          <a:prstGeom prst="rect">
            <a:avLst/>
          </a:prstGeom>
          <a:noFill/>
          <a:extLst>
            <a:ext uri="{909E8E84-426E-40DD-AFC4-6F175D3DCCD1}">
              <a14:hiddenFill xmlns:a14="http://schemas.microsoft.com/office/drawing/2010/main">
                <a:solidFill>
                  <a:srgbClr val="FFFFFF"/>
                </a:solidFill>
              </a14:hiddenFill>
            </a:ext>
          </a:extLst>
        </p:spPr>
      </p:pic>
      <p:sp>
        <p:nvSpPr>
          <p:cNvPr id="24" name="TextovéPole 23">
            <a:extLst>
              <a:ext uri="{FF2B5EF4-FFF2-40B4-BE49-F238E27FC236}">
                <a16:creationId xmlns:a16="http://schemas.microsoft.com/office/drawing/2014/main" id="{88A4AAF5-4737-41BA-890E-BF9777461B1C}"/>
              </a:ext>
            </a:extLst>
          </p:cNvPr>
          <p:cNvSpPr txBox="1"/>
          <p:nvPr/>
        </p:nvSpPr>
        <p:spPr>
          <a:xfrm>
            <a:off x="8271493" y="5718614"/>
            <a:ext cx="734496" cy="369332"/>
          </a:xfrm>
          <a:prstGeom prst="rect">
            <a:avLst/>
          </a:prstGeom>
          <a:noFill/>
        </p:spPr>
        <p:txBody>
          <a:bodyPr wrap="none" rtlCol="0">
            <a:spAutoFit/>
          </a:bodyPr>
          <a:lstStyle/>
          <a:p>
            <a:pPr defTabSz="914400">
              <a:defRPr/>
            </a:pPr>
            <a:r>
              <a:rPr lang="cs-CZ" dirty="0">
                <a:solidFill>
                  <a:prstClr val="black"/>
                </a:solidFill>
                <a:latin typeface="Trebuchet MS"/>
              </a:rPr>
              <a:t>200 g</a:t>
            </a:r>
          </a:p>
        </p:txBody>
      </p:sp>
      <p:sp>
        <p:nvSpPr>
          <p:cNvPr id="32" name="TextovéPole 31">
            <a:extLst>
              <a:ext uri="{FF2B5EF4-FFF2-40B4-BE49-F238E27FC236}">
                <a16:creationId xmlns:a16="http://schemas.microsoft.com/office/drawing/2014/main" id="{8D8A72BE-3E6C-4E68-AEF6-460788445FE8}"/>
              </a:ext>
            </a:extLst>
          </p:cNvPr>
          <p:cNvSpPr txBox="1"/>
          <p:nvPr/>
        </p:nvSpPr>
        <p:spPr>
          <a:xfrm>
            <a:off x="9930119" y="6121120"/>
            <a:ext cx="734496" cy="369332"/>
          </a:xfrm>
          <a:prstGeom prst="rect">
            <a:avLst/>
          </a:prstGeom>
          <a:noFill/>
        </p:spPr>
        <p:txBody>
          <a:bodyPr wrap="none" rtlCol="0">
            <a:spAutoFit/>
          </a:bodyPr>
          <a:lstStyle/>
          <a:p>
            <a:pPr defTabSz="914400">
              <a:defRPr/>
            </a:pPr>
            <a:r>
              <a:rPr lang="cs-CZ" dirty="0">
                <a:solidFill>
                  <a:prstClr val="black"/>
                </a:solidFill>
                <a:latin typeface="Trebuchet MS"/>
              </a:rPr>
              <a:t>100 g</a:t>
            </a:r>
          </a:p>
        </p:txBody>
      </p: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err="1"/>
              <a:t>Sacharido</a:t>
            </a:r>
            <a:r>
              <a:rPr lang="cs-CZ" b="1" dirty="0"/>
              <a:t>-bílkovinové směsi („Gainer“)</a:t>
            </a:r>
          </a:p>
          <a:p>
            <a:pPr lvl="1"/>
            <a:r>
              <a:rPr lang="cs-CZ" dirty="0"/>
              <a:t>Kombinace bílkovin a sacharidů.</a:t>
            </a:r>
          </a:p>
          <a:p>
            <a:pPr lvl="1"/>
            <a:r>
              <a:rPr lang="cs-CZ" dirty="0"/>
              <a:t>Většinou v poměru 10-30 g B:90-70 g S.</a:t>
            </a:r>
          </a:p>
          <a:p>
            <a:pPr lvl="1"/>
            <a:r>
              <a:rPr lang="cs-CZ" dirty="0"/>
              <a:t>Ideální doplněk stravy v období časné fáze regenerace.</a:t>
            </a:r>
          </a:p>
          <a:p>
            <a:pPr lvl="1"/>
            <a:r>
              <a:rPr lang="cs-CZ" b="1" dirty="0"/>
              <a:t>Společné doplnění S a B podporuje proteosyntézu a obnovu glykogenu. </a:t>
            </a:r>
          </a:p>
          <a:p>
            <a:pPr lvl="1"/>
            <a:r>
              <a:rPr lang="cs-CZ" dirty="0"/>
              <a:t>Zároveň se zlepšuje vstřebatelnost (</a:t>
            </a:r>
            <a:r>
              <a:rPr lang="cs-CZ" dirty="0" err="1"/>
              <a:t>kotransport</a:t>
            </a:r>
            <a:r>
              <a:rPr lang="cs-CZ" dirty="0"/>
              <a:t> AMK a S na úrovni střevní stěny).</a:t>
            </a:r>
          </a:p>
          <a:p>
            <a:pPr lvl="1"/>
            <a:endParaRPr lang="cs-CZ" dirty="0"/>
          </a:p>
          <a:p>
            <a:r>
              <a:rPr lang="cs-CZ" dirty="0"/>
              <a:t>Obsahem B a S odpovídá komplexnímu jídlu:</a:t>
            </a:r>
          </a:p>
          <a:p>
            <a:endParaRPr lang="cs-CZ" dirty="0"/>
          </a:p>
        </p:txBody>
      </p:sp>
    </p:spTree>
    <p:extLst>
      <p:ext uri="{BB962C8B-B14F-4D97-AF65-F5344CB8AC3E}">
        <p14:creationId xmlns:p14="http://schemas.microsoft.com/office/powerpoint/2010/main" val="3055658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AMK</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820274"/>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Doplněk v pravém slova smyslu – jedná se pouze o 3 esenciální AMK z celkového spektra esenciálních AMK. Bez dodání zbývajících AMK tak proces proteosyntézy nikdy neproběhne kvalitně.</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a:t>BCAA (nepatří do kategorie A)</a:t>
            </a:r>
          </a:p>
          <a:p>
            <a:pPr lvl="1"/>
            <a:r>
              <a:rPr lang="cs-CZ" dirty="0"/>
              <a:t>Doporučuje se dávkování 5-6 g před, během anebo po výkonu.</a:t>
            </a:r>
          </a:p>
          <a:p>
            <a:pPr lvl="1"/>
            <a:r>
              <a:rPr lang="cs-CZ" dirty="0"/>
              <a:t>Jedna dávka v komerčních výrobcích odpovídá 3-5 g BCAA.</a:t>
            </a:r>
          </a:p>
          <a:p>
            <a:pPr lvl="1"/>
            <a:r>
              <a:rPr lang="cs-CZ" dirty="0"/>
              <a:t>Má své místo při dlouhotrvajících vytrvalostních výkonech – více než 2 hodiny – </a:t>
            </a:r>
            <a:r>
              <a:rPr lang="cs-CZ" b="1" dirty="0"/>
              <a:t>Protein šetřící potenciál </a:t>
            </a:r>
            <a:r>
              <a:rPr lang="cs-CZ" dirty="0"/>
              <a:t>– Poskytuje AMK, které je možné využít i v energetickém metabolismu a pomáhají potlačit katabolické procesy.</a:t>
            </a:r>
          </a:p>
          <a:p>
            <a:pPr lvl="1"/>
            <a:r>
              <a:rPr lang="cs-CZ" dirty="0"/>
              <a:t>Některé výzkumy naznačují, že je suplementace BCAA vhodná před silovým (excentrickým) výkonem v podpoře svalové regenerace, snížení bolestivosti a poškození svaloviny (1). Oficiálně ale </a:t>
            </a:r>
            <a:r>
              <a:rPr lang="cs-CZ" b="1" dirty="0"/>
              <a:t>BCAA nespadají do kategorie A</a:t>
            </a:r>
            <a:r>
              <a:rPr lang="cs-CZ" dirty="0"/>
              <a:t>, jelikož důkazů o jejich účinnosti není mnoho.</a:t>
            </a:r>
          </a:p>
        </p:txBody>
      </p:sp>
      <p:sp>
        <p:nvSpPr>
          <p:cNvPr id="22" name="TextovéPole 21">
            <a:extLst>
              <a:ext uri="{FF2B5EF4-FFF2-40B4-BE49-F238E27FC236}">
                <a16:creationId xmlns:a16="http://schemas.microsoft.com/office/drawing/2014/main" id="{6B6B057B-28E4-43C1-8DBB-DF09159CACB9}"/>
              </a:ext>
            </a:extLst>
          </p:cNvPr>
          <p:cNvSpPr txBox="1"/>
          <p:nvPr/>
        </p:nvSpPr>
        <p:spPr>
          <a:xfrm>
            <a:off x="2743792" y="6627169"/>
            <a:ext cx="869340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(1) </a:t>
            </a:r>
            <a:r>
              <a:rPr lang="cs-CZ" sz="1000" dirty="0" err="1">
                <a:solidFill>
                  <a:srgbClr val="000000">
                    <a:lumMod val="65000"/>
                    <a:lumOff val="35000"/>
                  </a:srgbClr>
                </a:solidFill>
              </a:rPr>
              <a:t>Ra</a:t>
            </a:r>
            <a:r>
              <a:rPr lang="cs-CZ" sz="1000" dirty="0">
                <a:solidFill>
                  <a:srgbClr val="000000">
                    <a:lumMod val="65000"/>
                    <a:lumOff val="35000"/>
                  </a:srgbClr>
                </a:solidFill>
              </a:rPr>
              <a:t> (2017) - </a:t>
            </a:r>
            <a:r>
              <a:rPr lang="en-US" sz="1000" dirty="0">
                <a:solidFill>
                  <a:srgbClr val="000000">
                    <a:lumMod val="65000"/>
                    <a:lumOff val="35000"/>
                  </a:srgbClr>
                </a:solidFill>
              </a:rPr>
              <a:t>Effect of BCAA supplement timing on exercise-induced muscle soreness and damage: a pilot placebo-controlled double-blind study.</a:t>
            </a:r>
            <a:r>
              <a:rPr lang="cs-CZ" sz="1000" dirty="0">
                <a:solidFill>
                  <a:srgbClr val="000000">
                    <a:lumMod val="65000"/>
                    <a:lumOff val="35000"/>
                  </a:srgbClr>
                </a:solidFill>
              </a:rPr>
              <a:t> </a:t>
            </a:r>
          </a:p>
        </p:txBody>
      </p:sp>
      <p:pic>
        <p:nvPicPr>
          <p:cNvPr id="6" name="Obrázek 5" descr="Obsah obrázku láhev, stůl, vsedě, interiér&#10;&#10;Popis byl vytvořen automaticky">
            <a:extLst>
              <a:ext uri="{FF2B5EF4-FFF2-40B4-BE49-F238E27FC236}">
                <a16:creationId xmlns:a16="http://schemas.microsoft.com/office/drawing/2014/main" id="{90C74492-4ED5-4649-AEAD-42C69882A4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0071" y="3482087"/>
            <a:ext cx="2790056" cy="3103937"/>
          </a:xfrm>
          <a:prstGeom prst="rect">
            <a:avLst/>
          </a:prstGeom>
        </p:spPr>
      </p:pic>
      <p:grpSp>
        <p:nvGrpSpPr>
          <p:cNvPr id="34" name="Skupina 33">
            <a:extLst>
              <a:ext uri="{FF2B5EF4-FFF2-40B4-BE49-F238E27FC236}">
                <a16:creationId xmlns:a16="http://schemas.microsoft.com/office/drawing/2014/main" id="{F29A0885-3E30-417B-9947-69475679DC43}"/>
              </a:ext>
            </a:extLst>
          </p:cNvPr>
          <p:cNvGrpSpPr/>
          <p:nvPr/>
        </p:nvGrpSpPr>
        <p:grpSpPr>
          <a:xfrm>
            <a:off x="3304890" y="5542567"/>
            <a:ext cx="3953194" cy="728984"/>
            <a:chOff x="0" y="2652149"/>
            <a:chExt cx="8154193" cy="810809"/>
          </a:xfrm>
        </p:grpSpPr>
        <p:sp>
          <p:nvSpPr>
            <p:cNvPr id="36" name="Obdélník: se zakulacenými rohy 35">
              <a:extLst>
                <a:ext uri="{FF2B5EF4-FFF2-40B4-BE49-F238E27FC236}">
                  <a16:creationId xmlns:a16="http://schemas.microsoft.com/office/drawing/2014/main" id="{580EAD29-374F-4863-AE74-D1093A073CE7}"/>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7" name="Obdélník: se zakulacenými rohy 4">
              <a:extLst>
                <a:ext uri="{FF2B5EF4-FFF2-40B4-BE49-F238E27FC236}">
                  <a16:creationId xmlns:a16="http://schemas.microsoft.com/office/drawing/2014/main" id="{F9EE7558-3EA3-44F1-B6BE-AD5CC23C5C8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Poměr 2:1:1 odpovídá poměrům AMK v produktu </a:t>
              </a:r>
              <a:r>
                <a:rPr lang="cs-CZ" sz="1600" i="1" dirty="0" err="1"/>
                <a:t>Leucin:Isoleucin:Valin</a:t>
              </a:r>
              <a:endParaRPr lang="cs-CZ" sz="1600" i="1" dirty="0"/>
            </a:p>
            <a:p>
              <a:pPr lvl="0" defTabSz="933450">
                <a:lnSpc>
                  <a:spcPct val="90000"/>
                </a:lnSpc>
                <a:spcBef>
                  <a:spcPct val="0"/>
                </a:spcBef>
                <a:spcAft>
                  <a:spcPct val="35000"/>
                </a:spcAft>
              </a:pPr>
              <a:endParaRPr lang="cs-CZ" sz="1600" i="1" dirty="0"/>
            </a:p>
          </p:txBody>
        </p:sp>
      </p:grpSp>
      <p:pic>
        <p:nvPicPr>
          <p:cNvPr id="38" name="Grafický objekt 37" descr="Žárovka a ozubené kolečko">
            <a:extLst>
              <a:ext uri="{FF2B5EF4-FFF2-40B4-BE49-F238E27FC236}">
                <a16:creationId xmlns:a16="http://schemas.microsoft.com/office/drawing/2014/main" id="{4F95831D-C487-4E86-90D4-56B099E774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74457" y="4946976"/>
            <a:ext cx="595591" cy="595591"/>
          </a:xfrm>
          <a:prstGeom prst="rect">
            <a:avLst/>
          </a:prstGeom>
        </p:spPr>
      </p:pic>
      <p:pic>
        <p:nvPicPr>
          <p:cNvPr id="39" name="Grafický objekt 38" descr="Zmatený člověk">
            <a:extLst>
              <a:ext uri="{FF2B5EF4-FFF2-40B4-BE49-F238E27FC236}">
                <a16:creationId xmlns:a16="http://schemas.microsoft.com/office/drawing/2014/main" id="{91ADA97B-768E-43DF-AB1C-719D04D8DC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615053" y="5542567"/>
            <a:ext cx="914400" cy="914400"/>
          </a:xfrm>
          <a:prstGeom prst="rect">
            <a:avLst/>
          </a:prstGeom>
        </p:spPr>
      </p:pic>
      <p:pic>
        <p:nvPicPr>
          <p:cNvPr id="10" name="Obrázek 9" descr="Obsah obrázku vsedě, láhev, černá, stůl&#10;&#10;Popis byl vytvořen automaticky">
            <a:extLst>
              <a:ext uri="{FF2B5EF4-FFF2-40B4-BE49-F238E27FC236}">
                <a16:creationId xmlns:a16="http://schemas.microsoft.com/office/drawing/2014/main" id="{079B3CA0-3623-41B2-AF55-27FF7A8428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97823" y="4123723"/>
            <a:ext cx="2325637" cy="2325637"/>
          </a:xfrm>
          <a:prstGeom prst="rect">
            <a:avLst/>
          </a:prstGeom>
        </p:spPr>
      </p:pic>
    </p:spTree>
    <p:extLst>
      <p:ext uri="{BB962C8B-B14F-4D97-AF65-F5344CB8AC3E}">
        <p14:creationId xmlns:p14="http://schemas.microsoft.com/office/powerpoint/2010/main" val="3326851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MCT</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832304" y="1109074"/>
            <a:ext cx="3132824" cy="952730"/>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Rychlejší metabolismus v porovnání s MCL. Dráha střevo-krev-pracující sval.</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81408" y="741004"/>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222004" y="1336595"/>
            <a:ext cx="914400" cy="914400"/>
          </a:xfrm>
          <a:prstGeom prst="rect">
            <a:avLst/>
          </a:prstGeom>
        </p:spPr>
      </p:pic>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a:t>MCT (medium </a:t>
            </a:r>
            <a:r>
              <a:rPr lang="cs-CZ" b="1" dirty="0" err="1"/>
              <a:t>chain</a:t>
            </a:r>
            <a:r>
              <a:rPr lang="cs-CZ" b="1" dirty="0"/>
              <a:t> </a:t>
            </a:r>
            <a:r>
              <a:rPr lang="cs-CZ" b="1" dirty="0" err="1"/>
              <a:t>triglycerides</a:t>
            </a:r>
            <a:r>
              <a:rPr lang="cs-CZ" b="1" dirty="0"/>
              <a:t>) jinak také MCFA</a:t>
            </a:r>
          </a:p>
          <a:p>
            <a:pPr lvl="1"/>
            <a:r>
              <a:rPr lang="cs-CZ" dirty="0"/>
              <a:t>Doporučuje se dávkování 10 g MCT před výkonem společně se S.</a:t>
            </a:r>
          </a:p>
          <a:p>
            <a:pPr lvl="1"/>
            <a:r>
              <a:rPr lang="cs-CZ" dirty="0"/>
              <a:t>K</a:t>
            </a:r>
            <a:r>
              <a:rPr lang="cs-CZ" b="1" dirty="0"/>
              <a:t>okosový olej má podíl MCT až 75 %</a:t>
            </a:r>
            <a:r>
              <a:rPr lang="cs-CZ" dirty="0"/>
              <a:t>. Dávka 10 g MCT tak odpovídá cca 15 g kokosového oleje.</a:t>
            </a:r>
          </a:p>
          <a:p>
            <a:pPr lvl="1"/>
            <a:r>
              <a:rPr lang="cs-CZ" b="1" dirty="0"/>
              <a:t>Podpora vytrvalostního výkonu</a:t>
            </a:r>
            <a:r>
              <a:rPr lang="cs-CZ" dirty="0"/>
              <a:t> – glykogen šetřící potenciál.</a:t>
            </a:r>
          </a:p>
        </p:txBody>
      </p:sp>
      <p:pic>
        <p:nvPicPr>
          <p:cNvPr id="32" name="Obrázek 31">
            <a:extLst>
              <a:ext uri="{FF2B5EF4-FFF2-40B4-BE49-F238E27FC236}">
                <a16:creationId xmlns:a16="http://schemas.microsoft.com/office/drawing/2014/main" id="{54ADD980-BBF2-455B-BFB9-4A4CC7F98B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54121" y="3435790"/>
            <a:ext cx="3422210" cy="3422210"/>
          </a:xfrm>
          <a:prstGeom prst="rect">
            <a:avLst/>
          </a:prstGeom>
        </p:spPr>
      </p:pic>
      <p:pic>
        <p:nvPicPr>
          <p:cNvPr id="12" name="Obrázek 11" descr="Obsah obrázku stůl, dort, jídlo, vsedě&#10;&#10;Popis byl vytvořen automaticky">
            <a:extLst>
              <a:ext uri="{FF2B5EF4-FFF2-40B4-BE49-F238E27FC236}">
                <a16:creationId xmlns:a16="http://schemas.microsoft.com/office/drawing/2014/main" id="{18A03BD5-E7C8-4DD1-91E5-F60044B005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93674" y="5324900"/>
            <a:ext cx="1910564" cy="1432923"/>
          </a:xfrm>
          <a:prstGeom prst="rect">
            <a:avLst/>
          </a:prstGeom>
        </p:spPr>
      </p:pic>
    </p:spTree>
    <p:extLst>
      <p:ext uri="{BB962C8B-B14F-4D97-AF65-F5344CB8AC3E}">
        <p14:creationId xmlns:p14="http://schemas.microsoft.com/office/powerpoint/2010/main" val="1775701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3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descr="Obsah obrázku hygienické potřeby, interiér, hrníček, položky&#10;&#10;Popis byl vytvořen automaticky">
            <a:extLst>
              <a:ext uri="{FF2B5EF4-FFF2-40B4-BE49-F238E27FC236}">
                <a16:creationId xmlns:a16="http://schemas.microsoft.com/office/drawing/2014/main" id="{FD50AB8F-09BD-4AF5-905A-38C2E7873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792" y="4879199"/>
            <a:ext cx="3712248" cy="1973830"/>
          </a:xfrm>
          <a:prstGeom prst="rect">
            <a:avLst/>
          </a:prstGeom>
        </p:spPr>
      </p:pic>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5"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Komplexní potraviny</a:t>
            </a:r>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701917" y="554917"/>
            <a:ext cx="3953194" cy="1556754"/>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Doplnění energie, důležitých nutrientů a podpora regenerace v podmínkách, kde není možné se normálně stravovat. Mohou posloužit i v případech, kdy je nutné mít veškeré jídlo na několik dní na zádech v batohu.</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43492" y="414877"/>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084088" y="1010468"/>
            <a:ext cx="914400" cy="914400"/>
          </a:xfrm>
          <a:prstGeom prst="rect">
            <a:avLst/>
          </a:prstGeom>
        </p:spPr>
      </p:pic>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Sportovní tyčinky a tekutá strava</a:t>
            </a:r>
          </a:p>
          <a:p>
            <a:pPr lvl="1"/>
            <a:r>
              <a:rPr lang="cs-CZ" dirty="0"/>
              <a:t>Mají své místo při dlouhotrvajících vytrvalostních výkonech – více než 2 hodiny a extrémních závodech (více než 10 hodin) a několikadenních expedicích.</a:t>
            </a:r>
          </a:p>
          <a:p>
            <a:pPr lvl="1"/>
            <a:r>
              <a:rPr lang="cs-CZ" b="1" dirty="0"/>
              <a:t>Protein šetřící potenciál.</a:t>
            </a:r>
          </a:p>
          <a:p>
            <a:pPr lvl="1"/>
            <a:r>
              <a:rPr lang="cs-CZ" dirty="0"/>
              <a:t>Kombinace makro i mikronutrientů a často dalších podpůrných látek (kofein).</a:t>
            </a:r>
          </a:p>
          <a:p>
            <a:pPr lvl="1"/>
            <a:endParaRPr lang="cs-CZ" dirty="0"/>
          </a:p>
          <a:p>
            <a:endParaRPr lang="cs-CZ" dirty="0"/>
          </a:p>
        </p:txBody>
      </p:sp>
      <p:pic>
        <p:nvPicPr>
          <p:cNvPr id="6" name="Obrázek 5" descr="Obsah obrázku oranžová, podepsat, jídlo&#10;&#10;Popis byl vytvořen automaticky">
            <a:extLst>
              <a:ext uri="{FF2B5EF4-FFF2-40B4-BE49-F238E27FC236}">
                <a16:creationId xmlns:a16="http://schemas.microsoft.com/office/drawing/2014/main" id="{2825A21B-FA6D-4F4C-9E0B-6DB16DA6436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0162" y="5500873"/>
            <a:ext cx="2491755" cy="1495053"/>
          </a:xfrm>
          <a:prstGeom prst="rect">
            <a:avLst/>
          </a:prstGeom>
        </p:spPr>
      </p:pic>
      <p:pic>
        <p:nvPicPr>
          <p:cNvPr id="10" name="Obrázek 9" descr="Obsah obrázku jídlo&#10;&#10;Popis byl vytvořen automaticky">
            <a:extLst>
              <a:ext uri="{FF2B5EF4-FFF2-40B4-BE49-F238E27FC236}">
                <a16:creationId xmlns:a16="http://schemas.microsoft.com/office/drawing/2014/main" id="{A24B5C74-0FBB-4B16-8525-DFEC2499C9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1791" y="5104085"/>
            <a:ext cx="3119171" cy="2204864"/>
          </a:xfrm>
          <a:prstGeom prst="rect">
            <a:avLst/>
          </a:prstGeom>
        </p:spPr>
      </p:pic>
    </p:spTree>
    <p:extLst>
      <p:ext uri="{BB962C8B-B14F-4D97-AF65-F5344CB8AC3E}">
        <p14:creationId xmlns:p14="http://schemas.microsoft.com/office/powerpoint/2010/main" val="934550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extLst>
              <a:ext uri="{28A0092B-C50C-407E-A947-70E740481C1C}">
                <a14:useLocalDpi xmlns:a14="http://schemas.microsoft.com/office/drawing/2010/main" val="0"/>
              </a:ext>
            </a:extLst>
          </a:blip>
          <a:srcRect l="9091" t="18182"/>
          <a:stretch/>
        </p:blipFill>
        <p:spPr>
          <a:xfrm>
            <a:off x="1" y="10"/>
            <a:ext cx="12191999" cy="6857990"/>
          </a:xfrm>
          <a:prstGeom prst="rect">
            <a:avLst/>
          </a:prstGeom>
        </p:spPr>
      </p:pic>
      <p:sp>
        <p:nvSpPr>
          <p:cNvPr id="136" name="Isosceles Triangle 135">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8" name="Parallelogram 137">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4"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410" name="Rectangle 2"/>
          <p:cNvSpPr>
            <a:spLocks noGrp="1"/>
          </p:cNvSpPr>
          <p:nvPr>
            <p:ph type="title"/>
          </p:nvPr>
        </p:nvSpPr>
        <p:spPr>
          <a:xfrm>
            <a:off x="2786047" y="609600"/>
            <a:ext cx="6487955" cy="1320800"/>
          </a:xfrm>
        </p:spPr>
        <p:txBody>
          <a:bodyPr anchor="t">
            <a:normAutofit/>
          </a:bodyPr>
          <a:lstStyle/>
          <a:p>
            <a:r>
              <a:rPr lang="cs-CZ" altLang="cs-CZ" sz="3200" dirty="0"/>
              <a:t>Legislativa doplňků stravy</a:t>
            </a:r>
          </a:p>
        </p:txBody>
      </p:sp>
      <p:sp>
        <p:nvSpPr>
          <p:cNvPr id="146"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411" name="Rectangle 3"/>
          <p:cNvSpPr>
            <a:spLocks noGrp="1"/>
          </p:cNvSpPr>
          <p:nvPr>
            <p:ph idx="1"/>
          </p:nvPr>
        </p:nvSpPr>
        <p:spPr>
          <a:xfrm>
            <a:off x="2786047" y="2159000"/>
            <a:ext cx="6487955" cy="3882362"/>
          </a:xfrm>
        </p:spPr>
        <p:txBody>
          <a:bodyPr>
            <a:normAutofit/>
          </a:bodyPr>
          <a:lstStyle/>
          <a:p>
            <a:r>
              <a:rPr lang="cs-CZ" altLang="cs-CZ" b="1" dirty="0"/>
              <a:t>Směrnice Evropského parlamentu a Rady 2002/46/EC ze dne 10. června 2002</a:t>
            </a:r>
            <a:r>
              <a:rPr lang="cs-CZ" altLang="cs-CZ" dirty="0"/>
              <a:t> o přibližování legislativy členských států tykající se doplňků stravy:</a:t>
            </a:r>
          </a:p>
          <a:p>
            <a:r>
              <a:rPr lang="cs-CZ" altLang="cs-CZ" i="1" dirty="0"/>
              <a:t>„Potraviny, jejichž </a:t>
            </a:r>
            <a:r>
              <a:rPr lang="cs-CZ" altLang="cs-CZ" b="1" i="1" dirty="0"/>
              <a:t>účelem</a:t>
            </a:r>
            <a:r>
              <a:rPr lang="cs-CZ" altLang="cs-CZ" i="1" dirty="0"/>
              <a:t> je doplňovat běžnou stravu a které jsou koncentrovanými </a:t>
            </a:r>
            <a:r>
              <a:rPr lang="cs-CZ" altLang="cs-CZ" b="1" i="1" dirty="0"/>
              <a:t>zdroji</a:t>
            </a:r>
            <a:r>
              <a:rPr lang="cs-CZ" altLang="cs-CZ" i="1" dirty="0"/>
              <a:t> živin nebo jiných látek s výživovým nebo fyziologickým účinkem, samostatně nebo v kombinaci, jsou uváděny na trh ve formě dávek, a to </a:t>
            </a:r>
            <a:r>
              <a:rPr lang="cs-CZ" altLang="cs-CZ" b="1" i="1" dirty="0"/>
              <a:t>ve formě </a:t>
            </a:r>
            <a:r>
              <a:rPr lang="cs-CZ" altLang="cs-CZ" i="1" dirty="0"/>
              <a:t>tobolek, pastilek, tablet, pilulek a v jiných podobných formách, dále ve formě sypké, jako kapalina v ampulích, v lahvičkách s kapátkem a v jiných podobných formách kapalných nebo sypkých výrobků určených k příjmu v malých odměřených množstvích.“</a:t>
            </a:r>
          </a:p>
        </p:txBody>
      </p:sp>
      <p:sp>
        <p:nvSpPr>
          <p:cNvPr id="150"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2"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4"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6" name="Isosceles Triangle 155">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93275191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Přímá spojnice 14">
            <a:extLst>
              <a:ext uri="{FF2B5EF4-FFF2-40B4-BE49-F238E27FC236}">
                <a16:creationId xmlns:a16="http://schemas.microsoft.com/office/drawing/2014/main" id="{C0806C83-C75F-458A-AB18-DE90DEB84E7D}"/>
              </a:ext>
            </a:extLst>
          </p:cNvPr>
          <p:cNvCxnSpPr>
            <a:cxnSpLocks/>
          </p:cNvCxnSpPr>
          <p:nvPr/>
        </p:nvCxnSpPr>
        <p:spPr>
          <a:xfrm flipH="1">
            <a:off x="4595523" y="3503631"/>
            <a:ext cx="1375" cy="249712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446DBEDE-D443-4D85-B27E-05A4E27E2193}"/>
              </a:ext>
            </a:extLst>
          </p:cNvPr>
          <p:cNvSpPr txBox="1"/>
          <p:nvPr/>
        </p:nvSpPr>
        <p:spPr>
          <a:xfrm>
            <a:off x="3475294" y="3764853"/>
            <a:ext cx="300082" cy="707886"/>
          </a:xfrm>
          <a:prstGeom prst="rect">
            <a:avLst/>
          </a:prstGeom>
          <a:noFill/>
        </p:spPr>
        <p:txBody>
          <a:bodyPr vert="vert270"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Dlouhodobá v.</a:t>
            </a:r>
          </a:p>
        </p:txBody>
      </p:sp>
      <p:cxnSp>
        <p:nvCxnSpPr>
          <p:cNvPr id="13" name="Přímá spojnice se šipkou 12">
            <a:extLst>
              <a:ext uri="{FF2B5EF4-FFF2-40B4-BE49-F238E27FC236}">
                <a16:creationId xmlns:a16="http://schemas.microsoft.com/office/drawing/2014/main" id="{DECDF9CE-FED6-4366-A380-746ED4C338E7}"/>
              </a:ext>
            </a:extLst>
          </p:cNvPr>
          <p:cNvCxnSpPr>
            <a:cxnSpLocks/>
          </p:cNvCxnSpPr>
          <p:nvPr/>
        </p:nvCxnSpPr>
        <p:spPr>
          <a:xfrm>
            <a:off x="237822" y="5962131"/>
            <a:ext cx="1028629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FC9E4B2A-1E62-4BF6-9A9E-3E975FECFDAE}"/>
              </a:ext>
            </a:extLst>
          </p:cNvPr>
          <p:cNvSpPr txBox="1"/>
          <p:nvPr/>
        </p:nvSpPr>
        <p:spPr>
          <a:xfrm>
            <a:off x="625977" y="5709069"/>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4 hod</a:t>
            </a:r>
          </a:p>
        </p:txBody>
      </p:sp>
      <p:cxnSp>
        <p:nvCxnSpPr>
          <p:cNvPr id="17" name="Přímá spojnice 16">
            <a:extLst>
              <a:ext uri="{FF2B5EF4-FFF2-40B4-BE49-F238E27FC236}">
                <a16:creationId xmlns:a16="http://schemas.microsoft.com/office/drawing/2014/main" id="{A8F79DC0-1F60-41C8-AA63-F0158E0E11CD}"/>
              </a:ext>
            </a:extLst>
          </p:cNvPr>
          <p:cNvCxnSpPr>
            <a:cxnSpLocks/>
          </p:cNvCxnSpPr>
          <p:nvPr/>
        </p:nvCxnSpPr>
        <p:spPr>
          <a:xfrm>
            <a:off x="828678" y="5893734"/>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bdélník 18">
            <a:extLst>
              <a:ext uri="{FF2B5EF4-FFF2-40B4-BE49-F238E27FC236}">
                <a16:creationId xmlns:a16="http://schemas.microsoft.com/office/drawing/2014/main" id="{7F89A098-4694-4449-99A4-9E0D0DE77A8A}"/>
              </a:ext>
            </a:extLst>
          </p:cNvPr>
          <p:cNvSpPr/>
          <p:nvPr/>
        </p:nvSpPr>
        <p:spPr>
          <a:xfrm>
            <a:off x="244871" y="3847209"/>
            <a:ext cx="129633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±2-3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0,3-0,4 g B/kg TH</a:t>
            </a:r>
          </a:p>
        </p:txBody>
      </p:sp>
      <p:sp>
        <p:nvSpPr>
          <p:cNvPr id="25" name="Obdélník 24">
            <a:extLst>
              <a:ext uri="{FF2B5EF4-FFF2-40B4-BE49-F238E27FC236}">
                <a16:creationId xmlns:a16="http://schemas.microsoft.com/office/drawing/2014/main" id="{47122080-37F5-4748-A0B7-D0B9375F77F6}"/>
              </a:ext>
            </a:extLst>
          </p:cNvPr>
          <p:cNvSpPr/>
          <p:nvPr/>
        </p:nvSpPr>
        <p:spPr>
          <a:xfrm>
            <a:off x="2333611" y="4007717"/>
            <a:ext cx="1066533" cy="25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t>
            </a: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 g S/kg TH</a:t>
            </a:r>
          </a:p>
        </p:txBody>
      </p:sp>
      <p:pic>
        <p:nvPicPr>
          <p:cNvPr id="33" name="Obrázek 32" descr="Obsah obrázku hrníček, oranžová, stůl, nápoje&#10;&#10;Popis vygenerován s velmi vysokou mírou spolehlivosti">
            <a:extLst>
              <a:ext uri="{FF2B5EF4-FFF2-40B4-BE49-F238E27FC236}">
                <a16:creationId xmlns:a16="http://schemas.microsoft.com/office/drawing/2014/main" id="{E141A30B-26D5-4EBB-8AB5-50D50CAF7A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497" y="4431853"/>
            <a:ext cx="1130330" cy="1130330"/>
          </a:xfrm>
          <a:prstGeom prst="rect">
            <a:avLst/>
          </a:prstGeom>
        </p:spPr>
      </p:pic>
      <p:sp>
        <p:nvSpPr>
          <p:cNvPr id="34" name="TextovéPole 33">
            <a:extLst>
              <a:ext uri="{FF2B5EF4-FFF2-40B4-BE49-F238E27FC236}">
                <a16:creationId xmlns:a16="http://schemas.microsoft.com/office/drawing/2014/main" id="{3EE29135-F22F-4052-AD5A-2106371DEAD2}"/>
              </a:ext>
            </a:extLst>
          </p:cNvPr>
          <p:cNvSpPr txBox="1"/>
          <p:nvPr/>
        </p:nvSpPr>
        <p:spPr>
          <a:xfrm>
            <a:off x="25438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35" name="Přímá spojnice 34">
            <a:extLst>
              <a:ext uri="{FF2B5EF4-FFF2-40B4-BE49-F238E27FC236}">
                <a16:creationId xmlns:a16="http://schemas.microsoft.com/office/drawing/2014/main" id="{882DD22A-B49B-4162-BA15-A83B80AEED18}"/>
              </a:ext>
            </a:extLst>
          </p:cNvPr>
          <p:cNvCxnSpPr>
            <a:cxnSpLocks/>
          </p:cNvCxnSpPr>
          <p:nvPr/>
        </p:nvCxnSpPr>
        <p:spPr>
          <a:xfrm>
            <a:off x="27465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extovéPole 36">
            <a:extLst>
              <a:ext uri="{FF2B5EF4-FFF2-40B4-BE49-F238E27FC236}">
                <a16:creationId xmlns:a16="http://schemas.microsoft.com/office/drawing/2014/main" id="{838FA0AC-4340-4FFC-88F3-018B892423EE}"/>
              </a:ext>
            </a:extLst>
          </p:cNvPr>
          <p:cNvSpPr txBox="1"/>
          <p:nvPr/>
        </p:nvSpPr>
        <p:spPr>
          <a:xfrm>
            <a:off x="100717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 hod</a:t>
            </a:r>
          </a:p>
        </p:txBody>
      </p:sp>
      <p:cxnSp>
        <p:nvCxnSpPr>
          <p:cNvPr id="38" name="Přímá spojnice 37">
            <a:extLst>
              <a:ext uri="{FF2B5EF4-FFF2-40B4-BE49-F238E27FC236}">
                <a16:creationId xmlns:a16="http://schemas.microsoft.com/office/drawing/2014/main" id="{051D59D4-2461-4524-B6D7-F46877E8D269}"/>
              </a:ext>
            </a:extLst>
          </p:cNvPr>
          <p:cNvCxnSpPr>
            <a:cxnSpLocks/>
          </p:cNvCxnSpPr>
          <p:nvPr/>
        </p:nvCxnSpPr>
        <p:spPr>
          <a:xfrm>
            <a:off x="102744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F523D6A-67F0-47D9-8B71-35676964C34E}"/>
              </a:ext>
            </a:extLst>
          </p:cNvPr>
          <p:cNvSpPr txBox="1"/>
          <p:nvPr/>
        </p:nvSpPr>
        <p:spPr>
          <a:xfrm>
            <a:off x="7699872" y="5733257"/>
            <a:ext cx="1374705" cy="20774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Fáze časné regenerace</a:t>
            </a:r>
          </a:p>
        </p:txBody>
      </p:sp>
      <p:cxnSp>
        <p:nvCxnSpPr>
          <p:cNvPr id="4" name="Přímá spojnice 3">
            <a:extLst>
              <a:ext uri="{FF2B5EF4-FFF2-40B4-BE49-F238E27FC236}">
                <a16:creationId xmlns:a16="http://schemas.microsoft.com/office/drawing/2014/main" id="{6A999395-C1D7-471C-A08B-72BD5ACBB6F4}"/>
              </a:ext>
            </a:extLst>
          </p:cNvPr>
          <p:cNvCxnSpPr/>
          <p:nvPr/>
        </p:nvCxnSpPr>
        <p:spPr>
          <a:xfrm flipV="1">
            <a:off x="1924212" y="238833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5" name="Obrázek 4" descr="Obsah obrázku voda, sport, plavání, vodní sporty&#10;&#10;Popis vygenerován s velmi vysokou mírou spolehlivosti">
            <a:extLst>
              <a:ext uri="{FF2B5EF4-FFF2-40B4-BE49-F238E27FC236}">
                <a16:creationId xmlns:a16="http://schemas.microsoft.com/office/drawing/2014/main" id="{64C7C492-605C-437D-BB29-04BB6275E9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602" y="3622182"/>
            <a:ext cx="1786975" cy="1005173"/>
          </a:xfrm>
          <a:prstGeom prst="rect">
            <a:avLst/>
          </a:prstGeom>
        </p:spPr>
      </p:pic>
      <p:pic>
        <p:nvPicPr>
          <p:cNvPr id="44" name="Obrázek 43" descr="Obsah obrázku exteriér, obloha, strom, země&#10;&#10;Popis vygenerován s velmi vysokou mírou spolehlivosti">
            <a:extLst>
              <a:ext uri="{FF2B5EF4-FFF2-40B4-BE49-F238E27FC236}">
                <a16:creationId xmlns:a16="http://schemas.microsoft.com/office/drawing/2014/main" id="{C1359C0E-6B4A-40B5-83EC-6391AA717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6789" y="4679039"/>
            <a:ext cx="1173110" cy="1227020"/>
          </a:xfrm>
          <a:prstGeom prst="rect">
            <a:avLst/>
          </a:prstGeom>
        </p:spPr>
      </p:pic>
      <p:pic>
        <p:nvPicPr>
          <p:cNvPr id="47" name="Obrázek 46" descr="Obsah obrázku jídlo, talíř, stůl, osoba&#10;&#10;Popis byl vytvořen automaticky">
            <a:extLst>
              <a:ext uri="{FF2B5EF4-FFF2-40B4-BE49-F238E27FC236}">
                <a16:creationId xmlns:a16="http://schemas.microsoft.com/office/drawing/2014/main" id="{CEC36392-3FC1-4195-9820-6CC7BDAFA8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052" b="15431"/>
          <a:stretch/>
        </p:blipFill>
        <p:spPr>
          <a:xfrm>
            <a:off x="166477" y="4570489"/>
            <a:ext cx="1410237" cy="1068905"/>
          </a:xfrm>
          <a:prstGeom prst="rect">
            <a:avLst/>
          </a:prstGeom>
        </p:spPr>
      </p:pic>
      <p:pic>
        <p:nvPicPr>
          <p:cNvPr id="6" name="Obrázek 5" descr="Obsah obrázku jídlo&#10;&#10;Popis byl vytvořen automaticky">
            <a:extLst>
              <a:ext uri="{FF2B5EF4-FFF2-40B4-BE49-F238E27FC236}">
                <a16:creationId xmlns:a16="http://schemas.microsoft.com/office/drawing/2014/main" id="{0E196038-9624-4120-9A9C-5A5C99D5A4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6189" y="4740621"/>
            <a:ext cx="1278776" cy="1278776"/>
          </a:xfrm>
          <a:prstGeom prst="rect">
            <a:avLst/>
          </a:prstGeom>
        </p:spPr>
      </p:pic>
      <p:pic>
        <p:nvPicPr>
          <p:cNvPr id="58" name="Obrázek 57" descr="Obsah obrázku talíř, jídlo, stůl, bílá&#10;&#10;Popis vygenerován s velmi vysokou mírou spolehlivosti">
            <a:extLst>
              <a:ext uri="{FF2B5EF4-FFF2-40B4-BE49-F238E27FC236}">
                <a16:creationId xmlns:a16="http://schemas.microsoft.com/office/drawing/2014/main" id="{4FB38D1E-4F2C-478A-B2CE-8A4BCBE162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089"/>
          <a:stretch/>
        </p:blipFill>
        <p:spPr>
          <a:xfrm>
            <a:off x="8048737" y="4546814"/>
            <a:ext cx="1597969" cy="900407"/>
          </a:xfrm>
          <a:prstGeom prst="rect">
            <a:avLst/>
          </a:prstGeom>
        </p:spPr>
      </p:pic>
      <p:sp>
        <p:nvSpPr>
          <p:cNvPr id="45" name="Nadpis 1">
            <a:extLst>
              <a:ext uri="{FF2B5EF4-FFF2-40B4-BE49-F238E27FC236}">
                <a16:creationId xmlns:a16="http://schemas.microsoft.com/office/drawing/2014/main" id="{10AC94DD-40FE-4C81-8884-B1D582719D7A}"/>
              </a:ext>
            </a:extLst>
          </p:cNvPr>
          <p:cNvSpPr txBox="1">
            <a:spLocks/>
          </p:cNvSpPr>
          <p:nvPr/>
        </p:nvSpPr>
        <p:spPr>
          <a:xfrm>
            <a:off x="677333" y="352143"/>
            <a:ext cx="11236499" cy="1320800"/>
          </a:xfrm>
          <a:prstGeom prst="rect">
            <a:avLst/>
          </a:prstGeom>
          <a:effectLst>
            <a:outerShdw blurRad="50800" dir="14400000">
              <a:srgbClr val="000000">
                <a:alpha val="60000"/>
              </a:srgbClr>
            </a:outerShdw>
          </a:effectLst>
        </p:spPr>
        <p:txBody>
          <a:bodyPr vert="horz" lIns="91440" tIns="45720" rIns="91440" bIns="45720" rtlCol="0" anchor="t">
            <a:normAutofit/>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cs-CZ" sz="3200" dirty="0">
                <a:latin typeface="Trebuchet MS" panose="020B0603020202020204" pitchFamily="34" charset="0"/>
              </a:rPr>
              <a:t>Suplementace dle typu zatížení</a:t>
            </a:r>
            <a:br>
              <a:rPr lang="cs-CZ" sz="3200" dirty="0">
                <a:latin typeface="Trebuchet MS" panose="020B0603020202020204" pitchFamily="34" charset="0"/>
              </a:rPr>
            </a:br>
            <a:r>
              <a:rPr lang="cs-CZ" sz="2400" dirty="0">
                <a:latin typeface="Trebuchet MS" panose="020B0603020202020204" pitchFamily="34" charset="0"/>
              </a:rPr>
              <a:t>Vytrvalostní výkony</a:t>
            </a:r>
          </a:p>
          <a:p>
            <a:pPr lvl="0">
              <a:defRPr/>
            </a:pPr>
            <a:r>
              <a:rPr lang="cs-CZ" sz="2400" b="0" dirty="0">
                <a:latin typeface="Trebuchet MS" panose="020B0603020202020204" pitchFamily="34" charset="0"/>
              </a:rPr>
              <a:t>Příkladové zobrazení, kam zařadit jednotlivé suplementy.</a:t>
            </a:r>
          </a:p>
        </p:txBody>
      </p:sp>
      <p:sp>
        <p:nvSpPr>
          <p:cNvPr id="48" name="Obdélník 47">
            <a:extLst>
              <a:ext uri="{FF2B5EF4-FFF2-40B4-BE49-F238E27FC236}">
                <a16:creationId xmlns:a16="http://schemas.microsoft.com/office/drawing/2014/main" id="{5FAB7BA2-34A8-41A4-9286-F7B6A715E442}"/>
              </a:ext>
            </a:extLst>
          </p:cNvPr>
          <p:cNvSpPr/>
          <p:nvPr/>
        </p:nvSpPr>
        <p:spPr>
          <a:xfrm>
            <a:off x="5735098" y="3993055"/>
            <a:ext cx="1035320" cy="26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 g S/kg TH</a:t>
            </a:r>
          </a:p>
        </p:txBody>
      </p:sp>
      <p:pic>
        <p:nvPicPr>
          <p:cNvPr id="64" name="Obrázek 63" descr="Obsah obrázku hrníček, oranžová, stůl, nápoje&#10;&#10;Popis vygenerován s velmi vysokou mírou spolehlivosti">
            <a:extLst>
              <a:ext uri="{FF2B5EF4-FFF2-40B4-BE49-F238E27FC236}">
                <a16:creationId xmlns:a16="http://schemas.microsoft.com/office/drawing/2014/main" id="{BE8846C6-8C2E-4DF2-BED1-083211F0E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0106" y="4404659"/>
            <a:ext cx="1130330" cy="1130330"/>
          </a:xfrm>
          <a:prstGeom prst="rect">
            <a:avLst/>
          </a:prstGeom>
        </p:spPr>
      </p:pic>
      <p:sp>
        <p:nvSpPr>
          <p:cNvPr id="65" name="TextovéPole 64">
            <a:extLst>
              <a:ext uri="{FF2B5EF4-FFF2-40B4-BE49-F238E27FC236}">
                <a16:creationId xmlns:a16="http://schemas.microsoft.com/office/drawing/2014/main" id="{BC87E751-8003-4A89-9D9B-ECF421C52A1A}"/>
              </a:ext>
            </a:extLst>
          </p:cNvPr>
          <p:cNvSpPr txBox="1"/>
          <p:nvPr/>
        </p:nvSpPr>
        <p:spPr>
          <a:xfrm>
            <a:off x="5936460" y="5694200"/>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66" name="Přímá spojnice 65">
            <a:extLst>
              <a:ext uri="{FF2B5EF4-FFF2-40B4-BE49-F238E27FC236}">
                <a16:creationId xmlns:a16="http://schemas.microsoft.com/office/drawing/2014/main" id="{CE5CAEA6-FF00-47F5-A11C-57CE292D985E}"/>
              </a:ext>
            </a:extLst>
          </p:cNvPr>
          <p:cNvCxnSpPr>
            <a:cxnSpLocks/>
          </p:cNvCxnSpPr>
          <p:nvPr/>
        </p:nvCxnSpPr>
        <p:spPr>
          <a:xfrm>
            <a:off x="6139161" y="5878865"/>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8" name="Obrázek 67" descr="Obsah obrázku jídlo&#10;&#10;Popis byl vytvořen automaticky">
            <a:extLst>
              <a:ext uri="{FF2B5EF4-FFF2-40B4-BE49-F238E27FC236}">
                <a16:creationId xmlns:a16="http://schemas.microsoft.com/office/drawing/2014/main" id="{8121A572-27E3-4F7D-AA40-2C57FCA83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798" y="4713427"/>
            <a:ext cx="1278776" cy="1278776"/>
          </a:xfrm>
          <a:prstGeom prst="rect">
            <a:avLst/>
          </a:prstGeom>
        </p:spPr>
      </p:pic>
      <p:sp>
        <p:nvSpPr>
          <p:cNvPr id="69" name="Obdélník 68">
            <a:extLst>
              <a:ext uri="{FF2B5EF4-FFF2-40B4-BE49-F238E27FC236}">
                <a16:creationId xmlns:a16="http://schemas.microsoft.com/office/drawing/2014/main" id="{D086A4F4-7817-4363-9026-EAAD8D08EFBF}"/>
              </a:ext>
            </a:extLst>
          </p:cNvPr>
          <p:cNvSpPr/>
          <p:nvPr/>
        </p:nvSpPr>
        <p:spPr>
          <a:xfrm>
            <a:off x="8197387" y="3793507"/>
            <a:ext cx="135145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0,3-0,4 g B/kg TH</a:t>
            </a:r>
          </a:p>
        </p:txBody>
      </p:sp>
      <p:sp>
        <p:nvSpPr>
          <p:cNvPr id="70" name="Obdélník 69">
            <a:extLst>
              <a:ext uri="{FF2B5EF4-FFF2-40B4-BE49-F238E27FC236}">
                <a16:creationId xmlns:a16="http://schemas.microsoft.com/office/drawing/2014/main" id="{BBCD55F3-11C0-4423-A7F3-2E2F95DBD27A}"/>
              </a:ext>
            </a:extLst>
          </p:cNvPr>
          <p:cNvSpPr/>
          <p:nvPr/>
        </p:nvSpPr>
        <p:spPr>
          <a:xfrm>
            <a:off x="10690006" y="3789262"/>
            <a:ext cx="135145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±0,6-0,8 g B/kg TH</a:t>
            </a:r>
          </a:p>
        </p:txBody>
      </p:sp>
      <p:sp>
        <p:nvSpPr>
          <p:cNvPr id="71" name="TextovéPole 70">
            <a:extLst>
              <a:ext uri="{FF2B5EF4-FFF2-40B4-BE49-F238E27FC236}">
                <a16:creationId xmlns:a16="http://schemas.microsoft.com/office/drawing/2014/main" id="{4F80D0A8-7C38-4B95-9B79-7A8B0B9476DA}"/>
              </a:ext>
            </a:extLst>
          </p:cNvPr>
          <p:cNvSpPr txBox="1"/>
          <p:nvPr/>
        </p:nvSpPr>
        <p:spPr>
          <a:xfrm>
            <a:off x="10660763" y="3452342"/>
            <a:ext cx="137470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Ostatní jídla dne</a:t>
            </a:r>
          </a:p>
        </p:txBody>
      </p:sp>
      <p:cxnSp>
        <p:nvCxnSpPr>
          <p:cNvPr id="72" name="Přímá spojnice 71">
            <a:extLst>
              <a:ext uri="{FF2B5EF4-FFF2-40B4-BE49-F238E27FC236}">
                <a16:creationId xmlns:a16="http://schemas.microsoft.com/office/drawing/2014/main" id="{D8B5DBE3-C8A6-4E6C-BF90-DA9C676A61F4}"/>
              </a:ext>
            </a:extLst>
          </p:cNvPr>
          <p:cNvCxnSpPr/>
          <p:nvPr/>
        </p:nvCxnSpPr>
        <p:spPr>
          <a:xfrm flipV="1">
            <a:off x="7509746" y="236665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Obdélník 72">
            <a:extLst>
              <a:ext uri="{FF2B5EF4-FFF2-40B4-BE49-F238E27FC236}">
                <a16:creationId xmlns:a16="http://schemas.microsoft.com/office/drawing/2014/main" id="{321FDD81-EE24-4AF7-87F2-0159E44CE171}"/>
              </a:ext>
            </a:extLst>
          </p:cNvPr>
          <p:cNvSpPr/>
          <p:nvPr/>
        </p:nvSpPr>
        <p:spPr>
          <a:xfrm>
            <a:off x="237823" y="6282781"/>
            <a:ext cx="1003388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Výkonnostní sportovci 6-8 g S/kg/den a </a:t>
            </a:r>
            <a:r>
              <a:rPr kumimoji="0" lang="cs-CZ" sz="160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1,2-1,6 g B/kg/den</a:t>
            </a:r>
          </a:p>
        </p:txBody>
      </p:sp>
      <p:sp>
        <p:nvSpPr>
          <p:cNvPr id="46" name="Obdélník 45">
            <a:extLst>
              <a:ext uri="{FF2B5EF4-FFF2-40B4-BE49-F238E27FC236}">
                <a16:creationId xmlns:a16="http://schemas.microsoft.com/office/drawing/2014/main" id="{A1BAD6CD-82B4-4D64-A1F3-439135A88FED}"/>
              </a:ext>
            </a:extLst>
          </p:cNvPr>
          <p:cNvSpPr/>
          <p:nvPr/>
        </p:nvSpPr>
        <p:spPr>
          <a:xfrm>
            <a:off x="5726220" y="1942809"/>
            <a:ext cx="4545475" cy="245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1-1,5 g S/kg TH/hod</a:t>
            </a:r>
          </a:p>
        </p:txBody>
      </p:sp>
      <p:pic>
        <p:nvPicPr>
          <p:cNvPr id="3" name="Obrázek 2" descr="Obsah obrázku exteriér, kolo, jezdectví, muž&#10;&#10;Popis byl vytvořen automaticky">
            <a:extLst>
              <a:ext uri="{FF2B5EF4-FFF2-40B4-BE49-F238E27FC236}">
                <a16:creationId xmlns:a16="http://schemas.microsoft.com/office/drawing/2014/main" id="{AD8E9930-9E72-41E7-A3AE-D68B0A7E17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7410" y="2308258"/>
            <a:ext cx="1677729" cy="1256659"/>
          </a:xfrm>
          <a:prstGeom prst="rect">
            <a:avLst/>
          </a:prstGeom>
        </p:spPr>
      </p:pic>
      <p:sp>
        <p:nvSpPr>
          <p:cNvPr id="49" name="TextovéPole 48">
            <a:extLst>
              <a:ext uri="{FF2B5EF4-FFF2-40B4-BE49-F238E27FC236}">
                <a16:creationId xmlns:a16="http://schemas.microsoft.com/office/drawing/2014/main" id="{8246C3B5-6C1C-40FF-A034-D5B9C43EDEB4}"/>
              </a:ext>
            </a:extLst>
          </p:cNvPr>
          <p:cNvSpPr txBox="1"/>
          <p:nvPr/>
        </p:nvSpPr>
        <p:spPr>
          <a:xfrm>
            <a:off x="-18141" y="28301"/>
            <a:ext cx="2818400" cy="215444"/>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Williams</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(2018) –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Nutrition</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for</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health</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fitness and sport.</a:t>
            </a:r>
          </a:p>
        </p:txBody>
      </p:sp>
      <p:sp>
        <p:nvSpPr>
          <p:cNvPr id="51" name="TextovéPole 50">
            <a:extLst>
              <a:ext uri="{FF2B5EF4-FFF2-40B4-BE49-F238E27FC236}">
                <a16:creationId xmlns:a16="http://schemas.microsoft.com/office/drawing/2014/main" id="{D7DFFFF1-38EC-4173-85CE-8741FD6CE6D2}"/>
              </a:ext>
            </a:extLst>
          </p:cNvPr>
          <p:cNvSpPr txBox="1"/>
          <p:nvPr/>
        </p:nvSpPr>
        <p:spPr>
          <a:xfrm>
            <a:off x="8197387" y="3405"/>
            <a:ext cx="3958135" cy="461665"/>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black">
                    <a:lumMod val="75000"/>
                    <a:lumOff val="25000"/>
                  </a:prstClr>
                </a:solidFill>
                <a:effectLst/>
                <a:uLnTx/>
                <a:uFillTx/>
                <a:latin typeface="Trebuchet MS" panose="020B0603020202020204" pitchFamily="34" charset="0"/>
              </a:defRPr>
            </a:lvl1pPr>
          </a:lstStyle>
          <a:p>
            <a:r>
              <a:rPr lang="cs-CZ" dirty="0">
                <a:solidFill>
                  <a:schemeClr val="tx1"/>
                </a:solidFill>
              </a:rPr>
              <a:t>Zdroj:</a:t>
            </a:r>
          </a:p>
          <a:p>
            <a:r>
              <a:rPr lang="cs-CZ" dirty="0">
                <a:solidFill>
                  <a:schemeClr val="tx1"/>
                </a:solidFill>
              </a:rPr>
              <a:t>https://www.ausport.gov.au/ais/nutrition/fact_sheets/carbohydrate_how_much</a:t>
            </a:r>
          </a:p>
          <a:p>
            <a:r>
              <a:rPr lang="cs-CZ" dirty="0">
                <a:solidFill>
                  <a:schemeClr val="tx1"/>
                </a:solidFill>
              </a:rPr>
              <a:t>https://www.ausport.gov.au/ais/nutrition/fact_sheets/protein_-_how_much</a:t>
            </a:r>
          </a:p>
        </p:txBody>
      </p:sp>
      <p:pic>
        <p:nvPicPr>
          <p:cNvPr id="52" name="Obrázek 51">
            <a:extLst>
              <a:ext uri="{FF2B5EF4-FFF2-40B4-BE49-F238E27FC236}">
                <a16:creationId xmlns:a16="http://schemas.microsoft.com/office/drawing/2014/main" id="{FA8F2E59-3DEB-4173-B921-4562C482CF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1647" y="2262940"/>
            <a:ext cx="407115" cy="1646758"/>
          </a:xfrm>
          <a:prstGeom prst="rect">
            <a:avLst/>
          </a:prstGeom>
        </p:spPr>
      </p:pic>
      <p:pic>
        <p:nvPicPr>
          <p:cNvPr id="53" name="Obrázek 52" descr="Obsah obrázku interiér, zeď, vsedě, počítač&#10;&#10;Popis vygenerován s vysokou mírou spolehlivosti">
            <a:extLst>
              <a:ext uri="{FF2B5EF4-FFF2-40B4-BE49-F238E27FC236}">
                <a16:creationId xmlns:a16="http://schemas.microsoft.com/office/drawing/2014/main" id="{D83EA4EE-3D51-42EA-8681-D756462C9E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529" y="2456780"/>
            <a:ext cx="1274682" cy="1274682"/>
          </a:xfrm>
          <a:prstGeom prst="rect">
            <a:avLst/>
          </a:prstGeom>
        </p:spPr>
      </p:pic>
      <p:pic>
        <p:nvPicPr>
          <p:cNvPr id="54" name="Obrázek 53">
            <a:extLst>
              <a:ext uri="{FF2B5EF4-FFF2-40B4-BE49-F238E27FC236}">
                <a16:creationId xmlns:a16="http://schemas.microsoft.com/office/drawing/2014/main" id="{B24BFEBA-6847-4CC6-9BA2-2DB758A08D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8268" y="2689238"/>
            <a:ext cx="295275" cy="1225208"/>
          </a:xfrm>
          <a:prstGeom prst="rect">
            <a:avLst/>
          </a:prstGeom>
        </p:spPr>
      </p:pic>
      <p:sp>
        <p:nvSpPr>
          <p:cNvPr id="57" name="Obdélník 56">
            <a:extLst>
              <a:ext uri="{FF2B5EF4-FFF2-40B4-BE49-F238E27FC236}">
                <a16:creationId xmlns:a16="http://schemas.microsoft.com/office/drawing/2014/main" id="{D7FC8409-5355-4C02-93BC-52B9DFBC122C}"/>
              </a:ext>
            </a:extLst>
          </p:cNvPr>
          <p:cNvSpPr/>
          <p:nvPr/>
        </p:nvSpPr>
        <p:spPr>
          <a:xfrm>
            <a:off x="2868093" y="2289290"/>
            <a:ext cx="1019368" cy="281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cs-CZ" sz="1050" dirty="0">
                <a:solidFill>
                  <a:prstClr val="white"/>
                </a:solidFill>
                <a:latin typeface="Trebuchet MS" panose="020B0603020202020204" pitchFamily="34" charset="0"/>
              </a:rPr>
              <a:t>5-6 g BCAA</a:t>
            </a:r>
          </a:p>
        </p:txBody>
      </p:sp>
      <p:pic>
        <p:nvPicPr>
          <p:cNvPr id="59" name="Obrázek 58" descr="Obsah obrázku interiér, zeď, vsedě, počítač&#10;&#10;Popis vygenerován s vysokou mírou spolehlivosti">
            <a:extLst>
              <a:ext uri="{FF2B5EF4-FFF2-40B4-BE49-F238E27FC236}">
                <a16:creationId xmlns:a16="http://schemas.microsoft.com/office/drawing/2014/main" id="{03398A46-4ED9-4028-BB9D-6A1CBAD03C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6391" y="2439651"/>
            <a:ext cx="1274682" cy="1274682"/>
          </a:xfrm>
          <a:prstGeom prst="rect">
            <a:avLst/>
          </a:prstGeom>
        </p:spPr>
      </p:pic>
      <p:pic>
        <p:nvPicPr>
          <p:cNvPr id="60" name="Obrázek 59">
            <a:extLst>
              <a:ext uri="{FF2B5EF4-FFF2-40B4-BE49-F238E27FC236}">
                <a16:creationId xmlns:a16="http://schemas.microsoft.com/office/drawing/2014/main" id="{75E56088-6DD6-44B4-92C0-FC2C6DFA8D0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185" t="15055" r="42925" b="7602"/>
          <a:stretch/>
        </p:blipFill>
        <p:spPr>
          <a:xfrm>
            <a:off x="6064116" y="2380129"/>
            <a:ext cx="356354" cy="1540611"/>
          </a:xfrm>
          <a:prstGeom prst="rect">
            <a:avLst/>
          </a:prstGeom>
        </p:spPr>
      </p:pic>
      <p:pic>
        <p:nvPicPr>
          <p:cNvPr id="61" name="Obrázek 60" descr="Obsah obrázku interiér, láhev, stůl, vsedě&#10;&#10;Popis vygenerován s velmi vysokou mírou spolehlivosti">
            <a:extLst>
              <a:ext uri="{FF2B5EF4-FFF2-40B4-BE49-F238E27FC236}">
                <a16:creationId xmlns:a16="http://schemas.microsoft.com/office/drawing/2014/main" id="{50067B2B-06A6-49EF-8604-4923C47820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8987" y="2470987"/>
            <a:ext cx="834832" cy="1199375"/>
          </a:xfrm>
          <a:prstGeom prst="rect">
            <a:avLst/>
          </a:prstGeom>
        </p:spPr>
      </p:pic>
      <p:pic>
        <p:nvPicPr>
          <p:cNvPr id="67" name="Obrázek 66" descr="Obsah obrázku vsedě, jídlo, počítač, láhev&#10;&#10;Popis byl vytvořen automaticky">
            <a:extLst>
              <a:ext uri="{FF2B5EF4-FFF2-40B4-BE49-F238E27FC236}">
                <a16:creationId xmlns:a16="http://schemas.microsoft.com/office/drawing/2014/main" id="{D561277D-6F17-4239-AC18-B82E9F188E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76065" y="1788894"/>
            <a:ext cx="1196695" cy="2058315"/>
          </a:xfrm>
          <a:prstGeom prst="rect">
            <a:avLst/>
          </a:prstGeom>
        </p:spPr>
      </p:pic>
      <p:pic>
        <p:nvPicPr>
          <p:cNvPr id="74" name="Obrázek 73" descr="Obsah obrázku hygienické potřeby, pleťová voda&#10;&#10;Popis byl vytvořen automaticky">
            <a:extLst>
              <a:ext uri="{FF2B5EF4-FFF2-40B4-BE49-F238E27FC236}">
                <a16:creationId xmlns:a16="http://schemas.microsoft.com/office/drawing/2014/main" id="{B36E4DF3-7784-4898-ABBC-6961430AB07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312" t="16547" r="35713" b="22701"/>
          <a:stretch/>
        </p:blipFill>
        <p:spPr>
          <a:xfrm>
            <a:off x="10267788" y="2063318"/>
            <a:ext cx="623984" cy="1405295"/>
          </a:xfrm>
          <a:prstGeom prst="rect">
            <a:avLst/>
          </a:prstGeom>
        </p:spPr>
      </p:pic>
      <p:pic>
        <p:nvPicPr>
          <p:cNvPr id="75" name="Obrázek 74" descr="Obsah obrázku oranžová, podepsat, jídlo&#10;&#10;Popis byl vytvořen automaticky">
            <a:extLst>
              <a:ext uri="{FF2B5EF4-FFF2-40B4-BE49-F238E27FC236}">
                <a16:creationId xmlns:a16="http://schemas.microsoft.com/office/drawing/2014/main" id="{C3AFF0D6-2D09-4F0B-928C-42DF9910700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14241" y="2820006"/>
            <a:ext cx="1101425" cy="660855"/>
          </a:xfrm>
          <a:prstGeom prst="rect">
            <a:avLst/>
          </a:prstGeom>
        </p:spPr>
      </p:pic>
      <p:cxnSp>
        <p:nvCxnSpPr>
          <p:cNvPr id="12" name="Přímá spojnice 11">
            <a:extLst>
              <a:ext uri="{FF2B5EF4-FFF2-40B4-BE49-F238E27FC236}">
                <a16:creationId xmlns:a16="http://schemas.microsoft.com/office/drawing/2014/main" id="{9C3CE1DC-6FBD-460F-AAD2-B1EF8290F45A}"/>
              </a:ext>
            </a:extLst>
          </p:cNvPr>
          <p:cNvCxnSpPr>
            <a:cxnSpLocks/>
            <a:stCxn id="57" idx="3"/>
            <a:endCxn id="14" idx="2"/>
          </p:cNvCxnSpPr>
          <p:nvPr/>
        </p:nvCxnSpPr>
        <p:spPr>
          <a:xfrm>
            <a:off x="3887461" y="2429814"/>
            <a:ext cx="1730161" cy="5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76E36613-0ABE-4330-87AB-F2EF1799B537}"/>
              </a:ext>
            </a:extLst>
          </p:cNvPr>
          <p:cNvSpPr/>
          <p:nvPr/>
        </p:nvSpPr>
        <p:spPr>
          <a:xfrm>
            <a:off x="5617622" y="2321768"/>
            <a:ext cx="217196" cy="217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3" name="Přímá spojnice 22">
            <a:extLst>
              <a:ext uri="{FF2B5EF4-FFF2-40B4-BE49-F238E27FC236}">
                <a16:creationId xmlns:a16="http://schemas.microsoft.com/office/drawing/2014/main" id="{C37452F7-AE14-4361-9A2C-8A13DBDC9050}"/>
              </a:ext>
            </a:extLst>
          </p:cNvPr>
          <p:cNvCxnSpPr>
            <a:cxnSpLocks/>
          </p:cNvCxnSpPr>
          <p:nvPr/>
        </p:nvCxnSpPr>
        <p:spPr>
          <a:xfrm flipH="1">
            <a:off x="4614240" y="2176229"/>
            <a:ext cx="1" cy="24465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0" name="Obdélník 49">
            <a:extLst>
              <a:ext uri="{FF2B5EF4-FFF2-40B4-BE49-F238E27FC236}">
                <a16:creationId xmlns:a16="http://schemas.microsoft.com/office/drawing/2014/main" id="{6C0F6FA9-4595-4F47-82F5-9119ED7D44B5}"/>
              </a:ext>
            </a:extLst>
          </p:cNvPr>
          <p:cNvSpPr/>
          <p:nvPr/>
        </p:nvSpPr>
        <p:spPr>
          <a:xfrm>
            <a:off x="3775376" y="1944094"/>
            <a:ext cx="1677729" cy="250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 během zatížení</a:t>
            </a:r>
          </a:p>
        </p:txBody>
      </p:sp>
      <p:pic>
        <p:nvPicPr>
          <p:cNvPr id="76" name="Obrázek 75" descr="Obsah obrázku vsedě, žlutá, jídlo, červená&#10;&#10;Popis byl vytvořen automaticky">
            <a:extLst>
              <a:ext uri="{FF2B5EF4-FFF2-40B4-BE49-F238E27FC236}">
                <a16:creationId xmlns:a16="http://schemas.microsoft.com/office/drawing/2014/main" id="{932817DA-6192-46F4-844F-4DD4F37AB07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34595" y="2478590"/>
            <a:ext cx="2238630" cy="2238630"/>
          </a:xfrm>
          <a:prstGeom prst="rect">
            <a:avLst/>
          </a:prstGeom>
        </p:spPr>
      </p:pic>
    </p:spTree>
    <p:extLst>
      <p:ext uri="{BB962C8B-B14F-4D97-AF65-F5344CB8AC3E}">
        <p14:creationId xmlns:p14="http://schemas.microsoft.com/office/powerpoint/2010/main" val="347737394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Přímá spojnice 14">
            <a:extLst>
              <a:ext uri="{FF2B5EF4-FFF2-40B4-BE49-F238E27FC236}">
                <a16:creationId xmlns:a16="http://schemas.microsoft.com/office/drawing/2014/main" id="{C0806C83-C75F-458A-AB18-DE90DEB84E7D}"/>
              </a:ext>
            </a:extLst>
          </p:cNvPr>
          <p:cNvCxnSpPr>
            <a:cxnSpLocks/>
          </p:cNvCxnSpPr>
          <p:nvPr/>
        </p:nvCxnSpPr>
        <p:spPr>
          <a:xfrm flipH="1">
            <a:off x="4595523" y="3503631"/>
            <a:ext cx="1375" cy="24971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DECDF9CE-FED6-4366-A380-746ED4C338E7}"/>
              </a:ext>
            </a:extLst>
          </p:cNvPr>
          <p:cNvCxnSpPr>
            <a:cxnSpLocks/>
          </p:cNvCxnSpPr>
          <p:nvPr/>
        </p:nvCxnSpPr>
        <p:spPr>
          <a:xfrm>
            <a:off x="237822" y="5962131"/>
            <a:ext cx="1028629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FC9E4B2A-1E62-4BF6-9A9E-3E975FECFDAE}"/>
              </a:ext>
            </a:extLst>
          </p:cNvPr>
          <p:cNvSpPr txBox="1"/>
          <p:nvPr/>
        </p:nvSpPr>
        <p:spPr>
          <a:xfrm>
            <a:off x="625977" y="5709069"/>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4 hod</a:t>
            </a:r>
          </a:p>
        </p:txBody>
      </p:sp>
      <p:cxnSp>
        <p:nvCxnSpPr>
          <p:cNvPr id="17" name="Přímá spojnice 16">
            <a:extLst>
              <a:ext uri="{FF2B5EF4-FFF2-40B4-BE49-F238E27FC236}">
                <a16:creationId xmlns:a16="http://schemas.microsoft.com/office/drawing/2014/main" id="{A8F79DC0-1F60-41C8-AA63-F0158E0E11CD}"/>
              </a:ext>
            </a:extLst>
          </p:cNvPr>
          <p:cNvCxnSpPr>
            <a:cxnSpLocks/>
          </p:cNvCxnSpPr>
          <p:nvPr/>
        </p:nvCxnSpPr>
        <p:spPr>
          <a:xfrm>
            <a:off x="828678" y="5893734"/>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TextovéPole 33">
            <a:extLst>
              <a:ext uri="{FF2B5EF4-FFF2-40B4-BE49-F238E27FC236}">
                <a16:creationId xmlns:a16="http://schemas.microsoft.com/office/drawing/2014/main" id="{3EE29135-F22F-4052-AD5A-2106371DEAD2}"/>
              </a:ext>
            </a:extLst>
          </p:cNvPr>
          <p:cNvSpPr txBox="1"/>
          <p:nvPr/>
        </p:nvSpPr>
        <p:spPr>
          <a:xfrm>
            <a:off x="25438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35" name="Přímá spojnice 34">
            <a:extLst>
              <a:ext uri="{FF2B5EF4-FFF2-40B4-BE49-F238E27FC236}">
                <a16:creationId xmlns:a16="http://schemas.microsoft.com/office/drawing/2014/main" id="{882DD22A-B49B-4162-BA15-A83B80AEED18}"/>
              </a:ext>
            </a:extLst>
          </p:cNvPr>
          <p:cNvCxnSpPr>
            <a:cxnSpLocks/>
          </p:cNvCxnSpPr>
          <p:nvPr/>
        </p:nvCxnSpPr>
        <p:spPr>
          <a:xfrm>
            <a:off x="27465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extovéPole 36">
            <a:extLst>
              <a:ext uri="{FF2B5EF4-FFF2-40B4-BE49-F238E27FC236}">
                <a16:creationId xmlns:a16="http://schemas.microsoft.com/office/drawing/2014/main" id="{838FA0AC-4340-4FFC-88F3-018B892423EE}"/>
              </a:ext>
            </a:extLst>
          </p:cNvPr>
          <p:cNvSpPr txBox="1"/>
          <p:nvPr/>
        </p:nvSpPr>
        <p:spPr>
          <a:xfrm>
            <a:off x="100717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 hod</a:t>
            </a:r>
          </a:p>
        </p:txBody>
      </p:sp>
      <p:cxnSp>
        <p:nvCxnSpPr>
          <p:cNvPr id="38" name="Přímá spojnice 37">
            <a:extLst>
              <a:ext uri="{FF2B5EF4-FFF2-40B4-BE49-F238E27FC236}">
                <a16:creationId xmlns:a16="http://schemas.microsoft.com/office/drawing/2014/main" id="{051D59D4-2461-4524-B6D7-F46877E8D269}"/>
              </a:ext>
            </a:extLst>
          </p:cNvPr>
          <p:cNvCxnSpPr>
            <a:cxnSpLocks/>
          </p:cNvCxnSpPr>
          <p:nvPr/>
        </p:nvCxnSpPr>
        <p:spPr>
          <a:xfrm>
            <a:off x="102744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F523D6A-67F0-47D9-8B71-35676964C34E}"/>
              </a:ext>
            </a:extLst>
          </p:cNvPr>
          <p:cNvSpPr txBox="1"/>
          <p:nvPr/>
        </p:nvSpPr>
        <p:spPr>
          <a:xfrm>
            <a:off x="7699872" y="5733257"/>
            <a:ext cx="1374705" cy="20774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Fáze časné regenerace</a:t>
            </a:r>
          </a:p>
        </p:txBody>
      </p:sp>
      <p:cxnSp>
        <p:nvCxnSpPr>
          <p:cNvPr id="4" name="Přímá spojnice 3">
            <a:extLst>
              <a:ext uri="{FF2B5EF4-FFF2-40B4-BE49-F238E27FC236}">
                <a16:creationId xmlns:a16="http://schemas.microsoft.com/office/drawing/2014/main" id="{6A999395-C1D7-471C-A08B-72BD5ACBB6F4}"/>
              </a:ext>
            </a:extLst>
          </p:cNvPr>
          <p:cNvCxnSpPr/>
          <p:nvPr/>
        </p:nvCxnSpPr>
        <p:spPr>
          <a:xfrm flipV="1">
            <a:off x="1924212" y="238833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7" name="Obrázek 46" descr="Obsah obrázku jídlo, talíř, stůl, osoba&#10;&#10;Popis byl vytvořen automaticky">
            <a:extLst>
              <a:ext uri="{FF2B5EF4-FFF2-40B4-BE49-F238E27FC236}">
                <a16:creationId xmlns:a16="http://schemas.microsoft.com/office/drawing/2014/main" id="{CEC36392-3FC1-4195-9820-6CC7BDAFA8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052" b="15431"/>
          <a:stretch/>
        </p:blipFill>
        <p:spPr>
          <a:xfrm>
            <a:off x="166477" y="4570489"/>
            <a:ext cx="1410237" cy="1068905"/>
          </a:xfrm>
          <a:prstGeom prst="rect">
            <a:avLst/>
          </a:prstGeom>
        </p:spPr>
      </p:pic>
      <p:pic>
        <p:nvPicPr>
          <p:cNvPr id="58" name="Obrázek 57" descr="Obsah obrázku talíř, jídlo, stůl, bílá&#10;&#10;Popis vygenerován s velmi vysokou mírou spolehlivosti">
            <a:extLst>
              <a:ext uri="{FF2B5EF4-FFF2-40B4-BE49-F238E27FC236}">
                <a16:creationId xmlns:a16="http://schemas.microsoft.com/office/drawing/2014/main" id="{4FB38D1E-4F2C-478A-B2CE-8A4BCBE162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89"/>
          <a:stretch/>
        </p:blipFill>
        <p:spPr>
          <a:xfrm>
            <a:off x="8048737" y="4546814"/>
            <a:ext cx="1597969" cy="900407"/>
          </a:xfrm>
          <a:prstGeom prst="rect">
            <a:avLst/>
          </a:prstGeom>
        </p:spPr>
      </p:pic>
      <p:sp>
        <p:nvSpPr>
          <p:cNvPr id="45" name="Nadpis 1">
            <a:extLst>
              <a:ext uri="{FF2B5EF4-FFF2-40B4-BE49-F238E27FC236}">
                <a16:creationId xmlns:a16="http://schemas.microsoft.com/office/drawing/2014/main" id="{10AC94DD-40FE-4C81-8884-B1D582719D7A}"/>
              </a:ext>
            </a:extLst>
          </p:cNvPr>
          <p:cNvSpPr txBox="1">
            <a:spLocks/>
          </p:cNvSpPr>
          <p:nvPr/>
        </p:nvSpPr>
        <p:spPr>
          <a:xfrm>
            <a:off x="677333" y="352142"/>
            <a:ext cx="8969357" cy="1431441"/>
          </a:xfrm>
          <a:prstGeom prst="rect">
            <a:avLst/>
          </a:prstGeom>
          <a:effectLst>
            <a:outerShdw blurRad="50800" dir="14400000">
              <a:srgbClr val="000000">
                <a:alpha val="60000"/>
              </a:srgbClr>
            </a:outerShdw>
          </a:effectLst>
        </p:spPr>
        <p:txBody>
          <a:bodyPr vert="horz" lIns="91440" tIns="45720" rIns="91440" bIns="45720" rtlCol="0" anchor="t">
            <a:normAutofit/>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cs-CZ" sz="3200" dirty="0">
                <a:latin typeface="Trebuchet MS" panose="020B0603020202020204" pitchFamily="34" charset="0"/>
              </a:rPr>
              <a:t>Suplementace dle typu zatížení</a:t>
            </a:r>
            <a:br>
              <a:rPr lang="cs-CZ" sz="3200" dirty="0">
                <a:latin typeface="Trebuchet MS" panose="020B0603020202020204" pitchFamily="34" charset="0"/>
              </a:rPr>
            </a:br>
            <a:r>
              <a:rPr lang="cs-CZ" sz="2400" dirty="0">
                <a:latin typeface="Trebuchet MS" panose="020B0603020202020204" pitchFamily="34" charset="0"/>
              </a:rPr>
              <a:t>Silově-rychlostní výkony</a:t>
            </a:r>
          </a:p>
          <a:p>
            <a:pPr lvl="0"/>
            <a:r>
              <a:rPr lang="cs-CZ" sz="2400" b="0" dirty="0">
                <a:latin typeface="Trebuchet MS" panose="020B0603020202020204" pitchFamily="34" charset="0"/>
              </a:rPr>
              <a:t>Příkladové zobrazení, kam zařadit jednotlivé suplementy.</a:t>
            </a:r>
            <a:endParaRPr kumimoji="0" lang="cs-CZ" sz="2400" b="0" i="0" u="none" strike="noStrike" kern="1200" cap="none" spc="0" normalizeH="0" baseline="0" noProof="0" dirty="0">
              <a:ln>
                <a:noFill/>
              </a:ln>
              <a:solidFill>
                <a:srgbClr val="FEFEFE"/>
              </a:solidFill>
              <a:effectLst/>
              <a:uLnTx/>
              <a:uFillTx/>
              <a:latin typeface="Trebuchet MS" panose="020B0603020202020204" pitchFamily="34" charset="0"/>
              <a:ea typeface="+mj-ea"/>
              <a:cs typeface="+mj-cs"/>
            </a:endParaRPr>
          </a:p>
        </p:txBody>
      </p:sp>
      <p:pic>
        <p:nvPicPr>
          <p:cNvPr id="64" name="Obrázek 63" descr="Obsah obrázku hrníček, oranžová, stůl, nápoje&#10;&#10;Popis vygenerován s velmi vysokou mírou spolehlivosti">
            <a:extLst>
              <a:ext uri="{FF2B5EF4-FFF2-40B4-BE49-F238E27FC236}">
                <a16:creationId xmlns:a16="http://schemas.microsoft.com/office/drawing/2014/main" id="{BE8846C6-8C2E-4DF2-BED1-083211F0EA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106" y="4404659"/>
            <a:ext cx="1130330" cy="1130330"/>
          </a:xfrm>
          <a:prstGeom prst="rect">
            <a:avLst/>
          </a:prstGeom>
        </p:spPr>
      </p:pic>
      <p:sp>
        <p:nvSpPr>
          <p:cNvPr id="65" name="TextovéPole 64">
            <a:extLst>
              <a:ext uri="{FF2B5EF4-FFF2-40B4-BE49-F238E27FC236}">
                <a16:creationId xmlns:a16="http://schemas.microsoft.com/office/drawing/2014/main" id="{BC87E751-8003-4A89-9D9B-ECF421C52A1A}"/>
              </a:ext>
            </a:extLst>
          </p:cNvPr>
          <p:cNvSpPr txBox="1"/>
          <p:nvPr/>
        </p:nvSpPr>
        <p:spPr>
          <a:xfrm>
            <a:off x="5936460" y="5694200"/>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66" name="Přímá spojnice 65">
            <a:extLst>
              <a:ext uri="{FF2B5EF4-FFF2-40B4-BE49-F238E27FC236}">
                <a16:creationId xmlns:a16="http://schemas.microsoft.com/office/drawing/2014/main" id="{CE5CAEA6-FF00-47F5-A11C-57CE292D985E}"/>
              </a:ext>
            </a:extLst>
          </p:cNvPr>
          <p:cNvCxnSpPr>
            <a:cxnSpLocks/>
          </p:cNvCxnSpPr>
          <p:nvPr/>
        </p:nvCxnSpPr>
        <p:spPr>
          <a:xfrm>
            <a:off x="6139161" y="5878865"/>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8" name="Obrázek 67" descr="Obsah obrázku jídlo&#10;&#10;Popis byl vytvořen automaticky">
            <a:extLst>
              <a:ext uri="{FF2B5EF4-FFF2-40B4-BE49-F238E27FC236}">
                <a16:creationId xmlns:a16="http://schemas.microsoft.com/office/drawing/2014/main" id="{8121A572-27E3-4F7D-AA40-2C57FCA83F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798" y="4713427"/>
            <a:ext cx="1278776" cy="1278776"/>
          </a:xfrm>
          <a:prstGeom prst="rect">
            <a:avLst/>
          </a:prstGeom>
        </p:spPr>
      </p:pic>
      <p:sp>
        <p:nvSpPr>
          <p:cNvPr id="71" name="TextovéPole 70">
            <a:extLst>
              <a:ext uri="{FF2B5EF4-FFF2-40B4-BE49-F238E27FC236}">
                <a16:creationId xmlns:a16="http://schemas.microsoft.com/office/drawing/2014/main" id="{4F80D0A8-7C38-4B95-9B79-7A8B0B9476DA}"/>
              </a:ext>
            </a:extLst>
          </p:cNvPr>
          <p:cNvSpPr txBox="1"/>
          <p:nvPr/>
        </p:nvSpPr>
        <p:spPr>
          <a:xfrm>
            <a:off x="10660763" y="3452342"/>
            <a:ext cx="137470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Ostatní jídla dne</a:t>
            </a:r>
          </a:p>
        </p:txBody>
      </p:sp>
      <p:cxnSp>
        <p:nvCxnSpPr>
          <p:cNvPr id="72" name="Přímá spojnice 71">
            <a:extLst>
              <a:ext uri="{FF2B5EF4-FFF2-40B4-BE49-F238E27FC236}">
                <a16:creationId xmlns:a16="http://schemas.microsoft.com/office/drawing/2014/main" id="{D8B5DBE3-C8A6-4E6C-BF90-DA9C676A61F4}"/>
              </a:ext>
            </a:extLst>
          </p:cNvPr>
          <p:cNvCxnSpPr/>
          <p:nvPr/>
        </p:nvCxnSpPr>
        <p:spPr>
          <a:xfrm flipV="1">
            <a:off x="7509746" y="236665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Obdélník 72">
            <a:extLst>
              <a:ext uri="{FF2B5EF4-FFF2-40B4-BE49-F238E27FC236}">
                <a16:creationId xmlns:a16="http://schemas.microsoft.com/office/drawing/2014/main" id="{321FDD81-EE24-4AF7-87F2-0159E44CE171}"/>
              </a:ext>
            </a:extLst>
          </p:cNvPr>
          <p:cNvSpPr/>
          <p:nvPr/>
        </p:nvSpPr>
        <p:spPr>
          <a:xfrm>
            <a:off x="237823" y="6282781"/>
            <a:ext cx="1003388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342900">
              <a:defRPr/>
            </a:pPr>
            <a:r>
              <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3-6 g S/kg/</a:t>
            </a:r>
            <a:r>
              <a:rPr lang="cs-CZ" sz="1600" dirty="0">
                <a:solidFill>
                  <a:prstClr val="white"/>
                </a:solidFill>
                <a:latin typeface="Trebuchet MS" panose="020B0603020202020204" pitchFamily="34" charset="0"/>
              </a:rPr>
              <a:t>den a 1,4-1,8 (2) g B/kg/den</a:t>
            </a:r>
            <a:endPar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49" name="Obdélník 48">
            <a:extLst>
              <a:ext uri="{FF2B5EF4-FFF2-40B4-BE49-F238E27FC236}">
                <a16:creationId xmlns:a16="http://schemas.microsoft.com/office/drawing/2014/main" id="{AF2A7C07-87C9-422B-A378-A3EC1C3E005C}"/>
              </a:ext>
            </a:extLst>
          </p:cNvPr>
          <p:cNvSpPr/>
          <p:nvPr/>
        </p:nvSpPr>
        <p:spPr>
          <a:xfrm>
            <a:off x="2336623" y="3993730"/>
            <a:ext cx="1059892" cy="271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±0,5 g S/kg TH</a:t>
            </a:r>
          </a:p>
        </p:txBody>
      </p:sp>
      <p:sp>
        <p:nvSpPr>
          <p:cNvPr id="52" name="Obdélník 51">
            <a:extLst>
              <a:ext uri="{FF2B5EF4-FFF2-40B4-BE49-F238E27FC236}">
                <a16:creationId xmlns:a16="http://schemas.microsoft.com/office/drawing/2014/main" id="{9AE6D30A-F6E9-4E7E-BAF6-9145D6773ED7}"/>
              </a:ext>
            </a:extLst>
          </p:cNvPr>
          <p:cNvSpPr/>
          <p:nvPr/>
        </p:nvSpPr>
        <p:spPr>
          <a:xfrm>
            <a:off x="5726702" y="3974330"/>
            <a:ext cx="1059892" cy="271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±0,5 g S/kg TH</a:t>
            </a:r>
          </a:p>
        </p:txBody>
      </p:sp>
      <p:pic>
        <p:nvPicPr>
          <p:cNvPr id="53" name="Obrázek 52" descr="Obsah obrázku hrníček, oranžová, stůl, nápoje&#10;&#10;Popis vygenerován s velmi vysokou mírou spolehlivosti">
            <a:extLst>
              <a:ext uri="{FF2B5EF4-FFF2-40B4-BE49-F238E27FC236}">
                <a16:creationId xmlns:a16="http://schemas.microsoft.com/office/drawing/2014/main" id="{A383128E-1AB4-469E-AE5B-B7EC5FB07B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595" y="4431853"/>
            <a:ext cx="1130330" cy="1130330"/>
          </a:xfrm>
          <a:prstGeom prst="rect">
            <a:avLst/>
          </a:prstGeom>
        </p:spPr>
      </p:pic>
      <p:pic>
        <p:nvPicPr>
          <p:cNvPr id="54" name="Obrázek 53" descr="Obsah obrázku jídlo&#10;&#10;Popis byl vytvořen automaticky">
            <a:extLst>
              <a:ext uri="{FF2B5EF4-FFF2-40B4-BE49-F238E27FC236}">
                <a16:creationId xmlns:a16="http://schemas.microsoft.com/office/drawing/2014/main" id="{0545AABD-E89F-4462-B53F-6A55D2E51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287" y="4740621"/>
            <a:ext cx="1278776" cy="1278776"/>
          </a:xfrm>
          <a:prstGeom prst="rect">
            <a:avLst/>
          </a:prstGeom>
        </p:spPr>
      </p:pic>
      <p:pic>
        <p:nvPicPr>
          <p:cNvPr id="7" name="Obrázek 6" descr="Obsah obrázku voda, sport, plavání, kulečník&#10;&#10;Popis byl vytvořen automaticky">
            <a:extLst>
              <a:ext uri="{FF2B5EF4-FFF2-40B4-BE49-F238E27FC236}">
                <a16:creationId xmlns:a16="http://schemas.microsoft.com/office/drawing/2014/main" id="{A58AB6FC-9965-4D53-A3F0-6A97804FB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2685" y="3593372"/>
            <a:ext cx="1582558" cy="1010859"/>
          </a:xfrm>
          <a:prstGeom prst="rect">
            <a:avLst/>
          </a:prstGeom>
        </p:spPr>
      </p:pic>
      <p:pic>
        <p:nvPicPr>
          <p:cNvPr id="9" name="Obrázek 8" descr="Obsah obrázku exteriér, sport, silnice, stojící&#10;&#10;Popis byl vytvořen automaticky">
            <a:extLst>
              <a:ext uri="{FF2B5EF4-FFF2-40B4-BE49-F238E27FC236}">
                <a16:creationId xmlns:a16="http://schemas.microsoft.com/office/drawing/2014/main" id="{0274F818-B909-42CC-B385-94317EFB9C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9086" y="4682669"/>
            <a:ext cx="1849756" cy="1040488"/>
          </a:xfrm>
          <a:prstGeom prst="rect">
            <a:avLst/>
          </a:prstGeom>
        </p:spPr>
      </p:pic>
      <p:pic>
        <p:nvPicPr>
          <p:cNvPr id="18" name="Obrázek 17">
            <a:extLst>
              <a:ext uri="{FF2B5EF4-FFF2-40B4-BE49-F238E27FC236}">
                <a16:creationId xmlns:a16="http://schemas.microsoft.com/office/drawing/2014/main" id="{2DB3C902-6CD7-4A36-8FF7-F63C7C1397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6290" y="2331225"/>
            <a:ext cx="1367944" cy="1183709"/>
          </a:xfrm>
          <a:prstGeom prst="rect">
            <a:avLst/>
          </a:prstGeom>
        </p:spPr>
      </p:pic>
      <p:pic>
        <p:nvPicPr>
          <p:cNvPr id="43" name="Obrázek 42">
            <a:extLst>
              <a:ext uri="{FF2B5EF4-FFF2-40B4-BE49-F238E27FC236}">
                <a16:creationId xmlns:a16="http://schemas.microsoft.com/office/drawing/2014/main" id="{11BED167-7EFC-4B9B-A744-2C1CAFA256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1647" y="2262940"/>
            <a:ext cx="407115" cy="1646758"/>
          </a:xfrm>
          <a:prstGeom prst="rect">
            <a:avLst/>
          </a:prstGeom>
        </p:spPr>
      </p:pic>
      <p:pic>
        <p:nvPicPr>
          <p:cNvPr id="44" name="Obrázek 43" descr="Obsah obrázku interiér, zeď, vsedě, počítač&#10;&#10;Popis vygenerován s vysokou mírou spolehlivosti">
            <a:extLst>
              <a:ext uri="{FF2B5EF4-FFF2-40B4-BE49-F238E27FC236}">
                <a16:creationId xmlns:a16="http://schemas.microsoft.com/office/drawing/2014/main" id="{F2C6A3D7-E734-47B7-98BB-250341DA43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529" y="2456780"/>
            <a:ext cx="1274682" cy="1274682"/>
          </a:xfrm>
          <a:prstGeom prst="rect">
            <a:avLst/>
          </a:prstGeom>
        </p:spPr>
      </p:pic>
      <p:pic>
        <p:nvPicPr>
          <p:cNvPr id="46" name="Obrázek 45">
            <a:extLst>
              <a:ext uri="{FF2B5EF4-FFF2-40B4-BE49-F238E27FC236}">
                <a16:creationId xmlns:a16="http://schemas.microsoft.com/office/drawing/2014/main" id="{74CB5BFE-A3D5-49CB-AF8A-A6EF5B09A9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8268" y="2689238"/>
            <a:ext cx="295275" cy="1225208"/>
          </a:xfrm>
          <a:prstGeom prst="rect">
            <a:avLst/>
          </a:prstGeom>
        </p:spPr>
      </p:pic>
      <p:sp>
        <p:nvSpPr>
          <p:cNvPr id="48" name="Obdélník 47">
            <a:extLst>
              <a:ext uri="{FF2B5EF4-FFF2-40B4-BE49-F238E27FC236}">
                <a16:creationId xmlns:a16="http://schemas.microsoft.com/office/drawing/2014/main" id="{877B432D-9A86-4B50-9285-300CE3F78D92}"/>
              </a:ext>
            </a:extLst>
          </p:cNvPr>
          <p:cNvSpPr/>
          <p:nvPr/>
        </p:nvSpPr>
        <p:spPr>
          <a:xfrm>
            <a:off x="2868093" y="2289290"/>
            <a:ext cx="1019368" cy="281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cs-CZ" sz="1050" dirty="0">
                <a:solidFill>
                  <a:prstClr val="white"/>
                </a:solidFill>
                <a:latin typeface="Trebuchet MS" panose="020B0603020202020204" pitchFamily="34" charset="0"/>
              </a:rPr>
              <a:t>5-6 g BCAA</a:t>
            </a:r>
          </a:p>
        </p:txBody>
      </p:sp>
      <p:pic>
        <p:nvPicPr>
          <p:cNvPr id="50" name="Obrázek 49" descr="Obsah obrázku interiér, zeď, vsedě, počítač&#10;&#10;Popis vygenerován s vysokou mírou spolehlivosti">
            <a:extLst>
              <a:ext uri="{FF2B5EF4-FFF2-40B4-BE49-F238E27FC236}">
                <a16:creationId xmlns:a16="http://schemas.microsoft.com/office/drawing/2014/main" id="{2FCE7B69-1303-41DF-A980-CE8D706B45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6391" y="2439651"/>
            <a:ext cx="1274682" cy="1274682"/>
          </a:xfrm>
          <a:prstGeom prst="rect">
            <a:avLst/>
          </a:prstGeom>
        </p:spPr>
      </p:pic>
      <p:pic>
        <p:nvPicPr>
          <p:cNvPr id="51" name="Obrázek 50">
            <a:extLst>
              <a:ext uri="{FF2B5EF4-FFF2-40B4-BE49-F238E27FC236}">
                <a16:creationId xmlns:a16="http://schemas.microsoft.com/office/drawing/2014/main" id="{D0109E58-7FC9-46AC-867B-6E76DF1DC7B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185" t="15055" r="42925" b="7602"/>
          <a:stretch/>
        </p:blipFill>
        <p:spPr>
          <a:xfrm>
            <a:off x="6064116" y="2380129"/>
            <a:ext cx="356354" cy="1540611"/>
          </a:xfrm>
          <a:prstGeom prst="rect">
            <a:avLst/>
          </a:prstGeom>
        </p:spPr>
      </p:pic>
      <p:pic>
        <p:nvPicPr>
          <p:cNvPr id="59" name="Obrázek 58" descr="Obsah obrázku interiér, láhev, stůl, vsedě&#10;&#10;Popis vygenerován s velmi vysokou mírou spolehlivosti">
            <a:extLst>
              <a:ext uri="{FF2B5EF4-FFF2-40B4-BE49-F238E27FC236}">
                <a16:creationId xmlns:a16="http://schemas.microsoft.com/office/drawing/2014/main" id="{2B253303-FA5B-4147-9639-44C8307F42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8987" y="2470987"/>
            <a:ext cx="834832" cy="1199375"/>
          </a:xfrm>
          <a:prstGeom prst="rect">
            <a:avLst/>
          </a:prstGeom>
        </p:spPr>
      </p:pic>
      <p:sp>
        <p:nvSpPr>
          <p:cNvPr id="61" name="Obdélník 60">
            <a:extLst>
              <a:ext uri="{FF2B5EF4-FFF2-40B4-BE49-F238E27FC236}">
                <a16:creationId xmlns:a16="http://schemas.microsoft.com/office/drawing/2014/main" id="{E03212DB-92A8-447B-90B4-C500742F3918}"/>
              </a:ext>
            </a:extLst>
          </p:cNvPr>
          <p:cNvSpPr/>
          <p:nvPr/>
        </p:nvSpPr>
        <p:spPr>
          <a:xfrm>
            <a:off x="234203" y="3847209"/>
            <a:ext cx="1333013"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0,3-0,4 g B/kg TH</a:t>
            </a:r>
          </a:p>
        </p:txBody>
      </p:sp>
      <p:sp>
        <p:nvSpPr>
          <p:cNvPr id="67" name="Obdélník 66">
            <a:extLst>
              <a:ext uri="{FF2B5EF4-FFF2-40B4-BE49-F238E27FC236}">
                <a16:creationId xmlns:a16="http://schemas.microsoft.com/office/drawing/2014/main" id="{6A18D023-2CE1-4FE6-A116-AF700084289D}"/>
              </a:ext>
            </a:extLst>
          </p:cNvPr>
          <p:cNvSpPr/>
          <p:nvPr/>
        </p:nvSpPr>
        <p:spPr>
          <a:xfrm>
            <a:off x="8205191" y="3793507"/>
            <a:ext cx="1328011"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0,3-0,4 g B/kg TH</a:t>
            </a:r>
          </a:p>
        </p:txBody>
      </p:sp>
      <p:sp>
        <p:nvSpPr>
          <p:cNvPr id="74" name="Obdélník 73">
            <a:extLst>
              <a:ext uri="{FF2B5EF4-FFF2-40B4-BE49-F238E27FC236}">
                <a16:creationId xmlns:a16="http://schemas.microsoft.com/office/drawing/2014/main" id="{B32BA3B9-EC33-454A-9D72-2E11BDAD1EA4}"/>
              </a:ext>
            </a:extLst>
          </p:cNvPr>
          <p:cNvSpPr/>
          <p:nvPr/>
        </p:nvSpPr>
        <p:spPr>
          <a:xfrm>
            <a:off x="10702271" y="3789262"/>
            <a:ext cx="137470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±0,6-0,8 g B/kg TH</a:t>
            </a:r>
          </a:p>
        </p:txBody>
      </p:sp>
      <p:pic>
        <p:nvPicPr>
          <p:cNvPr id="3" name="Obrázek 2" descr="Obsah obrázku vsedě, jídlo, počítač, láhev&#10;&#10;Popis byl vytvořen automaticky">
            <a:extLst>
              <a:ext uri="{FF2B5EF4-FFF2-40B4-BE49-F238E27FC236}">
                <a16:creationId xmlns:a16="http://schemas.microsoft.com/office/drawing/2014/main" id="{EE23C1FB-BD4D-4FF9-9508-ECC920CF1E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76065" y="1788894"/>
            <a:ext cx="1196695" cy="2058315"/>
          </a:xfrm>
          <a:prstGeom prst="rect">
            <a:avLst/>
          </a:prstGeom>
        </p:spPr>
      </p:pic>
      <p:pic>
        <p:nvPicPr>
          <p:cNvPr id="6" name="Obrázek 5" descr="Obsah obrázku hygienické potřeby, pleťová voda&#10;&#10;Popis byl vytvořen automaticky">
            <a:extLst>
              <a:ext uri="{FF2B5EF4-FFF2-40B4-BE49-F238E27FC236}">
                <a16:creationId xmlns:a16="http://schemas.microsoft.com/office/drawing/2014/main" id="{249C86A8-A79E-4AAA-88E7-408B24364C8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312" t="16547" r="35713" b="22701"/>
          <a:stretch/>
        </p:blipFill>
        <p:spPr>
          <a:xfrm>
            <a:off x="10267788" y="2063318"/>
            <a:ext cx="623984" cy="1405295"/>
          </a:xfrm>
          <a:prstGeom prst="rect">
            <a:avLst/>
          </a:prstGeom>
        </p:spPr>
      </p:pic>
      <p:pic>
        <p:nvPicPr>
          <p:cNvPr id="76" name="Obrázek 75" descr="Obsah obrázku oranžová, podepsat, jídlo&#10;&#10;Popis byl vytvořen automaticky">
            <a:extLst>
              <a:ext uri="{FF2B5EF4-FFF2-40B4-BE49-F238E27FC236}">
                <a16:creationId xmlns:a16="http://schemas.microsoft.com/office/drawing/2014/main" id="{5344F769-68E1-48B6-B923-CEB53C6A4A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14241" y="2820006"/>
            <a:ext cx="1101425" cy="660855"/>
          </a:xfrm>
          <a:prstGeom prst="rect">
            <a:avLst/>
          </a:prstGeom>
        </p:spPr>
      </p:pic>
      <p:sp>
        <p:nvSpPr>
          <p:cNvPr id="78" name="TextovéPole 77">
            <a:extLst>
              <a:ext uri="{FF2B5EF4-FFF2-40B4-BE49-F238E27FC236}">
                <a16:creationId xmlns:a16="http://schemas.microsoft.com/office/drawing/2014/main" id="{3D251CD7-AE3E-44D3-95C2-9258CC34D12B}"/>
              </a:ext>
            </a:extLst>
          </p:cNvPr>
          <p:cNvSpPr txBox="1"/>
          <p:nvPr/>
        </p:nvSpPr>
        <p:spPr>
          <a:xfrm>
            <a:off x="-18141" y="28301"/>
            <a:ext cx="2818400" cy="215444"/>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Williams</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(2018) –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Nutrition</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for</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health</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fitness and sport.</a:t>
            </a:r>
          </a:p>
        </p:txBody>
      </p:sp>
      <p:sp>
        <p:nvSpPr>
          <p:cNvPr id="79" name="TextovéPole 78">
            <a:extLst>
              <a:ext uri="{FF2B5EF4-FFF2-40B4-BE49-F238E27FC236}">
                <a16:creationId xmlns:a16="http://schemas.microsoft.com/office/drawing/2014/main" id="{5F7DA578-F66B-4ECC-9AC4-AB1E7B966BE8}"/>
              </a:ext>
            </a:extLst>
          </p:cNvPr>
          <p:cNvSpPr txBox="1"/>
          <p:nvPr/>
        </p:nvSpPr>
        <p:spPr>
          <a:xfrm>
            <a:off x="8197387" y="3405"/>
            <a:ext cx="3958135" cy="461665"/>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black">
                    <a:lumMod val="75000"/>
                    <a:lumOff val="25000"/>
                  </a:prstClr>
                </a:solidFill>
                <a:effectLst/>
                <a:uLnTx/>
                <a:uFillTx/>
                <a:latin typeface="Trebuchet MS" panose="020B0603020202020204" pitchFamily="34" charset="0"/>
              </a:defRPr>
            </a:lvl1pPr>
          </a:lstStyle>
          <a:p>
            <a:r>
              <a:rPr lang="cs-CZ" dirty="0">
                <a:solidFill>
                  <a:schemeClr val="tx1"/>
                </a:solidFill>
              </a:rPr>
              <a:t>Zdroj:</a:t>
            </a:r>
          </a:p>
          <a:p>
            <a:r>
              <a:rPr lang="cs-CZ" dirty="0">
                <a:solidFill>
                  <a:schemeClr val="tx1"/>
                </a:solidFill>
              </a:rPr>
              <a:t>https://www.ausport.gov.au/ais/nutrition/fact_sheets/carbohydrate_how_much</a:t>
            </a:r>
          </a:p>
          <a:p>
            <a:r>
              <a:rPr lang="cs-CZ" dirty="0">
                <a:solidFill>
                  <a:schemeClr val="tx1"/>
                </a:solidFill>
              </a:rPr>
              <a:t>https://www.ausport.gov.au/ais/nutrition/fact_sheets/protein_-_how_much</a:t>
            </a:r>
          </a:p>
        </p:txBody>
      </p:sp>
    </p:spTree>
    <p:extLst>
      <p:ext uri="{BB962C8B-B14F-4D97-AF65-F5344CB8AC3E}">
        <p14:creationId xmlns:p14="http://schemas.microsoft.com/office/powerpoint/2010/main" val="92036483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31B3FADB-30E9-4639-981B-72FB53C729B8}"/>
              </a:ext>
            </a:extLst>
          </p:cNvPr>
          <p:cNvSpPr txBox="1"/>
          <p:nvPr/>
        </p:nvSpPr>
        <p:spPr>
          <a:xfrm>
            <a:off x="9200728" y="5380511"/>
            <a:ext cx="3600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5FCBEF">
                    <a:lumMod val="50000"/>
                  </a:srgbClr>
                </a:solidFill>
                <a:effectLst>
                  <a:outerShdw blurRad="38100" dist="38100" dir="2700000" algn="tl">
                    <a:srgbClr val="000000">
                      <a:alpha val="43137"/>
                    </a:srgbClr>
                  </a:outerShdw>
                </a:effectLst>
                <a:uLnTx/>
                <a:uFillTx/>
                <a:latin typeface="Trebuchet MS" panose="020B0603020202020204"/>
                <a:ea typeface="+mn-ea"/>
                <a:cs typeface="+mn-cs"/>
              </a:rPr>
              <a:t>Po zátěži.</a:t>
            </a:r>
          </a:p>
        </p:txBody>
      </p:sp>
      <p:graphicFrame>
        <p:nvGraphicFramePr>
          <p:cNvPr id="2" name="Diagram 1">
            <a:extLst>
              <a:ext uri="{FF2B5EF4-FFF2-40B4-BE49-F238E27FC236}">
                <a16:creationId xmlns:a16="http://schemas.microsoft.com/office/drawing/2014/main" id="{276AF2F2-6E79-4159-97AE-19CD10B243C8}"/>
              </a:ext>
            </a:extLst>
          </p:cNvPr>
          <p:cNvGraphicFramePr/>
          <p:nvPr>
            <p:extLst>
              <p:ext uri="{D42A27DB-BD31-4B8C-83A1-F6EECF244321}">
                <p14:modId xmlns:p14="http://schemas.microsoft.com/office/powerpoint/2010/main" val="1607861977"/>
              </p:ext>
            </p:extLst>
          </p:nvPr>
        </p:nvGraphicFramePr>
        <p:xfrm>
          <a:off x="362162" y="157070"/>
          <a:ext cx="11566486" cy="6296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590405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láhev, stůl, jídlo, vsedě&#10;&#10;Popis byl vytvořen automaticky">
            <a:extLst>
              <a:ext uri="{FF2B5EF4-FFF2-40B4-BE49-F238E27FC236}">
                <a16:creationId xmlns:a16="http://schemas.microsoft.com/office/drawing/2014/main" id="{EC04A55C-D902-4C7E-8A43-96EE8863BA2C}"/>
              </a:ext>
            </a:extLst>
          </p:cNvPr>
          <p:cNvPicPr>
            <a:picLocks noChangeAspect="1"/>
          </p:cNvPicPr>
          <p:nvPr/>
        </p:nvPicPr>
        <p:blipFill rotWithShape="1">
          <a:blip r:embed="rId2">
            <a:extLst>
              <a:ext uri="{28A0092B-C50C-407E-A947-70E740481C1C}">
                <a14:useLocalDpi xmlns:a14="http://schemas.microsoft.com/office/drawing/2010/main" val="0"/>
              </a:ext>
            </a:extLst>
          </a:blip>
          <a:srcRect t="5935" r="3" b="3371"/>
          <a:stretch/>
        </p:blipFill>
        <p:spPr>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4159225" y="609600"/>
            <a:ext cx="5114776" cy="1320800"/>
          </a:xfrm>
        </p:spPr>
        <p:txBody>
          <a:bodyPr>
            <a:normAutofit/>
          </a:bodyPr>
          <a:lstStyle/>
          <a:p>
            <a:r>
              <a:rPr lang="cs-CZ" sz="3200" dirty="0"/>
              <a:t>Iontové vs. sportovní nápoje</a:t>
            </a:r>
            <a:endParaRPr lang="cs-CZ" sz="3200" i="1" dirty="0"/>
          </a:p>
        </p:txBody>
      </p:sp>
      <p:pic>
        <p:nvPicPr>
          <p:cNvPr id="6" name="Obrázek 5">
            <a:extLst>
              <a:ext uri="{FF2B5EF4-FFF2-40B4-BE49-F238E27FC236}">
                <a16:creationId xmlns:a16="http://schemas.microsoft.com/office/drawing/2014/main" id="{D3BAD2F4-CC13-4752-962A-6346369595FA}"/>
              </a:ext>
            </a:extLst>
          </p:cNvPr>
          <p:cNvPicPr>
            <a:picLocks noChangeAspect="1"/>
          </p:cNvPicPr>
          <p:nvPr/>
        </p:nvPicPr>
        <p:blipFill rotWithShape="1">
          <a:blip r:embed="rId3">
            <a:extLst>
              <a:ext uri="{28A0092B-C50C-407E-A947-70E740481C1C}">
                <a14:useLocalDpi xmlns:a14="http://schemas.microsoft.com/office/drawing/2010/main" val="0"/>
              </a:ext>
            </a:extLst>
          </a:blip>
          <a:srcRect t="12925" r="3" b="9807"/>
          <a:stretch/>
        </p:blipFill>
        <p:spPr>
          <a:xfrm>
            <a:off x="20" y="4235547"/>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sp>
        <p:nvSpPr>
          <p:cNvPr id="15" name="Isosceles Triangle 30">
            <a:extLst>
              <a:ext uri="{FF2B5EF4-FFF2-40B4-BE49-F238E27FC236}">
                <a16:creationId xmlns:a16="http://schemas.microsoft.com/office/drawing/2014/main" id="{47F84956-48F4-4B90-ACFA-EB0EAC390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7" name="Straight Connector 16">
            <a:extLst>
              <a:ext uri="{FF2B5EF4-FFF2-40B4-BE49-F238E27FC236}">
                <a16:creationId xmlns:a16="http://schemas.microsoft.com/office/drawing/2014/main" id="{5A3C2A43-ABEE-4B08-B7AA-35E4BF568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4159224" y="2160589"/>
            <a:ext cx="5825208" cy="4292746"/>
          </a:xfrm>
        </p:spPr>
        <p:txBody>
          <a:bodyPr>
            <a:normAutofit lnSpcReduction="10000"/>
          </a:bodyPr>
          <a:lstStyle/>
          <a:p>
            <a:r>
              <a:rPr lang="cs-CZ" sz="2000" dirty="0"/>
              <a:t>Iontové nápoje</a:t>
            </a:r>
          </a:p>
          <a:p>
            <a:pPr lvl="1"/>
            <a:r>
              <a:rPr lang="cs-CZ" sz="1800" dirty="0"/>
              <a:t>Slouží primárně k doplnění ztracených elektrolytů a podpoře rehydratace (společný transport například Na</a:t>
            </a:r>
            <a:r>
              <a:rPr lang="cs-CZ" sz="1800" baseline="30000" dirty="0"/>
              <a:t>+</a:t>
            </a:r>
            <a:r>
              <a:rPr lang="cs-CZ" sz="1800" dirty="0"/>
              <a:t> a H</a:t>
            </a:r>
            <a:r>
              <a:rPr lang="cs-CZ" sz="1800" baseline="-25000" dirty="0"/>
              <a:t>2</a:t>
            </a:r>
            <a:r>
              <a:rPr lang="cs-CZ" sz="1800" dirty="0"/>
              <a:t>O na úrovni střev).</a:t>
            </a:r>
          </a:p>
          <a:p>
            <a:r>
              <a:rPr lang="cs-CZ" sz="2000" dirty="0"/>
              <a:t>Sportovní nápoje</a:t>
            </a:r>
          </a:p>
          <a:p>
            <a:pPr lvl="1"/>
            <a:r>
              <a:rPr lang="cs-CZ" sz="1800" dirty="0"/>
              <a:t>Tyto nápoje nabízí </a:t>
            </a:r>
            <a:r>
              <a:rPr lang="cs-CZ" sz="1800" b="1" dirty="0">
                <a:solidFill>
                  <a:schemeClr val="accent2">
                    <a:lumMod val="75000"/>
                  </a:schemeClr>
                </a:solidFill>
              </a:rPr>
              <a:t>současné doplnění tekutiny, elektrolytů a energie.</a:t>
            </a:r>
            <a:endParaRPr lang="cs-CZ" sz="1800" dirty="0">
              <a:solidFill>
                <a:schemeClr val="accent2">
                  <a:lumMod val="75000"/>
                </a:schemeClr>
              </a:solidFill>
            </a:endParaRPr>
          </a:p>
          <a:p>
            <a:pPr lvl="1"/>
            <a:r>
              <a:rPr lang="cs-CZ" sz="1800" dirty="0"/>
              <a:t>Ideální koncentrace sacharidů v nápoji v podpoře náročných či dlouho trvajících vytrvalostních výkonů nebo regenerace a rehydratace po skončení zátěže je </a:t>
            </a:r>
            <a:r>
              <a:rPr lang="cs-CZ" sz="1800" b="1" dirty="0">
                <a:solidFill>
                  <a:schemeClr val="accent2">
                    <a:lumMod val="75000"/>
                  </a:schemeClr>
                </a:solidFill>
              </a:rPr>
              <a:t>6-8 %</a:t>
            </a:r>
            <a:r>
              <a:rPr lang="cs-CZ" sz="1800" dirty="0"/>
              <a:t>.</a:t>
            </a:r>
          </a:p>
          <a:p>
            <a:pPr lvl="1"/>
            <a:r>
              <a:rPr lang="cs-CZ" sz="1800" dirty="0"/>
              <a:t>Sportovní nápoje tedy zařazujeme </a:t>
            </a:r>
            <a:r>
              <a:rPr lang="cs-CZ" sz="1800" b="1" dirty="0">
                <a:solidFill>
                  <a:schemeClr val="accent2">
                    <a:lumMod val="75000"/>
                  </a:schemeClr>
                </a:solidFill>
              </a:rPr>
              <a:t>během nebo po skončení PA</a:t>
            </a:r>
            <a:r>
              <a:rPr lang="cs-CZ" sz="1800" dirty="0"/>
              <a:t>.</a:t>
            </a:r>
          </a:p>
        </p:txBody>
      </p:sp>
      <p:grpSp>
        <p:nvGrpSpPr>
          <p:cNvPr id="16" name="Skupina 15">
            <a:extLst>
              <a:ext uri="{FF2B5EF4-FFF2-40B4-BE49-F238E27FC236}">
                <a16:creationId xmlns:a16="http://schemas.microsoft.com/office/drawing/2014/main" id="{2A01B384-BC7B-4552-80CA-F539EBB5A129}"/>
              </a:ext>
            </a:extLst>
          </p:cNvPr>
          <p:cNvGrpSpPr/>
          <p:nvPr/>
        </p:nvGrpSpPr>
        <p:grpSpPr>
          <a:xfrm>
            <a:off x="9124960" y="1146309"/>
            <a:ext cx="2854491" cy="1130563"/>
            <a:chOff x="0" y="2652149"/>
            <a:chExt cx="8154193" cy="810809"/>
          </a:xfrm>
        </p:grpSpPr>
        <p:sp>
          <p:nvSpPr>
            <p:cNvPr id="18" name="Obdélník: se zakulacenými rohy 17">
              <a:extLst>
                <a:ext uri="{FF2B5EF4-FFF2-40B4-BE49-F238E27FC236}">
                  <a16:creationId xmlns:a16="http://schemas.microsoft.com/office/drawing/2014/main" id="{FBB5B911-DF7B-4818-AB1C-ACA379D0995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Obdélník: se zakulacenými rohy 4">
              <a:extLst>
                <a:ext uri="{FF2B5EF4-FFF2-40B4-BE49-F238E27FC236}">
                  <a16:creationId xmlns:a16="http://schemas.microsoft.com/office/drawing/2014/main" id="{A9F134CB-DB7A-46FC-95D8-4EAA5176B946}"/>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Klíčovým elektrolytem v procesu rehydratace je </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sodík (Na</a:t>
              </a:r>
              <a:r>
                <a:rPr kumimoji="0" lang="cs-CZ" sz="1800" b="1" i="0" u="none" strike="noStrike" kern="1200" cap="none" spc="0" normalizeH="0" baseline="30000" noProof="0" dirty="0">
                  <a:ln>
                    <a:noFill/>
                  </a:ln>
                  <a:solidFill>
                    <a:srgbClr val="2E83C3">
                      <a:lumMod val="75000"/>
                    </a:srgbClr>
                  </a:solidFill>
                  <a:effectLst/>
                  <a:uLnTx/>
                  <a:uFillTx/>
                  <a:latin typeface="Trebuchet MS" panose="020B0603020202020204"/>
                  <a:ea typeface="+mn-ea"/>
                  <a:cs typeface="+mn-cs"/>
                </a:rPr>
                <a:t>+</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a:t>
              </a:r>
              <a:endPar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pic>
        <p:nvPicPr>
          <p:cNvPr id="24" name="Grafický objekt 23" descr="Varování">
            <a:extLst>
              <a:ext uri="{FF2B5EF4-FFF2-40B4-BE49-F238E27FC236}">
                <a16:creationId xmlns:a16="http://schemas.microsoft.com/office/drawing/2014/main" id="{EAAF3115-251C-478C-87B8-6D019542B5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534090" y="1571806"/>
            <a:ext cx="595591" cy="595591"/>
          </a:xfrm>
          <a:prstGeom prst="rect">
            <a:avLst/>
          </a:prstGeom>
        </p:spPr>
      </p:pic>
      <p:pic>
        <p:nvPicPr>
          <p:cNvPr id="8" name="Grafický objekt 7" descr="Učitel">
            <a:extLst>
              <a:ext uri="{FF2B5EF4-FFF2-40B4-BE49-F238E27FC236}">
                <a16:creationId xmlns:a16="http://schemas.microsoft.com/office/drawing/2014/main" id="{DE29497D-0708-4B96-9695-E8C14FAE99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6801" y="593229"/>
            <a:ext cx="914400" cy="914400"/>
          </a:xfrm>
          <a:prstGeom prst="rect">
            <a:avLst/>
          </a:prstGeom>
        </p:spPr>
      </p:pic>
    </p:spTree>
    <p:extLst>
      <p:ext uri="{BB962C8B-B14F-4D97-AF65-F5344CB8AC3E}">
        <p14:creationId xmlns:p14="http://schemas.microsoft.com/office/powerpoint/2010/main" val="149348070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normAutofit/>
          </a:bodyPr>
          <a:lstStyle/>
          <a:p>
            <a:r>
              <a:rPr lang="cs-CZ" sz="3200" dirty="0"/>
              <a:t>Obecná doporučení pro příjem sodíku a sacharidů v podpoře sportovních výkonů</a:t>
            </a:r>
            <a:endParaRPr lang="cs-CZ" sz="3200" i="1" dirty="0">
              <a:solidFill>
                <a:schemeClr val="accent2">
                  <a:lumMod val="75000"/>
                </a:schemeClr>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9739146" cy="3880773"/>
          </a:xfrm>
        </p:spPr>
        <p:txBody>
          <a:bodyPr>
            <a:noAutofit/>
          </a:bodyPr>
          <a:lstStyle/>
          <a:p>
            <a:pPr>
              <a:lnSpc>
                <a:spcPct val="150000"/>
              </a:lnSpc>
            </a:pPr>
            <a:r>
              <a:rPr lang="cs-CZ" sz="1600" dirty="0"/>
              <a:t>Hypotonický (během) vs. hypertonický (po)</a:t>
            </a:r>
          </a:p>
          <a:p>
            <a:pPr>
              <a:lnSpc>
                <a:spcPct val="150000"/>
              </a:lnSpc>
            </a:pPr>
            <a:r>
              <a:rPr lang="cs-CZ" sz="1600" dirty="0"/>
              <a:t>Ideální koncentrace </a:t>
            </a:r>
            <a:r>
              <a:rPr lang="cs-CZ" sz="1600" b="1" dirty="0">
                <a:solidFill>
                  <a:schemeClr val="accent2">
                    <a:lumMod val="75000"/>
                  </a:schemeClr>
                </a:solidFill>
              </a:rPr>
              <a:t>sacharidů 6-8 %.</a:t>
            </a:r>
          </a:p>
          <a:p>
            <a:pPr>
              <a:lnSpc>
                <a:spcPct val="150000"/>
              </a:lnSpc>
            </a:pPr>
            <a:endParaRPr lang="cs-CZ" sz="1600" dirty="0"/>
          </a:p>
          <a:p>
            <a:pPr>
              <a:lnSpc>
                <a:spcPct val="150000"/>
              </a:lnSpc>
            </a:pPr>
            <a:endParaRPr lang="cs-CZ" sz="1600" dirty="0"/>
          </a:p>
          <a:p>
            <a:pPr>
              <a:lnSpc>
                <a:spcPct val="150000"/>
              </a:lnSpc>
            </a:pPr>
            <a:r>
              <a:rPr lang="cs-CZ" sz="1600" dirty="0"/>
              <a:t>Vhodná (typická) </a:t>
            </a:r>
            <a:r>
              <a:rPr lang="cs-CZ" sz="1600" b="1" dirty="0">
                <a:solidFill>
                  <a:schemeClr val="accent2">
                    <a:lumMod val="75000"/>
                  </a:schemeClr>
                </a:solidFill>
              </a:rPr>
              <a:t>koncentrace Na ve sportovních nápojích 10-30 mmol/l </a:t>
            </a:r>
            <a:r>
              <a:rPr lang="cs-CZ" sz="1600" dirty="0"/>
              <a:t>(230-660 mg Na/l).</a:t>
            </a:r>
          </a:p>
          <a:p>
            <a:pPr lvl="1">
              <a:lnSpc>
                <a:spcPct val="150000"/>
              </a:lnSpc>
            </a:pPr>
            <a:r>
              <a:rPr lang="cs-CZ" dirty="0"/>
              <a:t>Hypotonické a isotonické nápoje.</a:t>
            </a:r>
          </a:p>
          <a:p>
            <a:pPr>
              <a:lnSpc>
                <a:spcPct val="150000"/>
              </a:lnSpc>
            </a:pPr>
            <a:r>
              <a:rPr lang="cs-CZ" sz="1600" dirty="0"/>
              <a:t>Koncentrace Na hypertonických rehydratačních nápojů dosahuje 50-90 mmol/l (1150-2070 mg Na/l)</a:t>
            </a:r>
          </a:p>
          <a:p>
            <a:pPr lvl="1">
              <a:lnSpc>
                <a:spcPct val="150000"/>
              </a:lnSpc>
            </a:pPr>
            <a:r>
              <a:rPr lang="cs-CZ" dirty="0"/>
              <a:t>Tato koncentrace odpovídá 2-5 g </a:t>
            </a:r>
            <a:r>
              <a:rPr lang="cs-CZ" dirty="0" err="1"/>
              <a:t>NaCl</a:t>
            </a:r>
            <a:r>
              <a:rPr lang="cs-CZ" dirty="0"/>
              <a:t>, což se nutně projeví na chuti.</a:t>
            </a:r>
            <a:endParaRPr lang="cs-CZ" dirty="0">
              <a:solidFill>
                <a:srgbClr val="FF0000"/>
              </a:solidFill>
            </a:endParaRP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5807968" y="1772816"/>
            <a:ext cx="6248120" cy="2132325"/>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S těmito znalostmi si člověk může iontový nápoj </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připravit i doma</a:t>
              </a: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 Kombinací 1 l vody, citrónové šťávy, 0,5 g kuchyňské soli a 60 g glukózy či maltodextrinu si velice jednoduše můžete vyrobit vlastní nápoj, který splní i ty nejvyšší standardy doporučení světových organizací sportovní výživy. </a:t>
              </a:r>
            </a:p>
          </p:txBody>
        </p:sp>
      </p:grpSp>
      <p:sp>
        <p:nvSpPr>
          <p:cNvPr id="3" name="TextovéPole 2">
            <a:extLst>
              <a:ext uri="{FF2B5EF4-FFF2-40B4-BE49-F238E27FC236}">
                <a16:creationId xmlns:a16="http://schemas.microsoft.com/office/drawing/2014/main" id="{B9E8A519-4893-47F8-99CA-0CA38DF3F56F}"/>
              </a:ext>
            </a:extLst>
          </p:cNvPr>
          <p:cNvSpPr txBox="1"/>
          <p:nvPr/>
        </p:nvSpPr>
        <p:spPr>
          <a:xfrm>
            <a:off x="2495600" y="3177645"/>
            <a:ext cx="3168352"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1 mmol Na/l = 23 mg 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Na : Cl = 2 :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5 g kuchyňské soli … 2 g Na</a:t>
            </a:r>
          </a:p>
        </p:txBody>
      </p:sp>
      <p:pic>
        <p:nvPicPr>
          <p:cNvPr id="12" name="Grafický objekt 11" descr="Šéfkuchař">
            <a:extLst>
              <a:ext uri="{FF2B5EF4-FFF2-40B4-BE49-F238E27FC236}">
                <a16:creationId xmlns:a16="http://schemas.microsoft.com/office/drawing/2014/main" id="{20BF00CF-CAF5-4570-A69A-8298E6FA80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2016" y="3125159"/>
            <a:ext cx="914400" cy="914400"/>
          </a:xfrm>
          <a:prstGeom prst="rect">
            <a:avLst/>
          </a:prstGeom>
        </p:spPr>
      </p:pic>
    </p:spTree>
    <p:extLst>
      <p:ext uri="{BB962C8B-B14F-4D97-AF65-F5344CB8AC3E}">
        <p14:creationId xmlns:p14="http://schemas.microsoft.com/office/powerpoint/2010/main" val="1538493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ázek 8" descr="Obsah obrázku sport, exteriér, pláž, voda&#10;&#10;Popis byl vytvořen automaticky">
            <a:extLst>
              <a:ext uri="{FF2B5EF4-FFF2-40B4-BE49-F238E27FC236}">
                <a16:creationId xmlns:a16="http://schemas.microsoft.com/office/drawing/2014/main" id="{71001E18-31CA-4932-A1E5-03A8EA6E2637}"/>
              </a:ext>
            </a:extLst>
          </p:cNvPr>
          <p:cNvPicPr>
            <a:picLocks noChangeAspect="1"/>
          </p:cNvPicPr>
          <p:nvPr/>
        </p:nvPicPr>
        <p:blipFill rotWithShape="1">
          <a:blip r:embed="rId2">
            <a:extLst>
              <a:ext uri="{28A0092B-C50C-407E-A947-70E740481C1C}">
                <a14:useLocalDpi xmlns:a14="http://schemas.microsoft.com/office/drawing/2010/main" val="0"/>
              </a:ext>
            </a:extLst>
          </a:blip>
          <a:srcRect l="13743" r="28498"/>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3D09806C-3807-4AE9-9E62-F391D9265305}"/>
              </a:ext>
            </a:extLst>
          </p:cNvPr>
          <p:cNvSpPr>
            <a:spLocks noGrp="1"/>
          </p:cNvSpPr>
          <p:nvPr>
            <p:ph type="title"/>
          </p:nvPr>
        </p:nvSpPr>
        <p:spPr>
          <a:xfrm>
            <a:off x="677333" y="609600"/>
            <a:ext cx="3851123" cy="1320800"/>
          </a:xfrm>
        </p:spPr>
        <p:txBody>
          <a:bodyPr>
            <a:normAutofit/>
          </a:bodyPr>
          <a:lstStyle/>
          <a:p>
            <a:r>
              <a:rPr lang="cs-CZ" sz="3200" dirty="0"/>
              <a:t>DS zvyšující výkonnost</a:t>
            </a:r>
          </a:p>
        </p:txBody>
      </p:sp>
      <p:sp>
        <p:nvSpPr>
          <p:cNvPr id="3" name="Zástupný obsah 2">
            <a:extLst>
              <a:ext uri="{FF2B5EF4-FFF2-40B4-BE49-F238E27FC236}">
                <a16:creationId xmlns:a16="http://schemas.microsoft.com/office/drawing/2014/main" id="{E5D6EDC7-923F-4F75-A1D6-E3A1069D9CC9}"/>
              </a:ext>
            </a:extLst>
          </p:cNvPr>
          <p:cNvSpPr>
            <a:spLocks noGrp="1"/>
          </p:cNvSpPr>
          <p:nvPr>
            <p:ph idx="1"/>
          </p:nvPr>
        </p:nvSpPr>
        <p:spPr>
          <a:xfrm>
            <a:off x="677334" y="2160589"/>
            <a:ext cx="3851122" cy="3880773"/>
          </a:xfrm>
        </p:spPr>
        <p:txBody>
          <a:bodyPr>
            <a:normAutofit/>
          </a:bodyPr>
          <a:lstStyle/>
          <a:p>
            <a:r>
              <a:rPr lang="cs-CZ" b="1" dirty="0"/>
              <a:t>Přímý ergogenní efekt.</a:t>
            </a:r>
          </a:p>
          <a:p>
            <a:r>
              <a:rPr lang="cs-CZ" dirty="0"/>
              <a:t>Látky přímo přispívající k optimálnímu výkonu při dodržení správných suplementačních protokolů a daném zatížení.</a:t>
            </a:r>
          </a:p>
          <a:p>
            <a:pPr lvl="1"/>
            <a:r>
              <a:rPr lang="cs-CZ" dirty="0"/>
              <a:t>Kofein</a:t>
            </a:r>
          </a:p>
          <a:p>
            <a:pPr lvl="1"/>
            <a:r>
              <a:rPr lang="cs-CZ" dirty="0"/>
              <a:t>Šťáva z červené řepy (nitráty)</a:t>
            </a:r>
          </a:p>
          <a:p>
            <a:pPr lvl="1"/>
            <a:r>
              <a:rPr lang="cs-CZ" dirty="0"/>
              <a:t>Bikarbonát sodný a citrát sodný</a:t>
            </a:r>
          </a:p>
          <a:p>
            <a:pPr lvl="1"/>
            <a:r>
              <a:rPr lang="cs-CZ" dirty="0"/>
              <a:t>Beta-alanin</a:t>
            </a:r>
          </a:p>
          <a:p>
            <a:pPr lvl="1"/>
            <a:r>
              <a:rPr lang="cs-CZ" dirty="0"/>
              <a:t>Kreatin</a:t>
            </a:r>
          </a:p>
        </p:txBody>
      </p:sp>
      <p:cxnSp>
        <p:nvCxnSpPr>
          <p:cNvPr id="14" name="Straight Connector 1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9840772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Obrázek 18" descr="Obsah obrázku sport, osoba, exteriér, muž&#10;&#10;Popis byl vytvořen automaticky">
            <a:extLst>
              <a:ext uri="{FF2B5EF4-FFF2-40B4-BE49-F238E27FC236}">
                <a16:creationId xmlns:a16="http://schemas.microsoft.com/office/drawing/2014/main" id="{0D3C8B7B-4664-453D-B935-2B2A06A26136}"/>
              </a:ext>
            </a:extLst>
          </p:cNvPr>
          <p:cNvPicPr>
            <a:picLocks noChangeAspect="1"/>
          </p:cNvPicPr>
          <p:nvPr/>
        </p:nvPicPr>
        <p:blipFill rotWithShape="1">
          <a:blip r:embed="rId2">
            <a:extLst>
              <a:ext uri="{28A0092B-C50C-407E-A947-70E740481C1C}">
                <a14:useLocalDpi xmlns:a14="http://schemas.microsoft.com/office/drawing/2010/main" val="0"/>
              </a:ext>
            </a:extLst>
          </a:blip>
          <a:srcRect l="6807" r="4598" b="2"/>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Nadpis 1">
            <a:extLst>
              <a:ext uri="{FF2B5EF4-FFF2-40B4-BE49-F238E27FC236}">
                <a16:creationId xmlns:a16="http://schemas.microsoft.com/office/drawing/2014/main" id="{750CF372-0B5D-4FA1-9EE3-D9FCCB3B1C34}"/>
              </a:ext>
            </a:extLst>
          </p:cNvPr>
          <p:cNvSpPr>
            <a:spLocks noGrp="1"/>
          </p:cNvSpPr>
          <p:nvPr>
            <p:ph type="title"/>
          </p:nvPr>
        </p:nvSpPr>
        <p:spPr>
          <a:xfrm>
            <a:off x="4159225" y="609600"/>
            <a:ext cx="5114776" cy="1320800"/>
          </a:xfrm>
        </p:spPr>
        <p:txBody>
          <a:bodyPr>
            <a:normAutofit/>
          </a:bodyPr>
          <a:lstStyle/>
          <a:p>
            <a:r>
              <a:rPr lang="cs-CZ"/>
              <a:t>DS zvyšující výkonnost</a:t>
            </a:r>
            <a:br>
              <a:rPr lang="cs-CZ"/>
            </a:br>
            <a:r>
              <a:rPr lang="cs-CZ"/>
              <a:t>Dělení dle typu zatížení</a:t>
            </a:r>
          </a:p>
        </p:txBody>
      </p:sp>
      <p:pic>
        <p:nvPicPr>
          <p:cNvPr id="21" name="Obrázek 20" descr="Obsah obrázku voda, sport, exteriér, žena&#10;&#10;Popis byl vytvořen automaticky">
            <a:extLst>
              <a:ext uri="{FF2B5EF4-FFF2-40B4-BE49-F238E27FC236}">
                <a16:creationId xmlns:a16="http://schemas.microsoft.com/office/drawing/2014/main" id="{97060F94-D616-4085-B2AB-FF284644D948}"/>
              </a:ext>
            </a:extLst>
          </p:cNvPr>
          <p:cNvPicPr>
            <a:picLocks noChangeAspect="1"/>
          </p:cNvPicPr>
          <p:nvPr/>
        </p:nvPicPr>
        <p:blipFill rotWithShape="1">
          <a:blip r:embed="rId3">
            <a:extLst>
              <a:ext uri="{28A0092B-C50C-407E-A947-70E740481C1C}">
                <a14:useLocalDpi xmlns:a14="http://schemas.microsoft.com/office/drawing/2010/main" val="0"/>
              </a:ext>
            </a:extLst>
          </a:blip>
          <a:srcRect l="12389" r="10667" b="-6"/>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30" name="Straight Connector 25">
            <a:extLst>
              <a:ext uri="{FF2B5EF4-FFF2-40B4-BE49-F238E27FC236}">
                <a16:creationId xmlns:a16="http://schemas.microsoft.com/office/drawing/2014/main" id="{36CB27DD-D98C-4A82-9A5E-4228278257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A912E26A-2737-4A42-92C0-4ED8933C8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C7ECB25C-B7C2-441B-B052-AEA908965585}"/>
              </a:ext>
            </a:extLst>
          </p:cNvPr>
          <p:cNvSpPr>
            <a:spLocks noGrp="1"/>
          </p:cNvSpPr>
          <p:nvPr>
            <p:ph idx="1"/>
          </p:nvPr>
        </p:nvSpPr>
        <p:spPr>
          <a:xfrm>
            <a:off x="4159225" y="2160589"/>
            <a:ext cx="5114776" cy="3880773"/>
          </a:xfrm>
        </p:spPr>
        <p:txBody>
          <a:bodyPr>
            <a:normAutofit/>
          </a:bodyPr>
          <a:lstStyle/>
          <a:p>
            <a:r>
              <a:rPr lang="cs-CZ"/>
              <a:t>Kofein</a:t>
            </a:r>
          </a:p>
          <a:p>
            <a:r>
              <a:rPr lang="cs-CZ"/>
              <a:t>Šťáva z červené řepy (nitráty)</a:t>
            </a:r>
          </a:p>
          <a:p>
            <a:r>
              <a:rPr lang="cs-CZ"/>
              <a:t>Bikarbonát sodný a citrát sodný</a:t>
            </a:r>
          </a:p>
          <a:p>
            <a:r>
              <a:rPr lang="cs-CZ"/>
              <a:t>Beta-alanin</a:t>
            </a:r>
          </a:p>
          <a:p>
            <a:r>
              <a:rPr lang="cs-CZ"/>
              <a:t>Kreatin</a:t>
            </a:r>
          </a:p>
          <a:p>
            <a:endParaRPr lang="cs-CZ" dirty="0"/>
          </a:p>
        </p:txBody>
      </p:sp>
      <p:cxnSp>
        <p:nvCxnSpPr>
          <p:cNvPr id="32" name="Spojnice: pravoúhlá 31">
            <a:extLst>
              <a:ext uri="{FF2B5EF4-FFF2-40B4-BE49-F238E27FC236}">
                <a16:creationId xmlns:a16="http://schemas.microsoft.com/office/drawing/2014/main" id="{70FFD6A5-8166-4F92-B42F-A76606AC0BB3}"/>
              </a:ext>
            </a:extLst>
          </p:cNvPr>
          <p:cNvCxnSpPr>
            <a:cxnSpLocks/>
            <a:endCxn id="27" idx="1"/>
          </p:cNvCxnSpPr>
          <p:nvPr/>
        </p:nvCxnSpPr>
        <p:spPr>
          <a:xfrm flipV="1">
            <a:off x="4174675" y="2528595"/>
            <a:ext cx="4225581" cy="429289"/>
          </a:xfrm>
          <a:prstGeom prst="bentConnector3">
            <a:avLst>
              <a:gd name="adj1" fmla="val 91668"/>
            </a:avLst>
          </a:prstGeom>
          <a:ln w="28575"/>
        </p:spPr>
        <p:style>
          <a:lnRef idx="1">
            <a:schemeClr val="accent1"/>
          </a:lnRef>
          <a:fillRef idx="0">
            <a:schemeClr val="accent1"/>
          </a:fillRef>
          <a:effectRef idx="0">
            <a:schemeClr val="accent1"/>
          </a:effectRef>
          <a:fontRef idx="minor">
            <a:schemeClr val="tx1"/>
          </a:fontRef>
        </p:style>
      </p:cxnSp>
      <p:cxnSp>
        <p:nvCxnSpPr>
          <p:cNvPr id="33" name="Spojnice: pravoúhlá 32">
            <a:extLst>
              <a:ext uri="{FF2B5EF4-FFF2-40B4-BE49-F238E27FC236}">
                <a16:creationId xmlns:a16="http://schemas.microsoft.com/office/drawing/2014/main" id="{6656E0FE-01A2-40DF-803C-A2F17044D930}"/>
              </a:ext>
            </a:extLst>
          </p:cNvPr>
          <p:cNvCxnSpPr>
            <a:cxnSpLocks/>
            <a:endCxn id="29" idx="1"/>
          </p:cNvCxnSpPr>
          <p:nvPr/>
        </p:nvCxnSpPr>
        <p:spPr>
          <a:xfrm>
            <a:off x="4159225" y="2540001"/>
            <a:ext cx="4241031" cy="1049334"/>
          </a:xfrm>
          <a:prstGeom prst="bentConnector3">
            <a:avLst>
              <a:gd name="adj1" fmla="val 88075"/>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Obdélník 26">
            <a:extLst>
              <a:ext uri="{FF2B5EF4-FFF2-40B4-BE49-F238E27FC236}">
                <a16:creationId xmlns:a16="http://schemas.microsoft.com/office/drawing/2014/main" id="{58D6FAC2-6DBE-4B98-9528-8C2D3E77FD34}"/>
              </a:ext>
            </a:extLst>
          </p:cNvPr>
          <p:cNvSpPr/>
          <p:nvPr/>
        </p:nvSpPr>
        <p:spPr>
          <a:xfrm>
            <a:off x="8400256" y="2319653"/>
            <a:ext cx="3672408" cy="417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vytrvalostní výkon.</a:t>
            </a:r>
          </a:p>
        </p:txBody>
      </p:sp>
      <p:sp>
        <p:nvSpPr>
          <p:cNvPr id="29" name="Obdélník 28">
            <a:extLst>
              <a:ext uri="{FF2B5EF4-FFF2-40B4-BE49-F238E27FC236}">
                <a16:creationId xmlns:a16="http://schemas.microsoft.com/office/drawing/2014/main" id="{E530B766-4ADA-47BB-B22D-BC2FBBE25D2C}"/>
              </a:ext>
            </a:extLst>
          </p:cNvPr>
          <p:cNvSpPr/>
          <p:nvPr/>
        </p:nvSpPr>
        <p:spPr>
          <a:xfrm>
            <a:off x="8400256" y="3301303"/>
            <a:ext cx="36724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silově-rychlostní výkon.</a:t>
            </a:r>
          </a:p>
        </p:txBody>
      </p:sp>
    </p:spTree>
    <p:extLst>
      <p:ext uri="{BB962C8B-B14F-4D97-AF65-F5344CB8AC3E}">
        <p14:creationId xmlns:p14="http://schemas.microsoft.com/office/powerpoint/2010/main" val="379274522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73" name="Rectangle 7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5" name="Straight Connector 7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8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Freeform: Shape 8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Nadpis 1">
            <a:extLst>
              <a:ext uri="{FF2B5EF4-FFF2-40B4-BE49-F238E27FC236}">
                <a16:creationId xmlns:a16="http://schemas.microsoft.com/office/drawing/2014/main" id="{A05CF156-8E68-491A-98CC-482925D984D9}"/>
              </a:ext>
            </a:extLst>
          </p:cNvPr>
          <p:cNvSpPr txBox="1">
            <a:spLocks/>
          </p:cNvSpPr>
          <p:nvPr/>
        </p:nvSpPr>
        <p:spPr>
          <a:xfrm>
            <a:off x="7181723" y="609600"/>
            <a:ext cx="4512989" cy="2227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rebuchet MS" panose="020B0603020202020204"/>
                <a:ea typeface="+mj-ea"/>
                <a:cs typeface="+mj-cs"/>
              </a:rPr>
              <a:t>Kofein</a:t>
            </a:r>
          </a:p>
        </p:txBody>
      </p:sp>
      <p:pic>
        <p:nvPicPr>
          <p:cNvPr id="6146" name="Picture 2" descr="Image result for coffee beans png">
            <a:extLst>
              <a:ext uri="{FF2B5EF4-FFF2-40B4-BE49-F238E27FC236}">
                <a16:creationId xmlns:a16="http://schemas.microsoft.com/office/drawing/2014/main" id="{7716D118-6E01-4D77-AEF4-7F6C91B337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7251" y="1545062"/>
            <a:ext cx="3856774" cy="385677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7181725" y="2276872"/>
            <a:ext cx="4512988" cy="4176464"/>
          </a:xfrm>
        </p:spPr>
        <p:txBody>
          <a:bodyPr vert="horz" lIns="91440" tIns="45720" rIns="91440" bIns="45720" rtlCol="0" anchor="t">
            <a:normAutofit/>
          </a:bodyPr>
          <a:lstStyle/>
          <a:p>
            <a:pPr>
              <a:buClr>
                <a:schemeClr val="bg1"/>
              </a:buClr>
            </a:pPr>
            <a:r>
              <a:rPr lang="cs-CZ" dirty="0">
                <a:solidFill>
                  <a:srgbClr val="FFFFFF"/>
                </a:solidFill>
              </a:rPr>
              <a:t>Nejčastěji užívaná psychoaktivní látka na světě.</a:t>
            </a:r>
          </a:p>
          <a:p>
            <a:pPr>
              <a:buClr>
                <a:schemeClr val="bg1"/>
              </a:buClr>
            </a:pPr>
            <a:r>
              <a:rPr lang="cs-CZ" dirty="0">
                <a:solidFill>
                  <a:srgbClr val="FFFFFF"/>
                </a:solidFill>
              </a:rPr>
              <a:t>Alkaloid, který </a:t>
            </a:r>
            <a:r>
              <a:rPr lang="cs-CZ" b="1" dirty="0">
                <a:solidFill>
                  <a:srgbClr val="FFFFFF"/>
                </a:solidFill>
              </a:rPr>
              <a:t>příznivě stimuluje centrální nervovou soustavu (CNS) </a:t>
            </a:r>
            <a:r>
              <a:rPr lang="cs-CZ" dirty="0">
                <a:solidFill>
                  <a:srgbClr val="FFFFFF"/>
                </a:solidFill>
              </a:rPr>
              <a:t>a srdeční činnost.</a:t>
            </a:r>
          </a:p>
          <a:p>
            <a:pPr lvl="1">
              <a:buClr>
                <a:schemeClr val="bg1"/>
              </a:buClr>
            </a:pPr>
            <a:r>
              <a:rPr lang="cs-CZ" dirty="0">
                <a:solidFill>
                  <a:srgbClr val="FFFFFF"/>
                </a:solidFill>
              </a:rPr>
              <a:t>Kofein, </a:t>
            </a:r>
            <a:r>
              <a:rPr lang="cs-CZ" dirty="0" err="1">
                <a:solidFill>
                  <a:srgbClr val="FFFFFF"/>
                </a:solidFill>
              </a:rPr>
              <a:t>guaranin</a:t>
            </a:r>
            <a:r>
              <a:rPr lang="cs-CZ" dirty="0">
                <a:solidFill>
                  <a:srgbClr val="FFFFFF"/>
                </a:solidFill>
              </a:rPr>
              <a:t>, </a:t>
            </a:r>
            <a:r>
              <a:rPr lang="cs-CZ" dirty="0" err="1">
                <a:solidFill>
                  <a:srgbClr val="FFFFFF"/>
                </a:solidFill>
              </a:rPr>
              <a:t>matein</a:t>
            </a:r>
            <a:r>
              <a:rPr lang="cs-CZ" dirty="0">
                <a:solidFill>
                  <a:srgbClr val="FFFFFF"/>
                </a:solidFill>
              </a:rPr>
              <a:t>, </a:t>
            </a:r>
            <a:r>
              <a:rPr lang="cs-CZ" dirty="0" err="1">
                <a:solidFill>
                  <a:srgbClr val="FFFFFF"/>
                </a:solidFill>
              </a:rPr>
              <a:t>theofylin</a:t>
            </a:r>
            <a:r>
              <a:rPr lang="cs-CZ" dirty="0">
                <a:solidFill>
                  <a:srgbClr val="FFFFFF"/>
                </a:solidFill>
              </a:rPr>
              <a:t>, </a:t>
            </a:r>
            <a:r>
              <a:rPr lang="cs-CZ" dirty="0" err="1">
                <a:solidFill>
                  <a:srgbClr val="FFFFFF"/>
                </a:solidFill>
              </a:rPr>
              <a:t>theobromin</a:t>
            </a:r>
            <a:r>
              <a:rPr lang="cs-CZ" dirty="0">
                <a:solidFill>
                  <a:srgbClr val="FFFFFF"/>
                </a:solidFill>
              </a:rPr>
              <a:t>.</a:t>
            </a:r>
          </a:p>
          <a:p>
            <a:pPr lvl="1">
              <a:buClr>
                <a:schemeClr val="bg1"/>
              </a:buClr>
            </a:pPr>
            <a:r>
              <a:rPr lang="cs-CZ" dirty="0">
                <a:solidFill>
                  <a:srgbClr val="FFFFFF"/>
                </a:solidFill>
              </a:rPr>
              <a:t>Izomer kofeinu dle zdroje (kávové zrna, čaj, maté, kakao atd.).</a:t>
            </a:r>
          </a:p>
          <a:p>
            <a:pPr>
              <a:buClr>
                <a:schemeClr val="bg1"/>
              </a:buClr>
            </a:pPr>
            <a:r>
              <a:rPr lang="cs-CZ" b="1" dirty="0">
                <a:solidFill>
                  <a:srgbClr val="FFFFFF"/>
                </a:solidFill>
              </a:rPr>
              <a:t>Genetická</a:t>
            </a:r>
            <a:r>
              <a:rPr lang="cs-CZ" dirty="0">
                <a:solidFill>
                  <a:srgbClr val="FFFFFF"/>
                </a:solidFill>
              </a:rPr>
              <a:t> predispozice pro vstřebání a využití kofeinu – někdo bude reagovat pozitivně/někdo bude bez reakce.</a:t>
            </a:r>
          </a:p>
        </p:txBody>
      </p:sp>
      <p:grpSp>
        <p:nvGrpSpPr>
          <p:cNvPr id="17" name="Skupina 16">
            <a:extLst>
              <a:ext uri="{FF2B5EF4-FFF2-40B4-BE49-F238E27FC236}">
                <a16:creationId xmlns:a16="http://schemas.microsoft.com/office/drawing/2014/main" id="{E0B113F7-D3E0-4BBE-8BFA-75D9E2EDED29}"/>
              </a:ext>
            </a:extLst>
          </p:cNvPr>
          <p:cNvGrpSpPr/>
          <p:nvPr/>
        </p:nvGrpSpPr>
        <p:grpSpPr>
          <a:xfrm>
            <a:off x="1423188" y="708791"/>
            <a:ext cx="3953194" cy="914401"/>
            <a:chOff x="0" y="2652149"/>
            <a:chExt cx="8154193" cy="810809"/>
          </a:xfrm>
        </p:grpSpPr>
        <p:sp>
          <p:nvSpPr>
            <p:cNvPr id="18" name="Obdélník: se zakulacenými rohy 17">
              <a:extLst>
                <a:ext uri="{FF2B5EF4-FFF2-40B4-BE49-F238E27FC236}">
                  <a16:creationId xmlns:a16="http://schemas.microsoft.com/office/drawing/2014/main" id="{C66D1FED-DAD2-4682-A861-FBFBB932DC8D}"/>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9" name="Obdélník: se zakulacenými rohy 4">
              <a:extLst>
                <a:ext uri="{FF2B5EF4-FFF2-40B4-BE49-F238E27FC236}">
                  <a16:creationId xmlns:a16="http://schemas.microsoft.com/office/drawing/2014/main" id="{FDC13D6B-A45B-4800-97F0-BDB17A5B41F8}"/>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Suplementace kofeinem může být v podobě kapslí, nápojů, kávového nápoje či jiných rostlinných výluhů.</a:t>
              </a:r>
            </a:p>
          </p:txBody>
        </p:sp>
      </p:grpSp>
      <p:pic>
        <p:nvPicPr>
          <p:cNvPr id="20" name="Grafický objekt 19" descr="Žárovka a ozubené kolečko">
            <a:extLst>
              <a:ext uri="{FF2B5EF4-FFF2-40B4-BE49-F238E27FC236}">
                <a16:creationId xmlns:a16="http://schemas.microsoft.com/office/drawing/2014/main" id="{650F77E1-ED6F-46FB-81A1-DC5AF9EC9B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763" y="568751"/>
            <a:ext cx="595591" cy="595591"/>
          </a:xfrm>
          <a:prstGeom prst="rect">
            <a:avLst/>
          </a:prstGeom>
        </p:spPr>
      </p:pic>
      <p:pic>
        <p:nvPicPr>
          <p:cNvPr id="21" name="Grafický objekt 20" descr="Zmatený člověk">
            <a:extLst>
              <a:ext uri="{FF2B5EF4-FFF2-40B4-BE49-F238E27FC236}">
                <a16:creationId xmlns:a16="http://schemas.microsoft.com/office/drawing/2014/main" id="{53AA7245-FBF9-4F70-9EC3-0CDA4FFABD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05359" y="1164342"/>
            <a:ext cx="914400" cy="914400"/>
          </a:xfrm>
          <a:prstGeom prst="rect">
            <a:avLst/>
          </a:prstGeom>
        </p:spPr>
      </p:pic>
      <p:sp>
        <p:nvSpPr>
          <p:cNvPr id="22" name="TextovéPole 21">
            <a:extLst>
              <a:ext uri="{FF2B5EF4-FFF2-40B4-BE49-F238E27FC236}">
                <a16:creationId xmlns:a16="http://schemas.microsoft.com/office/drawing/2014/main" id="{F12802BE-1AD0-4112-9245-4B43DA2EAC34}"/>
              </a:ext>
            </a:extLst>
          </p:cNvPr>
          <p:cNvSpPr txBox="1"/>
          <p:nvPr/>
        </p:nvSpPr>
        <p:spPr>
          <a:xfrm>
            <a:off x="13011" y="6281692"/>
            <a:ext cx="61590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lvl="0">
              <a:defRPr/>
            </a:pPr>
            <a:r>
              <a:rPr lang="en-US" sz="800" dirty="0">
                <a:solidFill>
                  <a:schemeClr val="tx1">
                    <a:lumMod val="75000"/>
                    <a:lumOff val="25000"/>
                  </a:schemeClr>
                </a:solidFill>
              </a:rPr>
              <a:t>Maughan (2018) - IOC Consensus Statement: Dietary Supplements and the High-Performance Athlete</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err="1">
                <a:ln>
                  <a:noFill/>
                </a:ln>
                <a:solidFill>
                  <a:schemeClr val="tx1">
                    <a:lumMod val="75000"/>
                    <a:lumOff val="25000"/>
                  </a:schemeClr>
                </a:solidFill>
                <a:effectLst/>
                <a:uLnTx/>
                <a:uFillTx/>
                <a:ea typeface="+mn-ea"/>
                <a:cs typeface="+mn-cs"/>
              </a:rPr>
              <a:t>Spriet</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 (2014) - Exercise and Sport Performance with Low Doses of Caffeine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Chen (2015) - Consumption of hot beverages and foods and the risk of esophageal cancer a meta-analysis of observational studies</a:t>
            </a:r>
          </a:p>
        </p:txBody>
      </p:sp>
    </p:spTree>
    <p:extLst>
      <p:ext uri="{BB962C8B-B14F-4D97-AF65-F5344CB8AC3E}">
        <p14:creationId xmlns:p14="http://schemas.microsoft.com/office/powerpoint/2010/main" val="1507603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káva, hrníček, stůl, jídlo&#10;&#10;Popis byl vytvořen automaticky">
            <a:extLst>
              <a:ext uri="{FF2B5EF4-FFF2-40B4-BE49-F238E27FC236}">
                <a16:creationId xmlns:a16="http://schemas.microsoft.com/office/drawing/2014/main" id="{2AA9D698-33B9-4759-A8A7-504150979634}"/>
              </a:ext>
            </a:extLst>
          </p:cNvPr>
          <p:cNvPicPr>
            <a:picLocks noChangeAspect="1"/>
          </p:cNvPicPr>
          <p:nvPr/>
        </p:nvPicPr>
        <p:blipFill rotWithShape="1">
          <a:blip r:embed="rId3">
            <a:extLst>
              <a:ext uri="{28A0092B-C50C-407E-A947-70E740481C1C}">
                <a14:useLocalDpi xmlns:a14="http://schemas.microsoft.com/office/drawing/2010/main" val="0"/>
              </a:ext>
            </a:extLst>
          </a:blip>
          <a:srcRect l="3943" r="3194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8" name="Nadpis 1">
            <a:extLst>
              <a:ext uri="{FF2B5EF4-FFF2-40B4-BE49-F238E27FC236}">
                <a16:creationId xmlns:a16="http://schemas.microsoft.com/office/drawing/2014/main" id="{A05CF156-8E68-491A-98CC-482925D984D9}"/>
              </a:ext>
            </a:extLst>
          </p:cNvPr>
          <p:cNvSpPr txBox="1">
            <a:spLocks/>
          </p:cNvSpPr>
          <p:nvPr/>
        </p:nvSpPr>
        <p:spPr>
          <a:xfrm>
            <a:off x="677333" y="609600"/>
            <a:ext cx="3851123" cy="1320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defTabSz="457200" fontAlgn="auto">
              <a:spcAft>
                <a:spcPts val="600"/>
              </a:spcAft>
              <a:buClrTx/>
              <a:buSzTx/>
              <a:tabLst/>
              <a:defRPr/>
            </a:pPr>
            <a:r>
              <a:rPr kumimoji="0" lang="en-US" sz="3600" b="0" i="0" u="none" strike="noStrike" cap="none" spc="0" normalizeH="0" baseline="0" noProof="0">
                <a:ln>
                  <a:noFill/>
                </a:ln>
                <a:solidFill>
                  <a:schemeClr val="accent1"/>
                </a:solidFill>
                <a:effectLst/>
                <a:uLnTx/>
                <a:uFillTx/>
              </a:rPr>
              <a:t>Kofein</a:t>
            </a:r>
          </a:p>
        </p:txBody>
      </p:sp>
      <p:sp>
        <p:nvSpPr>
          <p:cNvPr id="3" name="Zástupný symbol pro obsah 2"/>
          <p:cNvSpPr>
            <a:spLocks noGrp="1"/>
          </p:cNvSpPr>
          <p:nvPr>
            <p:ph idx="1"/>
          </p:nvPr>
        </p:nvSpPr>
        <p:spPr>
          <a:xfrm>
            <a:off x="677334" y="2160589"/>
            <a:ext cx="3851122" cy="3880773"/>
          </a:xfrm>
        </p:spPr>
        <p:txBody>
          <a:bodyPr vert="horz" lIns="91440" tIns="45720" rIns="91440" bIns="45720" rtlCol="0">
            <a:normAutofit/>
          </a:bodyPr>
          <a:lstStyle/>
          <a:p>
            <a:r>
              <a:rPr lang="cs-CZ"/>
              <a:t>Studiemi uváděné optimální množství v jednorázové dávce kofeinu s cílem podpořit vytrvalostní výkon je </a:t>
            </a:r>
            <a:r>
              <a:rPr lang="cs-CZ" b="1"/>
              <a:t>~3 mg/kg TH hodinu před zahájením výkonu. </a:t>
            </a:r>
            <a:r>
              <a:rPr lang="cs-CZ"/>
              <a:t>Možné jsou i dávky </a:t>
            </a:r>
            <a:r>
              <a:rPr lang="cs-CZ" b="1"/>
              <a:t>1-9 mg/kg TH.</a:t>
            </a:r>
          </a:p>
          <a:p>
            <a:r>
              <a:rPr lang="cs-CZ"/>
              <a:t>Vliv kofeinu je prokázán i při </a:t>
            </a:r>
            <a:r>
              <a:rPr lang="cs-CZ" b="1"/>
              <a:t>nízkých dávkách</a:t>
            </a:r>
            <a:r>
              <a:rPr lang="cs-CZ"/>
              <a:t>. Odpadají negativní vlivy suplementace při stimulaci CNS a to zejména v průběhu dlouhodobé vytrvalosti.</a:t>
            </a:r>
          </a:p>
        </p:txBody>
      </p:sp>
      <p:cxnSp>
        <p:nvCxnSpPr>
          <p:cNvPr id="39" name="Straight Connector 3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TextovéPole 32">
            <a:extLst>
              <a:ext uri="{FF2B5EF4-FFF2-40B4-BE49-F238E27FC236}">
                <a16:creationId xmlns:a16="http://schemas.microsoft.com/office/drawing/2014/main" id="{09569EB6-B19A-4946-87EA-244233C0287D}"/>
              </a:ext>
            </a:extLst>
          </p:cNvPr>
          <p:cNvSpPr txBox="1"/>
          <p:nvPr/>
        </p:nvSpPr>
        <p:spPr>
          <a:xfrm>
            <a:off x="4645470" y="6273225"/>
            <a:ext cx="61590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bg1"/>
                </a:solidFill>
                <a:effectLst/>
                <a:uLnTx/>
                <a:uFillTx/>
                <a:ea typeface="+mn-ea"/>
                <a:cs typeface="+mn-cs"/>
              </a:rPr>
              <a:t>Zdroje:</a:t>
            </a:r>
          </a:p>
          <a:p>
            <a:pPr lvl="0">
              <a:defRPr/>
            </a:pPr>
            <a:r>
              <a:rPr lang="en-US" sz="800" dirty="0">
                <a:solidFill>
                  <a:schemeClr val="bg1"/>
                </a:solidFill>
              </a:rPr>
              <a:t>Maughan (2018) - IOC Consensus Statement: Dietary Supplements and the High-Performance Athlete</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err="1">
                <a:ln>
                  <a:noFill/>
                </a:ln>
                <a:solidFill>
                  <a:schemeClr val="bg1"/>
                </a:solidFill>
                <a:effectLst/>
                <a:uLnTx/>
                <a:uFillTx/>
                <a:ea typeface="+mn-ea"/>
                <a:cs typeface="+mn-cs"/>
              </a:rPr>
              <a:t>Spriet</a:t>
            </a:r>
            <a:r>
              <a:rPr kumimoji="0" lang="en-US" sz="800" b="0" i="0" u="none" strike="noStrike" kern="1200" cap="none" spc="0" normalizeH="0" baseline="0" noProof="0" dirty="0">
                <a:ln>
                  <a:noFill/>
                </a:ln>
                <a:solidFill>
                  <a:schemeClr val="bg1"/>
                </a:solidFill>
                <a:effectLst/>
                <a:uLnTx/>
                <a:uFillTx/>
                <a:ea typeface="+mn-ea"/>
                <a:cs typeface="+mn-cs"/>
              </a:rPr>
              <a:t> (2014) - Exercise and Sport Performance with Low Doses of Caffeine</a:t>
            </a:r>
            <a:r>
              <a:rPr kumimoji="0" lang="cs-CZ" sz="800" b="0" i="0" u="none" strike="noStrike" kern="1200" cap="none" spc="0" normalizeH="0" baseline="0" noProof="0" dirty="0">
                <a:ln>
                  <a:noFill/>
                </a:ln>
                <a:solidFill>
                  <a:schemeClr val="bg1"/>
                </a:solidFill>
                <a:effectLst/>
                <a:uLnTx/>
                <a:uFillTx/>
                <a:ea typeface="+mn-ea"/>
                <a:cs typeface="+mn-cs"/>
              </a:rPr>
              <a:t>.</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a:ln>
                  <a:noFill/>
                </a:ln>
                <a:solidFill>
                  <a:schemeClr val="bg1"/>
                </a:solidFill>
                <a:effectLst/>
                <a:uLnTx/>
                <a:uFillTx/>
                <a:ea typeface="+mn-ea"/>
                <a:cs typeface="+mn-cs"/>
              </a:rPr>
              <a:t>Chen (2015) - Consumption of hot beverages and foods and the risk of esophageal cancer a meta-analysis of observational studies</a:t>
            </a:r>
          </a:p>
        </p:txBody>
      </p:sp>
      <p:grpSp>
        <p:nvGrpSpPr>
          <p:cNvPr id="35" name="Skupina 34">
            <a:extLst>
              <a:ext uri="{FF2B5EF4-FFF2-40B4-BE49-F238E27FC236}">
                <a16:creationId xmlns:a16="http://schemas.microsoft.com/office/drawing/2014/main" id="{405A2F55-8120-48E9-9D72-A41902AECA28}"/>
              </a:ext>
            </a:extLst>
          </p:cNvPr>
          <p:cNvGrpSpPr/>
          <p:nvPr/>
        </p:nvGrpSpPr>
        <p:grpSpPr>
          <a:xfrm>
            <a:off x="5968570" y="4265857"/>
            <a:ext cx="3761569" cy="1325296"/>
            <a:chOff x="0" y="2652149"/>
            <a:chExt cx="8154193" cy="810809"/>
          </a:xfrm>
        </p:grpSpPr>
        <p:sp>
          <p:nvSpPr>
            <p:cNvPr id="36" name="Obdélník: se zakulacenými rohy 35">
              <a:extLst>
                <a:ext uri="{FF2B5EF4-FFF2-40B4-BE49-F238E27FC236}">
                  <a16:creationId xmlns:a16="http://schemas.microsoft.com/office/drawing/2014/main" id="{484342AB-AAEE-424A-9796-46F2D8FE7B67}"/>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7" name="Obdélník: se zakulacenými rohy 4">
              <a:extLst>
                <a:ext uri="{FF2B5EF4-FFF2-40B4-BE49-F238E27FC236}">
                  <a16:creationId xmlns:a16="http://schemas.microsoft.com/office/drawing/2014/main" id="{B2E6E2B9-B862-4CE9-ABA0-B3A38538775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Kofein působí na úrovni CNS, kde stimuluje tzv. „centra štěstí“, což může vést k pozitivní změně v subjektivním vnímání zatížení (RPE) a oddálení pocitů únavy.</a:t>
              </a:r>
            </a:p>
          </p:txBody>
        </p:sp>
      </p:grpSp>
      <p:pic>
        <p:nvPicPr>
          <p:cNvPr id="38" name="Grafický objekt 37" descr="Žárovka a ozubené kolečko">
            <a:extLst>
              <a:ext uri="{FF2B5EF4-FFF2-40B4-BE49-F238E27FC236}">
                <a16:creationId xmlns:a16="http://schemas.microsoft.com/office/drawing/2014/main" id="{18655C24-0261-4F2B-B2D1-ECA2F0FA67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7675" y="3897787"/>
            <a:ext cx="595591" cy="595591"/>
          </a:xfrm>
          <a:prstGeom prst="rect">
            <a:avLst/>
          </a:prstGeom>
        </p:spPr>
      </p:pic>
      <p:pic>
        <p:nvPicPr>
          <p:cNvPr id="40" name="Grafický objekt 39" descr="Muž">
            <a:extLst>
              <a:ext uri="{FF2B5EF4-FFF2-40B4-BE49-F238E27FC236}">
                <a16:creationId xmlns:a16="http://schemas.microsoft.com/office/drawing/2014/main" id="{BDC450D1-825F-4185-9F4E-35058E262B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358271" y="4493378"/>
            <a:ext cx="914400" cy="914400"/>
          </a:xfrm>
          <a:prstGeom prst="rect">
            <a:avLst/>
          </a:prstGeom>
        </p:spPr>
      </p:pic>
    </p:spTree>
    <p:extLst>
      <p:ext uri="{BB962C8B-B14F-4D97-AF65-F5344CB8AC3E}">
        <p14:creationId xmlns:p14="http://schemas.microsoft.com/office/powerpoint/2010/main" val="726163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Nadpis 1">
            <a:extLst>
              <a:ext uri="{FF2B5EF4-FFF2-40B4-BE49-F238E27FC236}">
                <a16:creationId xmlns:a16="http://schemas.microsoft.com/office/drawing/2014/main" id="{23C4F402-0B69-4DFA-B3E2-03D4FE0279A6}"/>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3494BA"/>
                </a:solidFill>
                <a:effectLst/>
                <a:uLnTx/>
                <a:uFillTx/>
                <a:latin typeface="Trebuchet MS" panose="020B0603020202020204"/>
                <a:ea typeface="+mj-ea"/>
                <a:cs typeface="+mj-cs"/>
              </a:rPr>
              <a:t>Dietní nitráty</a:t>
            </a:r>
          </a:p>
        </p:txBody>
      </p:sp>
      <p:sp>
        <p:nvSpPr>
          <p:cNvPr id="11" name="Zástupný symbol pro obsah 2">
            <a:extLst>
              <a:ext uri="{FF2B5EF4-FFF2-40B4-BE49-F238E27FC236}">
                <a16:creationId xmlns:a16="http://schemas.microsoft.com/office/drawing/2014/main" id="{9EC778B2-3270-4E13-92AB-328B28717C09}"/>
              </a:ext>
            </a:extLst>
          </p:cNvPr>
          <p:cNvSpPr txBox="1">
            <a:spLocks/>
          </p:cNvSpPr>
          <p:nvPr/>
        </p:nvSpPr>
        <p:spPr>
          <a:xfrm>
            <a:off x="677334" y="2160589"/>
            <a:ext cx="3967074" cy="37493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
                <a:srgbClr val="3494BA"/>
              </a:buClr>
              <a:buSzPct val="80000"/>
              <a:buFont typeface="Wingdings 3" charset="2"/>
              <a:buChar char=""/>
              <a:tabLst/>
              <a:defRPr/>
            </a:pPr>
            <a:r>
              <a:rPr kumimoji="0" lang="cs-CZ" sz="1800" b="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rPr>
              <a:t>Stimulace tvorby oxidu dusnatého (NO).</a:t>
            </a:r>
          </a:p>
          <a:p>
            <a:pPr defTabSz="457200">
              <a:buClr>
                <a:srgbClr val="3494BA"/>
              </a:buClr>
              <a:buSzPct val="80000"/>
              <a:buFont typeface="Wingdings 3" charset="2"/>
              <a:buChar char=""/>
              <a:defRPr/>
            </a:pPr>
            <a:r>
              <a:rPr lang="cs-CZ" sz="1800" b="1" dirty="0">
                <a:solidFill>
                  <a:prstClr val="black">
                    <a:lumMod val="75000"/>
                    <a:lumOff val="25000"/>
                  </a:prstClr>
                </a:solidFill>
              </a:rPr>
              <a:t>Klesá spotřeba kyslíku (VO</a:t>
            </a:r>
            <a:r>
              <a:rPr lang="cs-CZ" sz="1800" b="1" baseline="-25000" dirty="0">
                <a:solidFill>
                  <a:prstClr val="black">
                    <a:lumMod val="75000"/>
                    <a:lumOff val="25000"/>
                  </a:prstClr>
                </a:solidFill>
              </a:rPr>
              <a:t>2</a:t>
            </a:r>
            <a:r>
              <a:rPr lang="cs-CZ" sz="1800" b="1" dirty="0">
                <a:solidFill>
                  <a:prstClr val="black">
                    <a:lumMod val="75000"/>
                    <a:lumOff val="25000"/>
                  </a:prstClr>
                </a:solidFill>
              </a:rPr>
              <a:t>) a zvyšuje se efektivita práce rychlých svalových vláken II. typu.</a:t>
            </a:r>
          </a:p>
          <a:p>
            <a:pPr marL="228600" marR="0" lvl="0" indent="-228600" algn="l" defTabSz="457200" rtl="0" eaLnBrk="1" fontAlgn="auto" latinLnBrk="0" hangingPunct="1">
              <a:lnSpc>
                <a:spcPct val="90000"/>
              </a:lnSpc>
              <a:spcBef>
                <a:spcPts val="1000"/>
              </a:spcBef>
              <a:spcAft>
                <a:spcPts val="0"/>
              </a:spcAft>
              <a:buClr>
                <a:srgbClr val="3494BA"/>
              </a:buClr>
              <a:buSzPct val="80000"/>
              <a:buFont typeface="Wingdings 3" charset="2"/>
              <a:buChar char=""/>
              <a:tabLst/>
              <a:defRPr/>
            </a:pPr>
            <a:r>
              <a:rPr kumimoji="0" lang="cs-CZ" sz="180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rPr>
              <a:t>Zlepšení ekonomiky pohybu a výkonových parametrů (kontraktilita rychlých svalových vláken).</a:t>
            </a:r>
          </a:p>
          <a:p>
            <a:pPr lvl="1" defTabSz="457200">
              <a:spcBef>
                <a:spcPts val="1000"/>
              </a:spcBef>
              <a:buClr>
                <a:srgbClr val="3494BA"/>
              </a:buClr>
              <a:buSzPct val="80000"/>
              <a:buFont typeface="Wingdings 3" charset="2"/>
              <a:buChar char=""/>
              <a:defRPr/>
            </a:pPr>
            <a:r>
              <a:rPr lang="cs-CZ" sz="1400" dirty="0">
                <a:solidFill>
                  <a:prstClr val="black">
                    <a:lumMod val="75000"/>
                    <a:lumOff val="25000"/>
                  </a:prstClr>
                </a:solidFill>
                <a:latin typeface="Trebuchet MS" panose="020B0603020202020204"/>
              </a:rPr>
              <a:t>Působí tedy jak na vytrvalostní tak na silově-rychlostní výkony.</a:t>
            </a:r>
            <a:endParaRPr kumimoji="0" lang="cs-CZ" sz="140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endParaRPr>
          </a:p>
        </p:txBody>
      </p:sp>
      <p:pic>
        <p:nvPicPr>
          <p:cNvPr id="7170" name="Picture 2" descr="Image result for beetroot png">
            <a:extLst>
              <a:ext uri="{FF2B5EF4-FFF2-40B4-BE49-F238E27FC236}">
                <a16:creationId xmlns:a16="http://schemas.microsoft.com/office/drawing/2014/main" id="{9C207F37-1B53-48A4-9824-2B702002EA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87137" y="2159331"/>
            <a:ext cx="4204989" cy="22812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1DD8E8EC-FFA8-4269-AB2B-4B436F924DF6}"/>
              </a:ext>
            </a:extLst>
          </p:cNvPr>
          <p:cNvSpPr txBox="1"/>
          <p:nvPr/>
        </p:nvSpPr>
        <p:spPr>
          <a:xfrm>
            <a:off x="0" y="6150114"/>
            <a:ext cx="6835526" cy="707886"/>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a:defRPr/>
            </a:pPr>
            <a:r>
              <a:rPr lang="cs-CZ" dirty="0" err="1">
                <a:solidFill>
                  <a:schemeClr val="tx1">
                    <a:lumMod val="75000"/>
                    <a:lumOff val="25000"/>
                  </a:schemeClr>
                </a:solidFill>
              </a:rPr>
              <a:t>Maughan</a:t>
            </a:r>
            <a:r>
              <a:rPr lang="cs-CZ" dirty="0">
                <a:solidFill>
                  <a:schemeClr val="tx1">
                    <a:lumMod val="75000"/>
                    <a:lumOff val="25000"/>
                  </a:schemeClr>
                </a:solidFill>
              </a:rPr>
              <a:t> (2018) - IOC </a:t>
            </a:r>
            <a:r>
              <a:rPr lang="cs-CZ" dirty="0" err="1">
                <a:solidFill>
                  <a:schemeClr val="tx1">
                    <a:lumMod val="75000"/>
                    <a:lumOff val="25000"/>
                  </a:schemeClr>
                </a:solidFill>
              </a:rPr>
              <a:t>Consensus</a:t>
            </a:r>
            <a:r>
              <a:rPr lang="cs-CZ" dirty="0">
                <a:solidFill>
                  <a:schemeClr val="tx1">
                    <a:lumMod val="75000"/>
                    <a:lumOff val="25000"/>
                  </a:schemeClr>
                </a:solidFill>
              </a:rPr>
              <a:t> </a:t>
            </a:r>
            <a:r>
              <a:rPr lang="cs-CZ" dirty="0" err="1">
                <a:solidFill>
                  <a:schemeClr val="tx1">
                    <a:lumMod val="75000"/>
                    <a:lumOff val="25000"/>
                  </a:schemeClr>
                </a:solidFill>
              </a:rPr>
              <a:t>Statement</a:t>
            </a:r>
            <a:r>
              <a:rPr lang="cs-CZ" dirty="0">
                <a:solidFill>
                  <a:schemeClr val="tx1">
                    <a:lumMod val="75000"/>
                    <a:lumOff val="25000"/>
                  </a:schemeClr>
                </a:solidFill>
              </a:rPr>
              <a:t>: </a:t>
            </a:r>
            <a:r>
              <a:rPr lang="cs-CZ" dirty="0" err="1">
                <a:solidFill>
                  <a:schemeClr val="tx1">
                    <a:lumMod val="75000"/>
                    <a:lumOff val="25000"/>
                  </a:schemeClr>
                </a:solidFill>
              </a:rPr>
              <a:t>Dietary</a:t>
            </a:r>
            <a:r>
              <a:rPr lang="cs-CZ" dirty="0">
                <a:solidFill>
                  <a:schemeClr val="tx1">
                    <a:lumMod val="75000"/>
                    <a:lumOff val="25000"/>
                  </a:schemeClr>
                </a:solidFill>
              </a:rPr>
              <a:t> </a:t>
            </a:r>
            <a:r>
              <a:rPr lang="cs-CZ" dirty="0" err="1">
                <a:solidFill>
                  <a:schemeClr val="tx1">
                    <a:lumMod val="75000"/>
                    <a:lumOff val="25000"/>
                  </a:schemeClr>
                </a:solidFill>
              </a:rPr>
              <a:t>Supplements</a:t>
            </a:r>
            <a:r>
              <a:rPr lang="cs-CZ" dirty="0">
                <a:solidFill>
                  <a:schemeClr val="tx1">
                    <a:lumMod val="75000"/>
                    <a:lumOff val="25000"/>
                  </a:schemeClr>
                </a:solidFill>
              </a:rPr>
              <a:t> and </a:t>
            </a:r>
            <a:r>
              <a:rPr lang="cs-CZ" dirty="0" err="1">
                <a:solidFill>
                  <a:schemeClr val="tx1">
                    <a:lumMod val="75000"/>
                    <a:lumOff val="25000"/>
                  </a:schemeClr>
                </a:solidFill>
              </a:rPr>
              <a:t>the</a:t>
            </a:r>
            <a:r>
              <a:rPr lang="cs-CZ" dirty="0">
                <a:solidFill>
                  <a:schemeClr val="tx1">
                    <a:lumMod val="75000"/>
                    <a:lumOff val="25000"/>
                  </a:schemeClr>
                </a:solidFill>
              </a:rPr>
              <a:t> </a:t>
            </a:r>
            <a:r>
              <a:rPr lang="cs-CZ" dirty="0" err="1">
                <a:solidFill>
                  <a:schemeClr val="tx1">
                    <a:lumMod val="75000"/>
                    <a:lumOff val="25000"/>
                  </a:schemeClr>
                </a:solidFill>
              </a:rPr>
              <a:t>High</a:t>
            </a:r>
            <a:r>
              <a:rPr lang="cs-CZ" dirty="0">
                <a:solidFill>
                  <a:schemeClr val="tx1">
                    <a:lumMod val="75000"/>
                    <a:lumOff val="25000"/>
                  </a:schemeClr>
                </a:solidFill>
              </a:rPr>
              <a:t>-Performance </a:t>
            </a:r>
            <a:r>
              <a:rPr lang="cs-CZ" dirty="0" err="1">
                <a:solidFill>
                  <a:schemeClr val="tx1">
                    <a:lumMod val="75000"/>
                    <a:lumOff val="25000"/>
                  </a:schemeClr>
                </a:solidFill>
              </a:rPr>
              <a:t>Athlete</a:t>
            </a:r>
            <a:endParaRPr kumimoji="0" lang="cs-CZ" sz="800" b="0" i="0" u="none" strike="noStrike" kern="1200" cap="none" spc="0" normalizeH="0" baseline="0" noProof="0" dirty="0">
              <a:ln>
                <a:noFill/>
              </a:ln>
              <a:solidFill>
                <a:schemeClr val="tx1">
                  <a:lumMod val="75000"/>
                  <a:lumOff val="25000"/>
                </a:schemeClr>
              </a:solidFill>
              <a:effectLst/>
              <a:uLnTx/>
              <a:uFillTx/>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(2018) - </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Dietary Nitrate and Physical Performance</a:t>
            </a:r>
            <a:endPar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(2014) -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and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performance. </a:t>
            </a: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Wylie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(2016) - Dose-</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dependent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effects</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the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oxygen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cost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moderate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-intensity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Acute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vs.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chronic</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p:txBody>
      </p:sp>
      <p:grpSp>
        <p:nvGrpSpPr>
          <p:cNvPr id="15" name="Skupina 14">
            <a:extLst>
              <a:ext uri="{FF2B5EF4-FFF2-40B4-BE49-F238E27FC236}">
                <a16:creationId xmlns:a16="http://schemas.microsoft.com/office/drawing/2014/main" id="{80B3B1D0-89C0-4BED-BDFA-18CCE44AD47B}"/>
              </a:ext>
            </a:extLst>
          </p:cNvPr>
          <p:cNvGrpSpPr/>
          <p:nvPr/>
        </p:nvGrpSpPr>
        <p:grpSpPr>
          <a:xfrm>
            <a:off x="7998488" y="5003752"/>
            <a:ext cx="3761569" cy="1325296"/>
            <a:chOff x="0" y="2652149"/>
            <a:chExt cx="8154193" cy="810809"/>
          </a:xfrm>
        </p:grpSpPr>
        <p:sp>
          <p:nvSpPr>
            <p:cNvPr id="16" name="Obdélník: se zakulacenými rohy 15">
              <a:extLst>
                <a:ext uri="{FF2B5EF4-FFF2-40B4-BE49-F238E27FC236}">
                  <a16:creationId xmlns:a16="http://schemas.microsoft.com/office/drawing/2014/main" id="{C2FA5F42-362B-4B06-8423-E0EF1899BB4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7" name="Obdélník: se zakulacenými rohy 4">
              <a:extLst>
                <a:ext uri="{FF2B5EF4-FFF2-40B4-BE49-F238E27FC236}">
                  <a16:creationId xmlns:a16="http://schemas.microsoft.com/office/drawing/2014/main" id="{594928B1-1C9B-448B-B24B-4ED78A1EA6D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Navýšení příjmu nitrátů (</a:t>
              </a:r>
              <a:r>
                <a:rPr lang="cs-CZ" sz="1600" dirty="0">
                  <a:solidFill>
                    <a:srgbClr val="FFFFFF"/>
                  </a:solidFill>
                </a:rPr>
                <a:t>NO</a:t>
              </a:r>
              <a:r>
                <a:rPr lang="cs-CZ" sz="1600" baseline="-25000" dirty="0">
                  <a:solidFill>
                    <a:srgbClr val="FFFFFF"/>
                  </a:solidFill>
                </a:rPr>
                <a:t>3</a:t>
              </a:r>
              <a:r>
                <a:rPr lang="cs-CZ" sz="1600" baseline="30000" dirty="0">
                  <a:solidFill>
                    <a:srgbClr val="FFFFFF"/>
                  </a:solidFill>
                </a:rPr>
                <a:t>-</a:t>
              </a:r>
              <a:r>
                <a:rPr lang="cs-CZ" sz="1600" dirty="0">
                  <a:solidFill>
                    <a:srgbClr val="FFFFFF"/>
                  </a:solidFill>
                </a:rPr>
                <a:t>)</a:t>
              </a:r>
              <a:r>
                <a:rPr lang="cs-CZ" sz="1600" baseline="30000" dirty="0">
                  <a:solidFill>
                    <a:srgbClr val="FFFFFF"/>
                  </a:solidFill>
                </a:rPr>
                <a:t> </a:t>
              </a:r>
              <a:r>
                <a:rPr lang="cs-CZ" sz="1600" i="1" dirty="0"/>
                <a:t>a zvýšená stimulace tvorby NO umožňuje působit stejným úsilím, se sníženými nároky na kyslík a energii.</a:t>
              </a:r>
            </a:p>
          </p:txBody>
        </p:sp>
      </p:grpSp>
      <p:pic>
        <p:nvPicPr>
          <p:cNvPr id="18" name="Grafický objekt 17" descr="Žárovka a ozubené kolečko">
            <a:extLst>
              <a:ext uri="{FF2B5EF4-FFF2-40B4-BE49-F238E27FC236}">
                <a16:creationId xmlns:a16="http://schemas.microsoft.com/office/drawing/2014/main" id="{3BB9EAB2-4E62-4B78-8630-5CD120B6C6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7593" y="4635682"/>
            <a:ext cx="595591" cy="595591"/>
          </a:xfrm>
          <a:prstGeom prst="rect">
            <a:avLst/>
          </a:prstGeom>
        </p:spPr>
      </p:pic>
      <p:pic>
        <p:nvPicPr>
          <p:cNvPr id="19" name="Grafický objekt 18" descr="Muž">
            <a:extLst>
              <a:ext uri="{FF2B5EF4-FFF2-40B4-BE49-F238E27FC236}">
                <a16:creationId xmlns:a16="http://schemas.microsoft.com/office/drawing/2014/main" id="{DCC32CFC-47E1-464B-B41F-7D09DBB0E9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388189" y="5231273"/>
            <a:ext cx="914400" cy="914400"/>
          </a:xfrm>
          <a:prstGeom prst="rect">
            <a:avLst/>
          </a:prstGeom>
        </p:spPr>
      </p:pic>
    </p:spTree>
    <p:extLst>
      <p:ext uri="{BB962C8B-B14F-4D97-AF65-F5344CB8AC3E}">
        <p14:creationId xmlns:p14="http://schemas.microsoft.com/office/powerpoint/2010/main" val="2675430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a:t>Legislativa doplňků stravy</a:t>
            </a:r>
          </a:p>
        </p:txBody>
      </p:sp>
      <p:sp>
        <p:nvSpPr>
          <p:cNvPr id="17411" name="Rectangle 3"/>
          <p:cNvSpPr>
            <a:spLocks noGrp="1"/>
          </p:cNvSpPr>
          <p:nvPr>
            <p:ph idx="1"/>
          </p:nvPr>
        </p:nvSpPr>
        <p:spPr>
          <a:xfrm>
            <a:off x="677334" y="1700808"/>
            <a:ext cx="9451114" cy="4968551"/>
          </a:xfrm>
        </p:spPr>
        <p:txBody>
          <a:bodyPr>
            <a:normAutofit/>
          </a:bodyPr>
          <a:lstStyle/>
          <a:p>
            <a:r>
              <a:rPr lang="cs-CZ" altLang="cs-CZ" dirty="0"/>
              <a:t>Dne 29. 3. 2018 vešla v platnost vyhláška </a:t>
            </a:r>
            <a:r>
              <a:rPr lang="cs-CZ" altLang="cs-CZ" b="1" dirty="0"/>
              <a:t>Ministerstva zemědělství č. 58/2018 Sb., o doplňcích stravy a složení potravin</a:t>
            </a:r>
            <a:r>
              <a:rPr lang="cs-CZ" altLang="cs-CZ" dirty="0"/>
              <a:t>. Účinnost vyhlášky je od 1. 11. 2018.  Tato vyhláška zrušuje vyhlášku č. 225/2008 Sb., kterou se stanoví požadavky na doplňky stravy a na obohacování potravin, ve znění pozdějších předpisů.</a:t>
            </a:r>
          </a:p>
          <a:p>
            <a:pPr lvl="1"/>
            <a:r>
              <a:rPr lang="cs-CZ" altLang="cs-CZ" sz="1800" dirty="0"/>
              <a:t>Seznam vitaminů a minerálních látek a jejich forem, které lze použít pro výrobu doplňků stravy.</a:t>
            </a:r>
          </a:p>
          <a:p>
            <a:pPr lvl="1"/>
            <a:r>
              <a:rPr lang="cs-CZ" altLang="cs-CZ" sz="1800" dirty="0"/>
              <a:t>Seznam referenčních hodnot příjmu vitaminů a minerálních látek.</a:t>
            </a:r>
          </a:p>
          <a:p>
            <a:pPr lvl="1"/>
            <a:r>
              <a:rPr lang="cs-CZ" altLang="cs-CZ" sz="1800" dirty="0"/>
              <a:t>Termín „doporučená denní dávka“ je nahrazen termínem „referenční hodnota příjmu“ v souladu s nařízením č. 1169/2011. </a:t>
            </a:r>
          </a:p>
          <a:p>
            <a:pPr lvl="1"/>
            <a:r>
              <a:rPr lang="cs-CZ" altLang="cs-CZ" sz="1800" dirty="0"/>
              <a:t>Z důvodu nových vědeckých poznatků v dané problematice jsou upraveny podmínky použití některých rostlin i některých dalších látek jiných než rostliny v doplňcích stravy a také seznamy některých rostlin a některých dalších látek zakázaných při výrobě potravin. </a:t>
            </a:r>
          </a:p>
          <a:p>
            <a:pPr lvl="1"/>
            <a:r>
              <a:rPr lang="cs-CZ" altLang="cs-CZ" sz="1800" dirty="0"/>
              <a:t>Ke změnám došlo i v případě podmínek </a:t>
            </a:r>
            <a:r>
              <a:rPr lang="cs-CZ" altLang="cs-CZ" sz="1800" b="1" dirty="0"/>
              <a:t>označování doplňků stravy</a:t>
            </a:r>
            <a:r>
              <a:rPr lang="cs-CZ" altLang="cs-CZ" sz="1800" dirty="0"/>
              <a:t>.</a:t>
            </a:r>
          </a:p>
        </p:txBody>
      </p:sp>
    </p:spTree>
    <p:custDataLst>
      <p:tags r:id="rId1"/>
    </p:custDataLst>
    <p:extLst>
      <p:ext uri="{BB962C8B-B14F-4D97-AF65-F5344CB8AC3E}">
        <p14:creationId xmlns:p14="http://schemas.microsoft.com/office/powerpoint/2010/main" val="3377946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5">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36" name="Rectangle 17">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37" name="Straight Connector 19">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21">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27">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31">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Shape 33">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Nadpis 1">
            <a:extLst>
              <a:ext uri="{FF2B5EF4-FFF2-40B4-BE49-F238E27FC236}">
                <a16:creationId xmlns:a16="http://schemas.microsoft.com/office/drawing/2014/main" id="{23C4F402-0B69-4DFA-B3E2-03D4FE0279A6}"/>
              </a:ext>
            </a:extLst>
          </p:cNvPr>
          <p:cNvSpPr txBox="1">
            <a:spLocks/>
          </p:cNvSpPr>
          <p:nvPr/>
        </p:nvSpPr>
        <p:spPr>
          <a:xfrm>
            <a:off x="7181723" y="609600"/>
            <a:ext cx="4512989" cy="2227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rebuchet MS" panose="020B0603020202020204"/>
                <a:ea typeface="+mj-ea"/>
                <a:cs typeface="+mj-cs"/>
              </a:rPr>
              <a:t>Dietní nitráty</a:t>
            </a:r>
          </a:p>
        </p:txBody>
      </p:sp>
      <p:sp>
        <p:nvSpPr>
          <p:cNvPr id="11" name="Zástupný symbol pro obsah 2">
            <a:extLst>
              <a:ext uri="{FF2B5EF4-FFF2-40B4-BE49-F238E27FC236}">
                <a16:creationId xmlns:a16="http://schemas.microsoft.com/office/drawing/2014/main" id="{9EC778B2-3270-4E13-92AB-328B28717C09}"/>
              </a:ext>
            </a:extLst>
          </p:cNvPr>
          <p:cNvSpPr txBox="1">
            <a:spLocks/>
          </p:cNvSpPr>
          <p:nvPr/>
        </p:nvSpPr>
        <p:spPr>
          <a:xfrm>
            <a:off x="7104468" y="2564904"/>
            <a:ext cx="4868017" cy="35903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Akutní</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dávkování</a:t>
            </a:r>
          </a:p>
          <a:p>
            <a:pPr lvl="1" defTabSz="457200">
              <a:spcBef>
                <a:spcPts val="1000"/>
              </a:spcBef>
              <a:buClr>
                <a:schemeClr val="bg1"/>
              </a:buClr>
              <a:buSzPct val="80000"/>
              <a:buFont typeface="Wingdings 3" charset="2"/>
              <a:buChar char=""/>
              <a:defRPr/>
            </a:pPr>
            <a:r>
              <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rPr>
              <a:t>400-800 mg </a:t>
            </a:r>
            <a:r>
              <a:rPr lang="cs-CZ" sz="1400" dirty="0">
                <a:solidFill>
                  <a:srgbClr val="FFFFFF"/>
                </a:solidFill>
              </a:rPr>
              <a:t>NO</a:t>
            </a:r>
            <a:r>
              <a:rPr lang="cs-CZ" sz="1400" baseline="-25000" dirty="0">
                <a:solidFill>
                  <a:srgbClr val="FFFFFF"/>
                </a:solidFill>
              </a:rPr>
              <a:t>3</a:t>
            </a:r>
            <a:r>
              <a:rPr lang="cs-CZ" sz="1400" baseline="30000" dirty="0">
                <a:solidFill>
                  <a:srgbClr val="FFFFFF"/>
                </a:solidFill>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lvl="1" defTabSz="457200">
              <a:spcBef>
                <a:spcPts val="1000"/>
              </a:spcBef>
              <a:buClr>
                <a:schemeClr val="bg1"/>
              </a:buClr>
              <a:buSzPct val="80000"/>
              <a:buFont typeface="Wingdings 3" charset="2"/>
              <a:buChar char=""/>
              <a:defRPr/>
            </a:pPr>
            <a:r>
              <a:rPr lang="cs-CZ" sz="1400" dirty="0">
                <a:solidFill>
                  <a:srgbClr val="FFFFFF"/>
                </a:solidFill>
                <a:latin typeface="Trebuchet MS" panose="020B0603020202020204"/>
              </a:rPr>
              <a:t>Zlepšení ekonomiky pohybu (↓VO</a:t>
            </a:r>
            <a:r>
              <a:rPr lang="cs-CZ" sz="1400" baseline="-25000" dirty="0">
                <a:solidFill>
                  <a:srgbClr val="FFFFFF"/>
                </a:solidFill>
                <a:latin typeface="Trebuchet MS" panose="020B0603020202020204"/>
              </a:rPr>
              <a:t>2</a:t>
            </a:r>
            <a:r>
              <a:rPr lang="cs-CZ" sz="1400" dirty="0">
                <a:solidFill>
                  <a:srgbClr val="FFFFFF"/>
                </a:solidFill>
                <a:latin typeface="Trebuchet MS" panose="020B0603020202020204"/>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Chronické</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dávkování</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p>
          <a:p>
            <a:pPr lvl="1" defTabSz="457200">
              <a:spcBef>
                <a:spcPts val="1000"/>
              </a:spcBef>
              <a:buClr>
                <a:schemeClr val="bg1"/>
              </a:buClr>
              <a:buSzPct val="80000"/>
              <a:buFont typeface="Wingdings 3" charset="2"/>
              <a:buChar char=""/>
              <a:defRPr/>
            </a:pPr>
            <a:r>
              <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rPr>
              <a:t>6 a více denní konzumace 400-800 mg NO</a:t>
            </a:r>
            <a:r>
              <a:rPr kumimoji="0" lang="cs-CZ" sz="1400" b="0" i="0" u="none" strike="noStrike" kern="1200" cap="none" spc="0" normalizeH="0" baseline="-25000" dirty="0">
                <a:ln>
                  <a:noFill/>
                </a:ln>
                <a:solidFill>
                  <a:srgbClr val="FFFFFF"/>
                </a:solidFill>
                <a:effectLst/>
                <a:uLnTx/>
                <a:uFillTx/>
                <a:latin typeface="Trebuchet MS" panose="020B0603020202020204"/>
                <a:ea typeface="+mn-ea"/>
                <a:cs typeface="+mn-cs"/>
              </a:rPr>
              <a:t>3</a:t>
            </a:r>
            <a:r>
              <a:rPr kumimoji="0" lang="cs-CZ" sz="1400" b="0" i="0" u="none" strike="noStrike" kern="1200" cap="none" spc="0" normalizeH="0" baseline="30000" dirty="0">
                <a:ln>
                  <a:noFill/>
                </a:ln>
                <a:solidFill>
                  <a:srgbClr val="FFFFFF"/>
                </a:solidFill>
                <a:effectLst/>
                <a:uLnTx/>
                <a:uFillTx/>
                <a:latin typeface="Trebuchet MS" panose="020B0603020202020204"/>
                <a:ea typeface="+mn-ea"/>
                <a:cs typeface="+mn-cs"/>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lvl="1" defTabSz="457200">
              <a:spcBef>
                <a:spcPts val="1000"/>
              </a:spcBef>
              <a:buClr>
                <a:schemeClr val="bg1"/>
              </a:buClr>
              <a:buSzPct val="80000"/>
              <a:buFont typeface="Wingdings 3" charset="2"/>
              <a:buChar char=""/>
              <a:defRPr/>
            </a:pPr>
            <a:r>
              <a:rPr lang="cs-CZ" sz="1400" dirty="0">
                <a:solidFill>
                  <a:srgbClr val="FFFFFF"/>
                </a:solidFill>
                <a:latin typeface="Trebuchet MS" panose="020B0603020202020204"/>
              </a:rPr>
              <a:t>Zlepšení výkonových parametrů.</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endPar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Vysoká efektivita u výkonů vysoké intenzity v rozmezí 6-30 min a některých silově-rychlostních disciplín.</a:t>
            </a:r>
          </a:p>
        </p:txBody>
      </p:sp>
      <p:sp>
        <p:nvSpPr>
          <p:cNvPr id="21" name="TextovéPole 20">
            <a:extLst>
              <a:ext uri="{FF2B5EF4-FFF2-40B4-BE49-F238E27FC236}">
                <a16:creationId xmlns:a16="http://schemas.microsoft.com/office/drawing/2014/main" id="{BF207D50-1D7E-459E-92DE-107566E28785}"/>
              </a:ext>
            </a:extLst>
          </p:cNvPr>
          <p:cNvSpPr txBox="1"/>
          <p:nvPr/>
        </p:nvSpPr>
        <p:spPr>
          <a:xfrm>
            <a:off x="0" y="6150114"/>
            <a:ext cx="6835526" cy="707886"/>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a:defRPr/>
            </a:pPr>
            <a:r>
              <a:rPr lang="cs-CZ" dirty="0" err="1">
                <a:solidFill>
                  <a:schemeClr val="tx1">
                    <a:lumMod val="75000"/>
                    <a:lumOff val="25000"/>
                  </a:schemeClr>
                </a:solidFill>
              </a:rPr>
              <a:t>Maughan</a:t>
            </a:r>
            <a:r>
              <a:rPr lang="cs-CZ" dirty="0">
                <a:solidFill>
                  <a:schemeClr val="tx1">
                    <a:lumMod val="75000"/>
                    <a:lumOff val="25000"/>
                  </a:schemeClr>
                </a:solidFill>
              </a:rPr>
              <a:t> (2018) - IOC </a:t>
            </a:r>
            <a:r>
              <a:rPr lang="cs-CZ" dirty="0" err="1">
                <a:solidFill>
                  <a:schemeClr val="tx1">
                    <a:lumMod val="75000"/>
                    <a:lumOff val="25000"/>
                  </a:schemeClr>
                </a:solidFill>
              </a:rPr>
              <a:t>Consensus</a:t>
            </a:r>
            <a:r>
              <a:rPr lang="cs-CZ" dirty="0">
                <a:solidFill>
                  <a:schemeClr val="tx1">
                    <a:lumMod val="75000"/>
                    <a:lumOff val="25000"/>
                  </a:schemeClr>
                </a:solidFill>
              </a:rPr>
              <a:t> </a:t>
            </a:r>
            <a:r>
              <a:rPr lang="cs-CZ" dirty="0" err="1">
                <a:solidFill>
                  <a:schemeClr val="tx1">
                    <a:lumMod val="75000"/>
                    <a:lumOff val="25000"/>
                  </a:schemeClr>
                </a:solidFill>
              </a:rPr>
              <a:t>Statement</a:t>
            </a:r>
            <a:r>
              <a:rPr lang="cs-CZ" dirty="0">
                <a:solidFill>
                  <a:schemeClr val="tx1">
                    <a:lumMod val="75000"/>
                    <a:lumOff val="25000"/>
                  </a:schemeClr>
                </a:solidFill>
              </a:rPr>
              <a:t>: </a:t>
            </a:r>
            <a:r>
              <a:rPr lang="cs-CZ" dirty="0" err="1">
                <a:solidFill>
                  <a:schemeClr val="tx1">
                    <a:lumMod val="75000"/>
                    <a:lumOff val="25000"/>
                  </a:schemeClr>
                </a:solidFill>
              </a:rPr>
              <a:t>Dietary</a:t>
            </a:r>
            <a:r>
              <a:rPr lang="cs-CZ" dirty="0">
                <a:solidFill>
                  <a:schemeClr val="tx1">
                    <a:lumMod val="75000"/>
                    <a:lumOff val="25000"/>
                  </a:schemeClr>
                </a:solidFill>
              </a:rPr>
              <a:t> </a:t>
            </a:r>
            <a:r>
              <a:rPr lang="cs-CZ" dirty="0" err="1">
                <a:solidFill>
                  <a:schemeClr val="tx1">
                    <a:lumMod val="75000"/>
                    <a:lumOff val="25000"/>
                  </a:schemeClr>
                </a:solidFill>
              </a:rPr>
              <a:t>Supplements</a:t>
            </a:r>
            <a:r>
              <a:rPr lang="cs-CZ" dirty="0">
                <a:solidFill>
                  <a:schemeClr val="tx1">
                    <a:lumMod val="75000"/>
                    <a:lumOff val="25000"/>
                  </a:schemeClr>
                </a:solidFill>
              </a:rPr>
              <a:t> and </a:t>
            </a:r>
            <a:r>
              <a:rPr lang="cs-CZ" dirty="0" err="1">
                <a:solidFill>
                  <a:schemeClr val="tx1">
                    <a:lumMod val="75000"/>
                    <a:lumOff val="25000"/>
                  </a:schemeClr>
                </a:solidFill>
              </a:rPr>
              <a:t>the</a:t>
            </a:r>
            <a:r>
              <a:rPr lang="cs-CZ" dirty="0">
                <a:solidFill>
                  <a:schemeClr val="tx1">
                    <a:lumMod val="75000"/>
                    <a:lumOff val="25000"/>
                  </a:schemeClr>
                </a:solidFill>
              </a:rPr>
              <a:t> </a:t>
            </a:r>
            <a:r>
              <a:rPr lang="cs-CZ" dirty="0" err="1">
                <a:solidFill>
                  <a:schemeClr val="tx1">
                    <a:lumMod val="75000"/>
                    <a:lumOff val="25000"/>
                  </a:schemeClr>
                </a:solidFill>
              </a:rPr>
              <a:t>High</a:t>
            </a:r>
            <a:r>
              <a:rPr lang="cs-CZ" dirty="0">
                <a:solidFill>
                  <a:schemeClr val="tx1">
                    <a:lumMod val="75000"/>
                    <a:lumOff val="25000"/>
                  </a:schemeClr>
                </a:solidFill>
              </a:rPr>
              <a:t>-Performance </a:t>
            </a:r>
            <a:r>
              <a:rPr lang="cs-CZ" dirty="0" err="1">
                <a:solidFill>
                  <a:schemeClr val="tx1">
                    <a:lumMod val="75000"/>
                    <a:lumOff val="25000"/>
                  </a:schemeClr>
                </a:solidFill>
              </a:rPr>
              <a:t>Athlete</a:t>
            </a:r>
            <a:endParaRPr kumimoji="0" lang="cs-CZ" sz="800" b="0" i="0" u="none" strike="noStrike" kern="1200" cap="none" spc="0" normalizeH="0" baseline="0" noProof="0" dirty="0">
              <a:ln>
                <a:noFill/>
              </a:ln>
              <a:solidFill>
                <a:schemeClr val="tx1">
                  <a:lumMod val="75000"/>
                  <a:lumOff val="25000"/>
                </a:schemeClr>
              </a:solidFill>
              <a:effectLst/>
              <a:uLnTx/>
              <a:uFillTx/>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(2018) - </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Dietary Nitrate and Physical Performance</a:t>
            </a:r>
            <a:endPar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(2014) -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and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performance. </a:t>
            </a: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Wylie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(2016) - Dose-</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dependent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effects</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the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oxygen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cost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moderate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-intensity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Acute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vs.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chronic</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p:txBody>
      </p:sp>
      <p:grpSp>
        <p:nvGrpSpPr>
          <p:cNvPr id="22" name="Skupina 21">
            <a:extLst>
              <a:ext uri="{FF2B5EF4-FFF2-40B4-BE49-F238E27FC236}">
                <a16:creationId xmlns:a16="http://schemas.microsoft.com/office/drawing/2014/main" id="{77487333-C0BF-4000-87C9-5A577785070D}"/>
              </a:ext>
            </a:extLst>
          </p:cNvPr>
          <p:cNvGrpSpPr/>
          <p:nvPr/>
        </p:nvGrpSpPr>
        <p:grpSpPr>
          <a:xfrm>
            <a:off x="838421" y="408634"/>
            <a:ext cx="4619734" cy="1850558"/>
            <a:chOff x="0" y="2652149"/>
            <a:chExt cx="8154193" cy="810809"/>
          </a:xfrm>
        </p:grpSpPr>
        <p:sp>
          <p:nvSpPr>
            <p:cNvPr id="23" name="Obdélník: se zakulacenými rohy 22">
              <a:extLst>
                <a:ext uri="{FF2B5EF4-FFF2-40B4-BE49-F238E27FC236}">
                  <a16:creationId xmlns:a16="http://schemas.microsoft.com/office/drawing/2014/main" id="{2A2A2440-7132-4D5D-96FB-727342F143D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4" name="Obdélník: se zakulacenými rohy 4">
              <a:extLst>
                <a:ext uri="{FF2B5EF4-FFF2-40B4-BE49-F238E27FC236}">
                  <a16:creationId xmlns:a16="http://schemas.microsoft.com/office/drawing/2014/main" id="{24B9A91C-F064-47EE-A483-010B6610539E}"/>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Nitráty se přirozeně nachází v červené řepě, kořenové zelenině, listové zelenině nebo například bylinkách a různých druzích koření.</a:t>
              </a:r>
            </a:p>
            <a:p>
              <a:pPr defTabSz="933450">
                <a:lnSpc>
                  <a:spcPct val="90000"/>
                </a:lnSpc>
                <a:spcBef>
                  <a:spcPct val="0"/>
                </a:spcBef>
                <a:spcAft>
                  <a:spcPct val="35000"/>
                </a:spcAft>
              </a:pPr>
              <a:r>
                <a:rPr lang="cs-CZ" sz="1600" i="1" dirty="0">
                  <a:solidFill>
                    <a:srgbClr val="FFFFFF"/>
                  </a:solidFill>
                </a:rPr>
                <a:t>500 ml džusu z červené řepy = 300-700 mg NO</a:t>
              </a:r>
              <a:r>
                <a:rPr lang="cs-CZ" sz="1600" i="1" baseline="-25000" dirty="0">
                  <a:solidFill>
                    <a:srgbClr val="FFFFFF"/>
                  </a:solidFill>
                </a:rPr>
                <a:t>3</a:t>
              </a:r>
              <a:r>
                <a:rPr lang="cs-CZ" sz="1600" i="1" baseline="30000" dirty="0">
                  <a:solidFill>
                    <a:srgbClr val="FFFFFF"/>
                  </a:solidFill>
                </a:rPr>
                <a:t>-</a:t>
              </a:r>
            </a:p>
            <a:p>
              <a:pPr defTabSz="933450">
                <a:lnSpc>
                  <a:spcPct val="90000"/>
                </a:lnSpc>
                <a:spcBef>
                  <a:spcPct val="0"/>
                </a:spcBef>
                <a:spcAft>
                  <a:spcPct val="35000"/>
                </a:spcAft>
              </a:pPr>
              <a:r>
                <a:rPr lang="cs-CZ" sz="1600" i="1" dirty="0"/>
                <a:t>Shot </a:t>
              </a:r>
              <a:r>
                <a:rPr lang="cs-CZ" sz="1600" i="1" dirty="0" err="1"/>
                <a:t>BeetIt</a:t>
              </a:r>
              <a:r>
                <a:rPr lang="cs-CZ" sz="1600" i="1" dirty="0"/>
                <a:t> (koncentrát šťávy z červené řepy) 70 ml = 400 mg </a:t>
              </a:r>
              <a:r>
                <a:rPr lang="cs-CZ" sz="1600" i="1" dirty="0">
                  <a:solidFill>
                    <a:srgbClr val="FFFFFF"/>
                  </a:solidFill>
                </a:rPr>
                <a:t>NO</a:t>
              </a:r>
              <a:r>
                <a:rPr lang="cs-CZ" sz="1600" i="1" baseline="-25000" dirty="0">
                  <a:solidFill>
                    <a:srgbClr val="FFFFFF"/>
                  </a:solidFill>
                </a:rPr>
                <a:t>3</a:t>
              </a:r>
              <a:r>
                <a:rPr lang="cs-CZ" sz="1600" i="1" baseline="30000" dirty="0">
                  <a:solidFill>
                    <a:srgbClr val="FFFFFF"/>
                  </a:solidFill>
                </a:rPr>
                <a:t>-</a:t>
              </a:r>
              <a:endParaRPr lang="cs-CZ" sz="1600" i="1" dirty="0"/>
            </a:p>
          </p:txBody>
        </p:sp>
      </p:grpSp>
      <p:pic>
        <p:nvPicPr>
          <p:cNvPr id="26" name="Grafický objekt 25" descr="Žárovka a ozubené kolečko">
            <a:extLst>
              <a:ext uri="{FF2B5EF4-FFF2-40B4-BE49-F238E27FC236}">
                <a16:creationId xmlns:a16="http://schemas.microsoft.com/office/drawing/2014/main" id="{68705DA5-3732-4A3E-9458-80C642C9A5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9996" y="268593"/>
            <a:ext cx="595591" cy="595591"/>
          </a:xfrm>
          <a:prstGeom prst="rect">
            <a:avLst/>
          </a:prstGeom>
        </p:spPr>
      </p:pic>
      <p:pic>
        <p:nvPicPr>
          <p:cNvPr id="27" name="Grafický objekt 26" descr="Zmatený člověk">
            <a:extLst>
              <a:ext uri="{FF2B5EF4-FFF2-40B4-BE49-F238E27FC236}">
                <a16:creationId xmlns:a16="http://schemas.microsoft.com/office/drawing/2014/main" id="{6A5CF7F8-FE36-43B1-A581-D3C5566FA0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20592" y="864184"/>
            <a:ext cx="914400" cy="914400"/>
          </a:xfrm>
          <a:prstGeom prst="rect">
            <a:avLst/>
          </a:prstGeom>
        </p:spPr>
      </p:pic>
      <p:pic>
        <p:nvPicPr>
          <p:cNvPr id="3" name="Obrázek 2" descr="Obsah obrázku hrníček, interiér, stůl, vsedě&#10;&#10;Popis byl vytvořen automaticky">
            <a:extLst>
              <a:ext uri="{FF2B5EF4-FFF2-40B4-BE49-F238E27FC236}">
                <a16:creationId xmlns:a16="http://schemas.microsoft.com/office/drawing/2014/main" id="{1CA25177-C464-4B02-93C3-5EA5AC110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88" y="2286405"/>
            <a:ext cx="4640328" cy="2608495"/>
          </a:xfrm>
          <a:prstGeom prst="rect">
            <a:avLst/>
          </a:prstGeom>
        </p:spPr>
      </p:pic>
    </p:spTree>
    <p:extLst>
      <p:ext uri="{BB962C8B-B14F-4D97-AF65-F5344CB8AC3E}">
        <p14:creationId xmlns:p14="http://schemas.microsoft.com/office/powerpoint/2010/main" val="1666463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C488E9-896F-4265-A268-708F2F16CBAC}"/>
              </a:ext>
            </a:extLst>
          </p:cNvPr>
          <p:cNvSpPr>
            <a:spLocks noGrp="1"/>
          </p:cNvSpPr>
          <p:nvPr>
            <p:ph type="title"/>
          </p:nvPr>
        </p:nvSpPr>
        <p:spPr/>
        <p:txBody>
          <a:bodyPr>
            <a:normAutofit fontScale="90000"/>
          </a:bodyPr>
          <a:lstStyle/>
          <a:p>
            <a:r>
              <a:rPr lang="el-GR" dirty="0"/>
              <a:t>β-</a:t>
            </a:r>
            <a:r>
              <a:rPr lang="cs-CZ" dirty="0"/>
              <a:t>alanin, bikarbonát sodný a citrát sodný</a:t>
            </a:r>
            <a:br>
              <a:rPr lang="cs-CZ" dirty="0"/>
            </a:br>
            <a:r>
              <a:rPr lang="cs-CZ" sz="2700" dirty="0"/>
              <a:t>Látky navyšující pufrační kapacitu organismu</a:t>
            </a:r>
            <a:br>
              <a:rPr lang="cs-CZ" dirty="0"/>
            </a:br>
            <a:endParaRPr lang="cs-CZ" dirty="0"/>
          </a:p>
        </p:txBody>
      </p:sp>
      <p:sp>
        <p:nvSpPr>
          <p:cNvPr id="3" name="Zástupný obsah 2">
            <a:extLst>
              <a:ext uri="{FF2B5EF4-FFF2-40B4-BE49-F238E27FC236}">
                <a16:creationId xmlns:a16="http://schemas.microsoft.com/office/drawing/2014/main" id="{1CEFC43D-7ECE-4A5C-B98A-011DB5BA93F2}"/>
              </a:ext>
            </a:extLst>
          </p:cNvPr>
          <p:cNvSpPr>
            <a:spLocks noGrp="1"/>
          </p:cNvSpPr>
          <p:nvPr>
            <p:ph idx="1"/>
          </p:nvPr>
        </p:nvSpPr>
        <p:spPr/>
        <p:txBody>
          <a:bodyPr>
            <a:normAutofit/>
          </a:bodyPr>
          <a:lstStyle/>
          <a:p>
            <a:r>
              <a:rPr lang="cs-CZ" dirty="0"/>
              <a:t>Uvádí organismus do stavu </a:t>
            </a:r>
            <a:r>
              <a:rPr lang="cs-CZ" b="1" dirty="0"/>
              <a:t>indukované alkalózy </a:t>
            </a:r>
            <a:r>
              <a:rPr lang="cs-CZ" dirty="0"/>
              <a:t>– zásaditější pH krve.</a:t>
            </a:r>
          </a:p>
          <a:p>
            <a:r>
              <a:rPr lang="cs-CZ" dirty="0"/>
              <a:t>Akutní X Chronické dávkování.</a:t>
            </a:r>
          </a:p>
          <a:p>
            <a:r>
              <a:rPr lang="cs-CZ" dirty="0"/>
              <a:t>Zlepšení výkonů v řádech několika milisekund maximálně sekund.</a:t>
            </a:r>
          </a:p>
          <a:p>
            <a:r>
              <a:rPr lang="cs-CZ" dirty="0"/>
              <a:t>Suplementace</a:t>
            </a:r>
            <a:r>
              <a:rPr lang="cs-CZ" b="1" dirty="0"/>
              <a:t> </a:t>
            </a:r>
            <a:r>
              <a:rPr lang="cs-CZ" dirty="0"/>
              <a:t>bikarbonátem je často provázena </a:t>
            </a:r>
            <a:r>
              <a:rPr lang="cs-CZ" b="1" dirty="0"/>
              <a:t>zažívacími komplikacemi</a:t>
            </a:r>
            <a:r>
              <a:rPr lang="cs-CZ" dirty="0"/>
              <a:t>. Těm je možné se vyhnout kombinací s menší porcí snadno stravitelných sacharidů (ovoce, gel atp.).</a:t>
            </a:r>
            <a:endParaRPr lang="cs-CZ" b="1" dirty="0"/>
          </a:p>
        </p:txBody>
      </p:sp>
      <p:grpSp>
        <p:nvGrpSpPr>
          <p:cNvPr id="4" name="Skupina 3">
            <a:extLst>
              <a:ext uri="{FF2B5EF4-FFF2-40B4-BE49-F238E27FC236}">
                <a16:creationId xmlns:a16="http://schemas.microsoft.com/office/drawing/2014/main" id="{9DD401F6-3F28-420C-8F5F-0F5CA25FCF4F}"/>
              </a:ext>
            </a:extLst>
          </p:cNvPr>
          <p:cNvGrpSpPr/>
          <p:nvPr/>
        </p:nvGrpSpPr>
        <p:grpSpPr>
          <a:xfrm>
            <a:off x="5087888" y="4509120"/>
            <a:ext cx="3953194" cy="1391947"/>
            <a:chOff x="0" y="2652149"/>
            <a:chExt cx="8154193" cy="810809"/>
          </a:xfrm>
        </p:grpSpPr>
        <p:sp>
          <p:nvSpPr>
            <p:cNvPr id="5" name="Obdélník: se zakulacenými rohy 4">
              <a:extLst>
                <a:ext uri="{FF2B5EF4-FFF2-40B4-BE49-F238E27FC236}">
                  <a16:creationId xmlns:a16="http://schemas.microsoft.com/office/drawing/2014/main" id="{B1BFF6AA-F322-4D8D-8AEF-E76E5FED443D}"/>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6" name="Obdélník: se zakulacenými rohy 4">
              <a:extLst>
                <a:ext uri="{FF2B5EF4-FFF2-40B4-BE49-F238E27FC236}">
                  <a16:creationId xmlns:a16="http://schemas.microsoft.com/office/drawing/2014/main" id="{5BD5A0C2-A018-4FB0-8B80-65722D73C3D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Bikarbonát a citrát sodný ovlivňují acidobazické prostření mimo buňku (extracelulární působení). Zatímco </a:t>
              </a:r>
              <a:r>
                <a:rPr lang="el-GR" sz="1600" i="1" dirty="0"/>
                <a:t>β-</a:t>
              </a:r>
              <a:r>
                <a:rPr lang="cs-CZ" sz="1600" i="1" dirty="0"/>
                <a:t>Alanin ovlivňuje pH uvnitř buňky (intracelulární působení).</a:t>
              </a:r>
            </a:p>
          </p:txBody>
        </p:sp>
      </p:grpSp>
      <p:pic>
        <p:nvPicPr>
          <p:cNvPr id="7" name="Grafický objekt 6" descr="Žárovka a ozubené kolečko">
            <a:extLst>
              <a:ext uri="{FF2B5EF4-FFF2-40B4-BE49-F238E27FC236}">
                <a16:creationId xmlns:a16="http://schemas.microsoft.com/office/drawing/2014/main" id="{B5D2D0EA-11AB-45EA-8EFB-38BA442735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9220" y="4369080"/>
            <a:ext cx="595591" cy="595591"/>
          </a:xfrm>
          <a:prstGeom prst="rect">
            <a:avLst/>
          </a:prstGeom>
        </p:spPr>
      </p:pic>
      <p:pic>
        <p:nvPicPr>
          <p:cNvPr id="8" name="Grafický objekt 7" descr="Zmatený člověk">
            <a:extLst>
              <a:ext uri="{FF2B5EF4-FFF2-40B4-BE49-F238E27FC236}">
                <a16:creationId xmlns:a16="http://schemas.microsoft.com/office/drawing/2014/main" id="{3C6BCBFF-7B54-4173-9DDC-5D67B7FE93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39816" y="4964671"/>
            <a:ext cx="914400" cy="914400"/>
          </a:xfrm>
          <a:prstGeom prst="rect">
            <a:avLst/>
          </a:prstGeom>
        </p:spPr>
      </p:pic>
      <p:sp>
        <p:nvSpPr>
          <p:cNvPr id="16" name="TextovéPole 15">
            <a:extLst>
              <a:ext uri="{FF2B5EF4-FFF2-40B4-BE49-F238E27FC236}">
                <a16:creationId xmlns:a16="http://schemas.microsoft.com/office/drawing/2014/main" id="{926A74C8-1404-441C-A597-8CF5A6D49FF9}"/>
              </a:ext>
            </a:extLst>
          </p:cNvPr>
          <p:cNvSpPr txBox="1"/>
          <p:nvPr/>
        </p:nvSpPr>
        <p:spPr>
          <a:xfrm>
            <a:off x="0" y="6273225"/>
            <a:ext cx="5641288" cy="584775"/>
          </a:xfrm>
          <a:prstGeom prst="rect">
            <a:avLst/>
          </a:prstGeom>
          <a:noFill/>
        </p:spPr>
        <p:txBody>
          <a:bodyPr wrap="none" rtlCol="0">
            <a:spAutoFit/>
          </a:bodyPr>
          <a:lstStyle/>
          <a:p>
            <a:pPr defTabSz="914400">
              <a:buClr>
                <a:srgbClr val="40BAD2"/>
              </a:buClr>
            </a:pPr>
            <a:r>
              <a:rPr lang="cs-CZ" sz="800" dirty="0">
                <a:solidFill>
                  <a:srgbClr val="000000">
                    <a:lumMod val="65000"/>
                    <a:lumOff val="35000"/>
                  </a:srgbClr>
                </a:solidFill>
              </a:rPr>
              <a:t>Zdroj: </a:t>
            </a:r>
          </a:p>
          <a:p>
            <a:pPr defTabSz="914400">
              <a:buClr>
                <a:srgbClr val="40BAD2"/>
              </a:buClr>
            </a:pPr>
            <a:r>
              <a:rPr lang="cs-CZ" sz="800" dirty="0" err="1">
                <a:solidFill>
                  <a:srgbClr val="000000">
                    <a:lumMod val="65000"/>
                    <a:lumOff val="35000"/>
                  </a:srgbClr>
                </a:solidFill>
              </a:rPr>
              <a:t>Maughan</a:t>
            </a:r>
            <a:r>
              <a:rPr lang="cs-CZ" sz="800" dirty="0">
                <a:solidFill>
                  <a:srgbClr val="000000">
                    <a:lumMod val="65000"/>
                    <a:lumOff val="35000"/>
                  </a:srgbClr>
                </a:solidFill>
              </a:rPr>
              <a:t> (2018) - IOC </a:t>
            </a:r>
            <a:r>
              <a:rPr lang="cs-CZ" sz="800" dirty="0" err="1">
                <a:solidFill>
                  <a:srgbClr val="000000">
                    <a:lumMod val="65000"/>
                    <a:lumOff val="35000"/>
                  </a:srgbClr>
                </a:solidFill>
              </a:rPr>
              <a:t>Consensus</a:t>
            </a:r>
            <a:r>
              <a:rPr lang="cs-CZ" sz="800" dirty="0">
                <a:solidFill>
                  <a:srgbClr val="000000">
                    <a:lumMod val="65000"/>
                    <a:lumOff val="35000"/>
                  </a:srgbClr>
                </a:solidFill>
              </a:rPr>
              <a:t> </a:t>
            </a:r>
            <a:r>
              <a:rPr lang="cs-CZ" sz="800" dirty="0" err="1">
                <a:solidFill>
                  <a:srgbClr val="000000">
                    <a:lumMod val="65000"/>
                    <a:lumOff val="35000"/>
                  </a:srgbClr>
                </a:solidFill>
              </a:rPr>
              <a:t>Statement</a:t>
            </a:r>
            <a:r>
              <a:rPr lang="cs-CZ" sz="800" dirty="0">
                <a:solidFill>
                  <a:srgbClr val="000000">
                    <a:lumMod val="65000"/>
                    <a:lumOff val="35000"/>
                  </a:srgbClr>
                </a:solidFill>
              </a:rPr>
              <a:t>: </a:t>
            </a:r>
            <a:r>
              <a:rPr lang="cs-CZ" sz="800" dirty="0" err="1">
                <a:solidFill>
                  <a:srgbClr val="000000">
                    <a:lumMod val="65000"/>
                    <a:lumOff val="35000"/>
                  </a:srgbClr>
                </a:solidFill>
              </a:rPr>
              <a:t>Dietary</a:t>
            </a:r>
            <a:r>
              <a:rPr lang="cs-CZ" sz="800" dirty="0">
                <a:solidFill>
                  <a:srgbClr val="000000">
                    <a:lumMod val="65000"/>
                    <a:lumOff val="35000"/>
                  </a:srgbClr>
                </a:solidFill>
              </a:rPr>
              <a:t> </a:t>
            </a:r>
            <a:r>
              <a:rPr lang="cs-CZ" sz="800" dirty="0" err="1">
                <a:solidFill>
                  <a:srgbClr val="000000">
                    <a:lumMod val="65000"/>
                    <a:lumOff val="35000"/>
                  </a:srgbClr>
                </a:solidFill>
              </a:rPr>
              <a:t>Supplements</a:t>
            </a:r>
            <a:r>
              <a:rPr lang="cs-CZ" sz="800" dirty="0">
                <a:solidFill>
                  <a:srgbClr val="000000">
                    <a:lumMod val="65000"/>
                    <a:lumOff val="35000"/>
                  </a:srgbClr>
                </a:solidFill>
              </a:rPr>
              <a:t> and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High</a:t>
            </a:r>
            <a:r>
              <a:rPr lang="cs-CZ" sz="800" dirty="0">
                <a:solidFill>
                  <a:srgbClr val="000000">
                    <a:lumMod val="65000"/>
                    <a:lumOff val="35000"/>
                  </a:srgbClr>
                </a:solidFill>
              </a:rPr>
              <a:t>-Performance </a:t>
            </a:r>
            <a:r>
              <a:rPr lang="cs-CZ" sz="800" dirty="0" err="1">
                <a:solidFill>
                  <a:srgbClr val="000000">
                    <a:lumMod val="65000"/>
                    <a:lumOff val="35000"/>
                  </a:srgbClr>
                </a:solidFill>
              </a:rPr>
              <a:t>Athlete</a:t>
            </a:r>
            <a:endParaRPr lang="cs-CZ" sz="800" dirty="0">
              <a:solidFill>
                <a:srgbClr val="000000">
                  <a:lumMod val="65000"/>
                  <a:lumOff val="35000"/>
                </a:srgbClr>
              </a:solidFill>
            </a:endParaRPr>
          </a:p>
          <a:p>
            <a:pPr defTabSz="914400">
              <a:buClr>
                <a:srgbClr val="40BAD2"/>
              </a:buClr>
            </a:pPr>
            <a:r>
              <a:rPr lang="en-US" sz="800" dirty="0" err="1">
                <a:solidFill>
                  <a:srgbClr val="000000">
                    <a:lumMod val="65000"/>
                    <a:lumOff val="35000"/>
                  </a:srgbClr>
                </a:solidFill>
              </a:rPr>
              <a:t>Pruscino</a:t>
            </a:r>
            <a:r>
              <a:rPr lang="en-US" sz="800" dirty="0">
                <a:solidFill>
                  <a:srgbClr val="000000">
                    <a:lumMod val="65000"/>
                    <a:lumOff val="35000"/>
                  </a:srgbClr>
                </a:solidFill>
              </a:rPr>
              <a:t> (2008) - Effects of Sodium Bicarbonate, Caffeine and Their Combination on Repeated Swimming Performance</a:t>
            </a:r>
            <a:endParaRPr lang="cs-CZ" sz="800" dirty="0">
              <a:solidFill>
                <a:srgbClr val="000000">
                  <a:lumMod val="65000"/>
                  <a:lumOff val="35000"/>
                </a:srgbClr>
              </a:solidFill>
            </a:endParaRPr>
          </a:p>
          <a:p>
            <a:pPr defTabSz="914400">
              <a:buClr>
                <a:srgbClr val="40BAD2"/>
              </a:buClr>
            </a:pPr>
            <a:r>
              <a:rPr lang="en-US" sz="800" dirty="0">
                <a:solidFill>
                  <a:srgbClr val="000000">
                    <a:lumMod val="65000"/>
                    <a:lumOff val="35000"/>
                  </a:srgbClr>
                </a:solidFill>
              </a:rPr>
              <a:t>McNaughton (2008) - Ergogenic effects of sodium bicarbonate</a:t>
            </a:r>
            <a:endParaRPr lang="cs-CZ" sz="800" dirty="0">
              <a:solidFill>
                <a:srgbClr val="000000">
                  <a:lumMod val="65000"/>
                  <a:lumOff val="35000"/>
                </a:srgbClr>
              </a:solidFill>
            </a:endParaRPr>
          </a:p>
        </p:txBody>
      </p:sp>
    </p:spTree>
    <p:extLst>
      <p:ext uri="{BB962C8B-B14F-4D97-AF65-F5344CB8AC3E}">
        <p14:creationId xmlns:p14="http://schemas.microsoft.com/office/powerpoint/2010/main" val="2471577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C488E9-896F-4265-A268-708F2F16CBAC}"/>
              </a:ext>
            </a:extLst>
          </p:cNvPr>
          <p:cNvSpPr>
            <a:spLocks noGrp="1"/>
          </p:cNvSpPr>
          <p:nvPr>
            <p:ph type="title"/>
          </p:nvPr>
        </p:nvSpPr>
        <p:spPr/>
        <p:txBody>
          <a:bodyPr>
            <a:normAutofit fontScale="90000"/>
          </a:bodyPr>
          <a:lstStyle/>
          <a:p>
            <a:r>
              <a:rPr lang="el-GR" dirty="0"/>
              <a:t>β-</a:t>
            </a:r>
            <a:r>
              <a:rPr lang="cs-CZ" dirty="0"/>
              <a:t>alanin, bikarbonát sodný a citrát sodný</a:t>
            </a:r>
            <a:br>
              <a:rPr lang="cs-CZ" dirty="0"/>
            </a:br>
            <a:r>
              <a:rPr lang="cs-CZ" sz="2700" dirty="0"/>
              <a:t>Látky navyšující pufrační kapacitu organismu</a:t>
            </a:r>
            <a:br>
              <a:rPr lang="cs-CZ" dirty="0"/>
            </a:br>
            <a:endParaRPr lang="cs-CZ" dirty="0"/>
          </a:p>
        </p:txBody>
      </p:sp>
      <p:sp>
        <p:nvSpPr>
          <p:cNvPr id="3" name="Zástupný obsah 2">
            <a:extLst>
              <a:ext uri="{FF2B5EF4-FFF2-40B4-BE49-F238E27FC236}">
                <a16:creationId xmlns:a16="http://schemas.microsoft.com/office/drawing/2014/main" id="{1CEFC43D-7ECE-4A5C-B98A-011DB5BA93F2}"/>
              </a:ext>
            </a:extLst>
          </p:cNvPr>
          <p:cNvSpPr>
            <a:spLocks noGrp="1"/>
          </p:cNvSpPr>
          <p:nvPr>
            <p:ph idx="1"/>
          </p:nvPr>
        </p:nvSpPr>
        <p:spPr>
          <a:xfrm>
            <a:off x="677334" y="2160589"/>
            <a:ext cx="8596668" cy="4103836"/>
          </a:xfrm>
        </p:spPr>
        <p:txBody>
          <a:bodyPr>
            <a:normAutofit fontScale="92500" lnSpcReduction="20000"/>
          </a:bodyPr>
          <a:lstStyle/>
          <a:p>
            <a:r>
              <a:rPr lang="cs-CZ" b="1" dirty="0"/>
              <a:t>Akutní dávkování:</a:t>
            </a:r>
          </a:p>
          <a:p>
            <a:pPr lvl="1"/>
            <a:r>
              <a:rPr lang="cs-CZ" i="1" dirty="0"/>
              <a:t>Bikarbonát sodný</a:t>
            </a:r>
          </a:p>
          <a:p>
            <a:pPr lvl="2"/>
            <a:r>
              <a:rPr lang="cs-CZ" dirty="0"/>
              <a:t>Dávka 0,3 g/kg v několika menších dávkách 2-3 hodiny před plánovaným výkonem</a:t>
            </a:r>
          </a:p>
          <a:p>
            <a:pPr lvl="1"/>
            <a:r>
              <a:rPr lang="cs-CZ" i="1" dirty="0"/>
              <a:t>Citrát sodný</a:t>
            </a:r>
          </a:p>
          <a:p>
            <a:pPr lvl="2"/>
            <a:r>
              <a:rPr lang="cs-CZ" dirty="0"/>
              <a:t>Dávka 0,3-0,5 g/kg 2-3 hodiny před plánovaným výkonem</a:t>
            </a:r>
          </a:p>
          <a:p>
            <a:r>
              <a:rPr lang="cs-CZ" b="1" dirty="0"/>
              <a:t>Chronické dávkování:</a:t>
            </a:r>
          </a:p>
          <a:p>
            <a:pPr lvl="1"/>
            <a:r>
              <a:rPr lang="cs-CZ" i="1" dirty="0"/>
              <a:t>Bikarbonát sodný</a:t>
            </a:r>
          </a:p>
          <a:p>
            <a:pPr lvl="2"/>
            <a:r>
              <a:rPr lang="cs-CZ" dirty="0"/>
              <a:t>Dávka 0,3 g/kg rozdělená do 2-4 menších v průběhu dne, 3-5 dnů předem + 2-3 hodiny v několika menších dávkách před plánovaným výkonem</a:t>
            </a:r>
          </a:p>
          <a:p>
            <a:pPr lvl="1"/>
            <a:r>
              <a:rPr lang="cs-CZ" i="1" dirty="0"/>
              <a:t>Citrát sodný</a:t>
            </a:r>
          </a:p>
          <a:p>
            <a:pPr lvl="2"/>
            <a:r>
              <a:rPr lang="cs-CZ" dirty="0"/>
              <a:t>Dávka 0,3-0,5 g/kg rozdělená do 2-4 menších v průběhu dne, 3-5 dnů předem + 2-3 hodiny před plánovaným výkonem</a:t>
            </a:r>
          </a:p>
          <a:p>
            <a:pPr lvl="1"/>
            <a:r>
              <a:rPr lang="el-GR" i="1" dirty="0"/>
              <a:t>β</a:t>
            </a:r>
            <a:r>
              <a:rPr lang="cs-CZ" i="1" dirty="0"/>
              <a:t>-Alanin</a:t>
            </a:r>
          </a:p>
          <a:p>
            <a:pPr lvl="2"/>
            <a:r>
              <a:rPr lang="cs-CZ" dirty="0"/>
              <a:t>Dávka 65 mg/kg/den rozdělená do 2-4 menších v průběhu dne po dobu 10-12 týdnů</a:t>
            </a:r>
          </a:p>
        </p:txBody>
      </p:sp>
      <p:sp>
        <p:nvSpPr>
          <p:cNvPr id="9" name="TextovéPole 8">
            <a:extLst>
              <a:ext uri="{FF2B5EF4-FFF2-40B4-BE49-F238E27FC236}">
                <a16:creationId xmlns:a16="http://schemas.microsoft.com/office/drawing/2014/main" id="{8B4E6FD9-C092-4F85-9C80-B79E84F8496E}"/>
              </a:ext>
            </a:extLst>
          </p:cNvPr>
          <p:cNvSpPr txBox="1"/>
          <p:nvPr/>
        </p:nvSpPr>
        <p:spPr>
          <a:xfrm>
            <a:off x="0" y="6273225"/>
            <a:ext cx="5641288" cy="584775"/>
          </a:xfrm>
          <a:prstGeom prst="rect">
            <a:avLst/>
          </a:prstGeom>
          <a:noFill/>
        </p:spPr>
        <p:txBody>
          <a:bodyPr wrap="none" rtlCol="0">
            <a:spAutoFit/>
          </a:bodyPr>
          <a:lstStyle/>
          <a:p>
            <a:pPr defTabSz="914400">
              <a:buClr>
                <a:srgbClr val="40BAD2"/>
              </a:buClr>
            </a:pPr>
            <a:r>
              <a:rPr lang="cs-CZ" sz="800" dirty="0">
                <a:solidFill>
                  <a:srgbClr val="000000">
                    <a:lumMod val="65000"/>
                    <a:lumOff val="35000"/>
                  </a:srgbClr>
                </a:solidFill>
              </a:rPr>
              <a:t>Zdroj: </a:t>
            </a:r>
          </a:p>
          <a:p>
            <a:pPr defTabSz="914400">
              <a:buClr>
                <a:srgbClr val="40BAD2"/>
              </a:buClr>
            </a:pPr>
            <a:r>
              <a:rPr lang="cs-CZ" sz="800" dirty="0" err="1">
                <a:solidFill>
                  <a:srgbClr val="000000">
                    <a:lumMod val="65000"/>
                    <a:lumOff val="35000"/>
                  </a:srgbClr>
                </a:solidFill>
              </a:rPr>
              <a:t>Maughan</a:t>
            </a:r>
            <a:r>
              <a:rPr lang="cs-CZ" sz="800" dirty="0">
                <a:solidFill>
                  <a:srgbClr val="000000">
                    <a:lumMod val="65000"/>
                    <a:lumOff val="35000"/>
                  </a:srgbClr>
                </a:solidFill>
              </a:rPr>
              <a:t> (2018) - IOC </a:t>
            </a:r>
            <a:r>
              <a:rPr lang="cs-CZ" sz="800" dirty="0" err="1">
                <a:solidFill>
                  <a:srgbClr val="000000">
                    <a:lumMod val="65000"/>
                    <a:lumOff val="35000"/>
                  </a:srgbClr>
                </a:solidFill>
              </a:rPr>
              <a:t>Consensus</a:t>
            </a:r>
            <a:r>
              <a:rPr lang="cs-CZ" sz="800" dirty="0">
                <a:solidFill>
                  <a:srgbClr val="000000">
                    <a:lumMod val="65000"/>
                    <a:lumOff val="35000"/>
                  </a:srgbClr>
                </a:solidFill>
              </a:rPr>
              <a:t> </a:t>
            </a:r>
            <a:r>
              <a:rPr lang="cs-CZ" sz="800" dirty="0" err="1">
                <a:solidFill>
                  <a:srgbClr val="000000">
                    <a:lumMod val="65000"/>
                    <a:lumOff val="35000"/>
                  </a:srgbClr>
                </a:solidFill>
              </a:rPr>
              <a:t>Statement</a:t>
            </a:r>
            <a:r>
              <a:rPr lang="cs-CZ" sz="800" dirty="0">
                <a:solidFill>
                  <a:srgbClr val="000000">
                    <a:lumMod val="65000"/>
                    <a:lumOff val="35000"/>
                  </a:srgbClr>
                </a:solidFill>
              </a:rPr>
              <a:t>: </a:t>
            </a:r>
            <a:r>
              <a:rPr lang="cs-CZ" sz="800" dirty="0" err="1">
                <a:solidFill>
                  <a:srgbClr val="000000">
                    <a:lumMod val="65000"/>
                    <a:lumOff val="35000"/>
                  </a:srgbClr>
                </a:solidFill>
              </a:rPr>
              <a:t>Dietary</a:t>
            </a:r>
            <a:r>
              <a:rPr lang="cs-CZ" sz="800" dirty="0">
                <a:solidFill>
                  <a:srgbClr val="000000">
                    <a:lumMod val="65000"/>
                    <a:lumOff val="35000"/>
                  </a:srgbClr>
                </a:solidFill>
              </a:rPr>
              <a:t> </a:t>
            </a:r>
            <a:r>
              <a:rPr lang="cs-CZ" sz="800" dirty="0" err="1">
                <a:solidFill>
                  <a:srgbClr val="000000">
                    <a:lumMod val="65000"/>
                    <a:lumOff val="35000"/>
                  </a:srgbClr>
                </a:solidFill>
              </a:rPr>
              <a:t>Supplements</a:t>
            </a:r>
            <a:r>
              <a:rPr lang="cs-CZ" sz="800" dirty="0">
                <a:solidFill>
                  <a:srgbClr val="000000">
                    <a:lumMod val="65000"/>
                    <a:lumOff val="35000"/>
                  </a:srgbClr>
                </a:solidFill>
              </a:rPr>
              <a:t> and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High</a:t>
            </a:r>
            <a:r>
              <a:rPr lang="cs-CZ" sz="800" dirty="0">
                <a:solidFill>
                  <a:srgbClr val="000000">
                    <a:lumMod val="65000"/>
                    <a:lumOff val="35000"/>
                  </a:srgbClr>
                </a:solidFill>
              </a:rPr>
              <a:t>-Performance </a:t>
            </a:r>
            <a:r>
              <a:rPr lang="cs-CZ" sz="800" dirty="0" err="1">
                <a:solidFill>
                  <a:srgbClr val="000000">
                    <a:lumMod val="65000"/>
                    <a:lumOff val="35000"/>
                  </a:srgbClr>
                </a:solidFill>
              </a:rPr>
              <a:t>Athlete</a:t>
            </a:r>
            <a:endParaRPr lang="cs-CZ" sz="800" dirty="0">
              <a:solidFill>
                <a:srgbClr val="000000">
                  <a:lumMod val="65000"/>
                  <a:lumOff val="35000"/>
                </a:srgbClr>
              </a:solidFill>
            </a:endParaRPr>
          </a:p>
          <a:p>
            <a:pPr defTabSz="914400">
              <a:buClr>
                <a:srgbClr val="40BAD2"/>
              </a:buClr>
            </a:pPr>
            <a:r>
              <a:rPr lang="en-US" sz="800" dirty="0" err="1">
                <a:solidFill>
                  <a:srgbClr val="000000">
                    <a:lumMod val="65000"/>
                    <a:lumOff val="35000"/>
                  </a:srgbClr>
                </a:solidFill>
              </a:rPr>
              <a:t>Pruscino</a:t>
            </a:r>
            <a:r>
              <a:rPr lang="en-US" sz="800" dirty="0">
                <a:solidFill>
                  <a:srgbClr val="000000">
                    <a:lumMod val="65000"/>
                    <a:lumOff val="35000"/>
                  </a:srgbClr>
                </a:solidFill>
              </a:rPr>
              <a:t> (2008) - Effects of Sodium Bicarbonate, Caffeine and Their Combination on Repeated Swimming Performance</a:t>
            </a:r>
            <a:endParaRPr lang="cs-CZ" sz="800" dirty="0">
              <a:solidFill>
                <a:srgbClr val="000000">
                  <a:lumMod val="65000"/>
                  <a:lumOff val="35000"/>
                </a:srgbClr>
              </a:solidFill>
            </a:endParaRPr>
          </a:p>
          <a:p>
            <a:pPr defTabSz="914400">
              <a:buClr>
                <a:srgbClr val="40BAD2"/>
              </a:buClr>
            </a:pPr>
            <a:r>
              <a:rPr lang="en-US" sz="800" dirty="0">
                <a:solidFill>
                  <a:srgbClr val="000000">
                    <a:lumMod val="65000"/>
                    <a:lumOff val="35000"/>
                  </a:srgbClr>
                </a:solidFill>
              </a:rPr>
              <a:t>McNaughton (2008) - Ergogenic effects of sodium bicarbonate</a:t>
            </a:r>
            <a:endParaRPr lang="cs-CZ" sz="800" dirty="0">
              <a:solidFill>
                <a:srgbClr val="000000">
                  <a:lumMod val="65000"/>
                  <a:lumOff val="35000"/>
                </a:srgbClr>
              </a:solidFill>
            </a:endParaRPr>
          </a:p>
        </p:txBody>
      </p:sp>
      <p:pic>
        <p:nvPicPr>
          <p:cNvPr id="10" name="Obrázek 9">
            <a:extLst>
              <a:ext uri="{FF2B5EF4-FFF2-40B4-BE49-F238E27FC236}">
                <a16:creationId xmlns:a16="http://schemas.microsoft.com/office/drawing/2014/main" id="{0C0692CE-3453-43C6-B56A-34F6BEE00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383" y="2551151"/>
            <a:ext cx="1515984" cy="1515984"/>
          </a:xfrm>
          <a:prstGeom prst="rect">
            <a:avLst/>
          </a:prstGeom>
        </p:spPr>
      </p:pic>
      <p:pic>
        <p:nvPicPr>
          <p:cNvPr id="14" name="Grafický objekt 13" descr="Žárovka a ozubené kolečko">
            <a:extLst>
              <a:ext uri="{FF2B5EF4-FFF2-40B4-BE49-F238E27FC236}">
                <a16:creationId xmlns:a16="http://schemas.microsoft.com/office/drawing/2014/main" id="{2B12010D-A920-47DE-B4FD-3825773701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20874" y="593575"/>
            <a:ext cx="595591" cy="595591"/>
          </a:xfrm>
          <a:prstGeom prst="rect">
            <a:avLst/>
          </a:prstGeom>
        </p:spPr>
      </p:pic>
      <p:pic>
        <p:nvPicPr>
          <p:cNvPr id="17" name="Obrázek 16" descr="Obsah obrázku láhev, interiér, vsedě, stůl&#10;&#10;Popis byl vytvořen automaticky">
            <a:extLst>
              <a:ext uri="{FF2B5EF4-FFF2-40B4-BE49-F238E27FC236}">
                <a16:creationId xmlns:a16="http://schemas.microsoft.com/office/drawing/2014/main" id="{9EEEB7DF-08B0-41D0-96E8-475620542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4898" y="2269741"/>
            <a:ext cx="1125527" cy="2021780"/>
          </a:xfrm>
          <a:prstGeom prst="rect">
            <a:avLst/>
          </a:prstGeom>
        </p:spPr>
      </p:pic>
      <p:grpSp>
        <p:nvGrpSpPr>
          <p:cNvPr id="11" name="Skupina 10">
            <a:extLst>
              <a:ext uri="{FF2B5EF4-FFF2-40B4-BE49-F238E27FC236}">
                <a16:creationId xmlns:a16="http://schemas.microsoft.com/office/drawing/2014/main" id="{C9A249D4-A510-4C71-8652-F9C509C0D82D}"/>
              </a:ext>
            </a:extLst>
          </p:cNvPr>
          <p:cNvGrpSpPr/>
          <p:nvPr/>
        </p:nvGrpSpPr>
        <p:grpSpPr>
          <a:xfrm>
            <a:off x="8871770" y="961644"/>
            <a:ext cx="3161106" cy="2437999"/>
            <a:chOff x="0" y="2652149"/>
            <a:chExt cx="8154193" cy="810809"/>
          </a:xfrm>
        </p:grpSpPr>
        <p:sp>
          <p:nvSpPr>
            <p:cNvPr id="12" name="Obdélník: se zakulacenými rohy 11">
              <a:extLst>
                <a:ext uri="{FF2B5EF4-FFF2-40B4-BE49-F238E27FC236}">
                  <a16:creationId xmlns:a16="http://schemas.microsoft.com/office/drawing/2014/main" id="{D7D50108-CB23-41DF-8844-082F7612237B}"/>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3" name="Obdélník: se zakulacenými rohy 4">
              <a:extLst>
                <a:ext uri="{FF2B5EF4-FFF2-40B4-BE49-F238E27FC236}">
                  <a16:creationId xmlns:a16="http://schemas.microsoft.com/office/drawing/2014/main" id="{6F5C4854-3521-44CC-ADD4-14D863B7B5C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Stav indukované alkalózy napomáhá oddálit akutní anaerobní únavu. Organismus má zvýšenou kapacitu nárazníkových </a:t>
              </a:r>
              <a:r>
                <a:rPr lang="cs-CZ" sz="1600" i="1" dirty="0" err="1"/>
                <a:t>pufračních</a:t>
              </a:r>
              <a:r>
                <a:rPr lang="cs-CZ" sz="1600" i="1" dirty="0"/>
                <a:t> systémů pro H+ kationty vznikající při intenzivní práci bez adekvátního přísunu kyslíku – anaerobní glykolýza</a:t>
              </a:r>
            </a:p>
          </p:txBody>
        </p:sp>
      </p:grpSp>
      <p:pic>
        <p:nvPicPr>
          <p:cNvPr id="15" name="Grafický objekt 14" descr="Muž">
            <a:extLst>
              <a:ext uri="{FF2B5EF4-FFF2-40B4-BE49-F238E27FC236}">
                <a16:creationId xmlns:a16="http://schemas.microsoft.com/office/drawing/2014/main" id="{37960AC4-CA15-4834-AC3C-5D2AC37194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261470" y="1189166"/>
            <a:ext cx="914400" cy="914400"/>
          </a:xfrm>
          <a:prstGeom prst="rect">
            <a:avLst/>
          </a:prstGeom>
        </p:spPr>
      </p:pic>
    </p:spTree>
    <p:extLst>
      <p:ext uri="{BB962C8B-B14F-4D97-AF65-F5344CB8AC3E}">
        <p14:creationId xmlns:p14="http://schemas.microsoft.com/office/powerpoint/2010/main" val="3651334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893950B8-31CE-4C24-9459-C8782E741069}"/>
              </a:ext>
            </a:extLst>
          </p:cNvPr>
          <p:cNvSpPr>
            <a:spLocks noGrp="1"/>
          </p:cNvSpPr>
          <p:nvPr>
            <p:ph type="title"/>
          </p:nvPr>
        </p:nvSpPr>
        <p:spPr>
          <a:xfrm>
            <a:off x="677334" y="609600"/>
            <a:ext cx="3843375" cy="5175624"/>
          </a:xfrm>
        </p:spPr>
        <p:txBody>
          <a:bodyPr anchor="ctr">
            <a:normAutofit/>
          </a:bodyPr>
          <a:lstStyle/>
          <a:p>
            <a:r>
              <a:rPr lang="cs-CZ">
                <a:solidFill>
                  <a:schemeClr val="tx1">
                    <a:lumMod val="85000"/>
                    <a:lumOff val="15000"/>
                  </a:schemeClr>
                </a:solidFill>
              </a:rPr>
              <a:t>Kreatin</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1F5DD0E5-1730-4E0A-B209-71F48A7654A1}"/>
              </a:ext>
            </a:extLst>
          </p:cNvPr>
          <p:cNvSpPr>
            <a:spLocks noGrp="1"/>
          </p:cNvSpPr>
          <p:nvPr>
            <p:ph idx="1"/>
          </p:nvPr>
        </p:nvSpPr>
        <p:spPr>
          <a:xfrm>
            <a:off x="6116084" y="609601"/>
            <a:ext cx="5511296" cy="5175624"/>
          </a:xfrm>
        </p:spPr>
        <p:txBody>
          <a:bodyPr anchor="t">
            <a:normAutofit/>
          </a:bodyPr>
          <a:lstStyle/>
          <a:p>
            <a:pPr>
              <a:buClr>
                <a:schemeClr val="tx1"/>
              </a:buClr>
            </a:pPr>
            <a:r>
              <a:rPr lang="cs-CZ" dirty="0"/>
              <a:t>Suplementace kreatinem vede k </a:t>
            </a:r>
            <a:r>
              <a:rPr lang="cs-CZ" b="1" dirty="0"/>
              <a:t>navýšení zásob </a:t>
            </a:r>
            <a:r>
              <a:rPr lang="cs-CZ" b="1" dirty="0" err="1"/>
              <a:t>kreatinfosfátu</a:t>
            </a:r>
            <a:r>
              <a:rPr lang="cs-CZ" b="1" dirty="0"/>
              <a:t> ve svalech</a:t>
            </a:r>
            <a:r>
              <a:rPr lang="cs-CZ" dirty="0"/>
              <a:t> - energetický substrát vysoce intenzivních krátkých výkonů (5-10 s).</a:t>
            </a:r>
          </a:p>
          <a:p>
            <a:pPr>
              <a:buClr>
                <a:schemeClr val="tx1"/>
              </a:buClr>
            </a:pPr>
            <a:r>
              <a:rPr lang="cs-CZ" dirty="0"/>
              <a:t>Na trhu je suplement k dostání ve více variantách kreatinu:</a:t>
            </a:r>
          </a:p>
          <a:p>
            <a:pPr lvl="1">
              <a:buClr>
                <a:schemeClr val="tx1"/>
              </a:buClr>
            </a:pPr>
            <a:r>
              <a:rPr lang="cs-CZ" b="1" dirty="0"/>
              <a:t>kreatin monohydrát </a:t>
            </a:r>
            <a:r>
              <a:rPr lang="cs-CZ" dirty="0"/>
              <a:t>(čistý kreatin bez jakéhokoliv přídavku)</a:t>
            </a:r>
          </a:p>
          <a:p>
            <a:pPr lvl="1">
              <a:buClr>
                <a:schemeClr val="tx1"/>
              </a:buClr>
            </a:pPr>
            <a:r>
              <a:rPr lang="cs-CZ" dirty="0" err="1"/>
              <a:t>kre-alkalyn</a:t>
            </a:r>
            <a:r>
              <a:rPr lang="cs-CZ" dirty="0"/>
              <a:t> (kreatin monohydrát vázaný na bikarbonát sodný)</a:t>
            </a:r>
          </a:p>
          <a:p>
            <a:pPr lvl="1">
              <a:buClr>
                <a:schemeClr val="tx1"/>
              </a:buClr>
            </a:pPr>
            <a:r>
              <a:rPr lang="cs-CZ" dirty="0"/>
              <a:t>kreatin </a:t>
            </a:r>
            <a:r>
              <a:rPr lang="cs-CZ" dirty="0" err="1"/>
              <a:t>ethyl</a:t>
            </a:r>
            <a:r>
              <a:rPr lang="cs-CZ" dirty="0"/>
              <a:t> ester (kreatin vyráběný reakcí s ethanolem)</a:t>
            </a:r>
          </a:p>
        </p:txBody>
      </p:sp>
      <p:sp>
        <p:nvSpPr>
          <p:cNvPr id="32" name="TextovéPole 31">
            <a:extLst>
              <a:ext uri="{FF2B5EF4-FFF2-40B4-BE49-F238E27FC236}">
                <a16:creationId xmlns:a16="http://schemas.microsoft.com/office/drawing/2014/main" id="{B0A0AC2D-CC8F-4E63-8499-7D7887AB838D}"/>
              </a:ext>
            </a:extLst>
          </p:cNvPr>
          <p:cNvSpPr txBox="1"/>
          <p:nvPr/>
        </p:nvSpPr>
        <p:spPr>
          <a:xfrm>
            <a:off x="3618993" y="6248399"/>
            <a:ext cx="8097088" cy="553998"/>
          </a:xfrm>
          <a:prstGeom prst="rect">
            <a:avLst/>
          </a:prstGeom>
          <a:noFill/>
        </p:spPr>
        <p:txBody>
          <a:bodyPr wrap="none" rtlCol="0">
            <a:spAutoFit/>
          </a:bodyPr>
          <a:lstStyle/>
          <a:p>
            <a:pPr defTabSz="914400">
              <a:buClr>
                <a:srgbClr val="40BAD2"/>
              </a:buClr>
            </a:pPr>
            <a:r>
              <a:rPr lang="cs-CZ" sz="1000" dirty="0"/>
              <a:t>Zdroj: </a:t>
            </a:r>
          </a:p>
          <a:p>
            <a:pPr defTabSz="914400">
              <a:buClr>
                <a:srgbClr val="40BAD2"/>
              </a:buClr>
            </a:pPr>
            <a:r>
              <a:rPr lang="en-US" sz="1000" dirty="0"/>
              <a:t>Maughan (2018) - IOC Consensus Statement: Dietary Supplements and the High-Performance Athlete</a:t>
            </a:r>
            <a:endParaRPr lang="cs-CZ" sz="1000" dirty="0"/>
          </a:p>
          <a:p>
            <a:pPr defTabSz="914400">
              <a:buClr>
                <a:srgbClr val="40BAD2"/>
              </a:buClr>
            </a:pPr>
            <a:r>
              <a:rPr lang="en-US" sz="1000" dirty="0"/>
              <a:t>Barber (2013) - Effects of Combined Creatine and Sodium Bicarbonate Supplementation on Repeated Sprint Performance in Trained Men</a:t>
            </a:r>
            <a:r>
              <a:rPr lang="cs-CZ" sz="1000" dirty="0"/>
              <a:t> </a:t>
            </a:r>
          </a:p>
        </p:txBody>
      </p:sp>
      <p:grpSp>
        <p:nvGrpSpPr>
          <p:cNvPr id="34" name="Skupina 33">
            <a:extLst>
              <a:ext uri="{FF2B5EF4-FFF2-40B4-BE49-F238E27FC236}">
                <a16:creationId xmlns:a16="http://schemas.microsoft.com/office/drawing/2014/main" id="{4171F064-D9A5-4B54-BC0A-90B8443FBDF4}"/>
              </a:ext>
            </a:extLst>
          </p:cNvPr>
          <p:cNvGrpSpPr/>
          <p:nvPr/>
        </p:nvGrpSpPr>
        <p:grpSpPr>
          <a:xfrm>
            <a:off x="7318157" y="4672258"/>
            <a:ext cx="3953194" cy="1391947"/>
            <a:chOff x="0" y="2652149"/>
            <a:chExt cx="8154193" cy="810809"/>
          </a:xfrm>
        </p:grpSpPr>
        <p:sp>
          <p:nvSpPr>
            <p:cNvPr id="35" name="Obdélník: se zakulacenými rohy 34">
              <a:extLst>
                <a:ext uri="{FF2B5EF4-FFF2-40B4-BE49-F238E27FC236}">
                  <a16:creationId xmlns:a16="http://schemas.microsoft.com/office/drawing/2014/main" id="{698AF881-C9E9-4AAC-BCBA-EECB19E0637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6" name="Obdélník: se zakulacenými rohy 4">
              <a:extLst>
                <a:ext uri="{FF2B5EF4-FFF2-40B4-BE49-F238E27FC236}">
                  <a16:creationId xmlns:a16="http://schemas.microsoft.com/office/drawing/2014/main" id="{C94514E8-CE6B-4452-8B6D-AF0D5B6FF51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Čistý kreatin monohydrát je ideální volbou při navyšování </a:t>
              </a:r>
              <a:r>
                <a:rPr lang="cs-CZ" sz="1600" i="1" dirty="0" err="1"/>
                <a:t>kreatinfosfátu</a:t>
              </a:r>
              <a:r>
                <a:rPr lang="cs-CZ" sz="1600" i="1" dirty="0"/>
                <a:t>. Z vědeckých studií nevyplývá, že by ostatní varianty měly přidanou hodnotu (navíc jsou dražší).</a:t>
              </a:r>
            </a:p>
          </p:txBody>
        </p:sp>
      </p:grpSp>
      <p:pic>
        <p:nvPicPr>
          <p:cNvPr id="37" name="Grafický objekt 36" descr="Žárovka a ozubené kolečko">
            <a:extLst>
              <a:ext uri="{FF2B5EF4-FFF2-40B4-BE49-F238E27FC236}">
                <a16:creationId xmlns:a16="http://schemas.microsoft.com/office/drawing/2014/main" id="{C836C3D5-9AB7-43CC-BA1A-E38098AB0C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9460" y="4532218"/>
            <a:ext cx="595591" cy="595591"/>
          </a:xfrm>
          <a:prstGeom prst="rect">
            <a:avLst/>
          </a:prstGeom>
        </p:spPr>
      </p:pic>
      <p:pic>
        <p:nvPicPr>
          <p:cNvPr id="38" name="Grafický objekt 37" descr="Zmatený člověk">
            <a:extLst>
              <a:ext uri="{FF2B5EF4-FFF2-40B4-BE49-F238E27FC236}">
                <a16:creationId xmlns:a16="http://schemas.microsoft.com/office/drawing/2014/main" id="{490087F1-FD13-430C-8594-2D7E2374F5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600056" y="5127809"/>
            <a:ext cx="914400" cy="914400"/>
          </a:xfrm>
          <a:prstGeom prst="rect">
            <a:avLst/>
          </a:prstGeom>
        </p:spPr>
      </p:pic>
    </p:spTree>
    <p:extLst>
      <p:ext uri="{BB962C8B-B14F-4D97-AF65-F5344CB8AC3E}">
        <p14:creationId xmlns:p14="http://schemas.microsoft.com/office/powerpoint/2010/main" val="3353908037"/>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893950B8-31CE-4C24-9459-C8782E741069}"/>
              </a:ext>
            </a:extLst>
          </p:cNvPr>
          <p:cNvSpPr>
            <a:spLocks noGrp="1"/>
          </p:cNvSpPr>
          <p:nvPr>
            <p:ph type="title"/>
          </p:nvPr>
        </p:nvSpPr>
        <p:spPr>
          <a:xfrm>
            <a:off x="677334" y="609600"/>
            <a:ext cx="3843375" cy="5175624"/>
          </a:xfrm>
        </p:spPr>
        <p:txBody>
          <a:bodyPr anchor="ctr">
            <a:normAutofit/>
          </a:bodyPr>
          <a:lstStyle/>
          <a:p>
            <a:r>
              <a:rPr lang="cs-CZ">
                <a:solidFill>
                  <a:schemeClr val="tx1">
                    <a:lumMod val="85000"/>
                    <a:lumOff val="15000"/>
                  </a:schemeClr>
                </a:solidFill>
              </a:rPr>
              <a:t>Kreatin</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1F5DD0E5-1730-4E0A-B209-71F48A7654A1}"/>
              </a:ext>
            </a:extLst>
          </p:cNvPr>
          <p:cNvSpPr>
            <a:spLocks noGrp="1"/>
          </p:cNvSpPr>
          <p:nvPr>
            <p:ph idx="1"/>
          </p:nvPr>
        </p:nvSpPr>
        <p:spPr>
          <a:xfrm>
            <a:off x="6116083" y="609601"/>
            <a:ext cx="5599997" cy="5175624"/>
          </a:xfrm>
        </p:spPr>
        <p:txBody>
          <a:bodyPr anchor="t">
            <a:normAutofit/>
          </a:bodyPr>
          <a:lstStyle/>
          <a:p>
            <a:pPr>
              <a:buClr>
                <a:schemeClr val="tx1"/>
              </a:buClr>
            </a:pPr>
            <a:r>
              <a:rPr lang="cs-CZ" dirty="0"/>
              <a:t>K navýšení </a:t>
            </a:r>
            <a:r>
              <a:rPr lang="cs-CZ" dirty="0" err="1"/>
              <a:t>kreatinfosfátových</a:t>
            </a:r>
            <a:r>
              <a:rPr lang="cs-CZ" dirty="0"/>
              <a:t> zásob ve svalech dochází až po několika týdenní stimulaci organismu.</a:t>
            </a:r>
          </a:p>
          <a:p>
            <a:pPr>
              <a:buClr>
                <a:schemeClr val="tx1"/>
              </a:buClr>
            </a:pPr>
            <a:r>
              <a:rPr lang="cs-CZ" dirty="0"/>
              <a:t>Je proto potřeba </a:t>
            </a:r>
            <a:r>
              <a:rPr lang="cs-CZ" b="1" dirty="0"/>
              <a:t>chronické dávkování</a:t>
            </a:r>
            <a:r>
              <a:rPr lang="cs-CZ" dirty="0"/>
              <a:t>:</a:t>
            </a:r>
          </a:p>
          <a:p>
            <a:pPr lvl="1">
              <a:buClr>
                <a:schemeClr val="tx1"/>
              </a:buClr>
            </a:pPr>
            <a:r>
              <a:rPr lang="cs-CZ" dirty="0"/>
              <a:t>7 dní dávka 5 g čtyřikrát denně (celkem 20 g/den)</a:t>
            </a:r>
          </a:p>
          <a:p>
            <a:pPr lvl="1">
              <a:buClr>
                <a:schemeClr val="tx1"/>
              </a:buClr>
            </a:pPr>
            <a:r>
              <a:rPr lang="cs-CZ" dirty="0"/>
              <a:t>4 týdny 5 g/den – lze ještě rozdělit na více menších</a:t>
            </a:r>
          </a:p>
          <a:p>
            <a:pPr lvl="1">
              <a:buClr>
                <a:schemeClr val="tx1"/>
              </a:buClr>
            </a:pPr>
            <a:r>
              <a:rPr lang="cs-CZ" dirty="0"/>
              <a:t>V kombinaci se snadno vstřebatelnými sacharidy – glukóza, maltodextrin atp.</a:t>
            </a:r>
          </a:p>
        </p:txBody>
      </p:sp>
      <p:sp>
        <p:nvSpPr>
          <p:cNvPr id="32" name="TextovéPole 31">
            <a:extLst>
              <a:ext uri="{FF2B5EF4-FFF2-40B4-BE49-F238E27FC236}">
                <a16:creationId xmlns:a16="http://schemas.microsoft.com/office/drawing/2014/main" id="{B0A0AC2D-CC8F-4E63-8499-7D7887AB838D}"/>
              </a:ext>
            </a:extLst>
          </p:cNvPr>
          <p:cNvSpPr txBox="1"/>
          <p:nvPr/>
        </p:nvSpPr>
        <p:spPr>
          <a:xfrm>
            <a:off x="3618993" y="6248399"/>
            <a:ext cx="8097088" cy="553998"/>
          </a:xfrm>
          <a:prstGeom prst="rect">
            <a:avLst/>
          </a:prstGeom>
          <a:noFill/>
        </p:spPr>
        <p:txBody>
          <a:bodyPr wrap="none" rtlCol="0">
            <a:spAutoFit/>
          </a:bodyPr>
          <a:lstStyle/>
          <a:p>
            <a:pPr defTabSz="914400">
              <a:buClr>
                <a:srgbClr val="40BAD2"/>
              </a:buClr>
            </a:pPr>
            <a:r>
              <a:rPr lang="cs-CZ" sz="1000" dirty="0"/>
              <a:t>Zdroj: </a:t>
            </a:r>
          </a:p>
          <a:p>
            <a:pPr defTabSz="914400">
              <a:buClr>
                <a:srgbClr val="40BAD2"/>
              </a:buClr>
            </a:pPr>
            <a:r>
              <a:rPr lang="en-US" sz="1000" dirty="0"/>
              <a:t>Maughan (2018) - IOC Consensus Statement: Dietary Supplements and the High-Performance Athlete</a:t>
            </a:r>
            <a:endParaRPr lang="cs-CZ" sz="1000" dirty="0"/>
          </a:p>
          <a:p>
            <a:pPr defTabSz="914400">
              <a:buClr>
                <a:srgbClr val="40BAD2"/>
              </a:buClr>
            </a:pPr>
            <a:r>
              <a:rPr lang="en-US" sz="1000" dirty="0"/>
              <a:t>Barber (2013) - Effects of Combined Creatine and Sodium Bicarbonate Supplementation on Repeated Sprint Performance in Trained Men</a:t>
            </a:r>
            <a:r>
              <a:rPr lang="cs-CZ" sz="1000" dirty="0"/>
              <a:t> </a:t>
            </a:r>
          </a:p>
        </p:txBody>
      </p:sp>
      <p:grpSp>
        <p:nvGrpSpPr>
          <p:cNvPr id="25" name="Skupina 24">
            <a:extLst>
              <a:ext uri="{FF2B5EF4-FFF2-40B4-BE49-F238E27FC236}">
                <a16:creationId xmlns:a16="http://schemas.microsoft.com/office/drawing/2014/main" id="{34D3DA90-92D8-46F1-BFE7-E3B5F714157B}"/>
              </a:ext>
            </a:extLst>
          </p:cNvPr>
          <p:cNvGrpSpPr/>
          <p:nvPr/>
        </p:nvGrpSpPr>
        <p:grpSpPr>
          <a:xfrm>
            <a:off x="6485004" y="4149080"/>
            <a:ext cx="3761569" cy="2099319"/>
            <a:chOff x="0" y="2652149"/>
            <a:chExt cx="8154193" cy="810809"/>
          </a:xfrm>
        </p:grpSpPr>
        <p:sp>
          <p:nvSpPr>
            <p:cNvPr id="27" name="Obdélník: se zakulacenými rohy 26">
              <a:extLst>
                <a:ext uri="{FF2B5EF4-FFF2-40B4-BE49-F238E27FC236}">
                  <a16:creationId xmlns:a16="http://schemas.microsoft.com/office/drawing/2014/main" id="{2D6A976F-E5C7-4685-A506-E2564A665819}"/>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E4BC09F7-BA99-4272-AD51-462BF186CD3C}"/>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Suplementace kreatinem je často spojována se zvýšeným svalovým růstem. Toto tvrzení vyplývá ze skutečnosti, že se kreatinfosfát váže ve svalech na vodu, což může vést ke zvětšení objemu svalů. Nicméně se nejedná o funkční hypertrofii či růst svalů.</a:t>
              </a:r>
            </a:p>
            <a:p>
              <a:pPr defTabSz="933450">
                <a:lnSpc>
                  <a:spcPct val="90000"/>
                </a:lnSpc>
                <a:spcBef>
                  <a:spcPct val="0"/>
                </a:spcBef>
                <a:spcAft>
                  <a:spcPct val="35000"/>
                </a:spcAft>
              </a:pPr>
              <a:endParaRPr lang="cs-CZ" sz="1600" i="1" dirty="0"/>
            </a:p>
          </p:txBody>
        </p:sp>
      </p:grpSp>
      <p:pic>
        <p:nvPicPr>
          <p:cNvPr id="29" name="Grafický objekt 28" descr="Žárovka a ozubené kolečko">
            <a:extLst>
              <a:ext uri="{FF2B5EF4-FFF2-40B4-BE49-F238E27FC236}">
                <a16:creationId xmlns:a16="http://schemas.microsoft.com/office/drawing/2014/main" id="{112FDE06-84F9-46B4-A924-A1B1C6F24F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4109" y="4366765"/>
            <a:ext cx="595591" cy="595591"/>
          </a:xfrm>
          <a:prstGeom prst="rect">
            <a:avLst/>
          </a:prstGeom>
        </p:spPr>
      </p:pic>
      <p:pic>
        <p:nvPicPr>
          <p:cNvPr id="30" name="Grafický objekt 29" descr="Muž">
            <a:extLst>
              <a:ext uri="{FF2B5EF4-FFF2-40B4-BE49-F238E27FC236}">
                <a16:creationId xmlns:a16="http://schemas.microsoft.com/office/drawing/2014/main" id="{7F332120-F69D-425E-9436-0F1C41B257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74705" y="4962356"/>
            <a:ext cx="914400" cy="914400"/>
          </a:xfrm>
          <a:prstGeom prst="rect">
            <a:avLst/>
          </a:prstGeom>
        </p:spPr>
      </p:pic>
    </p:spTree>
    <p:extLst>
      <p:ext uri="{BB962C8B-B14F-4D97-AF65-F5344CB8AC3E}">
        <p14:creationId xmlns:p14="http://schemas.microsoft.com/office/powerpoint/2010/main" val="3458953876"/>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60F0EB-27D1-4C2F-A370-A861A8FD32B3}"/>
              </a:ext>
            </a:extLst>
          </p:cNvPr>
          <p:cNvSpPr>
            <a:spLocks noGrp="1"/>
          </p:cNvSpPr>
          <p:nvPr>
            <p:ph type="title"/>
          </p:nvPr>
        </p:nvSpPr>
        <p:spPr>
          <a:xfrm>
            <a:off x="0" y="0"/>
            <a:ext cx="738146" cy="4979640"/>
          </a:xfrm>
        </p:spPr>
        <p:txBody>
          <a:bodyPr vert="wordArtVert">
            <a:normAutofit fontScale="90000"/>
          </a:bodyPr>
          <a:lstStyle/>
          <a:p>
            <a:r>
              <a:rPr lang="cs-CZ" dirty="0"/>
              <a:t>Shrnutí</a:t>
            </a:r>
          </a:p>
        </p:txBody>
      </p:sp>
      <p:pic>
        <p:nvPicPr>
          <p:cNvPr id="21" name="Obrázek 20" descr="Obsah obrázku ořech, ovoce, obloha, interiér&#10;&#10;Popis vygenerován s velmi vysokou mírou spolehlivosti">
            <a:extLst>
              <a:ext uri="{FF2B5EF4-FFF2-40B4-BE49-F238E27FC236}">
                <a16:creationId xmlns:a16="http://schemas.microsoft.com/office/drawing/2014/main" id="{F2B1D18E-926B-417B-A827-B13C507CE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8055" y="400064"/>
            <a:ext cx="1062251" cy="796688"/>
          </a:xfrm>
          <a:prstGeom prst="rect">
            <a:avLst/>
          </a:prstGeom>
        </p:spPr>
      </p:pic>
      <p:pic>
        <p:nvPicPr>
          <p:cNvPr id="22" name="Obrázek 21">
            <a:extLst>
              <a:ext uri="{FF2B5EF4-FFF2-40B4-BE49-F238E27FC236}">
                <a16:creationId xmlns:a16="http://schemas.microsoft.com/office/drawing/2014/main" id="{DDB8E2FB-5184-4047-98CE-BCA98F6326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456" y="2533453"/>
            <a:ext cx="1121511" cy="1121511"/>
          </a:xfrm>
          <a:prstGeom prst="rect">
            <a:avLst/>
          </a:prstGeom>
        </p:spPr>
      </p:pic>
      <p:pic>
        <p:nvPicPr>
          <p:cNvPr id="23" name="Obrázek 22" descr="Obsah obrázku interiér, láhev, stůl, vsedě&#10;&#10;Popis vygenerován s vysokou mírou spolehlivosti">
            <a:extLst>
              <a:ext uri="{FF2B5EF4-FFF2-40B4-BE49-F238E27FC236}">
                <a16:creationId xmlns:a16="http://schemas.microsoft.com/office/drawing/2014/main" id="{42430927-89C9-4EBB-B09B-91D0B6BD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020" y="3743824"/>
            <a:ext cx="766380" cy="1376645"/>
          </a:xfrm>
          <a:prstGeom prst="rect">
            <a:avLst/>
          </a:prstGeom>
        </p:spPr>
      </p:pic>
      <p:pic>
        <p:nvPicPr>
          <p:cNvPr id="24" name="Obrázek 23" descr="Obsah obrázku věc, hygienické potřeby, láhev&#10;&#10;Popis vygenerován s velmi vysokou mírou spolehlivosti">
            <a:extLst>
              <a:ext uri="{FF2B5EF4-FFF2-40B4-BE49-F238E27FC236}">
                <a16:creationId xmlns:a16="http://schemas.microsoft.com/office/drawing/2014/main" id="{F93D0AB1-7712-4268-8179-3C2B51A73F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00" t="1701" r="31100" b="1701"/>
          <a:stretch/>
        </p:blipFill>
        <p:spPr>
          <a:xfrm>
            <a:off x="1563590" y="1304044"/>
            <a:ext cx="428403" cy="1094810"/>
          </a:xfrm>
          <a:prstGeom prst="rect">
            <a:avLst/>
          </a:prstGeom>
        </p:spPr>
      </p:pic>
      <p:pic>
        <p:nvPicPr>
          <p:cNvPr id="25" name="Obrázek 24" descr="Obsah obrázku interiér, vsedě&#10;&#10;Popis vygenerován s vysokou mírou spolehlivosti">
            <a:extLst>
              <a:ext uri="{FF2B5EF4-FFF2-40B4-BE49-F238E27FC236}">
                <a16:creationId xmlns:a16="http://schemas.microsoft.com/office/drawing/2014/main" id="{1807FF9A-5EEF-4AE8-91F8-C98717B69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3981" y="4990777"/>
            <a:ext cx="872456" cy="1567190"/>
          </a:xfrm>
          <a:prstGeom prst="rect">
            <a:avLst/>
          </a:prstGeom>
        </p:spPr>
      </p:pic>
      <p:cxnSp>
        <p:nvCxnSpPr>
          <p:cNvPr id="26" name="Přímá spojnice se šipkou 25">
            <a:extLst>
              <a:ext uri="{FF2B5EF4-FFF2-40B4-BE49-F238E27FC236}">
                <a16:creationId xmlns:a16="http://schemas.microsoft.com/office/drawing/2014/main" id="{B182E4ED-D966-4501-B9E1-A25122B1ACC0}"/>
              </a:ext>
            </a:extLst>
          </p:cNvPr>
          <p:cNvCxnSpPr>
            <a:cxnSpLocks/>
          </p:cNvCxnSpPr>
          <p:nvPr/>
        </p:nvCxnSpPr>
        <p:spPr>
          <a:xfrm>
            <a:off x="1199456" y="1196752"/>
            <a:ext cx="821697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ovéPole 26">
            <a:extLst>
              <a:ext uri="{FF2B5EF4-FFF2-40B4-BE49-F238E27FC236}">
                <a16:creationId xmlns:a16="http://schemas.microsoft.com/office/drawing/2014/main" id="{F7FEE554-244F-4CAB-B5FD-64E3AB68D316}"/>
              </a:ext>
            </a:extLst>
          </p:cNvPr>
          <p:cNvSpPr txBox="1"/>
          <p:nvPr/>
        </p:nvSpPr>
        <p:spPr>
          <a:xfrm>
            <a:off x="2931741" y="400064"/>
            <a:ext cx="2160240" cy="369332"/>
          </a:xfrm>
          <a:prstGeom prst="rect">
            <a:avLst/>
          </a:prstGeom>
          <a:noFill/>
        </p:spPr>
        <p:txBody>
          <a:bodyPr wrap="square" rtlCol="0">
            <a:spAutoFit/>
          </a:bodyPr>
          <a:lstStyle/>
          <a:p>
            <a:r>
              <a:rPr lang="cs-CZ" dirty="0"/>
              <a:t>1-3 mg/kg TH</a:t>
            </a:r>
          </a:p>
        </p:txBody>
      </p:sp>
      <p:sp>
        <p:nvSpPr>
          <p:cNvPr id="28" name="TextovéPole 27">
            <a:extLst>
              <a:ext uri="{FF2B5EF4-FFF2-40B4-BE49-F238E27FC236}">
                <a16:creationId xmlns:a16="http://schemas.microsoft.com/office/drawing/2014/main" id="{17F52952-EA26-4C9F-8BD4-53BA8CDE1830}"/>
              </a:ext>
            </a:extLst>
          </p:cNvPr>
          <p:cNvSpPr txBox="1"/>
          <p:nvPr/>
        </p:nvSpPr>
        <p:spPr>
          <a:xfrm>
            <a:off x="2931741" y="2771041"/>
            <a:ext cx="2160240" cy="369332"/>
          </a:xfrm>
          <a:prstGeom prst="rect">
            <a:avLst/>
          </a:prstGeom>
          <a:noFill/>
        </p:spPr>
        <p:txBody>
          <a:bodyPr wrap="square" rtlCol="0">
            <a:spAutoFit/>
          </a:bodyPr>
          <a:lstStyle/>
          <a:p>
            <a:r>
              <a:rPr lang="cs-CZ" dirty="0"/>
              <a:t>0,3 g/kg TH</a:t>
            </a:r>
          </a:p>
        </p:txBody>
      </p:sp>
      <p:sp>
        <p:nvSpPr>
          <p:cNvPr id="29" name="TextovéPole 28">
            <a:extLst>
              <a:ext uri="{FF2B5EF4-FFF2-40B4-BE49-F238E27FC236}">
                <a16:creationId xmlns:a16="http://schemas.microsoft.com/office/drawing/2014/main" id="{96DBB197-CBD1-446F-86D8-8366CA78E709}"/>
              </a:ext>
            </a:extLst>
          </p:cNvPr>
          <p:cNvSpPr txBox="1"/>
          <p:nvPr/>
        </p:nvSpPr>
        <p:spPr>
          <a:xfrm>
            <a:off x="2931741" y="4221088"/>
            <a:ext cx="2160240" cy="369332"/>
          </a:xfrm>
          <a:prstGeom prst="rect">
            <a:avLst/>
          </a:prstGeom>
          <a:noFill/>
        </p:spPr>
        <p:txBody>
          <a:bodyPr wrap="square" rtlCol="0">
            <a:spAutoFit/>
          </a:bodyPr>
          <a:lstStyle/>
          <a:p>
            <a:r>
              <a:rPr lang="cs-CZ" dirty="0"/>
              <a:t>65 mg/kg/den</a:t>
            </a:r>
          </a:p>
        </p:txBody>
      </p:sp>
      <p:sp>
        <p:nvSpPr>
          <p:cNvPr id="30" name="TextovéPole 29">
            <a:extLst>
              <a:ext uri="{FF2B5EF4-FFF2-40B4-BE49-F238E27FC236}">
                <a16:creationId xmlns:a16="http://schemas.microsoft.com/office/drawing/2014/main" id="{350CF22B-F613-4AA7-8046-16ACB252F92B}"/>
              </a:ext>
            </a:extLst>
          </p:cNvPr>
          <p:cNvSpPr txBox="1"/>
          <p:nvPr/>
        </p:nvSpPr>
        <p:spPr>
          <a:xfrm>
            <a:off x="2931741" y="1531308"/>
            <a:ext cx="1880643" cy="369332"/>
          </a:xfrm>
          <a:prstGeom prst="rect">
            <a:avLst/>
          </a:prstGeom>
          <a:noFill/>
        </p:spPr>
        <p:txBody>
          <a:bodyPr wrap="none" rtlCol="0">
            <a:spAutoFit/>
          </a:bodyPr>
          <a:lstStyle/>
          <a:p>
            <a:r>
              <a:rPr lang="cs-CZ" dirty="0"/>
              <a:t>400-800 mg/den</a:t>
            </a:r>
          </a:p>
        </p:txBody>
      </p:sp>
      <p:sp>
        <p:nvSpPr>
          <p:cNvPr id="31" name="TextovéPole 30">
            <a:extLst>
              <a:ext uri="{FF2B5EF4-FFF2-40B4-BE49-F238E27FC236}">
                <a16:creationId xmlns:a16="http://schemas.microsoft.com/office/drawing/2014/main" id="{43200226-8478-48A9-BC56-5F829D8D6773}"/>
              </a:ext>
            </a:extLst>
          </p:cNvPr>
          <p:cNvSpPr txBox="1"/>
          <p:nvPr/>
        </p:nvSpPr>
        <p:spPr>
          <a:xfrm>
            <a:off x="2931742" y="5279902"/>
            <a:ext cx="2588194" cy="646331"/>
          </a:xfrm>
          <a:prstGeom prst="rect">
            <a:avLst/>
          </a:prstGeom>
          <a:noFill/>
        </p:spPr>
        <p:txBody>
          <a:bodyPr wrap="square" rtlCol="0">
            <a:spAutoFit/>
          </a:bodyPr>
          <a:lstStyle/>
          <a:p>
            <a:r>
              <a:rPr lang="cs-CZ" dirty="0"/>
              <a:t>4x5 g/den 7 dní a poté</a:t>
            </a:r>
          </a:p>
          <a:p>
            <a:r>
              <a:rPr lang="cs-CZ" dirty="0"/>
              <a:t>5 g/den 3-4 týdny</a:t>
            </a:r>
          </a:p>
        </p:txBody>
      </p:sp>
      <p:sp>
        <p:nvSpPr>
          <p:cNvPr id="32" name="TextovéPole 31">
            <a:extLst>
              <a:ext uri="{FF2B5EF4-FFF2-40B4-BE49-F238E27FC236}">
                <a16:creationId xmlns:a16="http://schemas.microsoft.com/office/drawing/2014/main" id="{C9378B22-AA8A-4734-81DF-8FFD676630D0}"/>
              </a:ext>
            </a:extLst>
          </p:cNvPr>
          <p:cNvSpPr txBox="1"/>
          <p:nvPr/>
        </p:nvSpPr>
        <p:spPr>
          <a:xfrm>
            <a:off x="6355597" y="394775"/>
            <a:ext cx="2160240" cy="646331"/>
          </a:xfrm>
          <a:prstGeom prst="rect">
            <a:avLst/>
          </a:prstGeom>
          <a:noFill/>
        </p:spPr>
        <p:txBody>
          <a:bodyPr wrap="square" rtlCol="0">
            <a:spAutoFit/>
          </a:bodyPr>
          <a:lstStyle/>
          <a:p>
            <a:r>
              <a:rPr lang="cs-CZ" dirty="0"/>
              <a:t>Akutně 60 min před</a:t>
            </a:r>
          </a:p>
        </p:txBody>
      </p:sp>
      <p:sp>
        <p:nvSpPr>
          <p:cNvPr id="33" name="TextovéPole 32">
            <a:extLst>
              <a:ext uri="{FF2B5EF4-FFF2-40B4-BE49-F238E27FC236}">
                <a16:creationId xmlns:a16="http://schemas.microsoft.com/office/drawing/2014/main" id="{C6625964-1A6B-436B-AA52-0AB79555A2A4}"/>
              </a:ext>
            </a:extLst>
          </p:cNvPr>
          <p:cNvSpPr txBox="1"/>
          <p:nvPr/>
        </p:nvSpPr>
        <p:spPr>
          <a:xfrm>
            <a:off x="6338016" y="2771041"/>
            <a:ext cx="2727626" cy="646331"/>
          </a:xfrm>
          <a:prstGeom prst="rect">
            <a:avLst/>
          </a:prstGeom>
          <a:noFill/>
        </p:spPr>
        <p:txBody>
          <a:bodyPr wrap="square" rtlCol="0">
            <a:spAutoFit/>
          </a:bodyPr>
          <a:lstStyle/>
          <a:p>
            <a:r>
              <a:rPr lang="cs-CZ" dirty="0"/>
              <a:t>Akutně 3 hod před</a:t>
            </a:r>
          </a:p>
          <a:p>
            <a:r>
              <a:rPr lang="cs-CZ" dirty="0"/>
              <a:t>Chronicky po dobu 5 dní</a:t>
            </a:r>
          </a:p>
        </p:txBody>
      </p:sp>
      <p:sp>
        <p:nvSpPr>
          <p:cNvPr id="34" name="TextovéPole 33">
            <a:extLst>
              <a:ext uri="{FF2B5EF4-FFF2-40B4-BE49-F238E27FC236}">
                <a16:creationId xmlns:a16="http://schemas.microsoft.com/office/drawing/2014/main" id="{A1B5F650-B634-4063-9482-18AEE37B27E2}"/>
              </a:ext>
            </a:extLst>
          </p:cNvPr>
          <p:cNvSpPr txBox="1"/>
          <p:nvPr/>
        </p:nvSpPr>
        <p:spPr>
          <a:xfrm>
            <a:off x="6312024" y="4221088"/>
            <a:ext cx="2825626" cy="369332"/>
          </a:xfrm>
          <a:prstGeom prst="rect">
            <a:avLst/>
          </a:prstGeom>
          <a:noFill/>
        </p:spPr>
        <p:txBody>
          <a:bodyPr wrap="square" rtlCol="0">
            <a:spAutoFit/>
          </a:bodyPr>
          <a:lstStyle/>
          <a:p>
            <a:r>
              <a:rPr lang="cs-CZ" dirty="0"/>
              <a:t>Chronicky 6 týdnů</a:t>
            </a:r>
          </a:p>
        </p:txBody>
      </p:sp>
      <p:sp>
        <p:nvSpPr>
          <p:cNvPr id="35" name="TextovéPole 34">
            <a:extLst>
              <a:ext uri="{FF2B5EF4-FFF2-40B4-BE49-F238E27FC236}">
                <a16:creationId xmlns:a16="http://schemas.microsoft.com/office/drawing/2014/main" id="{8B48F9FB-BAAA-4C6D-AAD2-D1FE069D153E}"/>
              </a:ext>
            </a:extLst>
          </p:cNvPr>
          <p:cNvSpPr txBox="1"/>
          <p:nvPr/>
        </p:nvSpPr>
        <p:spPr>
          <a:xfrm>
            <a:off x="6312024" y="5267776"/>
            <a:ext cx="3329682" cy="369332"/>
          </a:xfrm>
          <a:prstGeom prst="rect">
            <a:avLst/>
          </a:prstGeom>
          <a:noFill/>
        </p:spPr>
        <p:txBody>
          <a:bodyPr wrap="square" rtlCol="0">
            <a:spAutoFit/>
          </a:bodyPr>
          <a:lstStyle/>
          <a:p>
            <a:r>
              <a:rPr lang="cs-CZ" dirty="0"/>
              <a:t>Chronicky 1+4 (5) týdnů</a:t>
            </a:r>
          </a:p>
        </p:txBody>
      </p:sp>
      <p:sp>
        <p:nvSpPr>
          <p:cNvPr id="36" name="TextovéPole 35">
            <a:extLst>
              <a:ext uri="{FF2B5EF4-FFF2-40B4-BE49-F238E27FC236}">
                <a16:creationId xmlns:a16="http://schemas.microsoft.com/office/drawing/2014/main" id="{7F3F98A1-ED9B-4F35-8445-307B451B3144}"/>
              </a:ext>
            </a:extLst>
          </p:cNvPr>
          <p:cNvSpPr txBox="1"/>
          <p:nvPr/>
        </p:nvSpPr>
        <p:spPr>
          <a:xfrm>
            <a:off x="6355597" y="1531781"/>
            <a:ext cx="2727626" cy="646331"/>
          </a:xfrm>
          <a:prstGeom prst="rect">
            <a:avLst/>
          </a:prstGeom>
          <a:noFill/>
        </p:spPr>
        <p:txBody>
          <a:bodyPr wrap="square" rtlCol="0">
            <a:spAutoFit/>
          </a:bodyPr>
          <a:lstStyle/>
          <a:p>
            <a:r>
              <a:rPr lang="cs-CZ" dirty="0"/>
              <a:t>Akutně 3 hod před</a:t>
            </a:r>
          </a:p>
          <a:p>
            <a:r>
              <a:rPr lang="cs-CZ" dirty="0"/>
              <a:t>Chronicky po dobu 5 dní</a:t>
            </a:r>
          </a:p>
        </p:txBody>
      </p:sp>
      <p:cxnSp>
        <p:nvCxnSpPr>
          <p:cNvPr id="37" name="Přímá spojnice se šipkou 36">
            <a:extLst>
              <a:ext uri="{FF2B5EF4-FFF2-40B4-BE49-F238E27FC236}">
                <a16:creationId xmlns:a16="http://schemas.microsoft.com/office/drawing/2014/main" id="{7659EA07-6804-4969-8A72-D34278E5376D}"/>
              </a:ext>
            </a:extLst>
          </p:cNvPr>
          <p:cNvCxnSpPr>
            <a:cxnSpLocks/>
          </p:cNvCxnSpPr>
          <p:nvPr/>
        </p:nvCxnSpPr>
        <p:spPr>
          <a:xfrm>
            <a:off x="1377021" y="4990777"/>
            <a:ext cx="821697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Obdélník 37">
            <a:extLst>
              <a:ext uri="{FF2B5EF4-FFF2-40B4-BE49-F238E27FC236}">
                <a16:creationId xmlns:a16="http://schemas.microsoft.com/office/drawing/2014/main" id="{A8A79D88-BF4C-4DCA-A6BA-CB0B5BD02587}"/>
              </a:ext>
            </a:extLst>
          </p:cNvPr>
          <p:cNvSpPr/>
          <p:nvPr/>
        </p:nvSpPr>
        <p:spPr>
          <a:xfrm>
            <a:off x="8511500" y="552302"/>
            <a:ext cx="3672408" cy="417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vytrvalostní výkon.</a:t>
            </a:r>
          </a:p>
        </p:txBody>
      </p:sp>
      <p:sp>
        <p:nvSpPr>
          <p:cNvPr id="39" name="Obdélník 38">
            <a:extLst>
              <a:ext uri="{FF2B5EF4-FFF2-40B4-BE49-F238E27FC236}">
                <a16:creationId xmlns:a16="http://schemas.microsoft.com/office/drawing/2014/main" id="{4903EEDF-64D2-4198-BDCF-13D7CAA136C6}"/>
              </a:ext>
            </a:extLst>
          </p:cNvPr>
          <p:cNvSpPr/>
          <p:nvPr/>
        </p:nvSpPr>
        <p:spPr>
          <a:xfrm>
            <a:off x="8511500" y="5774372"/>
            <a:ext cx="36724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silově-rychlostní výkon.</a:t>
            </a:r>
          </a:p>
        </p:txBody>
      </p:sp>
    </p:spTree>
    <p:extLst>
      <p:ext uri="{BB962C8B-B14F-4D97-AF65-F5344CB8AC3E}">
        <p14:creationId xmlns:p14="http://schemas.microsoft.com/office/powerpoint/2010/main" val="1068613858"/>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Zástupný obsah 5" descr="Obsah obrázku jídlo, talíř, stůl, mísa&#10;&#10;Popis byl vytvořen automaticky">
            <a:extLst>
              <a:ext uri="{FF2B5EF4-FFF2-40B4-BE49-F238E27FC236}">
                <a16:creationId xmlns:a16="http://schemas.microsoft.com/office/drawing/2014/main" id="{7A3EFFE7-190B-42B1-8C40-B7E051604FBD}"/>
              </a:ext>
            </a:extLst>
          </p:cNvPr>
          <p:cNvPicPr>
            <a:picLocks noChangeAspect="1"/>
          </p:cNvPicPr>
          <p:nvPr/>
        </p:nvPicPr>
        <p:blipFill rotWithShape="1">
          <a:blip r:embed="rId2">
            <a:extLst>
              <a:ext uri="{28A0092B-C50C-407E-A947-70E740481C1C}">
                <a14:useLocalDpi xmlns:a14="http://schemas.microsoft.com/office/drawing/2010/main" val="0"/>
              </a:ext>
            </a:extLst>
          </a:blip>
          <a:srcRect l="21360" r="644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05E3988B-3592-4105-AAB1-2400AFCF42B0}"/>
              </a:ext>
            </a:extLst>
          </p:cNvPr>
          <p:cNvSpPr>
            <a:spLocks noGrp="1"/>
          </p:cNvSpPr>
          <p:nvPr>
            <p:ph type="title"/>
          </p:nvPr>
        </p:nvSpPr>
        <p:spPr>
          <a:xfrm>
            <a:off x="677334" y="609600"/>
            <a:ext cx="3851122" cy="1379240"/>
          </a:xfrm>
        </p:spPr>
        <p:txBody>
          <a:bodyPr>
            <a:normAutofit/>
          </a:bodyPr>
          <a:lstStyle/>
          <a:p>
            <a:r>
              <a:rPr lang="cs-CZ" sz="3200" dirty="0"/>
              <a:t>„Lékařské“ DS</a:t>
            </a:r>
            <a:br>
              <a:rPr lang="cs-CZ" sz="3200" dirty="0"/>
            </a:br>
            <a:r>
              <a:rPr lang="cs-CZ" sz="2400" dirty="0"/>
              <a:t>Suplementy se zdravotním efektem</a:t>
            </a:r>
            <a:endParaRPr lang="cs-CZ" sz="3200" dirty="0"/>
          </a:p>
        </p:txBody>
      </p:sp>
      <p:sp>
        <p:nvSpPr>
          <p:cNvPr id="10" name="Content Placeholder 9">
            <a:extLst>
              <a:ext uri="{FF2B5EF4-FFF2-40B4-BE49-F238E27FC236}">
                <a16:creationId xmlns:a16="http://schemas.microsoft.com/office/drawing/2014/main" id="{A47B2344-E6B2-408D-BEC7-F82791093DD9}"/>
              </a:ext>
            </a:extLst>
          </p:cNvPr>
          <p:cNvSpPr>
            <a:spLocks noGrp="1"/>
          </p:cNvSpPr>
          <p:nvPr>
            <p:ph idx="1"/>
          </p:nvPr>
        </p:nvSpPr>
        <p:spPr>
          <a:xfrm>
            <a:off x="677334" y="2160589"/>
            <a:ext cx="3851122" cy="3880773"/>
          </a:xfrm>
        </p:spPr>
        <p:txBody>
          <a:bodyPr>
            <a:normAutofit/>
          </a:bodyPr>
          <a:lstStyle/>
          <a:p>
            <a:r>
              <a:rPr lang="cs-CZ" dirty="0"/>
              <a:t>Jedná se o velice specifickou kategorii DS, které mohou pomoci sportovcům doplnit klíčové mikroživiny v případě jejich nedostatku stravou, případně trpí-li sportovec nějakou patologií.</a:t>
            </a:r>
          </a:p>
          <a:p>
            <a:r>
              <a:rPr lang="cs-CZ" dirty="0"/>
              <a:t>Zároveň mohou posloužit sportovcům, kteří sportují ve specifickém prostředí.</a:t>
            </a:r>
            <a:endParaRPr lang="en-US" dirty="0"/>
          </a:p>
        </p:txBody>
      </p:sp>
      <p:cxnSp>
        <p:nvCxnSpPr>
          <p:cNvPr id="18" name="Straight Connector 1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66722760"/>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9279E1A-00C6-4F3A-BFAB-82C258C3B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139" y="4915412"/>
            <a:ext cx="1295058" cy="1942588"/>
          </a:xfrm>
          <a:prstGeom prst="rect">
            <a:avLst/>
          </a:prstGeom>
        </p:spPr>
      </p:pic>
      <p:sp>
        <p:nvSpPr>
          <p:cNvPr id="2" name="Nadpis 1">
            <a:extLst>
              <a:ext uri="{FF2B5EF4-FFF2-40B4-BE49-F238E27FC236}">
                <a16:creationId xmlns:a16="http://schemas.microsoft.com/office/drawing/2014/main" id="{38AA4A02-F203-479A-814F-A747155CF842}"/>
              </a:ext>
            </a:extLst>
          </p:cNvPr>
          <p:cNvSpPr>
            <a:spLocks noGrp="1"/>
          </p:cNvSpPr>
          <p:nvPr>
            <p:ph type="title"/>
          </p:nvPr>
        </p:nvSpPr>
        <p:spPr/>
        <p:txBody>
          <a:bodyPr>
            <a:normAutofit/>
          </a:bodyPr>
          <a:lstStyle/>
          <a:p>
            <a:r>
              <a:rPr lang="cs-CZ" sz="3200" dirty="0"/>
              <a:t>Vitamin D</a:t>
            </a:r>
          </a:p>
        </p:txBody>
      </p:sp>
      <p:sp>
        <p:nvSpPr>
          <p:cNvPr id="3" name="Zástupný obsah 2">
            <a:extLst>
              <a:ext uri="{FF2B5EF4-FFF2-40B4-BE49-F238E27FC236}">
                <a16:creationId xmlns:a16="http://schemas.microsoft.com/office/drawing/2014/main" id="{A4E84716-EDAC-4C84-928A-06DFDBD38177}"/>
              </a:ext>
            </a:extLst>
          </p:cNvPr>
          <p:cNvSpPr>
            <a:spLocks noGrp="1"/>
          </p:cNvSpPr>
          <p:nvPr>
            <p:ph idx="1"/>
          </p:nvPr>
        </p:nvSpPr>
        <p:spPr/>
        <p:txBody>
          <a:bodyPr/>
          <a:lstStyle/>
          <a:p>
            <a:r>
              <a:rPr lang="cs-CZ" dirty="0"/>
              <a:t>Dle WHO dosáhne na </a:t>
            </a:r>
            <a:r>
              <a:rPr lang="cs-CZ" b="1" dirty="0"/>
              <a:t>požadované limity DDD vitaminu D pouze velmi malé procento</a:t>
            </a:r>
            <a:r>
              <a:rPr lang="cs-CZ" dirty="0"/>
              <a:t> západní populace – sedavé zaměstnání v kanceláři a uzavřených prostorách. </a:t>
            </a:r>
          </a:p>
          <a:p>
            <a:r>
              <a:rPr lang="cs-CZ" dirty="0"/>
              <a:t>Nedostatkem jsou ohroženi i sportovci, kteří trénují několik hodin denně v halách (gymnastika, vzpíraní atp.).</a:t>
            </a:r>
          </a:p>
          <a:p>
            <a:r>
              <a:rPr lang="cs-CZ" dirty="0"/>
              <a:t>Nejkvalitnějším zdrojem je sluneční záření. Z potravin se pak jedná o vejce, mléčné výrobky a mořské ryby.</a:t>
            </a:r>
          </a:p>
          <a:p>
            <a:r>
              <a:rPr lang="cs-CZ" dirty="0"/>
              <a:t>Suplementace může být problematická – vazba na tuk – to často vede k nekvalitním DS (zejména tabletové). Ideální jsou kapsle či kapky.</a:t>
            </a:r>
          </a:p>
          <a:p>
            <a:r>
              <a:rPr lang="cs-CZ" b="1" dirty="0" err="1"/>
              <a:t>Vigantol</a:t>
            </a:r>
            <a:r>
              <a:rPr lang="cs-CZ" b="1" dirty="0"/>
              <a:t> – na předpis.</a:t>
            </a:r>
          </a:p>
        </p:txBody>
      </p:sp>
      <p:sp>
        <p:nvSpPr>
          <p:cNvPr id="5" name="TextovéPole 4">
            <a:extLst>
              <a:ext uri="{FF2B5EF4-FFF2-40B4-BE49-F238E27FC236}">
                <a16:creationId xmlns:a16="http://schemas.microsoft.com/office/drawing/2014/main" id="{4A4F728A-39FC-49CF-8DA3-0A1382154F81}"/>
              </a:ext>
            </a:extLst>
          </p:cNvPr>
          <p:cNvSpPr txBox="1"/>
          <p:nvPr/>
        </p:nvSpPr>
        <p:spPr>
          <a:xfrm>
            <a:off x="407368" y="6457890"/>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50520074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38AA4A02-F203-479A-814F-A747155CF842}"/>
              </a:ext>
            </a:extLst>
          </p:cNvPr>
          <p:cNvSpPr>
            <a:spLocks noGrp="1"/>
          </p:cNvSpPr>
          <p:nvPr>
            <p:ph type="title"/>
          </p:nvPr>
        </p:nvSpPr>
        <p:spPr>
          <a:xfrm>
            <a:off x="7181723" y="609600"/>
            <a:ext cx="4512989" cy="2227730"/>
          </a:xfrm>
        </p:spPr>
        <p:txBody>
          <a:bodyPr anchor="ctr">
            <a:normAutofit/>
          </a:bodyPr>
          <a:lstStyle/>
          <a:p>
            <a:r>
              <a:rPr lang="cs-CZ" dirty="0">
                <a:solidFill>
                  <a:srgbClr val="FFFFFF"/>
                </a:solidFill>
              </a:rPr>
              <a:t>Probiotika</a:t>
            </a:r>
          </a:p>
        </p:txBody>
      </p:sp>
      <p:pic>
        <p:nvPicPr>
          <p:cNvPr id="7" name="Obrázek 6" descr="Obsah obrázku snímek obrazovky&#10;&#10;Popis byl vytvořen automaticky">
            <a:extLst>
              <a:ext uri="{FF2B5EF4-FFF2-40B4-BE49-F238E27FC236}">
                <a16:creationId xmlns:a16="http://schemas.microsoft.com/office/drawing/2014/main" id="{A39802BE-9A19-4AF8-853A-949774D433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89"/>
          <a:stretch/>
        </p:blipFill>
        <p:spPr>
          <a:xfrm>
            <a:off x="757251" y="1574020"/>
            <a:ext cx="3856774" cy="3798859"/>
          </a:xfrm>
          <a:prstGeom prst="rect">
            <a:avLst/>
          </a:prstGeom>
        </p:spPr>
      </p:pic>
      <p:sp>
        <p:nvSpPr>
          <p:cNvPr id="3" name="Zástupný obsah 2">
            <a:extLst>
              <a:ext uri="{FF2B5EF4-FFF2-40B4-BE49-F238E27FC236}">
                <a16:creationId xmlns:a16="http://schemas.microsoft.com/office/drawing/2014/main" id="{A4E84716-EDAC-4C84-928A-06DFDBD38177}"/>
              </a:ext>
            </a:extLst>
          </p:cNvPr>
          <p:cNvSpPr>
            <a:spLocks noGrp="1"/>
          </p:cNvSpPr>
          <p:nvPr>
            <p:ph idx="1"/>
          </p:nvPr>
        </p:nvSpPr>
        <p:spPr>
          <a:xfrm>
            <a:off x="7181724" y="2837329"/>
            <a:ext cx="4790761" cy="3317938"/>
          </a:xfrm>
        </p:spPr>
        <p:txBody>
          <a:bodyPr anchor="t">
            <a:normAutofit/>
          </a:bodyPr>
          <a:lstStyle/>
          <a:p>
            <a:pPr>
              <a:lnSpc>
                <a:spcPct val="90000"/>
              </a:lnSpc>
              <a:buClr>
                <a:schemeClr val="bg1"/>
              </a:buClr>
            </a:pPr>
            <a:r>
              <a:rPr lang="cs-CZ" sz="1500" dirty="0">
                <a:solidFill>
                  <a:srgbClr val="FFFFFF"/>
                </a:solidFill>
              </a:rPr>
              <a:t>Kvalitní zastoupení mikroorganismů v našem trávícím traktu je spojováno s dobrým zdravým člověka. </a:t>
            </a:r>
          </a:p>
          <a:p>
            <a:pPr>
              <a:lnSpc>
                <a:spcPct val="90000"/>
              </a:lnSpc>
              <a:buClr>
                <a:schemeClr val="bg1"/>
              </a:buClr>
            </a:pPr>
            <a:r>
              <a:rPr lang="cs-CZ" sz="1500" dirty="0">
                <a:solidFill>
                  <a:srgbClr val="FFFFFF"/>
                </a:solidFill>
              </a:rPr>
              <a:t>V případě nevhodného nastavení střevní mikroflóry (infekční onemocnění nebo např. po léčbě antibiotiky atp.) se nabízí podpora formou suplementace.</a:t>
            </a:r>
            <a:endParaRPr lang="cs-CZ" sz="1500" b="1" dirty="0">
              <a:solidFill>
                <a:srgbClr val="FFFFFF"/>
              </a:solidFill>
            </a:endParaRPr>
          </a:p>
          <a:p>
            <a:pPr>
              <a:lnSpc>
                <a:spcPct val="90000"/>
              </a:lnSpc>
              <a:buClr>
                <a:schemeClr val="bg1"/>
              </a:buClr>
            </a:pPr>
            <a:r>
              <a:rPr lang="cs-CZ" sz="1500" dirty="0">
                <a:solidFill>
                  <a:srgbClr val="FFFFFF"/>
                </a:solidFill>
              </a:rPr>
              <a:t>Probiotika jsou konkrétní </a:t>
            </a:r>
            <a:r>
              <a:rPr lang="cs-CZ" sz="1500" b="1" dirty="0">
                <a:solidFill>
                  <a:schemeClr val="accent6">
                    <a:lumMod val="50000"/>
                  </a:schemeClr>
                </a:solidFill>
              </a:rPr>
              <a:t>živé mikroorganismy</a:t>
            </a:r>
            <a:r>
              <a:rPr lang="cs-CZ" sz="1500" dirty="0">
                <a:solidFill>
                  <a:srgbClr val="FFFFFF"/>
                </a:solidFill>
              </a:rPr>
              <a:t>, které se po spolknutí v kapsli dostávají do trávícího traktu, kde mohou pomoci navýšit počty symbiotických mikroorganismů.</a:t>
            </a:r>
          </a:p>
          <a:p>
            <a:pPr>
              <a:lnSpc>
                <a:spcPct val="90000"/>
              </a:lnSpc>
              <a:buClr>
                <a:schemeClr val="bg1"/>
              </a:buClr>
            </a:pPr>
            <a:r>
              <a:rPr lang="cs-CZ" sz="1500" dirty="0">
                <a:solidFill>
                  <a:srgbClr val="FFFFFF"/>
                </a:solidFill>
              </a:rPr>
              <a:t>Je doporučeno suplementovat několik týdnů.</a:t>
            </a:r>
          </a:p>
        </p:txBody>
      </p:sp>
      <p:sp>
        <p:nvSpPr>
          <p:cNvPr id="19" name="TextovéPole 18">
            <a:extLst>
              <a:ext uri="{FF2B5EF4-FFF2-40B4-BE49-F238E27FC236}">
                <a16:creationId xmlns:a16="http://schemas.microsoft.com/office/drawing/2014/main" id="{20E92CB8-E435-42F6-BC24-60EF44E4224F}"/>
              </a:ext>
            </a:extLst>
          </p:cNvPr>
          <p:cNvSpPr txBox="1"/>
          <p:nvPr/>
        </p:nvSpPr>
        <p:spPr>
          <a:xfrm>
            <a:off x="0" y="6508305"/>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376889268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AEC05F-F934-41AA-A38E-3957B048588A}"/>
              </a:ext>
            </a:extLst>
          </p:cNvPr>
          <p:cNvSpPr>
            <a:spLocks noGrp="1"/>
          </p:cNvSpPr>
          <p:nvPr>
            <p:ph type="title"/>
          </p:nvPr>
        </p:nvSpPr>
        <p:spPr>
          <a:xfrm>
            <a:off x="5536734" y="609600"/>
            <a:ext cx="3737268" cy="1320800"/>
          </a:xfrm>
        </p:spPr>
        <p:txBody>
          <a:bodyPr>
            <a:normAutofit/>
          </a:bodyPr>
          <a:lstStyle/>
          <a:p>
            <a:r>
              <a:rPr lang="cs-CZ" sz="3200" dirty="0"/>
              <a:t>Ostatní doplňky stravy</a:t>
            </a:r>
          </a:p>
        </p:txBody>
      </p:sp>
      <p:sp>
        <p:nvSpPr>
          <p:cNvPr id="9" name="Content Placeholder 8">
            <a:extLst>
              <a:ext uri="{FF2B5EF4-FFF2-40B4-BE49-F238E27FC236}">
                <a16:creationId xmlns:a16="http://schemas.microsoft.com/office/drawing/2014/main" id="{176D4241-758B-4CB3-BE77-CD4468377A2A}"/>
              </a:ext>
            </a:extLst>
          </p:cNvPr>
          <p:cNvSpPr>
            <a:spLocks noGrp="1"/>
          </p:cNvSpPr>
          <p:nvPr>
            <p:ph idx="1"/>
          </p:nvPr>
        </p:nvSpPr>
        <p:spPr>
          <a:xfrm>
            <a:off x="5209563" y="2160589"/>
            <a:ext cx="4064439" cy="3880773"/>
          </a:xfrm>
        </p:spPr>
        <p:txBody>
          <a:bodyPr>
            <a:normAutofit/>
          </a:bodyPr>
          <a:lstStyle/>
          <a:p>
            <a:r>
              <a:rPr lang="cs-CZ" dirty="0"/>
              <a:t>Doplňky, které stojí na pomezí kategorie A </a:t>
            </a:r>
            <a:r>
              <a:rPr lang="cs-CZ" dirty="0" err="1"/>
              <a:t>a</a:t>
            </a:r>
            <a:r>
              <a:rPr lang="cs-CZ" dirty="0"/>
              <a:t> B.</a:t>
            </a:r>
          </a:p>
          <a:p>
            <a:r>
              <a:rPr lang="cs-CZ" dirty="0"/>
              <a:t>Jejich evidence není příliš silná, ale v některých studiích jsou spojovány s pozitivním působením (podobně jako BCAA či glutamin).</a:t>
            </a:r>
            <a:endParaRPr lang="en-US" dirty="0"/>
          </a:p>
        </p:txBody>
      </p:sp>
      <p:pic>
        <p:nvPicPr>
          <p:cNvPr id="5" name="Zástupný obsah 4" descr="Obsah obrázku jídlo, šle&#10;&#10;Popis byl vytvořen automaticky">
            <a:extLst>
              <a:ext uri="{FF2B5EF4-FFF2-40B4-BE49-F238E27FC236}">
                <a16:creationId xmlns:a16="http://schemas.microsoft.com/office/drawing/2014/main" id="{4E2A919E-E082-46DD-B05B-B277EF613F7B}"/>
              </a:ext>
            </a:extLst>
          </p:cNvPr>
          <p:cNvPicPr>
            <a:picLocks noChangeAspect="1"/>
          </p:cNvPicPr>
          <p:nvPr/>
        </p:nvPicPr>
        <p:blipFill rotWithShape="1">
          <a:blip r:embed="rId2">
            <a:extLst>
              <a:ext uri="{28A0092B-C50C-407E-A947-70E740481C1C}">
                <a14:useLocalDpi xmlns:a14="http://schemas.microsoft.com/office/drawing/2010/main" val="0"/>
              </a:ext>
            </a:extLst>
          </a:blip>
          <a:srcRect l="17919" r="37437"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7126702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Obrázek 10" descr="Obsah obrázku interiér, jídlo&#10;&#10;Popis vygenerován s velmi vysokou mírou spolehlivosti">
            <a:extLst>
              <a:ext uri="{FF2B5EF4-FFF2-40B4-BE49-F238E27FC236}">
                <a16:creationId xmlns:a16="http://schemas.microsoft.com/office/drawing/2014/main" id="{50341C37-D6EC-4BEC-B871-E85E45C2AB6F}"/>
              </a:ext>
            </a:extLst>
          </p:cNvPr>
          <p:cNvPicPr>
            <a:picLocks noChangeAspect="1"/>
          </p:cNvPicPr>
          <p:nvPr/>
        </p:nvPicPr>
        <p:blipFill rotWithShape="1">
          <a:blip r:embed="rId3">
            <a:extLst>
              <a:ext uri="{28A0092B-C50C-407E-A947-70E740481C1C}">
                <a14:useLocalDpi xmlns:a14="http://schemas.microsoft.com/office/drawing/2010/main" val="0"/>
              </a:ext>
            </a:extLst>
          </a:blip>
          <a:srcRect l="18231" r="3036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677333" y="609600"/>
            <a:ext cx="3851123" cy="1320800"/>
          </a:xfrm>
        </p:spPr>
        <p:txBody>
          <a:bodyPr>
            <a:normAutofit/>
          </a:bodyPr>
          <a:lstStyle/>
          <a:p>
            <a:r>
              <a:rPr lang="cs-CZ" sz="3200" dirty="0"/>
              <a:t>Uvedení produktu na trh</a:t>
            </a:r>
          </a:p>
        </p:txBody>
      </p:sp>
      <p:sp>
        <p:nvSpPr>
          <p:cNvPr id="3" name="Zástupný symbol pro obsah 2"/>
          <p:cNvSpPr>
            <a:spLocks noGrp="1"/>
          </p:cNvSpPr>
          <p:nvPr>
            <p:ph idx="1"/>
          </p:nvPr>
        </p:nvSpPr>
        <p:spPr>
          <a:xfrm>
            <a:off x="677334" y="2160590"/>
            <a:ext cx="4482562" cy="4220738"/>
          </a:xfrm>
        </p:spPr>
        <p:txBody>
          <a:bodyPr>
            <a:normAutofit fontScale="92500" lnSpcReduction="10000"/>
          </a:bodyPr>
          <a:lstStyle/>
          <a:p>
            <a:r>
              <a:rPr lang="cs-CZ" sz="1900" dirty="0"/>
              <a:t>U doplňků stravy </a:t>
            </a:r>
            <a:r>
              <a:rPr lang="cs-CZ" sz="1900" b="1" dirty="0"/>
              <a:t>se posuzuje pouze zdravotní nezávadnost</a:t>
            </a:r>
            <a:r>
              <a:rPr lang="cs-CZ" sz="1900" dirty="0"/>
              <a:t>, nikoliv účinnost.</a:t>
            </a:r>
          </a:p>
          <a:p>
            <a:pPr lvl="1"/>
            <a:r>
              <a:rPr lang="cs-CZ" sz="1700" dirty="0"/>
              <a:t>Nejedná se o léčivo!</a:t>
            </a:r>
          </a:p>
          <a:p>
            <a:r>
              <a:rPr lang="cs-CZ" sz="1900" dirty="0"/>
              <a:t>Ověřují se tvrzení na etiketě produktu. Zde jsou jasně daná pravidla toho, co smí výrobce uvést.</a:t>
            </a:r>
          </a:p>
          <a:p>
            <a:pPr lvl="1"/>
            <a:r>
              <a:rPr lang="cs-CZ" sz="1700" dirty="0"/>
              <a:t>Tvrzení uvedená například na webových stránkách prodejce však </a:t>
            </a:r>
            <a:r>
              <a:rPr lang="cs-CZ" sz="1700" b="1" dirty="0"/>
              <a:t>nejsou po odborné stránce posuzována</a:t>
            </a:r>
            <a:r>
              <a:rPr lang="cs-CZ" sz="1700" dirty="0"/>
              <a:t> (např. zda látka obsažená v doplňku stravy má skutečně výrobcem deklarovaný účinek nebo zda výrobek může skutečně příznivě působit na fyziologii člověka).</a:t>
            </a:r>
          </a:p>
        </p:txBody>
      </p:sp>
      <p:cxnSp>
        <p:nvCxnSpPr>
          <p:cNvPr id="16" name="Straight Connector 1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1860458617"/>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E28B4C-AF0F-4E3C-99EB-7C8EE0E3FA68}"/>
              </a:ext>
            </a:extLst>
          </p:cNvPr>
          <p:cNvSpPr>
            <a:spLocks noGrp="1"/>
          </p:cNvSpPr>
          <p:nvPr>
            <p:ph type="title"/>
          </p:nvPr>
        </p:nvSpPr>
        <p:spPr/>
        <p:txBody>
          <a:bodyPr>
            <a:normAutofit/>
          </a:bodyPr>
          <a:lstStyle/>
          <a:p>
            <a:r>
              <a:rPr lang="cs-CZ" sz="3200"/>
              <a:t>Omega-3 mastné kyseliny</a:t>
            </a:r>
            <a:endParaRPr lang="cs-CZ" sz="3200" dirty="0"/>
          </a:p>
        </p:txBody>
      </p:sp>
      <p:sp>
        <p:nvSpPr>
          <p:cNvPr id="3" name="Zástupný obsah 2">
            <a:extLst>
              <a:ext uri="{FF2B5EF4-FFF2-40B4-BE49-F238E27FC236}">
                <a16:creationId xmlns:a16="http://schemas.microsoft.com/office/drawing/2014/main" id="{D9B680A7-F441-4C22-B0A0-D1EF16D7F44D}"/>
              </a:ext>
            </a:extLst>
          </p:cNvPr>
          <p:cNvSpPr>
            <a:spLocks noGrp="1"/>
          </p:cNvSpPr>
          <p:nvPr>
            <p:ph idx="1"/>
          </p:nvPr>
        </p:nvSpPr>
        <p:spPr/>
        <p:txBody>
          <a:bodyPr/>
          <a:lstStyle/>
          <a:p>
            <a:r>
              <a:rPr lang="cs-CZ" dirty="0"/>
              <a:t>Omega-3 MK v dávkách 2 g/den jsou spojovány s kratším časem trvání tzv. </a:t>
            </a:r>
            <a:r>
              <a:rPr lang="cs-CZ" i="1" dirty="0"/>
              <a:t>DOMS (</a:t>
            </a:r>
            <a:r>
              <a:rPr lang="cs-CZ" i="1" dirty="0" err="1"/>
              <a:t>delayed</a:t>
            </a:r>
            <a:r>
              <a:rPr lang="cs-CZ" i="1" dirty="0"/>
              <a:t> </a:t>
            </a:r>
            <a:r>
              <a:rPr lang="cs-CZ" i="1" dirty="0" err="1"/>
              <a:t>onset</a:t>
            </a:r>
            <a:r>
              <a:rPr lang="cs-CZ" i="1" dirty="0"/>
              <a:t> </a:t>
            </a:r>
            <a:r>
              <a:rPr lang="cs-CZ" i="1" dirty="0" err="1"/>
              <a:t>muscle</a:t>
            </a:r>
            <a:r>
              <a:rPr lang="cs-CZ" i="1" dirty="0"/>
              <a:t> </a:t>
            </a:r>
            <a:r>
              <a:rPr lang="cs-CZ" i="1" dirty="0" err="1"/>
              <a:t>soreness</a:t>
            </a:r>
            <a:r>
              <a:rPr lang="cs-CZ" i="1" dirty="0"/>
              <a:t>) </a:t>
            </a:r>
            <a:r>
              <a:rPr lang="cs-CZ" dirty="0"/>
              <a:t>– bolestivost svalů po cvičení.</a:t>
            </a:r>
          </a:p>
          <a:p>
            <a:r>
              <a:rPr lang="cs-CZ" dirty="0"/>
              <a:t>Jsou dávány do kontextu zejména s excentrickým silovým cvičením.</a:t>
            </a:r>
          </a:p>
          <a:p>
            <a:r>
              <a:rPr lang="cs-CZ" dirty="0"/>
              <a:t>Bylo také pozorováno zlepšení průběhu astmatu či </a:t>
            </a:r>
            <a:r>
              <a:rPr lang="cs-CZ" dirty="0" err="1"/>
              <a:t>pozátěžového</a:t>
            </a:r>
            <a:r>
              <a:rPr lang="cs-CZ" dirty="0"/>
              <a:t> </a:t>
            </a:r>
            <a:r>
              <a:rPr lang="cs-CZ" dirty="0" err="1"/>
              <a:t>bronchospasmatu</a:t>
            </a:r>
            <a:r>
              <a:rPr lang="cs-CZ" dirty="0"/>
              <a:t> u sportovců.</a:t>
            </a:r>
          </a:p>
          <a:p>
            <a:r>
              <a:rPr lang="cs-CZ" dirty="0"/>
              <a:t>Je tedy logické vyvozovat, že navýšení příjmu omega-3 má určitou souvislost s protizánětlivou reakcí v organismu.</a:t>
            </a:r>
          </a:p>
          <a:p>
            <a:r>
              <a:rPr lang="cs-CZ" dirty="0"/>
              <a:t>Vědecká opora však není příliš silná.</a:t>
            </a:r>
          </a:p>
        </p:txBody>
      </p:sp>
      <p:pic>
        <p:nvPicPr>
          <p:cNvPr id="4" name="Obrázek 3">
            <a:extLst>
              <a:ext uri="{FF2B5EF4-FFF2-40B4-BE49-F238E27FC236}">
                <a16:creationId xmlns:a16="http://schemas.microsoft.com/office/drawing/2014/main" id="{95140A6B-39AA-4B04-87B5-732BA7AAF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60" y="4872846"/>
            <a:ext cx="2850902" cy="1985154"/>
          </a:xfrm>
          <a:prstGeom prst="rect">
            <a:avLst/>
          </a:prstGeom>
        </p:spPr>
      </p:pic>
      <p:sp>
        <p:nvSpPr>
          <p:cNvPr id="14" name="TextovéPole 13">
            <a:extLst>
              <a:ext uri="{FF2B5EF4-FFF2-40B4-BE49-F238E27FC236}">
                <a16:creationId xmlns:a16="http://schemas.microsoft.com/office/drawing/2014/main" id="{82AFF3ED-9F8F-406F-823E-571935B00769}"/>
              </a:ext>
            </a:extLst>
          </p:cNvPr>
          <p:cNvSpPr txBox="1"/>
          <p:nvPr/>
        </p:nvSpPr>
        <p:spPr>
          <a:xfrm>
            <a:off x="407368" y="6457890"/>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401363354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3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18AA87D9-55CD-43E2-A658-3D0A14845805}"/>
              </a:ext>
            </a:extLst>
          </p:cNvPr>
          <p:cNvSpPr>
            <a:spLocks noGrp="1"/>
          </p:cNvSpPr>
          <p:nvPr>
            <p:ph type="title"/>
          </p:nvPr>
        </p:nvSpPr>
        <p:spPr>
          <a:xfrm>
            <a:off x="673754" y="643467"/>
            <a:ext cx="4203045" cy="1375608"/>
          </a:xfrm>
        </p:spPr>
        <p:txBody>
          <a:bodyPr anchor="ctr">
            <a:normAutofit/>
          </a:bodyPr>
          <a:lstStyle/>
          <a:p>
            <a:r>
              <a:rPr lang="cs-CZ">
                <a:solidFill>
                  <a:schemeClr val="bg1"/>
                </a:solidFill>
              </a:rPr>
              <a:t>Kloubní výživa</a:t>
            </a:r>
          </a:p>
        </p:txBody>
      </p:sp>
      <p:sp>
        <p:nvSpPr>
          <p:cNvPr id="3" name="Zástupný obsah 2">
            <a:extLst>
              <a:ext uri="{FF2B5EF4-FFF2-40B4-BE49-F238E27FC236}">
                <a16:creationId xmlns:a16="http://schemas.microsoft.com/office/drawing/2014/main" id="{0CED0FD3-EEE4-4415-89B8-2193F818054B}"/>
              </a:ext>
            </a:extLst>
          </p:cNvPr>
          <p:cNvSpPr>
            <a:spLocks noGrp="1"/>
          </p:cNvSpPr>
          <p:nvPr>
            <p:ph idx="1"/>
          </p:nvPr>
        </p:nvSpPr>
        <p:spPr>
          <a:xfrm>
            <a:off x="607762" y="2002118"/>
            <a:ext cx="4120086" cy="4436762"/>
          </a:xfrm>
        </p:spPr>
        <p:txBody>
          <a:bodyPr>
            <a:normAutofit lnSpcReduction="10000"/>
          </a:bodyPr>
          <a:lstStyle/>
          <a:p>
            <a:pPr>
              <a:lnSpc>
                <a:spcPct val="90000"/>
              </a:lnSpc>
            </a:pPr>
            <a:r>
              <a:rPr lang="cs-CZ" dirty="0">
                <a:solidFill>
                  <a:schemeClr val="bg1"/>
                </a:solidFill>
              </a:rPr>
              <a:t>Kombinace </a:t>
            </a:r>
            <a:r>
              <a:rPr lang="cs-CZ" b="1" dirty="0">
                <a:solidFill>
                  <a:srgbClr val="5FCBEF"/>
                </a:solidFill>
              </a:rPr>
              <a:t>vitaminu C a želatiny </a:t>
            </a:r>
            <a:r>
              <a:rPr lang="cs-CZ" dirty="0">
                <a:solidFill>
                  <a:schemeClr val="bg1"/>
                </a:solidFill>
              </a:rPr>
              <a:t>v dávce 50 mg a 5-15 g/den + </a:t>
            </a:r>
            <a:r>
              <a:rPr lang="cs-CZ" b="1" dirty="0">
                <a:solidFill>
                  <a:srgbClr val="5FCBEF"/>
                </a:solidFill>
              </a:rPr>
              <a:t>kolagen hydrolyzát </a:t>
            </a:r>
            <a:r>
              <a:rPr lang="cs-CZ" dirty="0">
                <a:solidFill>
                  <a:schemeClr val="bg1"/>
                </a:solidFill>
              </a:rPr>
              <a:t>10 g/den byla v některých studiích spojena se zvýšenou produkcí kolagenu v těle, zvětšením chrupavčité vrstvy kloubů a snížením bolestivosti kloubů.</a:t>
            </a:r>
          </a:p>
          <a:p>
            <a:pPr>
              <a:lnSpc>
                <a:spcPct val="90000"/>
              </a:lnSpc>
            </a:pPr>
            <a:r>
              <a:rPr lang="cs-CZ" dirty="0">
                <a:solidFill>
                  <a:schemeClr val="bg1"/>
                </a:solidFill>
              </a:rPr>
              <a:t>Vědecká opora však také není příliš silná.</a:t>
            </a:r>
          </a:p>
          <a:p>
            <a:pPr>
              <a:lnSpc>
                <a:spcPct val="90000"/>
              </a:lnSpc>
            </a:pPr>
            <a:endParaRPr lang="cs-CZ" dirty="0">
              <a:solidFill>
                <a:schemeClr val="bg1"/>
              </a:solidFill>
            </a:endParaRPr>
          </a:p>
          <a:p>
            <a:pPr>
              <a:lnSpc>
                <a:spcPct val="90000"/>
              </a:lnSpc>
            </a:pPr>
            <a:r>
              <a:rPr lang="cs-CZ" dirty="0">
                <a:solidFill>
                  <a:schemeClr val="bg1"/>
                </a:solidFill>
              </a:rPr>
              <a:t>Veškeré další známé látky typu glukosamin, MSM, chondroitin a další spadají až do nižších kategorií a jejich působení na organismus člověka zatím nebyly pevně podloženy.</a:t>
            </a:r>
          </a:p>
        </p:txBody>
      </p:sp>
      <p:pic>
        <p:nvPicPr>
          <p:cNvPr id="6" name="Obrázek 5" descr="Obsah obrázku oblečení, spodní prádlo&#10;&#10;Popis byl vytvořen automaticky">
            <a:extLst>
              <a:ext uri="{FF2B5EF4-FFF2-40B4-BE49-F238E27FC236}">
                <a16:creationId xmlns:a16="http://schemas.microsoft.com/office/drawing/2014/main" id="{C11C1955-FDFA-47D8-A7E9-C7F7EF106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1220" y="972608"/>
            <a:ext cx="5013062" cy="4900269"/>
          </a:xfrm>
          <a:prstGeom prst="rect">
            <a:avLst/>
          </a:prstGeom>
        </p:spPr>
      </p:pic>
      <p:sp>
        <p:nvSpPr>
          <p:cNvPr id="40" name="Isosceles Triangle 3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TextovéPole 21">
            <a:extLst>
              <a:ext uri="{FF2B5EF4-FFF2-40B4-BE49-F238E27FC236}">
                <a16:creationId xmlns:a16="http://schemas.microsoft.com/office/drawing/2014/main" id="{2DE0CDF5-5278-4CAD-9DC5-71516C4BDA61}"/>
              </a:ext>
            </a:extLst>
          </p:cNvPr>
          <p:cNvSpPr txBox="1"/>
          <p:nvPr/>
        </p:nvSpPr>
        <p:spPr>
          <a:xfrm>
            <a:off x="4727848" y="6501101"/>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2692125539"/>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jídlo, stůl&#10;&#10;Popis vygenerován s velmi vysokou mírou spolehlivosti">
            <a:extLst>
              <a:ext uri="{FF2B5EF4-FFF2-40B4-BE49-F238E27FC236}">
                <a16:creationId xmlns:a16="http://schemas.microsoft.com/office/drawing/2014/main" id="{76402502-F89A-4093-B318-0F0FC59859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22" r="16906"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Nadpis 3">
            <a:extLst>
              <a:ext uri="{FF2B5EF4-FFF2-40B4-BE49-F238E27FC236}">
                <a16:creationId xmlns:a16="http://schemas.microsoft.com/office/drawing/2014/main" id="{5BFB062B-0086-49D6-B8FA-CEF43461238C}"/>
              </a:ext>
            </a:extLst>
          </p:cNvPr>
          <p:cNvSpPr>
            <a:spLocks noGrp="1"/>
          </p:cNvSpPr>
          <p:nvPr>
            <p:ph type="ctrTitle"/>
          </p:nvPr>
        </p:nvSpPr>
        <p:spPr>
          <a:xfrm>
            <a:off x="881266" y="2348880"/>
            <a:ext cx="4088190" cy="3176587"/>
          </a:xfrm>
        </p:spPr>
        <p:txBody>
          <a:bodyPr>
            <a:normAutofit fontScale="90000"/>
          </a:bodyPr>
          <a:lstStyle/>
          <a:p>
            <a:pPr algn="l">
              <a:lnSpc>
                <a:spcPct val="90000"/>
              </a:lnSpc>
            </a:pPr>
            <a:r>
              <a:rPr lang="cs-CZ" sz="3700" i="1" dirty="0"/>
              <a:t>„Doplňky stravy jsou pouze stříškou na pyramidě komplexního přístupu k životnímu stylu.“</a:t>
            </a:r>
          </a:p>
        </p:txBody>
      </p:sp>
      <p:cxnSp>
        <p:nvCxnSpPr>
          <p:cNvPr id="12" name="Straight Connector 1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1363881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interiér, dřevěné, kladivo, stůl&#10;&#10;Popis vygenerován s velmi vysokou mírou spolehlivosti">
            <a:extLst>
              <a:ext uri="{FF2B5EF4-FFF2-40B4-BE49-F238E27FC236}">
                <a16:creationId xmlns:a16="http://schemas.microsoft.com/office/drawing/2014/main" id="{50B87F65-75FD-43CF-B39C-1C5272FC0F4D}"/>
              </a:ext>
            </a:extLst>
          </p:cNvPr>
          <p:cNvPicPr>
            <a:picLocks noChangeAspect="1"/>
          </p:cNvPicPr>
          <p:nvPr/>
        </p:nvPicPr>
        <p:blipFill rotWithShape="1">
          <a:blip r:embed="rId2">
            <a:extLst>
              <a:ext uri="{28A0092B-C50C-407E-A947-70E740481C1C}">
                <a14:useLocalDpi xmlns:a14="http://schemas.microsoft.com/office/drawing/2010/main" val="0"/>
              </a:ext>
            </a:extLst>
          </a:blip>
          <a:srcRect l="18511" r="5827"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263352" y="476672"/>
            <a:ext cx="4392167" cy="1320800"/>
          </a:xfrm>
        </p:spPr>
        <p:txBody>
          <a:bodyPr>
            <a:normAutofit/>
          </a:bodyPr>
          <a:lstStyle/>
          <a:p>
            <a:pPr>
              <a:lnSpc>
                <a:spcPct val="90000"/>
              </a:lnSpc>
            </a:pPr>
            <a:r>
              <a:rPr lang="cs-CZ" sz="3200" dirty="0"/>
              <a:t>Státní a evropské řídící a kontrolní orgány</a:t>
            </a:r>
          </a:p>
        </p:txBody>
      </p:sp>
      <p:sp>
        <p:nvSpPr>
          <p:cNvPr id="3" name="Zástupný symbol pro obsah 2"/>
          <p:cNvSpPr>
            <a:spLocks noGrp="1"/>
          </p:cNvSpPr>
          <p:nvPr>
            <p:ph idx="1"/>
          </p:nvPr>
        </p:nvSpPr>
        <p:spPr>
          <a:xfrm>
            <a:off x="119657" y="1983209"/>
            <a:ext cx="5130634" cy="3880773"/>
          </a:xfrm>
        </p:spPr>
        <p:txBody>
          <a:bodyPr>
            <a:normAutofit/>
          </a:bodyPr>
          <a:lstStyle/>
          <a:p>
            <a:r>
              <a:rPr lang="cs-CZ" dirty="0"/>
              <a:t>Ministerstvo zemědělství (</a:t>
            </a:r>
            <a:r>
              <a:rPr lang="cs-CZ" dirty="0">
                <a:hlinkClick r:id="rId3"/>
              </a:rPr>
              <a:t>MZ</a:t>
            </a:r>
            <a:r>
              <a:rPr lang="cs-CZ" dirty="0"/>
              <a:t>) – Hlavní legislativní orgán</a:t>
            </a:r>
          </a:p>
          <a:p>
            <a:r>
              <a:rPr lang="cs-CZ" dirty="0"/>
              <a:t>Státní zdravotní ústav (</a:t>
            </a:r>
            <a:r>
              <a:rPr lang="cs-CZ" dirty="0">
                <a:hlinkClick r:id="rId4"/>
              </a:rPr>
              <a:t>SZÚ</a:t>
            </a:r>
            <a:r>
              <a:rPr lang="cs-CZ" dirty="0"/>
              <a:t>) – Posouzení zdravotní nezávadnosti, zdravotní a výživová tvrzení etikety</a:t>
            </a:r>
          </a:p>
          <a:p>
            <a:r>
              <a:rPr lang="cs-CZ" dirty="0"/>
              <a:t>Státní zemědělská a potravinářská inspekce (</a:t>
            </a:r>
            <a:r>
              <a:rPr lang="cs-CZ" dirty="0">
                <a:hlinkClick r:id="rId5"/>
              </a:rPr>
              <a:t>SZPI</a:t>
            </a:r>
            <a:r>
              <a:rPr lang="cs-CZ" dirty="0"/>
              <a:t>) – Kontrolní orgán</a:t>
            </a:r>
          </a:p>
          <a:p>
            <a:r>
              <a:rPr lang="cs-CZ" dirty="0"/>
              <a:t>Evropský úřad pro bezpečnost potravin (</a:t>
            </a:r>
            <a:r>
              <a:rPr lang="cs-CZ" dirty="0">
                <a:hlinkClick r:id="rId6"/>
              </a:rPr>
              <a:t>EFSA</a:t>
            </a:r>
            <a:r>
              <a:rPr lang="cs-CZ" dirty="0"/>
              <a:t>) – </a:t>
            </a:r>
            <a:r>
              <a:rPr lang="cs-CZ" b="1" dirty="0"/>
              <a:t>Zdravotní a výživová tvrzení</a:t>
            </a:r>
            <a:endParaRPr lang="cs-CZ"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191561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746F519-E02E-4E82-9E94-C2D5A496FFF5}"/>
              </a:ext>
            </a:extLst>
          </p:cNvPr>
          <p:cNvPicPr>
            <a:picLocks noChangeAspect="1"/>
          </p:cNvPicPr>
          <p:nvPr/>
        </p:nvPicPr>
        <p:blipFill rotWithShape="1">
          <a:blip r:embed="rId2">
            <a:extLst>
              <a:ext uri="{28A0092B-C50C-407E-A947-70E740481C1C}">
                <a14:useLocalDpi xmlns:a14="http://schemas.microsoft.com/office/drawing/2010/main" val="0"/>
              </a:ext>
            </a:extLst>
          </a:blip>
          <a:srcRect l="1961" r="18043"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677333" y="609600"/>
            <a:ext cx="3851123" cy="1320800"/>
          </a:xfrm>
        </p:spPr>
        <p:txBody>
          <a:bodyPr>
            <a:normAutofit/>
          </a:bodyPr>
          <a:lstStyle/>
          <a:p>
            <a:r>
              <a:rPr lang="cs-CZ" sz="3200" dirty="0"/>
              <a:t>Tvrzení dle SZPI</a:t>
            </a:r>
          </a:p>
        </p:txBody>
      </p:sp>
      <p:sp>
        <p:nvSpPr>
          <p:cNvPr id="3" name="Zástupný symbol pro obsah 2"/>
          <p:cNvSpPr>
            <a:spLocks noGrp="1"/>
          </p:cNvSpPr>
          <p:nvPr>
            <p:ph idx="1"/>
          </p:nvPr>
        </p:nvSpPr>
        <p:spPr>
          <a:xfrm>
            <a:off x="677334" y="2160589"/>
            <a:ext cx="3851122" cy="3880773"/>
          </a:xfrm>
        </p:spPr>
        <p:txBody>
          <a:bodyPr>
            <a:normAutofit/>
          </a:bodyPr>
          <a:lstStyle/>
          <a:p>
            <a:r>
              <a:rPr lang="cs-CZ" i="1" dirty="0"/>
              <a:t>„Jakékoliv</a:t>
            </a:r>
            <a:r>
              <a:rPr lang="cs-CZ" b="1" i="1" dirty="0"/>
              <a:t> sdělení nebo znázornění</a:t>
            </a:r>
            <a:r>
              <a:rPr lang="cs-CZ" i="1" dirty="0"/>
              <a:t>, které</a:t>
            </a:r>
            <a:r>
              <a:rPr lang="cs-CZ" b="1" i="1" dirty="0"/>
              <a:t> není </a:t>
            </a:r>
            <a:r>
              <a:rPr lang="cs-CZ" i="1" dirty="0"/>
              <a:t>podle právních předpisů Evropské unie nebo vnitrostátních právních předpisů </a:t>
            </a:r>
            <a:r>
              <a:rPr lang="cs-CZ" b="1" i="1" dirty="0"/>
              <a:t>povinné</a:t>
            </a:r>
            <a:r>
              <a:rPr lang="cs-CZ" i="1" dirty="0"/>
              <a:t>, včetně </a:t>
            </a:r>
            <a:r>
              <a:rPr lang="cs-CZ" b="1" i="1" dirty="0"/>
              <a:t>obrázkového, grafického nebo symbolického </a:t>
            </a:r>
            <a:r>
              <a:rPr lang="cs-CZ" i="1" dirty="0"/>
              <a:t>znázornění v jakékoliv podobě, </a:t>
            </a:r>
            <a:r>
              <a:rPr lang="cs-CZ" b="1" i="1" dirty="0"/>
              <a:t>které uvádí, naznačuje nebo ze kterého vyplývá, že potravina má určité vlastnosti.“</a:t>
            </a:r>
            <a:endParaRPr lang="cs-CZ" i="1"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5" name="Grafický objekt 14" descr="Žárovka a ozubené kolečko">
            <a:extLst>
              <a:ext uri="{FF2B5EF4-FFF2-40B4-BE49-F238E27FC236}">
                <a16:creationId xmlns:a16="http://schemas.microsoft.com/office/drawing/2014/main" id="{415C9E9C-94CC-4BEE-B008-B14751C02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8748" y="3985537"/>
            <a:ext cx="595591" cy="595591"/>
          </a:xfrm>
          <a:prstGeom prst="rect">
            <a:avLst/>
          </a:prstGeom>
        </p:spPr>
      </p:pic>
      <p:grpSp>
        <p:nvGrpSpPr>
          <p:cNvPr id="17" name="Skupina 16">
            <a:extLst>
              <a:ext uri="{FF2B5EF4-FFF2-40B4-BE49-F238E27FC236}">
                <a16:creationId xmlns:a16="http://schemas.microsoft.com/office/drawing/2014/main" id="{6906F32F-5B7A-4C1A-990E-6256D1E2DF6D}"/>
              </a:ext>
            </a:extLst>
          </p:cNvPr>
          <p:cNvGrpSpPr/>
          <p:nvPr/>
        </p:nvGrpSpPr>
        <p:grpSpPr>
          <a:xfrm>
            <a:off x="5518520" y="4486931"/>
            <a:ext cx="3132824" cy="1870352"/>
            <a:chOff x="0" y="2652149"/>
            <a:chExt cx="8154193" cy="810809"/>
          </a:xfrm>
        </p:grpSpPr>
        <p:sp>
          <p:nvSpPr>
            <p:cNvPr id="19" name="Obdélník: se zakulacenými rohy 18">
              <a:extLst>
                <a:ext uri="{FF2B5EF4-FFF2-40B4-BE49-F238E27FC236}">
                  <a16:creationId xmlns:a16="http://schemas.microsoft.com/office/drawing/2014/main" id="{34CB895B-57A6-4566-980E-9FC48E01683B}"/>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0C2ECC72-8825-4F5F-AA20-516F51B74F6A}"/>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Obrázek čokolády smí na obal proteinového přípravku s příchutí čokolády výrobce uvést pouze tehdy, nachází-li se v produktu skutečná čokoláda, produkty z ní či přírodní čokoládové aroma.</a:t>
              </a:r>
            </a:p>
          </p:txBody>
        </p:sp>
      </p:grpSp>
      <p:pic>
        <p:nvPicPr>
          <p:cNvPr id="23" name="Grafický objekt 22" descr="Muž">
            <a:extLst>
              <a:ext uri="{FF2B5EF4-FFF2-40B4-BE49-F238E27FC236}">
                <a16:creationId xmlns:a16="http://schemas.microsoft.com/office/drawing/2014/main" id="{751273BE-813A-49BE-93B7-B3A6A09490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9344" y="4581128"/>
            <a:ext cx="914400" cy="914400"/>
          </a:xfrm>
          <a:prstGeom prst="rect">
            <a:avLst/>
          </a:prstGeom>
        </p:spPr>
      </p:pic>
    </p:spTree>
    <p:extLst>
      <p:ext uri="{BB962C8B-B14F-4D97-AF65-F5344CB8AC3E}">
        <p14:creationId xmlns:p14="http://schemas.microsoft.com/office/powerpoint/2010/main" val="987669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Výživové či zdravotní tvrzení </a:t>
            </a:r>
            <a:br>
              <a:rPr lang="cs-CZ" altLang="cs-CZ" dirty="0"/>
            </a:br>
            <a:r>
              <a:rPr lang="cs-CZ" altLang="cs-CZ" sz="2400" i="1" dirty="0"/>
              <a:t>Upraveno nařízením (ES) č. 1924/2006</a:t>
            </a:r>
            <a:endParaRPr lang="cs-CZ" altLang="cs-CZ" i="1" dirty="0"/>
          </a:p>
        </p:txBody>
      </p:sp>
      <p:sp>
        <p:nvSpPr>
          <p:cNvPr id="17411" name="Rectangle 3"/>
          <p:cNvSpPr>
            <a:spLocks noGrp="1"/>
          </p:cNvSpPr>
          <p:nvPr>
            <p:ph idx="1"/>
          </p:nvPr>
        </p:nvSpPr>
        <p:spPr>
          <a:xfrm>
            <a:off x="677334" y="1700808"/>
            <a:ext cx="9451114" cy="4968551"/>
          </a:xfrm>
        </p:spPr>
        <p:txBody>
          <a:bodyPr numCol="2">
            <a:normAutofit lnSpcReduction="10000"/>
          </a:bodyPr>
          <a:lstStyle/>
          <a:p>
            <a:r>
              <a:rPr lang="cs-CZ" b="1" dirty="0">
                <a:solidFill>
                  <a:schemeClr val="tx2"/>
                </a:solidFill>
              </a:rPr>
              <a:t>Zdravotní tvrzení:</a:t>
            </a:r>
          </a:p>
          <a:p>
            <a:r>
              <a:rPr lang="cs-CZ" i="1" dirty="0">
                <a:solidFill>
                  <a:schemeClr val="tx2"/>
                </a:solidFill>
              </a:rPr>
              <a:t>„Je každé </a:t>
            </a:r>
            <a:r>
              <a:rPr lang="cs-CZ" b="1" i="1" dirty="0">
                <a:solidFill>
                  <a:schemeClr val="tx2"/>
                </a:solidFill>
              </a:rPr>
              <a:t>tvrzení, které uvádí, naznačuje nebo ze kterého vyplývá, že existuje souvislost </a:t>
            </a:r>
            <a:r>
              <a:rPr lang="cs-CZ" i="1" dirty="0">
                <a:solidFill>
                  <a:schemeClr val="tx2"/>
                </a:solidFill>
              </a:rPr>
              <a:t>mezi kategorií potravin, potravinou nebo některou z jejích složek a zdravím.“</a:t>
            </a:r>
          </a:p>
          <a:p>
            <a:r>
              <a:rPr lang="cs-CZ" dirty="0"/>
              <a:t>Používat lze pouze </a:t>
            </a:r>
            <a:r>
              <a:rPr lang="cs-CZ" b="1" dirty="0"/>
              <a:t>tvrzení schválená </a:t>
            </a:r>
            <a:r>
              <a:rPr lang="cs-CZ" dirty="0"/>
              <a:t>v souladu s nařízením 1924/2006 a obsažena v </a:t>
            </a:r>
            <a:r>
              <a:rPr lang="cs-CZ" dirty="0">
                <a:hlinkClick r:id="rId3"/>
              </a:rPr>
              <a:t>seznamu schválených tvrzení</a:t>
            </a:r>
            <a:r>
              <a:rPr lang="cs-CZ" dirty="0"/>
              <a:t>.</a:t>
            </a:r>
          </a:p>
          <a:p>
            <a:r>
              <a:rPr lang="cs-CZ" dirty="0"/>
              <a:t>Tvrzení k </a:t>
            </a:r>
            <a:r>
              <a:rPr lang="cs-CZ" b="1" dirty="0"/>
              <a:t>rostlinám</a:t>
            </a:r>
            <a:r>
              <a:rPr lang="cs-CZ" dirty="0"/>
              <a:t>, jejichž posouzení nebylo ještě dokončeno, tzv. </a:t>
            </a:r>
            <a:r>
              <a:rPr lang="cs-CZ" b="1" dirty="0"/>
              <a:t>On hold seznam.</a:t>
            </a:r>
            <a:endParaRPr lang="cs-CZ" dirty="0"/>
          </a:p>
          <a:p>
            <a:endParaRPr lang="cs-CZ" altLang="cs-CZ" sz="1800" dirty="0"/>
          </a:p>
          <a:p>
            <a:endParaRPr lang="cs-CZ" altLang="cs-CZ" dirty="0"/>
          </a:p>
          <a:p>
            <a:endParaRPr lang="cs-CZ" altLang="cs-CZ" dirty="0"/>
          </a:p>
          <a:p>
            <a:endParaRPr lang="cs-CZ" altLang="cs-CZ" sz="1800" dirty="0"/>
          </a:p>
          <a:p>
            <a:r>
              <a:rPr lang="cs-CZ" altLang="cs-CZ" b="1" dirty="0"/>
              <a:t>Výživové tvrzení:</a:t>
            </a:r>
          </a:p>
          <a:p>
            <a:r>
              <a:rPr lang="cs-CZ" altLang="cs-CZ" i="1" dirty="0"/>
              <a:t>„Je jakékoliv </a:t>
            </a:r>
            <a:r>
              <a:rPr lang="cs-CZ" altLang="cs-CZ" b="1" i="1" dirty="0"/>
              <a:t>tvrzení, které uvádí, naznačuje nebo ze kterého vyplývá, že potravina má určité prospěšné výživové vlastnosti</a:t>
            </a:r>
            <a:r>
              <a:rPr lang="cs-CZ" altLang="cs-CZ" i="1" dirty="0"/>
              <a:t> v důsledku:</a:t>
            </a:r>
          </a:p>
          <a:p>
            <a:pPr lvl="1"/>
            <a:r>
              <a:rPr lang="cs-CZ" altLang="cs-CZ" i="1" dirty="0"/>
              <a:t>Energetické (kalorické) hodnoty, kterou poskytuje, poskytuje ve snížené nebo zvýšené míře nebo neobsahuje;</a:t>
            </a:r>
          </a:p>
          <a:p>
            <a:pPr lvl="1"/>
            <a:r>
              <a:rPr lang="cs-CZ" altLang="cs-CZ" i="1" dirty="0"/>
              <a:t>Živin či jiných látek, které buď obsahuje, obsahuje ve snížené či zvýšené míře, nebo neobsahuje.“</a:t>
            </a:r>
          </a:p>
          <a:p>
            <a:r>
              <a:rPr lang="cs-CZ" altLang="cs-CZ" dirty="0"/>
              <a:t>Musí být uvedené v příloze nařízení (ES) č. 1924/2006 (příloha 2 těchto vodítek obsahuje celkový seznam výživových tvrzení včetně dalších, později doplněných pozměňovacími nařízeními).</a:t>
            </a:r>
          </a:p>
        </p:txBody>
      </p:sp>
    </p:spTree>
    <p:custDataLst>
      <p:tags r:id="rId1"/>
    </p:custDataLst>
    <p:extLst>
      <p:ext uri="{BB962C8B-B14F-4D97-AF65-F5344CB8AC3E}">
        <p14:creationId xmlns:p14="http://schemas.microsoft.com/office/powerpoint/2010/main" val="302693235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Citáty">
  <a:themeElements>
    <a:clrScheme name="Vlastní 1">
      <a:dk1>
        <a:sysClr val="windowText" lastClr="000000"/>
      </a:dk1>
      <a:lt1>
        <a:sysClr val="window" lastClr="FFFFFF"/>
      </a:lt1>
      <a:dk2>
        <a:srgbClr val="FFFFFF"/>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itáty">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áty">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1_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2_Fazeta">
  <a:themeElements>
    <a:clrScheme name="Modro-zelená">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6310</Words>
  <Application>Microsoft Office PowerPoint</Application>
  <PresentationFormat>Širokoúhlá obrazovka</PresentationFormat>
  <Paragraphs>569</Paragraphs>
  <Slides>62</Slides>
  <Notes>4</Notes>
  <HiddenSlides>0</HiddenSlides>
  <MMClips>0</MMClips>
  <ScaleCrop>false</ScaleCrop>
  <HeadingPairs>
    <vt:vector size="6" baseType="variant">
      <vt:variant>
        <vt:lpstr>Použitá písma</vt:lpstr>
      </vt:variant>
      <vt:variant>
        <vt:i4>6</vt:i4>
      </vt:variant>
      <vt:variant>
        <vt:lpstr>Motiv</vt:lpstr>
      </vt:variant>
      <vt:variant>
        <vt:i4>4</vt:i4>
      </vt:variant>
      <vt:variant>
        <vt:lpstr>Nadpisy snímků</vt:lpstr>
      </vt:variant>
      <vt:variant>
        <vt:i4>62</vt:i4>
      </vt:variant>
    </vt:vector>
  </HeadingPairs>
  <TitlesOfParts>
    <vt:vector size="72" baseType="lpstr">
      <vt:lpstr>Arial</vt:lpstr>
      <vt:lpstr>Calibri</vt:lpstr>
      <vt:lpstr>Century Gothic</vt:lpstr>
      <vt:lpstr>Trebuchet MS</vt:lpstr>
      <vt:lpstr>Wingdings 2</vt:lpstr>
      <vt:lpstr>Wingdings 3</vt:lpstr>
      <vt:lpstr>Fazeta</vt:lpstr>
      <vt:lpstr>1_Citáty</vt:lpstr>
      <vt:lpstr>1_Fazeta</vt:lpstr>
      <vt:lpstr>2_Fazeta</vt:lpstr>
      <vt:lpstr>Doplňky stravy -Legislativa -Kategorizace -Zařazení do sportovní výživy</vt:lpstr>
      <vt:lpstr>Legislativa doplňků stravy</vt:lpstr>
      <vt:lpstr>Legislativa doplňků stravy</vt:lpstr>
      <vt:lpstr>Legislativa doplňků stravy</vt:lpstr>
      <vt:lpstr>Legislativa doplňků stravy</vt:lpstr>
      <vt:lpstr>Uvedení produktu na trh</vt:lpstr>
      <vt:lpstr>Státní a evropské řídící a kontrolní orgány</vt:lpstr>
      <vt:lpstr>Tvrzení dle SZPI</vt:lpstr>
      <vt:lpstr>Výživové či zdravotní tvrzení  Upraveno nařízením (ES) č. 1924/2006</vt:lpstr>
      <vt:lpstr>Zdravotní tvrzení </vt:lpstr>
      <vt:lpstr>Výživová tvrzení </vt:lpstr>
      <vt:lpstr>Proces uvedení doplňku stravy na trh</vt:lpstr>
      <vt:lpstr>Kategorizace DS</vt:lpstr>
      <vt:lpstr>Kategorizace dle Australian institute of sport (AIS)</vt:lpstr>
      <vt:lpstr>ABCD systém kategorizace doplňků</vt:lpstr>
      <vt:lpstr>Kategorie A</vt:lpstr>
      <vt:lpstr>Kategorie B</vt:lpstr>
      <vt:lpstr>Kategorie C</vt:lpstr>
      <vt:lpstr>Kategorie D</vt:lpstr>
      <vt:lpstr>Koho by měly zajímat doplňky stravy</vt:lpstr>
      <vt:lpstr>Význam doplňků stravy (DS)</vt:lpstr>
      <vt:lpstr>Kdy mohou/musí sportovci DS využít</vt:lpstr>
      <vt:lpstr>Na co si dát u DS pozor</vt:lpstr>
      <vt:lpstr>Zařazení DS do sportovní výživy</vt:lpstr>
      <vt:lpstr>Kategorie A</vt:lpstr>
      <vt:lpstr>Sportovní potraviny</vt:lpstr>
      <vt:lpstr>Sportovní potraviny Sportovní gely</vt:lpstr>
      <vt:lpstr>Sportovní potraviny Ovocné pyré - kapsičky</vt:lpstr>
      <vt:lpstr>Sportovní potraviny Přírodní sportovní gely</vt:lpstr>
      <vt:lpstr>Sportovní potraviny Proteinové doplňky</vt:lpstr>
      <vt:lpstr>Sportovní potraviny Proteinové doplňky</vt:lpstr>
      <vt:lpstr>Sportovní potraviny Proteinové doplňky</vt:lpstr>
      <vt:lpstr>Srovnání AMK spektra</vt:lpstr>
      <vt:lpstr>Sportovní potraviny Proteinové doplňky</vt:lpstr>
      <vt:lpstr>Sportovní potraviny Proteinové doplňky</vt:lpstr>
      <vt:lpstr>Sportovní potraviny Kombinace S a B</vt:lpstr>
      <vt:lpstr>Sportovní potraviny AMK</vt:lpstr>
      <vt:lpstr>Sportovní potraviny MCT</vt:lpstr>
      <vt:lpstr>Sportovní potraviny Komplexní potraviny</vt:lpstr>
      <vt:lpstr>Prezentace aplikace PowerPoint</vt:lpstr>
      <vt:lpstr>Prezentace aplikace PowerPoint</vt:lpstr>
      <vt:lpstr>Prezentace aplikace PowerPoint</vt:lpstr>
      <vt:lpstr>Iontové vs. sportovní nápoje</vt:lpstr>
      <vt:lpstr>Obecná doporučení pro příjem sodíku a sacharidů v podpoře sportovních výkonů</vt:lpstr>
      <vt:lpstr>DS zvyšující výkonnost</vt:lpstr>
      <vt:lpstr>DS zvyšující výkonnost Dělení dle typu zatížení</vt:lpstr>
      <vt:lpstr>Prezentace aplikace PowerPoint</vt:lpstr>
      <vt:lpstr>Prezentace aplikace PowerPoint</vt:lpstr>
      <vt:lpstr>Prezentace aplikace PowerPoint</vt:lpstr>
      <vt:lpstr>Prezentace aplikace PowerPoint</vt:lpstr>
      <vt:lpstr>β-alanin, bikarbonát sodný a citrát sodný Látky navyšující pufrační kapacitu organismu </vt:lpstr>
      <vt:lpstr>β-alanin, bikarbonát sodný a citrát sodný Látky navyšující pufrační kapacitu organismu </vt:lpstr>
      <vt:lpstr>Kreatin</vt:lpstr>
      <vt:lpstr>Kreatin</vt:lpstr>
      <vt:lpstr>Shrnutí</vt:lpstr>
      <vt:lpstr>„Lékařské“ DS Suplementy se zdravotním efektem</vt:lpstr>
      <vt:lpstr>Vitamin D</vt:lpstr>
      <vt:lpstr>Probiotika</vt:lpstr>
      <vt:lpstr>Ostatní doplňky stravy</vt:lpstr>
      <vt:lpstr>Omega-3 mastné kyseliny</vt:lpstr>
      <vt:lpstr>Kloubní výživa</vt:lpstr>
      <vt:lpstr>„Doplňky stravy jsou pouze stříškou na pyramidě komplexního přístupu k životnímu stylu.“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Doplňky stravy -Legislativa -Kategorizace -Zařazení do sportovní výživy</dc:title>
  <dc:creator>Tomáš Hlinský</dc:creator>
  <cp:lastModifiedBy>Tomáš Hlinský</cp:lastModifiedBy>
  <cp:revision>20</cp:revision>
  <dcterms:created xsi:type="dcterms:W3CDTF">2020-04-19T18:51:45Z</dcterms:created>
  <dcterms:modified xsi:type="dcterms:W3CDTF">2024-04-16T15:20:13Z</dcterms:modified>
</cp:coreProperties>
</file>