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9"/>
  </p:notesMasterIdLst>
  <p:sldIdLst>
    <p:sldId id="386" r:id="rId3"/>
    <p:sldId id="388" r:id="rId4"/>
    <p:sldId id="390" r:id="rId5"/>
    <p:sldId id="391" r:id="rId6"/>
    <p:sldId id="392" r:id="rId7"/>
    <p:sldId id="268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2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A29B1-B472-4893-80C3-DDF5BD3D081C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B9AA1-3AB8-49B5-8358-446516DC12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3436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41CDB-E02F-4D40-9CD3-B9B478FC01F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855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41CDB-E02F-4D40-9CD3-B9B478FC01F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756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6412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145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4176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6797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0936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6548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178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213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0E1E45-D72F-4893-A497-AE966953F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73D975D-AA03-4820-950D-22DED2ABC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4E2F5D-E853-47F6-8875-D3152D823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87B-78FF-4D64-844F-A18C2B90B798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203721-C467-4DC3-B29A-BC04AA0AF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54F47F-8CC7-4DC2-9ED3-AFCEDC63D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7424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0B809E-7B29-49FF-9C0D-61F2EC42C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3F7F55-44B5-4983-9E7E-CA587106C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D5C3A1-12CA-418C-99A6-955885AF8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87B-78FF-4D64-844F-A18C2B90B798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193343-0D29-4D30-9014-B86B69F1B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BC0ED9-8DB3-4FF9-8FE1-A18C9291F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7660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6F1C5E-1A05-448F-82BF-DE4E890F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24869E3-44D6-4DCD-8880-A505065DA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CD11A2-07C7-4718-8AA6-2AC0E8F25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87B-78FF-4D64-844F-A18C2B90B798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D4B9B2-E369-43C5-888C-B3DF5E1A5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5A65E0-6AF7-4460-9947-C88A48D28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55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1300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F05337-14A2-4C13-9A9F-A8C4C74E2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0F76D8-6E52-4B2B-ACB0-142300DB05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998F628-3124-4B19-A314-2D7C4FECE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8C5300A-21AB-4727-934D-C197C34B8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87B-78FF-4D64-844F-A18C2B90B798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7F47840-EB24-4EE9-B851-D67AEF11C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857B0B-F50C-497E-9919-91AF2265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5629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82DBD3-40F9-4737-8499-D51D1957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B65BED-87A9-4094-8548-49F161EA8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F747E40-99A4-401E-AC70-9A7D1E8685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49F1127-54FE-4CE6-8DCF-1498F66371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16F270D-44BC-47A3-B3C3-98EE7C1060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3DF83F8-24EE-4B4D-A9BC-2C6DF4600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87B-78FF-4D64-844F-A18C2B90B798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CD1FA43-353B-40F0-9212-A134006CB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3A6C76C-1838-4A2C-A9F6-24860F081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138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95E0AF-AEE0-4D39-9BDD-1AB75DF5A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C5078C2-A0D4-432E-90B4-DA820A4E0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87B-78FF-4D64-844F-A18C2B90B798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AD55F1B-11C2-4502-84C6-5F36BEF9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F8E0C38-4F38-487E-A790-E4193DCD3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6853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E326A3D-F267-42BD-9E7F-113412EAA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87B-78FF-4D64-844F-A18C2B90B798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C0FE039-D242-48E9-9D78-F54FC7A40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29B6B72-9ACA-4CAD-805D-787381E0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9475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DE8657-0D9C-4DD6-BB0E-4A6A892A9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5DAC6C-C79D-4EB9-940C-8B82DC132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DDFA720-6D7B-4E57-B61E-E773A7EB6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F4F3D81-5D48-46AD-82FE-537E85EB8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87B-78FF-4D64-844F-A18C2B90B798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97E0C3D-92F5-40B4-8F06-9FA3A94A2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DF3FA0A-8322-4CDB-98C8-D037038BD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9805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A8E7D-A4A1-455E-9CC3-F3CDBA3C1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BF74AB7-8535-4D31-A5A5-B8AD5E19EA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5FEFD39-DEC6-4334-87E5-FF532A414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7A17991-1531-4EBF-B270-727ECBE00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87B-78FF-4D64-844F-A18C2B90B798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FF61822-4EF4-41C0-9048-5F8C8929D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66CC545-E149-4871-B9C7-CC14AD770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25574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AF45E2-700C-4917-944F-C91ECECA6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2A3B9C8-7A43-4813-8F7F-B1850B104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2D3F73-F462-4FF4-8B47-4CF749687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87B-78FF-4D64-844F-A18C2B90B798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168A26-D063-414B-A14A-213B01604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785C50-A5FB-4334-9B8B-49101EB1A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7208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7098C6E-B90F-40E3-B5AB-B1265E152A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83DB625-C78E-4985-A657-8676A3D24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210462-EC4F-4C30-8B86-E3233F1FF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87B-78FF-4D64-844F-A18C2B90B798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677AE4-75F1-48FA-AB4B-D7003AEF3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F98193-775F-4975-9BD9-01CA16A09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342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861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526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670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8515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88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23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BB874-0412-4D27-89EA-F88CAE2018DF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499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BB874-0412-4D27-89EA-F88CAE2018DF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2CBE29D-AC6A-417C-9FAD-F086DE0473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875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E976498-F473-4A0E-9F83-38C0D86CB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3AC96EE-44B3-4C9A-A0DB-189F7E4F7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0D0D263-E71D-4F47-A84A-8C1161672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1987B-78FF-4D64-844F-A18C2B90B798}" type="datetimeFigureOut">
              <a:rPr lang="cs-CZ" smtClean="0"/>
              <a:t>22.02.2024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F70595-3099-41D7-8530-3B1CC565A5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655501-F1D0-4699-B8A4-7A518874E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5BB8F-2ACF-4043-BDD5-4AACF8B4B6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56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lekarskeknihy.cz/produkt/102277-fyziologie-vyziv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munispace.muni.cz/library/catalog/view/1150/3328/849-1/1#previe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hyperlink" Target="https://www.vyzivaspol.cz/" TargetMode="External"/><Relationship Id="rId3" Type="http://schemas.openxmlformats.org/officeDocument/2006/relationships/hyperlink" Target="https://www.fzv.cz/" TargetMode="External"/><Relationship Id="rId7" Type="http://schemas.openxmlformats.org/officeDocument/2006/relationships/hyperlink" Target="https://www.cambridge.org/core/journals/british-journal-of-nutrition" TargetMode="Externa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hyperlink" Target="https://www.who.int/news-room/fact-sheets/detail/healthy-diet" TargetMode="External"/><Relationship Id="rId5" Type="http://schemas.openxmlformats.org/officeDocument/2006/relationships/hyperlink" Target="https://multimedia.efsa.europa.eu/drvs/index.htm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6.png"/><Relationship Id="rId9" Type="http://schemas.openxmlformats.org/officeDocument/2006/relationships/hyperlink" Target="https://www.hsph.harvard.edu/nutritionsource/" TargetMode="External"/><Relationship Id="rId1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s://olympics.com/ioc" TargetMode="External"/><Relationship Id="rId3" Type="http://schemas.openxmlformats.org/officeDocument/2006/relationships/hyperlink" Target="https://sigmanutrition.com/" TargetMode="External"/><Relationship Id="rId7" Type="http://schemas.openxmlformats.org/officeDocument/2006/relationships/hyperlink" Target="https://munispace.muni.cz/library/catalog/view/1150/3328/849-1/1#preview" TargetMode="Externa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11" Type="http://schemas.openxmlformats.org/officeDocument/2006/relationships/hyperlink" Target="https://us.humankinetics.com/" TargetMode="External"/><Relationship Id="rId5" Type="http://schemas.openxmlformats.org/officeDocument/2006/relationships/hyperlink" Target="https://www.mysportscience.com/" TargetMode="External"/><Relationship Id="rId10" Type="http://schemas.openxmlformats.org/officeDocument/2006/relationships/image" Target="../media/image14.jpg"/><Relationship Id="rId4" Type="http://schemas.openxmlformats.org/officeDocument/2006/relationships/image" Target="../media/image12.png"/><Relationship Id="rId9" Type="http://schemas.openxmlformats.org/officeDocument/2006/relationships/hyperlink" Target="https://www.ais.gov.au/" TargetMode="External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yzivaspol.cz/zdrava-trinactka-strucna-vyzivova-doporuceni-pro-obyvatelstvo/" TargetMode="External"/><Relationship Id="rId2" Type="http://schemas.openxmlformats.org/officeDocument/2006/relationships/hyperlink" Target="https://www.vyzivaspol.cz/vyzivova-doporuceni-pro-obyvatelstvo-ceske-republiky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ultimedia.efsa.europa.eu/drvs/index.htm" TargetMode="External"/><Relationship Id="rId4" Type="http://schemas.openxmlformats.org/officeDocument/2006/relationships/hyperlink" Target="https://www.fzv.cz/pyramida-fz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5533C6B-7AAB-40E2-8254-61BE3972A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8205104" cy="1646302"/>
          </a:xfrm>
        </p:spPr>
        <p:txBody>
          <a:bodyPr anchor="t"/>
          <a:lstStyle/>
          <a:p>
            <a:pPr algn="l"/>
            <a:r>
              <a:rPr lang="cs-CZ" dirty="0"/>
              <a:t>Opora </a:t>
            </a:r>
            <a:r>
              <a:rPr lang="cs-CZ"/>
              <a:t>pro semináře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3456D8FC-85B4-4B9C-8748-3B7996FAE6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cs-CZ" dirty="0"/>
              <a:t>Zdroje ke studiu</a:t>
            </a:r>
          </a:p>
        </p:txBody>
      </p:sp>
    </p:spTree>
    <p:extLst>
      <p:ext uri="{BB962C8B-B14F-4D97-AF65-F5344CB8AC3E}">
        <p14:creationId xmlns:p14="http://schemas.microsoft.com/office/powerpoint/2010/main" val="267615325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81F4CD-03B1-4AF1-84F4-A1156926B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Fyziologie výživy a základy výživy</a:t>
            </a:r>
            <a:br>
              <a:rPr lang="cs-CZ" dirty="0"/>
            </a:br>
            <a:r>
              <a:rPr lang="cs-CZ" sz="1800" dirty="0"/>
              <a:t>Odborná opora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20A70F-CF68-435F-8967-0391715E7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0675"/>
            <a:ext cx="8596668" cy="4450687"/>
          </a:xfrm>
        </p:spPr>
        <p:txBody>
          <a:bodyPr/>
          <a:lstStyle/>
          <a:p>
            <a:r>
              <a:rPr lang="cs-CZ" dirty="0"/>
              <a:t>Iva Klimešová – Fyziologie výživy</a:t>
            </a:r>
          </a:p>
          <a:p>
            <a:r>
              <a:rPr lang="cs-CZ" dirty="0"/>
              <a:t>Lucie Mandelová &amp; Iva Hrnčiříková – Základy výživy ve sportu</a:t>
            </a:r>
          </a:p>
        </p:txBody>
      </p:sp>
      <p:pic>
        <p:nvPicPr>
          <p:cNvPr id="10" name="Obrázek 9">
            <a:hlinkClick r:id="rId2"/>
            <a:extLst>
              <a:ext uri="{FF2B5EF4-FFF2-40B4-BE49-F238E27FC236}">
                <a16:creationId xmlns:a16="http://schemas.microsoft.com/office/drawing/2014/main" id="{39B9B164-E9B5-45B3-AECA-9F087CA33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43" y="2911475"/>
            <a:ext cx="2295547" cy="3240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24ABF5F-3D5E-451E-B669-8D8B07402A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45" y="2911475"/>
            <a:ext cx="22572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3415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81F4CD-03B1-4AF1-84F4-A1156926B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Sportovní výživa a regenerace</a:t>
            </a:r>
            <a:br>
              <a:rPr lang="cs-CZ" dirty="0"/>
            </a:br>
            <a:r>
              <a:rPr lang="cs-CZ" sz="1800" dirty="0"/>
              <a:t>Odborná opora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20A70F-CF68-435F-8967-0391715E7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0675"/>
            <a:ext cx="8989180" cy="4450687"/>
          </a:xfrm>
        </p:spPr>
        <p:txBody>
          <a:bodyPr/>
          <a:lstStyle/>
          <a:p>
            <a:r>
              <a:rPr lang="cs-CZ" dirty="0"/>
              <a:t>Michal Kumstát &amp; Tomáš Hlinský – Sportovní výživa v tréninkové a závodní praxi</a:t>
            </a:r>
          </a:p>
          <a:p>
            <a:r>
              <a:rPr lang="cs-CZ" dirty="0"/>
              <a:t>Michal </a:t>
            </a:r>
            <a:r>
              <a:rPr lang="cs-CZ" dirty="0" err="1"/>
              <a:t>Kumstát</a:t>
            </a:r>
            <a:r>
              <a:rPr lang="cs-CZ" dirty="0"/>
              <a:t> – Sportovní výživa jako vědecká disciplína </a:t>
            </a:r>
          </a:p>
          <a:p>
            <a:r>
              <a:rPr lang="cs-CZ" dirty="0" err="1"/>
              <a:t>Bernaciková</a:t>
            </a:r>
            <a:r>
              <a:rPr lang="cs-CZ" dirty="0"/>
              <a:t> a kol. – Regenerace a výživa ve sportu</a:t>
            </a:r>
          </a:p>
        </p:txBody>
      </p:sp>
      <p:pic>
        <p:nvPicPr>
          <p:cNvPr id="7" name="Obrázek 6">
            <a:hlinkClick r:id="rId2"/>
            <a:extLst>
              <a:ext uri="{FF2B5EF4-FFF2-40B4-BE49-F238E27FC236}">
                <a16:creationId xmlns:a16="http://schemas.microsoft.com/office/drawing/2014/main" id="{EA8E559A-7A04-4CB8-B8A7-A9CD6875F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917" y="3171224"/>
            <a:ext cx="2183214" cy="307717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A58A0F3-B5B8-43EA-A121-35FEB7041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242" y="3171224"/>
            <a:ext cx="2188315" cy="3077176"/>
          </a:xfrm>
          <a:prstGeom prst="rect">
            <a:avLst/>
          </a:prstGeom>
        </p:spPr>
      </p:pic>
      <p:pic>
        <p:nvPicPr>
          <p:cNvPr id="5" name="Obrázek 4" descr="Obsah obrázku text, zelenina, ovoce, boty&#10;&#10;Popis byl vytvořen automaticky">
            <a:extLst>
              <a:ext uri="{FF2B5EF4-FFF2-40B4-BE49-F238E27FC236}">
                <a16:creationId xmlns:a16="http://schemas.microsoft.com/office/drawing/2014/main" id="{CF8EFF3B-A976-D599-11E8-9736CC2029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2" y="3170400"/>
            <a:ext cx="2074184" cy="30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3752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81F4CD-03B1-4AF1-84F4-A1156926B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872" y="817653"/>
            <a:ext cx="4426755" cy="1215149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Obecná doporučení pro stravování</a:t>
            </a:r>
            <a:br>
              <a:rPr lang="cs-CZ" sz="2200" dirty="0"/>
            </a:br>
            <a:r>
              <a:rPr lang="cs-CZ" sz="2200" dirty="0"/>
              <a:t>Odborná opora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1F3642D-13C8-47D1-8141-3F5A7CEBA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1975" y="361702"/>
            <a:ext cx="1691640" cy="1691640"/>
          </a:xfrm>
          <a:custGeom>
            <a:avLst/>
            <a:gdLst>
              <a:gd name="connsiteX0" fmla="*/ 845820 w 1691640"/>
              <a:gd name="connsiteY0" fmla="*/ 0 h 1691640"/>
              <a:gd name="connsiteX1" fmla="*/ 1691640 w 1691640"/>
              <a:gd name="connsiteY1" fmla="*/ 845820 h 1691640"/>
              <a:gd name="connsiteX2" fmla="*/ 845820 w 1691640"/>
              <a:gd name="connsiteY2" fmla="*/ 1691640 h 1691640"/>
              <a:gd name="connsiteX3" fmla="*/ 0 w 1691640"/>
              <a:gd name="connsiteY3" fmla="*/ 845820 h 1691640"/>
              <a:gd name="connsiteX4" fmla="*/ 845820 w 1691640"/>
              <a:gd name="connsiteY4" fmla="*/ 0 h 169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640" h="1691640">
                <a:moveTo>
                  <a:pt x="845820" y="0"/>
                </a:moveTo>
                <a:cubicBezTo>
                  <a:pt x="1312954" y="0"/>
                  <a:pt x="1691640" y="378686"/>
                  <a:pt x="1691640" y="845820"/>
                </a:cubicBezTo>
                <a:cubicBezTo>
                  <a:pt x="1691640" y="1312954"/>
                  <a:pt x="1312954" y="1691640"/>
                  <a:pt x="845820" y="1691640"/>
                </a:cubicBezTo>
                <a:cubicBezTo>
                  <a:pt x="378687" y="1691640"/>
                  <a:pt x="0" y="1312954"/>
                  <a:pt x="0" y="845820"/>
                </a:cubicBezTo>
                <a:cubicBezTo>
                  <a:pt x="0" y="378686"/>
                  <a:pt x="378687" y="0"/>
                  <a:pt x="84582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20A70F-CF68-435F-8967-0391715E7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872" y="2110721"/>
            <a:ext cx="4525602" cy="2020825"/>
          </a:xfrm>
        </p:spPr>
        <p:txBody>
          <a:bodyPr anchor="t">
            <a:normAutofit/>
          </a:bodyPr>
          <a:lstStyle/>
          <a:p>
            <a:r>
              <a:rPr lang="cs-CZ" sz="1500" dirty="0"/>
              <a:t>Kvalitní a objektivní informace poskytují renomované organizace zaměřené na výživu (Fórum zdravé výživy aj.), univerzity (Harvard, Cambridge aj.), světové a kontinentální organizace (WHO, EFSA aj.).</a:t>
            </a:r>
          </a:p>
          <a:p>
            <a:r>
              <a:rPr lang="cs-CZ" sz="1500" dirty="0"/>
              <a:t>Skvělé informace poskytují i nutriční publikace orientované na populaci konkrétního státu – V České republice například publikace DACH.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7383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ázek 5">
            <a:hlinkClick r:id="rId3"/>
            <a:extLst>
              <a:ext uri="{FF2B5EF4-FFF2-40B4-BE49-F238E27FC236}">
                <a16:creationId xmlns:a16="http://schemas.microsoft.com/office/drawing/2014/main" id="{4C0793F7-6473-4448-9DAA-4D7869CF11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611" y="817653"/>
            <a:ext cx="1094369" cy="779738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8E915F0-311A-4BDD-94EC-B0A3D6A3C5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3788" y="2715337"/>
            <a:ext cx="2743200" cy="2743200"/>
          </a:xfrm>
          <a:custGeom>
            <a:avLst/>
            <a:gdLst>
              <a:gd name="connsiteX0" fmla="*/ 1371600 w 2743200"/>
              <a:gd name="connsiteY0" fmla="*/ 0 h 2743200"/>
              <a:gd name="connsiteX1" fmla="*/ 2743200 w 2743200"/>
              <a:gd name="connsiteY1" fmla="*/ 1371600 h 2743200"/>
              <a:gd name="connsiteX2" fmla="*/ 1371600 w 2743200"/>
              <a:gd name="connsiteY2" fmla="*/ 2743200 h 2743200"/>
              <a:gd name="connsiteX3" fmla="*/ 0 w 2743200"/>
              <a:gd name="connsiteY3" fmla="*/ 1371600 h 2743200"/>
              <a:gd name="connsiteX4" fmla="*/ 1371600 w 2743200"/>
              <a:gd name="connsiteY4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2743200">
                <a:moveTo>
                  <a:pt x="1371600" y="0"/>
                </a:moveTo>
                <a:cubicBezTo>
                  <a:pt x="2129114" y="0"/>
                  <a:pt x="2743200" y="614087"/>
                  <a:pt x="2743200" y="1371600"/>
                </a:cubicBezTo>
                <a:cubicBezTo>
                  <a:pt x="2743200" y="2129114"/>
                  <a:pt x="2129114" y="2743200"/>
                  <a:pt x="1371600" y="2743200"/>
                </a:cubicBezTo>
                <a:cubicBezTo>
                  <a:pt x="614087" y="2743200"/>
                  <a:pt x="0" y="2129114"/>
                  <a:pt x="0" y="1371600"/>
                </a:cubicBezTo>
                <a:cubicBezTo>
                  <a:pt x="0" y="614087"/>
                  <a:pt x="614087" y="0"/>
                  <a:pt x="13716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F1CD662-C732-41EB-A08A-EFB9E7EB8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8624" y="2"/>
            <a:ext cx="3913376" cy="3281569"/>
          </a:xfrm>
          <a:custGeom>
            <a:avLst/>
            <a:gdLst>
              <a:gd name="connsiteX0" fmla="*/ 267865 w 3913376"/>
              <a:gd name="connsiteY0" fmla="*/ 0 h 3281569"/>
              <a:gd name="connsiteX1" fmla="*/ 3913376 w 3913376"/>
              <a:gd name="connsiteY1" fmla="*/ 0 h 3281569"/>
              <a:gd name="connsiteX2" fmla="*/ 3913376 w 3913376"/>
              <a:gd name="connsiteY2" fmla="*/ 2499938 h 3281569"/>
              <a:gd name="connsiteX3" fmla="*/ 3794714 w 3913376"/>
              <a:gd name="connsiteY3" fmla="*/ 2630499 h 3281569"/>
              <a:gd name="connsiteX4" fmla="*/ 2222892 w 3913376"/>
              <a:gd name="connsiteY4" fmla="*/ 3281569 h 3281569"/>
              <a:gd name="connsiteX5" fmla="*/ 0 w 3913376"/>
              <a:gd name="connsiteY5" fmla="*/ 1058677 h 3281569"/>
              <a:gd name="connsiteX6" fmla="*/ 174686 w 3913376"/>
              <a:gd name="connsiteY6" fmla="*/ 193427 h 328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Obrázek 13">
            <a:hlinkClick r:id="rId5"/>
            <a:extLst>
              <a:ext uri="{FF2B5EF4-FFF2-40B4-BE49-F238E27FC236}">
                <a16:creationId xmlns:a16="http://schemas.microsoft.com/office/drawing/2014/main" id="{D463F01A-6355-4DE7-93C1-5A68C47CA6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416" y="659177"/>
            <a:ext cx="2852862" cy="1497752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196" y="2550745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00930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640CCAE-325C-4DD0-BB26-38BF690F3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0935"/>
            <a:ext cx="1732108" cy="2175118"/>
          </a:xfrm>
          <a:custGeom>
            <a:avLst/>
            <a:gdLst>
              <a:gd name="connsiteX0" fmla="*/ 644549 w 1732108"/>
              <a:gd name="connsiteY0" fmla="*/ 0 h 2175118"/>
              <a:gd name="connsiteX1" fmla="*/ 1732108 w 1732108"/>
              <a:gd name="connsiteY1" fmla="*/ 1087559 h 2175118"/>
              <a:gd name="connsiteX2" fmla="*/ 644549 w 1732108"/>
              <a:gd name="connsiteY2" fmla="*/ 2175118 h 2175118"/>
              <a:gd name="connsiteX3" fmla="*/ 36485 w 1732108"/>
              <a:gd name="connsiteY3" fmla="*/ 1989380 h 2175118"/>
              <a:gd name="connsiteX4" fmla="*/ 0 w 1732108"/>
              <a:gd name="connsiteY4" fmla="*/ 1959278 h 2175118"/>
              <a:gd name="connsiteX5" fmla="*/ 0 w 1732108"/>
              <a:gd name="connsiteY5" fmla="*/ 215841 h 2175118"/>
              <a:gd name="connsiteX6" fmla="*/ 36485 w 1732108"/>
              <a:gd name="connsiteY6" fmla="*/ 185738 h 2175118"/>
              <a:gd name="connsiteX7" fmla="*/ 644549 w 1732108"/>
              <a:gd name="connsiteY7" fmla="*/ 0 h 217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2108" h="2175118">
                <a:moveTo>
                  <a:pt x="644549" y="0"/>
                </a:moveTo>
                <a:cubicBezTo>
                  <a:pt x="1245191" y="0"/>
                  <a:pt x="1732108" y="486917"/>
                  <a:pt x="1732108" y="1087559"/>
                </a:cubicBezTo>
                <a:cubicBezTo>
                  <a:pt x="1732108" y="1688201"/>
                  <a:pt x="1245191" y="2175118"/>
                  <a:pt x="644549" y="2175118"/>
                </a:cubicBezTo>
                <a:cubicBezTo>
                  <a:pt x="419308" y="2175118"/>
                  <a:pt x="210060" y="2106646"/>
                  <a:pt x="36485" y="1989380"/>
                </a:cubicBezTo>
                <a:lnTo>
                  <a:pt x="0" y="1959278"/>
                </a:lnTo>
                <a:lnTo>
                  <a:pt x="0" y="215841"/>
                </a:lnTo>
                <a:lnTo>
                  <a:pt x="36485" y="185738"/>
                </a:lnTo>
                <a:cubicBezTo>
                  <a:pt x="210060" y="68473"/>
                  <a:pt x="419308" y="0"/>
                  <a:pt x="64454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9AC9A43-F5C5-4703-A0F0-78CBB9542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414950"/>
            <a:ext cx="1568092" cy="1847088"/>
          </a:xfrm>
          <a:custGeom>
            <a:avLst/>
            <a:gdLst>
              <a:gd name="connsiteX0" fmla="*/ 644548 w 1568092"/>
              <a:gd name="connsiteY0" fmla="*/ 0 h 1847088"/>
              <a:gd name="connsiteX1" fmla="*/ 1568092 w 1568092"/>
              <a:gd name="connsiteY1" fmla="*/ 923544 h 1847088"/>
              <a:gd name="connsiteX2" fmla="*/ 644548 w 1568092"/>
              <a:gd name="connsiteY2" fmla="*/ 1847088 h 1847088"/>
              <a:gd name="connsiteX3" fmla="*/ 128186 w 1568092"/>
              <a:gd name="connsiteY3" fmla="*/ 1689361 h 1847088"/>
              <a:gd name="connsiteX4" fmla="*/ 0 w 1568092"/>
              <a:gd name="connsiteY4" fmla="*/ 1583598 h 1847088"/>
              <a:gd name="connsiteX5" fmla="*/ 0 w 1568092"/>
              <a:gd name="connsiteY5" fmla="*/ 263490 h 1847088"/>
              <a:gd name="connsiteX6" fmla="*/ 128186 w 1568092"/>
              <a:gd name="connsiteY6" fmla="*/ 157727 h 1847088"/>
              <a:gd name="connsiteX7" fmla="*/ 644548 w 1568092"/>
              <a:gd name="connsiteY7" fmla="*/ 0 h 184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8092" h="1847088">
                <a:moveTo>
                  <a:pt x="644548" y="0"/>
                </a:moveTo>
                <a:cubicBezTo>
                  <a:pt x="1154607" y="0"/>
                  <a:pt x="1568092" y="413485"/>
                  <a:pt x="1568092" y="923544"/>
                </a:cubicBezTo>
                <a:cubicBezTo>
                  <a:pt x="1568092" y="1433603"/>
                  <a:pt x="1154607" y="1847088"/>
                  <a:pt x="644548" y="1847088"/>
                </a:cubicBezTo>
                <a:cubicBezTo>
                  <a:pt x="453276" y="1847088"/>
                  <a:pt x="275584" y="1788942"/>
                  <a:pt x="128186" y="1689361"/>
                </a:cubicBezTo>
                <a:lnTo>
                  <a:pt x="0" y="1583598"/>
                </a:lnTo>
                <a:lnTo>
                  <a:pt x="0" y="263490"/>
                </a:lnTo>
                <a:lnTo>
                  <a:pt x="128186" y="157727"/>
                </a:lnTo>
                <a:cubicBezTo>
                  <a:pt x="275584" y="58147"/>
                  <a:pt x="453276" y="0"/>
                  <a:pt x="64454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BE28351C-7EEF-428E-9B7A-5CC84F336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6382" y="4769538"/>
            <a:ext cx="3950208" cy="2088462"/>
          </a:xfrm>
          <a:custGeom>
            <a:avLst/>
            <a:gdLst>
              <a:gd name="connsiteX0" fmla="*/ 1975104 w 3950208"/>
              <a:gd name="connsiteY0" fmla="*/ 0 h 2088462"/>
              <a:gd name="connsiteX1" fmla="*/ 3950208 w 3950208"/>
              <a:gd name="connsiteY1" fmla="*/ 1975104 h 2088462"/>
              <a:gd name="connsiteX2" fmla="*/ 3944484 w 3950208"/>
              <a:gd name="connsiteY2" fmla="*/ 2088462 h 2088462"/>
              <a:gd name="connsiteX3" fmla="*/ 5724 w 3950208"/>
              <a:gd name="connsiteY3" fmla="*/ 2088462 h 2088462"/>
              <a:gd name="connsiteX4" fmla="*/ 0 w 3950208"/>
              <a:gd name="connsiteY4" fmla="*/ 1975104 h 2088462"/>
              <a:gd name="connsiteX5" fmla="*/ 1975104 w 3950208"/>
              <a:gd name="connsiteY5" fmla="*/ 0 h 208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Obrázek 15" descr="Obsah obrázku text&#10;&#10;Popis byl vytvořen automaticky">
            <a:hlinkClick r:id="rId7"/>
            <a:extLst>
              <a:ext uri="{FF2B5EF4-FFF2-40B4-BE49-F238E27FC236}">
                <a16:creationId xmlns:a16="http://schemas.microsoft.com/office/drawing/2014/main" id="{E64E0C31-D71A-43D1-8E9A-AD6E3112752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78" b="35697"/>
          <a:stretch/>
        </p:blipFill>
        <p:spPr>
          <a:xfrm>
            <a:off x="6429530" y="3891018"/>
            <a:ext cx="1751717" cy="391837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hlinkClick r:id="rId9"/>
            <a:extLst>
              <a:ext uri="{FF2B5EF4-FFF2-40B4-BE49-F238E27FC236}">
                <a16:creationId xmlns:a16="http://schemas.microsoft.com/office/drawing/2014/main" id="{644FB915-DE99-4D96-A453-753A6A15AF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607" y="5456684"/>
            <a:ext cx="1929327" cy="1012896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B0B0DBC8-B5F0-40AE-A3D3-BCD504119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09416" y="4131546"/>
            <a:ext cx="3178912" cy="2726454"/>
          </a:xfrm>
          <a:custGeom>
            <a:avLst/>
            <a:gdLst>
              <a:gd name="connsiteX0" fmla="*/ 1837818 w 3178912"/>
              <a:gd name="connsiteY0" fmla="*/ 0 h 2726454"/>
              <a:gd name="connsiteX1" fmla="*/ 3137352 w 3178912"/>
              <a:gd name="connsiteY1" fmla="*/ 538285 h 2726454"/>
              <a:gd name="connsiteX2" fmla="*/ 3178912 w 3178912"/>
              <a:gd name="connsiteY2" fmla="*/ 584013 h 2726454"/>
              <a:gd name="connsiteX3" fmla="*/ 3178912 w 3178912"/>
              <a:gd name="connsiteY3" fmla="*/ 2726454 h 2726454"/>
              <a:gd name="connsiteX4" fmla="*/ 229483 w 3178912"/>
              <a:gd name="connsiteY4" fmla="*/ 2726454 h 2726454"/>
              <a:gd name="connsiteX5" fmla="*/ 221815 w 3178912"/>
              <a:gd name="connsiteY5" fmla="*/ 2713832 h 2726454"/>
              <a:gd name="connsiteX6" fmla="*/ 0 w 3178912"/>
              <a:gd name="connsiteY6" fmla="*/ 1837818 h 2726454"/>
              <a:gd name="connsiteX7" fmla="*/ 1837818 w 3178912"/>
              <a:gd name="connsiteY7" fmla="*/ 0 h 27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Obrázek 11">
            <a:hlinkClick r:id="rId11"/>
            <a:extLst>
              <a:ext uri="{FF2B5EF4-FFF2-40B4-BE49-F238E27FC236}">
                <a16:creationId xmlns:a16="http://schemas.microsoft.com/office/drawing/2014/main" id="{46879010-1D0C-4626-B968-6D660240CF1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785" y="5057290"/>
            <a:ext cx="2246575" cy="1263698"/>
          </a:xfrm>
          <a:prstGeom prst="rect">
            <a:avLst/>
          </a:prstGeom>
        </p:spPr>
      </p:pic>
      <p:pic>
        <p:nvPicPr>
          <p:cNvPr id="7" name="Obrázek 6">
            <a:hlinkClick r:id="rId13"/>
            <a:extLst>
              <a:ext uri="{FF2B5EF4-FFF2-40B4-BE49-F238E27FC236}">
                <a16:creationId xmlns:a16="http://schemas.microsoft.com/office/drawing/2014/main" id="{EE2CCC69-FB17-4246-890C-3427CD58BE1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5" t="18006" r="22002" b="18006"/>
          <a:stretch/>
        </p:blipFill>
        <p:spPr>
          <a:xfrm>
            <a:off x="142262" y="4769538"/>
            <a:ext cx="1070812" cy="121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40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81F4CD-03B1-4AF1-84F4-A1156926B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872" y="531805"/>
            <a:ext cx="4426755" cy="1500998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Stravovací doporučení pro sportovce</a:t>
            </a:r>
            <a:br>
              <a:rPr lang="cs-CZ" sz="2200" dirty="0"/>
            </a:br>
            <a:r>
              <a:rPr lang="cs-CZ" sz="2200" dirty="0"/>
              <a:t>Odborná opora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1F3642D-13C8-47D1-8141-3F5A7CEBA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1975" y="361702"/>
            <a:ext cx="1691640" cy="1691640"/>
          </a:xfrm>
          <a:custGeom>
            <a:avLst/>
            <a:gdLst>
              <a:gd name="connsiteX0" fmla="*/ 845820 w 1691640"/>
              <a:gd name="connsiteY0" fmla="*/ 0 h 1691640"/>
              <a:gd name="connsiteX1" fmla="*/ 1691640 w 1691640"/>
              <a:gd name="connsiteY1" fmla="*/ 845820 h 1691640"/>
              <a:gd name="connsiteX2" fmla="*/ 845820 w 1691640"/>
              <a:gd name="connsiteY2" fmla="*/ 1691640 h 1691640"/>
              <a:gd name="connsiteX3" fmla="*/ 0 w 1691640"/>
              <a:gd name="connsiteY3" fmla="*/ 845820 h 1691640"/>
              <a:gd name="connsiteX4" fmla="*/ 845820 w 1691640"/>
              <a:gd name="connsiteY4" fmla="*/ 0 h 169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640" h="1691640">
                <a:moveTo>
                  <a:pt x="845820" y="0"/>
                </a:moveTo>
                <a:cubicBezTo>
                  <a:pt x="1312954" y="0"/>
                  <a:pt x="1691640" y="378686"/>
                  <a:pt x="1691640" y="845820"/>
                </a:cubicBezTo>
                <a:cubicBezTo>
                  <a:pt x="1691640" y="1312954"/>
                  <a:pt x="1312954" y="1691640"/>
                  <a:pt x="845820" y="1691640"/>
                </a:cubicBezTo>
                <a:cubicBezTo>
                  <a:pt x="378687" y="1691640"/>
                  <a:pt x="0" y="1312954"/>
                  <a:pt x="0" y="845820"/>
                </a:cubicBezTo>
                <a:cubicBezTo>
                  <a:pt x="0" y="378686"/>
                  <a:pt x="378687" y="0"/>
                  <a:pt x="84582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20A70F-CF68-435F-8967-0391715E7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872" y="2110721"/>
            <a:ext cx="4426757" cy="2020825"/>
          </a:xfrm>
        </p:spPr>
        <p:txBody>
          <a:bodyPr anchor="t">
            <a:normAutofit/>
          </a:bodyPr>
          <a:lstStyle/>
          <a:p>
            <a:r>
              <a:rPr lang="cs-CZ" sz="1500"/>
              <a:t>Kvalitní a objektivní informace v oblasti sportu poskytují renomované sportovní asociace (Australský institut sportu aj.), vědecké žurnály (Human Kinetics aj.) a odborné weby (Sigma nutrition, Mysportscience aj.).</a:t>
            </a:r>
          </a:p>
          <a:p>
            <a:r>
              <a:rPr lang="cs-CZ" sz="1500"/>
              <a:t>Z českých publikací například publikace Sportovní výživa jako vědecká disciplína.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7383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Obrázek 12">
            <a:hlinkClick r:id="rId3"/>
            <a:extLst>
              <a:ext uri="{FF2B5EF4-FFF2-40B4-BE49-F238E27FC236}">
                <a16:creationId xmlns:a16="http://schemas.microsoft.com/office/drawing/2014/main" id="{757B8409-17F2-49ED-B431-658553B277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73" y="715300"/>
            <a:ext cx="984444" cy="984444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8E915F0-311A-4BDD-94EC-B0A3D6A3C5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33788" y="2715337"/>
            <a:ext cx="2743200" cy="2743200"/>
          </a:xfrm>
          <a:custGeom>
            <a:avLst/>
            <a:gdLst>
              <a:gd name="connsiteX0" fmla="*/ 1371600 w 2743200"/>
              <a:gd name="connsiteY0" fmla="*/ 0 h 2743200"/>
              <a:gd name="connsiteX1" fmla="*/ 2743200 w 2743200"/>
              <a:gd name="connsiteY1" fmla="*/ 1371600 h 2743200"/>
              <a:gd name="connsiteX2" fmla="*/ 1371600 w 2743200"/>
              <a:gd name="connsiteY2" fmla="*/ 2743200 h 2743200"/>
              <a:gd name="connsiteX3" fmla="*/ 0 w 2743200"/>
              <a:gd name="connsiteY3" fmla="*/ 1371600 h 2743200"/>
              <a:gd name="connsiteX4" fmla="*/ 1371600 w 2743200"/>
              <a:gd name="connsiteY4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2743200">
                <a:moveTo>
                  <a:pt x="1371600" y="0"/>
                </a:moveTo>
                <a:cubicBezTo>
                  <a:pt x="2129114" y="0"/>
                  <a:pt x="2743200" y="614087"/>
                  <a:pt x="2743200" y="1371600"/>
                </a:cubicBezTo>
                <a:cubicBezTo>
                  <a:pt x="2743200" y="2129114"/>
                  <a:pt x="2129114" y="2743200"/>
                  <a:pt x="1371600" y="2743200"/>
                </a:cubicBezTo>
                <a:cubicBezTo>
                  <a:pt x="614087" y="2743200"/>
                  <a:pt x="0" y="2129114"/>
                  <a:pt x="0" y="1371600"/>
                </a:cubicBezTo>
                <a:cubicBezTo>
                  <a:pt x="0" y="614087"/>
                  <a:pt x="614087" y="0"/>
                  <a:pt x="13716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F1CD662-C732-41EB-A08A-EFB9E7EB8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8624" y="2"/>
            <a:ext cx="3913376" cy="3281569"/>
          </a:xfrm>
          <a:custGeom>
            <a:avLst/>
            <a:gdLst>
              <a:gd name="connsiteX0" fmla="*/ 267865 w 3913376"/>
              <a:gd name="connsiteY0" fmla="*/ 0 h 3281569"/>
              <a:gd name="connsiteX1" fmla="*/ 3913376 w 3913376"/>
              <a:gd name="connsiteY1" fmla="*/ 0 h 3281569"/>
              <a:gd name="connsiteX2" fmla="*/ 3913376 w 3913376"/>
              <a:gd name="connsiteY2" fmla="*/ 2499938 h 3281569"/>
              <a:gd name="connsiteX3" fmla="*/ 3794714 w 3913376"/>
              <a:gd name="connsiteY3" fmla="*/ 2630499 h 3281569"/>
              <a:gd name="connsiteX4" fmla="*/ 2222892 w 3913376"/>
              <a:gd name="connsiteY4" fmla="*/ 3281569 h 3281569"/>
              <a:gd name="connsiteX5" fmla="*/ 0 w 3913376"/>
              <a:gd name="connsiteY5" fmla="*/ 1058677 h 3281569"/>
              <a:gd name="connsiteX6" fmla="*/ 174686 w 3913376"/>
              <a:gd name="connsiteY6" fmla="*/ 193427 h 328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Obrázek 15">
            <a:hlinkClick r:id="rId5"/>
            <a:extLst>
              <a:ext uri="{FF2B5EF4-FFF2-40B4-BE49-F238E27FC236}">
                <a16:creationId xmlns:a16="http://schemas.microsoft.com/office/drawing/2014/main" id="{3CBED4F6-21C6-4C14-926A-419C3DA1E7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416" y="594987"/>
            <a:ext cx="2852862" cy="1626131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196" y="2550745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00930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0640CCAE-325C-4DD0-BB26-38BF690F3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0935"/>
            <a:ext cx="1732108" cy="2175118"/>
          </a:xfrm>
          <a:custGeom>
            <a:avLst/>
            <a:gdLst>
              <a:gd name="connsiteX0" fmla="*/ 644549 w 1732108"/>
              <a:gd name="connsiteY0" fmla="*/ 0 h 2175118"/>
              <a:gd name="connsiteX1" fmla="*/ 1732108 w 1732108"/>
              <a:gd name="connsiteY1" fmla="*/ 1087559 h 2175118"/>
              <a:gd name="connsiteX2" fmla="*/ 644549 w 1732108"/>
              <a:gd name="connsiteY2" fmla="*/ 2175118 h 2175118"/>
              <a:gd name="connsiteX3" fmla="*/ 36485 w 1732108"/>
              <a:gd name="connsiteY3" fmla="*/ 1989380 h 2175118"/>
              <a:gd name="connsiteX4" fmla="*/ 0 w 1732108"/>
              <a:gd name="connsiteY4" fmla="*/ 1959278 h 2175118"/>
              <a:gd name="connsiteX5" fmla="*/ 0 w 1732108"/>
              <a:gd name="connsiteY5" fmla="*/ 215841 h 2175118"/>
              <a:gd name="connsiteX6" fmla="*/ 36485 w 1732108"/>
              <a:gd name="connsiteY6" fmla="*/ 185738 h 2175118"/>
              <a:gd name="connsiteX7" fmla="*/ 644549 w 1732108"/>
              <a:gd name="connsiteY7" fmla="*/ 0 h 217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2108" h="2175118">
                <a:moveTo>
                  <a:pt x="644549" y="0"/>
                </a:moveTo>
                <a:cubicBezTo>
                  <a:pt x="1245191" y="0"/>
                  <a:pt x="1732108" y="486917"/>
                  <a:pt x="1732108" y="1087559"/>
                </a:cubicBezTo>
                <a:cubicBezTo>
                  <a:pt x="1732108" y="1688201"/>
                  <a:pt x="1245191" y="2175118"/>
                  <a:pt x="644549" y="2175118"/>
                </a:cubicBezTo>
                <a:cubicBezTo>
                  <a:pt x="419308" y="2175118"/>
                  <a:pt x="210060" y="2106646"/>
                  <a:pt x="36485" y="1989380"/>
                </a:cubicBezTo>
                <a:lnTo>
                  <a:pt x="0" y="1959278"/>
                </a:lnTo>
                <a:lnTo>
                  <a:pt x="0" y="215841"/>
                </a:lnTo>
                <a:lnTo>
                  <a:pt x="36485" y="185738"/>
                </a:lnTo>
                <a:cubicBezTo>
                  <a:pt x="210060" y="68473"/>
                  <a:pt x="419308" y="0"/>
                  <a:pt x="64454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9AC9A43-F5C5-4703-A0F0-78CBB9542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414950"/>
            <a:ext cx="1568092" cy="1847088"/>
          </a:xfrm>
          <a:custGeom>
            <a:avLst/>
            <a:gdLst>
              <a:gd name="connsiteX0" fmla="*/ 644548 w 1568092"/>
              <a:gd name="connsiteY0" fmla="*/ 0 h 1847088"/>
              <a:gd name="connsiteX1" fmla="*/ 1568092 w 1568092"/>
              <a:gd name="connsiteY1" fmla="*/ 923544 h 1847088"/>
              <a:gd name="connsiteX2" fmla="*/ 644548 w 1568092"/>
              <a:gd name="connsiteY2" fmla="*/ 1847088 h 1847088"/>
              <a:gd name="connsiteX3" fmla="*/ 128186 w 1568092"/>
              <a:gd name="connsiteY3" fmla="*/ 1689361 h 1847088"/>
              <a:gd name="connsiteX4" fmla="*/ 0 w 1568092"/>
              <a:gd name="connsiteY4" fmla="*/ 1583598 h 1847088"/>
              <a:gd name="connsiteX5" fmla="*/ 0 w 1568092"/>
              <a:gd name="connsiteY5" fmla="*/ 263490 h 1847088"/>
              <a:gd name="connsiteX6" fmla="*/ 128186 w 1568092"/>
              <a:gd name="connsiteY6" fmla="*/ 157727 h 1847088"/>
              <a:gd name="connsiteX7" fmla="*/ 644548 w 1568092"/>
              <a:gd name="connsiteY7" fmla="*/ 0 h 184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8092" h="1847088">
                <a:moveTo>
                  <a:pt x="644548" y="0"/>
                </a:moveTo>
                <a:cubicBezTo>
                  <a:pt x="1154607" y="0"/>
                  <a:pt x="1568092" y="413485"/>
                  <a:pt x="1568092" y="923544"/>
                </a:cubicBezTo>
                <a:cubicBezTo>
                  <a:pt x="1568092" y="1433603"/>
                  <a:pt x="1154607" y="1847088"/>
                  <a:pt x="644548" y="1847088"/>
                </a:cubicBezTo>
                <a:cubicBezTo>
                  <a:pt x="453276" y="1847088"/>
                  <a:pt x="275584" y="1788942"/>
                  <a:pt x="128186" y="1689361"/>
                </a:cubicBezTo>
                <a:lnTo>
                  <a:pt x="0" y="1583598"/>
                </a:lnTo>
                <a:lnTo>
                  <a:pt x="0" y="263490"/>
                </a:lnTo>
                <a:lnTo>
                  <a:pt x="128186" y="157727"/>
                </a:lnTo>
                <a:cubicBezTo>
                  <a:pt x="275584" y="58147"/>
                  <a:pt x="453276" y="0"/>
                  <a:pt x="64454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Obrázek 19">
            <a:hlinkClick r:id="rId7"/>
            <a:extLst>
              <a:ext uri="{FF2B5EF4-FFF2-40B4-BE49-F238E27FC236}">
                <a16:creationId xmlns:a16="http://schemas.microsoft.com/office/drawing/2014/main" id="{0E6B2362-34C7-4EBF-9D06-359131A898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792" y="4794931"/>
            <a:ext cx="796657" cy="1122053"/>
          </a:xfrm>
          <a:prstGeom prst="rect">
            <a:avLst/>
          </a:pr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BE28351C-7EEF-428E-9B7A-5CC84F336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66382" y="4769538"/>
            <a:ext cx="3950208" cy="2088462"/>
          </a:xfrm>
          <a:custGeom>
            <a:avLst/>
            <a:gdLst>
              <a:gd name="connsiteX0" fmla="*/ 1975104 w 3950208"/>
              <a:gd name="connsiteY0" fmla="*/ 0 h 2088462"/>
              <a:gd name="connsiteX1" fmla="*/ 3950208 w 3950208"/>
              <a:gd name="connsiteY1" fmla="*/ 1975104 h 2088462"/>
              <a:gd name="connsiteX2" fmla="*/ 3944484 w 3950208"/>
              <a:gd name="connsiteY2" fmla="*/ 2088462 h 2088462"/>
              <a:gd name="connsiteX3" fmla="*/ 5724 w 3950208"/>
              <a:gd name="connsiteY3" fmla="*/ 2088462 h 2088462"/>
              <a:gd name="connsiteX4" fmla="*/ 0 w 3950208"/>
              <a:gd name="connsiteY4" fmla="*/ 1975104 h 2088462"/>
              <a:gd name="connsiteX5" fmla="*/ 1975104 w 3950208"/>
              <a:gd name="connsiteY5" fmla="*/ 0 h 208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Obrázek 10">
            <a:hlinkClick r:id="rId9"/>
            <a:extLst>
              <a:ext uri="{FF2B5EF4-FFF2-40B4-BE49-F238E27FC236}">
                <a16:creationId xmlns:a16="http://schemas.microsoft.com/office/drawing/2014/main" id="{068BF456-A7A3-4324-A16B-EA8F67F8667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86" b="32451"/>
          <a:stretch/>
        </p:blipFill>
        <p:spPr>
          <a:xfrm>
            <a:off x="6429530" y="3757938"/>
            <a:ext cx="1751717" cy="657997"/>
          </a:xfrm>
          <a:prstGeom prst="rect">
            <a:avLst/>
          </a:prstGeom>
        </p:spPr>
      </p:pic>
      <p:pic>
        <p:nvPicPr>
          <p:cNvPr id="7" name="Obrázek 6">
            <a:hlinkClick r:id="rId11"/>
            <a:extLst>
              <a:ext uri="{FF2B5EF4-FFF2-40B4-BE49-F238E27FC236}">
                <a16:creationId xmlns:a16="http://schemas.microsoft.com/office/drawing/2014/main" id="{EBB54BFB-D711-452C-B4D6-3C5269C3883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607" y="5600068"/>
            <a:ext cx="1929327" cy="726128"/>
          </a:xfrm>
          <a:prstGeom prst="rect">
            <a:avLst/>
          </a:prstGeom>
        </p:spPr>
      </p:pic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B0B0DBC8-B5F0-40AE-A3D3-BCD504119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09416" y="4131546"/>
            <a:ext cx="3178912" cy="2726454"/>
          </a:xfrm>
          <a:custGeom>
            <a:avLst/>
            <a:gdLst>
              <a:gd name="connsiteX0" fmla="*/ 1837818 w 3178912"/>
              <a:gd name="connsiteY0" fmla="*/ 0 h 2726454"/>
              <a:gd name="connsiteX1" fmla="*/ 3137352 w 3178912"/>
              <a:gd name="connsiteY1" fmla="*/ 538285 h 2726454"/>
              <a:gd name="connsiteX2" fmla="*/ 3178912 w 3178912"/>
              <a:gd name="connsiteY2" fmla="*/ 584013 h 2726454"/>
              <a:gd name="connsiteX3" fmla="*/ 3178912 w 3178912"/>
              <a:gd name="connsiteY3" fmla="*/ 2726454 h 2726454"/>
              <a:gd name="connsiteX4" fmla="*/ 229483 w 3178912"/>
              <a:gd name="connsiteY4" fmla="*/ 2726454 h 2726454"/>
              <a:gd name="connsiteX5" fmla="*/ 221815 w 3178912"/>
              <a:gd name="connsiteY5" fmla="*/ 2713832 h 2726454"/>
              <a:gd name="connsiteX6" fmla="*/ 0 w 3178912"/>
              <a:gd name="connsiteY6" fmla="*/ 1837818 h 2726454"/>
              <a:gd name="connsiteX7" fmla="*/ 1837818 w 3178912"/>
              <a:gd name="connsiteY7" fmla="*/ 0 h 27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Obrázek 17">
            <a:hlinkClick r:id="rId13"/>
            <a:extLst>
              <a:ext uri="{FF2B5EF4-FFF2-40B4-BE49-F238E27FC236}">
                <a16:creationId xmlns:a16="http://schemas.microsoft.com/office/drawing/2014/main" id="{47D5AA8E-69E3-447D-9586-A87E270C45D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001" y="4813202"/>
            <a:ext cx="2002142" cy="175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69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8C7ED1-ADF9-4A4B-BEAD-5A93FD2AA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Obecná doporučení pro výživu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3053B7-84A2-48AC-990A-586E584AA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>
                <a:hlinkClick r:id="rId2"/>
              </a:rPr>
              <a:t>Výživová doporučení pro obyvatelstvo ČR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>
                <a:hlinkClick r:id="rId3"/>
              </a:rPr>
              <a:t>Zdravá 13 Společnosti pro výživu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>
                <a:hlinkClick r:id="rId4"/>
              </a:rPr>
              <a:t>Pyramida Fóra zdravé výživy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>
                <a:hlinkClick r:id="rId5"/>
              </a:rPr>
              <a:t>Vyhledávač doporučených denních dávek Evropského úřadu pro bezpečnost potravin (EFSA DRV </a:t>
            </a:r>
            <a:r>
              <a:rPr lang="cs-CZ" dirty="0" err="1">
                <a:hlinkClick r:id="rId5"/>
              </a:rPr>
              <a:t>finder</a:t>
            </a:r>
            <a:r>
              <a:rPr lang="cs-CZ" dirty="0">
                <a:hlinkClick r:id="rId5"/>
              </a:rPr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177035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Fazeta">
  <a:themeElements>
    <a:clrScheme name="Modro-zelená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212</Words>
  <Application>Microsoft Office PowerPoint</Application>
  <PresentationFormat>Širokoúhlá obrazovka</PresentationFormat>
  <Paragraphs>22</Paragraphs>
  <Slides>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Trebuchet MS</vt:lpstr>
      <vt:lpstr>Wingdings 3</vt:lpstr>
      <vt:lpstr>Fazeta</vt:lpstr>
      <vt:lpstr>1_Motiv Office</vt:lpstr>
      <vt:lpstr>Opora pro semináře</vt:lpstr>
      <vt:lpstr>Fyziologie výživy a základy výživy Odborná opora</vt:lpstr>
      <vt:lpstr>Sportovní výživa a regenerace Odborná opora</vt:lpstr>
      <vt:lpstr>Obecná doporučení pro stravování Odborná opora</vt:lpstr>
      <vt:lpstr>Stravovací doporučení pro sportovce Odborná opora</vt:lpstr>
      <vt:lpstr>Obecná doporučení pro výživu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Opora pro seminář č. 3</dc:title>
  <dc:creator>Tomáš Hlinský</dc:creator>
  <cp:lastModifiedBy>Tomáš Hlinský</cp:lastModifiedBy>
  <cp:revision>15</cp:revision>
  <dcterms:created xsi:type="dcterms:W3CDTF">2021-11-12T09:47:36Z</dcterms:created>
  <dcterms:modified xsi:type="dcterms:W3CDTF">2024-02-22T12:42:31Z</dcterms:modified>
</cp:coreProperties>
</file>