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9"/>
  </p:notesMasterIdLst>
  <p:sldIdLst>
    <p:sldId id="336" r:id="rId3"/>
    <p:sldId id="380" r:id="rId4"/>
    <p:sldId id="386" r:id="rId5"/>
    <p:sldId id="382" r:id="rId6"/>
    <p:sldId id="383" r:id="rId7"/>
    <p:sldId id="384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662165-817A-4DB8-B42F-2989204D4008}" type="datetimeFigureOut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2A5729-D3D2-4173-9381-E8D84B0BD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04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27E88B-42C0-40D0-BA68-4897F7734BE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28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A4158-3983-4C11-A5F1-8A1BE0F2AA49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DBB32-647E-4980-AC8E-5612A3A873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85B85-9155-482E-85EE-7D029CB03328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B4CF-F996-47D3-B8C4-FEA1F69373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AB740-ADFD-4D1D-9364-7B8EC92714C1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F2BE-3675-4D33-96B8-A064F07A77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9D3ED-CEF7-4585-A7C8-50E5DE625F19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2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1D2C-6B67-4F27-9DA3-AC8AC1513F9B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4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3BA1-74A1-4BA1-A705-7BF4F90C3177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09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E8DF-9BED-4AFB-9B9F-ACE3BBF2EBC5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86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B2A4-1902-4495-9CD1-6EBCA7EB7C7F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32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0B7D-8945-4665-A63E-EB427196B803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63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31B8-00F0-4B55-A135-DFBA6EDF1600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68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D39C-F843-4992-8685-FC2A49DE84BD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3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1CB1-2952-4403-A336-ACAF27C4083C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EBA8-E8D5-42C6-B0C2-9828F5622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4B5A-B13A-42BD-B719-64F559F279BA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048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5135-5C15-4CBB-9D1D-EA3CB64815A2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84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A76F-E589-4A0A-B61E-377CC9EDA4CA}" type="datetime1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29.02.2024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white">
                    <a:tint val="75000"/>
                  </a:prstClr>
                </a:solidFill>
              </a:rPr>
              <a:t>MaS II_1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7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8B82E-A72C-4BDD-8E8B-B0657F3AF1A7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401D3-BDFD-4F83-9409-41EF742098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C0FF-9D68-4604-BC3C-7E7DDF3F80FF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C22A-4DAA-4DB1-9C0F-9D9D0D28D9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C3AE0-E8D9-49E9-9D83-900398171E27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7920E-50D8-4486-9AFE-FE670A02F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C4C3A-6AAA-4584-AA2D-1D9BAC3785F0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8103-7AB5-4F6F-A726-5BB63BBBC5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A598-247A-4DE2-BE8C-F8F4FFA590FA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9A21B-1D51-42AE-A57A-5234F87FE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CBF5F-609A-43D7-852D-8F26D8E989E4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2084E-C444-4E49-92B6-D32779F774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753AD-B848-49B3-9054-BC366D1BCF94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4D775-A991-44F8-869E-869C5D7A0E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E1C646-2866-4400-8E5C-122AFF6E5FB4}" type="datetime1">
              <a:rPr lang="cs-CZ"/>
              <a:pPr>
                <a:defRPr/>
              </a:pPr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Metodologie 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E27C17-D2B4-462F-97AC-1B9B659E0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4605216-5038-4E68-8237-907526B2841E}" type="datetime1">
              <a:rPr lang="cs-CZ" smtClean="0">
                <a:solidFill>
                  <a:prstClr val="white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29.02.2024</a:t>
            </a:fld>
            <a:endParaRPr lang="cs-CZ">
              <a:solidFill>
                <a:prstClr val="white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>
                <a:solidFill>
                  <a:prstClr val="white">
                    <a:tint val="75000"/>
                  </a:prstClr>
                </a:solidFill>
                <a:latin typeface="Calibri"/>
                <a:cs typeface="+mn-cs"/>
              </a:rPr>
              <a:t>MaS II_1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910B757-FC13-4BC1-9E9D-09C4D3D507DE}" type="slidenum">
              <a:rPr lang="cs-CZ" smtClean="0">
                <a:solidFill>
                  <a:prstClr val="white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white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2030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ps.muni.cz/studenti/bc-a-nmgr-studium/zaverecna-prace" TargetMode="Externa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>
          <a:xfrm>
            <a:off x="36513" y="5589240"/>
            <a:ext cx="9144000" cy="1152128"/>
          </a:xfrm>
          <a:prstGeom prst="rect">
            <a:avLst/>
          </a:prstGeom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dirty="0" err="1">
                <a:solidFill>
                  <a:srgbClr val="FFFF00"/>
                </a:solidFill>
                <a:latin typeface="Bookman Old Style" panose="02050604050505020204" pitchFamily="18" charset="0"/>
                <a:cs typeface="+mn-cs"/>
              </a:rPr>
              <a:t>FSpS</a:t>
            </a:r>
            <a:r>
              <a:rPr lang="cs-CZ" sz="3200" dirty="0">
                <a:solidFill>
                  <a:srgbClr val="FFFF00"/>
                </a:solidFill>
                <a:latin typeface="Bookman Old Style" panose="02050604050505020204" pitchFamily="18" charset="0"/>
                <a:cs typeface="+mn-cs"/>
              </a:rPr>
              <a:t> MU Brno, katedra SPORT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rgbClr val="FFFF00"/>
                </a:solidFill>
                <a:latin typeface="Bookman Old Style" panose="02050604050505020204" pitchFamily="18" charset="0"/>
                <a:cs typeface="+mn-cs"/>
              </a:rPr>
              <a:t> 13. 2. 2024</a:t>
            </a:r>
            <a:endParaRPr lang="cs-CZ" sz="32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34925" y="116632"/>
            <a:ext cx="9144000" cy="2246800"/>
          </a:xfrm>
          <a:prstGeom prst="rect">
            <a:avLst/>
          </a:prstGeom>
        </p:spPr>
        <p:txBody>
          <a:bodyPr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rgbClr val="FFFF00"/>
                </a:solidFill>
                <a:latin typeface="Bookman Old Style" panose="02050604050505020204" pitchFamily="18" charset="0"/>
                <a:cs typeface="+mn-cs"/>
              </a:rPr>
              <a:t>12. ODBORNÝ SEMINÁŘ </a:t>
            </a:r>
          </a:p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solidFill>
                <a:srgbClr val="FFC000"/>
              </a:solidFill>
              <a:latin typeface="Bookman Old Style" panose="02050604050505020204" pitchFamily="18" charset="0"/>
              <a:cs typeface="+mn-cs"/>
            </a:endParaRPr>
          </a:p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rgbClr val="FFFF00"/>
                </a:solidFill>
                <a:latin typeface="Bookman Old Style" panose="02050604050505020204" pitchFamily="18" charset="0"/>
                <a:cs typeface="+mn-cs"/>
              </a:rPr>
              <a:t>JAK ŘEŠIT DISKREPANCE V POKYNECH PRO ZÁVĚREČNÉ PRÁCE</a:t>
            </a:r>
            <a:r>
              <a:rPr lang="cs-CZ" sz="3200" b="1" dirty="0">
                <a:solidFill>
                  <a:srgbClr val="FFFF00"/>
                </a:solidFill>
                <a:latin typeface="Bookman Old Style" panose="02050604050505020204" pitchFamily="18" charset="0"/>
                <a:cs typeface="+mn-cs"/>
              </a:rPr>
              <a:t>?</a:t>
            </a:r>
            <a:r>
              <a:rPr lang="it-IT" sz="3200" b="1" dirty="0">
                <a:solidFill>
                  <a:srgbClr val="FFFF00"/>
                </a:solidFill>
                <a:latin typeface="Bookman Old Style" panose="02050604050505020204" pitchFamily="18" charset="0"/>
                <a:cs typeface="+mn-cs"/>
              </a:rPr>
              <a:t> </a:t>
            </a:r>
            <a:endParaRPr lang="cs-CZ" sz="3200" b="1" dirty="0">
              <a:solidFill>
                <a:srgbClr val="FFFF00"/>
              </a:solidFill>
              <a:latin typeface="Bookman Old Style" panose="02050604050505020204" pitchFamily="18" charset="0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DD4399B-193A-1EDE-A468-3097D7B8C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068960"/>
            <a:ext cx="3524028" cy="22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64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AAB7F2-4E18-A7E0-4A43-3AA52C3EAE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3432AF33-4A2E-0D5F-C751-617511258C18}"/>
              </a:ext>
            </a:extLst>
          </p:cNvPr>
          <p:cNvSpPr txBox="1">
            <a:spLocks/>
          </p:cNvSpPr>
          <p:nvPr/>
        </p:nvSpPr>
        <p:spPr>
          <a:xfrm>
            <a:off x="144016" y="116632"/>
            <a:ext cx="8820472" cy="43204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>
                <a:solidFill>
                  <a:srgbClr val="FFFF00"/>
                </a:solidFill>
                <a:latin typeface="Bookman Old Style" panose="02050604050505020204" pitchFamily="18" charset="0"/>
                <a:ea typeface="Times New Roman"/>
              </a:rPr>
              <a:t>Doc. RNDr. Jiří Zháněl, Dr. Jak řešit diskrepance?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26EDE55-3330-820D-7625-2742A1D18753}"/>
              </a:ext>
            </a:extLst>
          </p:cNvPr>
          <p:cNvSpPr txBox="1"/>
          <p:nvPr/>
        </p:nvSpPr>
        <p:spPr>
          <a:xfrm>
            <a:off x="504056" y="879103"/>
            <a:ext cx="8100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Bookman Old Style" panose="02050604050505020204" pitchFamily="18" charset="0"/>
              </a:rPr>
              <a:t>Směrnice č.2/2022 (změna: </a:t>
            </a:r>
            <a:r>
              <a:rPr lang="cs-CZ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APA 7th</a:t>
            </a:r>
            <a:r>
              <a:rPr lang="cs-CZ" sz="2400" dirty="0">
                <a:solidFill>
                  <a:srgbClr val="FFFF00"/>
                </a:solidFill>
                <a:latin typeface="Bookman Old Style" panose="02050604050505020204" pitchFamily="18" charset="0"/>
              </a:rPr>
              <a:t> </a:t>
            </a:r>
            <a:r>
              <a:rPr lang="cs-CZ" sz="2400" dirty="0">
                <a:latin typeface="Bookman Old Style" panose="02050604050505020204" pitchFamily="18" charset="0"/>
              </a:rPr>
              <a:t>od PS2023/24)</a:t>
            </a:r>
            <a:endParaRPr lang="de-DE" sz="2400" dirty="0">
              <a:latin typeface="Bookman Old Style" panose="020506040505050202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777C0AE-8203-0977-3F99-157C2ED07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1884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42B1057-24BC-C96D-AD04-BE2A85B66020}"/>
              </a:ext>
            </a:extLst>
          </p:cNvPr>
          <p:cNvSpPr txBox="1"/>
          <p:nvPr/>
        </p:nvSpPr>
        <p:spPr>
          <a:xfrm>
            <a:off x="144016" y="476672"/>
            <a:ext cx="8820472" cy="1137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Pokyny</a:t>
            </a:r>
            <a:r>
              <a:rPr lang="cs-CZ" sz="2400" dirty="0">
                <a:latin typeface="Bookman Old Style" panose="02050604050505020204" pitchFamily="18" charset="0"/>
              </a:rPr>
              <a:t> = u</a:t>
            </a:r>
            <a:r>
              <a:rPr lang="de-DE" sz="2400" dirty="0" err="1">
                <a:latin typeface="Bookman Old Style" panose="02050604050505020204" pitchFamily="18" charset="0"/>
              </a:rPr>
              <a:t>pravený</a:t>
            </a:r>
            <a:r>
              <a:rPr lang="de-DE" sz="2400" dirty="0">
                <a:latin typeface="Bookman Old Style" panose="02050604050505020204" pitchFamily="18" charset="0"/>
              </a:rPr>
              <a:t> </a:t>
            </a:r>
            <a:r>
              <a:rPr lang="de-DE" sz="2400" dirty="0" err="1">
                <a:latin typeface="Bookman Old Style" panose="02050604050505020204" pitchFamily="18" charset="0"/>
              </a:rPr>
              <a:t>text</a:t>
            </a:r>
            <a:r>
              <a:rPr lang="de-DE" sz="2400" dirty="0">
                <a:latin typeface="Bookman Old Style" panose="02050604050505020204" pitchFamily="18" charset="0"/>
              </a:rPr>
              <a:t> </a:t>
            </a:r>
            <a:r>
              <a:rPr lang="de-DE" sz="2400" b="1" dirty="0" err="1">
                <a:solidFill>
                  <a:srgbClr val="FFFF00"/>
                </a:solidFill>
                <a:latin typeface="Bookman Old Style" panose="02050604050505020204" pitchFamily="18" charset="0"/>
              </a:rPr>
              <a:t>Směrnice</a:t>
            </a:r>
            <a:r>
              <a:rPr lang="de-DE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 </a:t>
            </a:r>
            <a:r>
              <a:rPr lang="cs-CZ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(</a:t>
            </a:r>
            <a:r>
              <a:rPr lang="de-DE" sz="2400" dirty="0" err="1">
                <a:latin typeface="Bookman Old Style" panose="02050604050505020204" pitchFamily="18" charset="0"/>
              </a:rPr>
              <a:t>verze</a:t>
            </a:r>
            <a:r>
              <a:rPr lang="de-DE" sz="2400" dirty="0">
                <a:latin typeface="Bookman Old Style" panose="02050604050505020204" pitchFamily="18" charset="0"/>
              </a:rPr>
              <a:t> 2017</a:t>
            </a:r>
            <a:r>
              <a:rPr lang="cs-CZ" sz="2400" dirty="0">
                <a:latin typeface="Bookman Old Style" panose="02050604050505020204" pitchFamily="18" charset="0"/>
              </a:rPr>
              <a:t>) </a:t>
            </a:r>
            <a:r>
              <a:rPr lang="de-DE" sz="2400" dirty="0">
                <a:latin typeface="Bookman Old Style" panose="02050604050505020204" pitchFamily="18" charset="0"/>
              </a:rPr>
              <a:t>2020 </a:t>
            </a:r>
            <a:r>
              <a:rPr lang="de-DE" sz="2400" dirty="0" err="1">
                <a:latin typeface="Bookman Old Style" panose="02050604050505020204" pitchFamily="18" charset="0"/>
              </a:rPr>
              <a:t>doplněný</a:t>
            </a:r>
            <a:r>
              <a:rPr lang="de-DE" sz="2400" dirty="0">
                <a:latin typeface="Bookman Old Style" panose="02050604050505020204" pitchFamily="18" charset="0"/>
              </a:rPr>
              <a:t> o </a:t>
            </a:r>
            <a:r>
              <a:rPr lang="de-DE" sz="2400" dirty="0" err="1">
                <a:latin typeface="Bookman Old Style" panose="02050604050505020204" pitchFamily="18" charset="0"/>
              </a:rPr>
              <a:t>citace</a:t>
            </a:r>
            <a:r>
              <a:rPr lang="de-DE" sz="2400" dirty="0">
                <a:latin typeface="Bookman Old Style" panose="02050604050505020204" pitchFamily="18" charset="0"/>
              </a:rPr>
              <a:t> </a:t>
            </a:r>
            <a:r>
              <a:rPr lang="de-DE" sz="2400" dirty="0" err="1">
                <a:latin typeface="Bookman Old Style" panose="02050604050505020204" pitchFamily="18" charset="0"/>
              </a:rPr>
              <a:t>podle</a:t>
            </a:r>
            <a:r>
              <a:rPr lang="de-DE" sz="2400" dirty="0">
                <a:latin typeface="Bookman Old Style" panose="02050604050505020204" pitchFamily="18" charset="0"/>
              </a:rPr>
              <a:t> </a:t>
            </a:r>
            <a:r>
              <a:rPr lang="de-DE" sz="2400" dirty="0" err="1">
                <a:latin typeface="Bookman Old Style" panose="02050604050505020204" pitchFamily="18" charset="0"/>
              </a:rPr>
              <a:t>normy</a:t>
            </a:r>
            <a:r>
              <a:rPr lang="de-DE" sz="2400" dirty="0">
                <a:latin typeface="Bookman Old Style" panose="02050604050505020204" pitchFamily="18" charset="0"/>
              </a:rPr>
              <a:t> APA</a:t>
            </a:r>
            <a:r>
              <a:rPr lang="cs-CZ" sz="2400" dirty="0">
                <a:latin typeface="Bookman Old Style" panose="02050604050505020204" pitchFamily="18" charset="0"/>
              </a:rPr>
              <a:t> </a:t>
            </a:r>
            <a:r>
              <a:rPr lang="de-DE" sz="2400" dirty="0">
                <a:latin typeface="Bookman Old Style" panose="02050604050505020204" pitchFamily="18" charset="0"/>
              </a:rPr>
              <a:t>7</a:t>
            </a:r>
            <a:r>
              <a:rPr lang="cs-CZ" sz="2400" dirty="0" err="1">
                <a:latin typeface="Bookman Old Style" panose="02050604050505020204" pitchFamily="18" charset="0"/>
              </a:rPr>
              <a:t>th</a:t>
            </a:r>
            <a:r>
              <a:rPr lang="cs-CZ" sz="2400" dirty="0">
                <a:latin typeface="Bookman Old Style" panose="02050604050505020204" pitchFamily="18" charset="0"/>
              </a:rPr>
              <a:t>.</a:t>
            </a:r>
            <a:endParaRPr lang="de-DE" sz="2400" dirty="0">
              <a:latin typeface="Bookman Old Style" panose="02050604050505020204" pitchFamily="18" charset="0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9DFCC297-0822-48C3-B35C-D58927685A1C}"/>
              </a:ext>
            </a:extLst>
          </p:cNvPr>
          <p:cNvSpPr txBox="1">
            <a:spLocks/>
          </p:cNvSpPr>
          <p:nvPr/>
        </p:nvSpPr>
        <p:spPr>
          <a:xfrm>
            <a:off x="144016" y="116632"/>
            <a:ext cx="8820472" cy="43204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>
                <a:solidFill>
                  <a:srgbClr val="FFFF00"/>
                </a:solidFill>
                <a:latin typeface="Bookman Old Style" panose="02050604050505020204" pitchFamily="18" charset="0"/>
                <a:ea typeface="Times New Roman"/>
              </a:rPr>
              <a:t>Doc. RNDr. Jiří Zháněl, Dr. Jak řešit diskrepance?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BF12CAC-E497-A188-0AF5-22F7B2CE7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0736"/>
            <a:ext cx="9154655" cy="515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1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8253D2-0FAF-7286-F286-272432B0FF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C0AF8F35-5D3D-5255-7900-FE0FC52DFDD7}"/>
              </a:ext>
            </a:extLst>
          </p:cNvPr>
          <p:cNvSpPr txBox="1">
            <a:spLocks/>
          </p:cNvSpPr>
          <p:nvPr/>
        </p:nvSpPr>
        <p:spPr>
          <a:xfrm>
            <a:off x="144016" y="116632"/>
            <a:ext cx="8820472" cy="43204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>
                <a:solidFill>
                  <a:srgbClr val="FFFF00"/>
                </a:solidFill>
                <a:latin typeface="Bookman Old Style" panose="02050604050505020204" pitchFamily="18" charset="0"/>
                <a:ea typeface="Times New Roman"/>
              </a:rPr>
              <a:t>Doc. RNDr. Jiří Zháněl, Dr. Jak řešit diskrepance?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7974FAD-EAEA-6C24-D06F-DF495D9E7520}"/>
              </a:ext>
            </a:extLst>
          </p:cNvPr>
          <p:cNvSpPr txBox="1"/>
          <p:nvPr/>
        </p:nvSpPr>
        <p:spPr>
          <a:xfrm>
            <a:off x="144016" y="601524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Bookman Old Style" panose="02050604050505020204" pitchFamily="18" charset="0"/>
              </a:rPr>
              <a:t>Aktuální stav platných přepisů </a:t>
            </a:r>
            <a:r>
              <a:rPr lang="cs-CZ" sz="2800" b="1" dirty="0" err="1">
                <a:latin typeface="Bookman Old Style" panose="02050604050505020204" pitchFamily="18" charset="0"/>
              </a:rPr>
              <a:t>FSpS</a:t>
            </a:r>
            <a:endParaRPr lang="cs-CZ" sz="2800" b="1" dirty="0">
              <a:latin typeface="Bookman Old Style" panose="020506040505050202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1D5F522-F026-FD1C-80A3-C6D531F33E5F}"/>
              </a:ext>
            </a:extLst>
          </p:cNvPr>
          <p:cNvSpPr txBox="1"/>
          <p:nvPr/>
        </p:nvSpPr>
        <p:spPr>
          <a:xfrm>
            <a:off x="179512" y="1196752"/>
            <a:ext cx="88204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AutoNum type="arabicParenR"/>
            </a:pPr>
            <a:r>
              <a:rPr lang="cs-CZ" sz="2200" dirty="0">
                <a:latin typeface="Bookman Old Style" panose="02050604050505020204" pitchFamily="18" charset="0"/>
              </a:rPr>
              <a:t>Směrnice Fakulty sportovních studií Masarykovy univerzity č. 2/2020. Závěrečná práce a státní závěrečná zkouška v bakalářském a magisterském studiu (ve znění účinném od 1. 9. 2022). </a:t>
            </a:r>
            <a:r>
              <a:rPr lang="cs-CZ" sz="2200" dirty="0">
                <a:latin typeface="Bookman Old Style" panose="02050604050505020204" pitchFamily="18" charset="0"/>
                <a:hlinkClick r:id="rId2"/>
              </a:rPr>
              <a:t>https://www.fsps.muni.cz/studenti/bc-a-nmgr-studium/zaverecna-prace</a:t>
            </a:r>
            <a:endParaRPr lang="cs-CZ" sz="2200" dirty="0">
              <a:latin typeface="Bookman Old Style" panose="02050604050505020204" pitchFamily="18" charset="0"/>
            </a:endParaRPr>
          </a:p>
          <a:p>
            <a:endParaRPr lang="cs-CZ" sz="2200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2) Šablona závěrečné práce </a:t>
            </a:r>
            <a:r>
              <a:rPr lang="cs-CZ" sz="2200" dirty="0" err="1">
                <a:latin typeface="Bookman Old Style" panose="02050604050505020204" pitchFamily="18" charset="0"/>
              </a:rPr>
              <a:t>FSpS</a:t>
            </a:r>
            <a:endParaRPr lang="cs-CZ" sz="2200" dirty="0">
              <a:latin typeface="Bookman Old Style" panose="02050604050505020204" pitchFamily="18" charset="0"/>
            </a:endParaRPr>
          </a:p>
          <a:p>
            <a:pPr indent="-457200">
              <a:buAutoNum type="arabicParenR"/>
            </a:pPr>
            <a:endParaRPr lang="cs-CZ" sz="2200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3) MASARYKOVA UNIVERZITA Návod k šabloně závěrečné práce. https://is.muni.cz/auth/do/fsps/studijni/info-stud/SZZ/sablona_ZP/</a:t>
            </a:r>
          </a:p>
          <a:p>
            <a:pPr indent="-457200">
              <a:buAutoNum type="arabicParenR"/>
            </a:pPr>
            <a:endParaRPr lang="cs-CZ" sz="2200" dirty="0">
              <a:latin typeface="Bookman Old Style" panose="02050604050505020204" pitchFamily="18" charset="0"/>
            </a:endParaRPr>
          </a:p>
          <a:p>
            <a:r>
              <a:rPr lang="cs-CZ" sz="2200" dirty="0">
                <a:latin typeface="Bookman Old Style" panose="02050604050505020204" pitchFamily="18" charset="0"/>
              </a:rPr>
              <a:t>4) Pokyny k vypracování závěrečných prací (bakalářských/magisterských/rigorózních/disertačních). https://is.muni.cz/auth/do/fsps/studijni/info-stud/SZZ/sablona_ZP/Pokyny_k_vypracovani_ZP.pdf</a:t>
            </a:r>
          </a:p>
        </p:txBody>
      </p:sp>
    </p:spTree>
    <p:extLst>
      <p:ext uri="{BB962C8B-B14F-4D97-AF65-F5344CB8AC3E}">
        <p14:creationId xmlns:p14="http://schemas.microsoft.com/office/powerpoint/2010/main" val="258927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B369EB-17FE-C7D0-5447-A237F66EC7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ADE4884-3128-D869-FF15-DD6E3A601376}"/>
              </a:ext>
            </a:extLst>
          </p:cNvPr>
          <p:cNvSpPr txBox="1"/>
          <p:nvPr/>
        </p:nvSpPr>
        <p:spPr>
          <a:xfrm>
            <a:off x="107504" y="620688"/>
            <a:ext cx="892899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Ad1) Směrnice Fakulty sportovních studií Masarykovy univerzity č. 2/2020 </a:t>
            </a:r>
            <a:r>
              <a:rPr lang="cs-CZ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(Směrnice)</a:t>
            </a:r>
            <a:endParaRPr lang="de-DE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(11) Pro závěrečnou práci </a:t>
            </a:r>
            <a:r>
              <a:rPr lang="cs-CZ" sz="24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student povinen použít šablonu MUNI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dostupnou na dokumentovém serveru v IS. </a:t>
            </a:r>
          </a:p>
          <a:p>
            <a:pPr>
              <a:spcAft>
                <a:spcPts val="0"/>
              </a:spcAft>
            </a:pPr>
            <a:endParaRPr lang="cs-CZ" sz="24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Ad2) Pokyny k vypracování závěrečných prací (bakalářských/magisterských/rigorózních/disertačních)</a:t>
            </a:r>
          </a:p>
          <a:p>
            <a:pPr>
              <a:spcAft>
                <a:spcPts val="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s. 15: Při psaní závěrečné práce </a:t>
            </a:r>
            <a:r>
              <a:rPr lang="cs-CZ" sz="24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možno využít Šablonu závěrečné práce MU a Návod k jejímu použití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při respektování Studijního a zkušebního řádu Masarykovy univerzity a v souladu s aktuální Směrnicí Pokyny pro psaní závěrečných prací.</a:t>
            </a:r>
          </a:p>
          <a:p>
            <a:pPr>
              <a:spcAft>
                <a:spcPts val="0"/>
              </a:spcAft>
            </a:pP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Platí, „ je student povinen použít šablonu MUNI“.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de-DE" sz="32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NECHAT UPRAVIT!</a:t>
            </a:r>
          </a:p>
          <a:p>
            <a:pPr>
              <a:spcAft>
                <a:spcPts val="0"/>
              </a:spcAft>
            </a:pPr>
            <a:endParaRPr lang="de-D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A8DF99E-4262-0B4B-E773-954245C8204B}"/>
              </a:ext>
            </a:extLst>
          </p:cNvPr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C000"/>
                </a:solidFill>
                <a:latin typeface="Bookman Old Style" panose="02050604050505020204" pitchFamily="18" charset="0"/>
              </a:rPr>
              <a:t>DISKREPANCE </a:t>
            </a:r>
            <a:r>
              <a:rPr lang="cs-CZ" sz="2800" b="1" dirty="0">
                <a:solidFill>
                  <a:srgbClr val="FFC000"/>
                </a:solidFill>
                <a:latin typeface="Bookman Old Style" panose="02050604050505020204" pitchFamily="18" charset="0"/>
              </a:rPr>
              <a:t>– SOUHRN</a:t>
            </a:r>
            <a:endParaRPr lang="de-DE" sz="2800" b="1" dirty="0">
              <a:solidFill>
                <a:srgbClr val="FFC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44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0C88EC-9881-2BF8-2569-C89633C94E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387DD15-025D-927D-9C2B-8A90CAB04153}"/>
              </a:ext>
            </a:extLst>
          </p:cNvPr>
          <p:cNvSpPr txBox="1"/>
          <p:nvPr/>
        </p:nvSpPr>
        <p:spPr>
          <a:xfrm>
            <a:off x="179512" y="548680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Ad3) Šablona MU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šabloně dochází ke střídání typu písma </a:t>
            </a:r>
            <a:r>
              <a:rPr lang="cs-CZ" sz="240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Arial a </a:t>
            </a:r>
            <a:r>
              <a:rPr lang="cs-CZ" sz="2400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Cambria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Obvykle se doporučuje stejné písmo.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POUŽÍT VERZI V ŠABLONĚ!</a:t>
            </a:r>
            <a:r>
              <a:rPr lang="cs-CZ" sz="24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cs-CZ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 A</a:t>
            </a:r>
            <a:endParaRPr lang="de-DE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5.1 Obrázky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Šablona:</a:t>
            </a:r>
            <a:r>
              <a:rPr lang="cs-CZ" sz="2400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Obr. 1: Histogram = </a:t>
            </a:r>
            <a:r>
              <a:rPr lang="cs-CZ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POUŽÍT TUTO VERZI</a:t>
            </a:r>
            <a:endParaRPr lang="de-DE" sz="16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 dle </a:t>
            </a:r>
            <a:r>
              <a:rPr lang="cs-CZ" sz="2400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 7th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(nebo česky Obrázek 1)</a:t>
            </a:r>
            <a:endParaRPr lang="de-D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Histogram </a:t>
            </a:r>
            <a:endParaRPr lang="de-D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Šabloně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(s. 40) je uvedeno:… </a:t>
            </a:r>
            <a:r>
              <a:rPr lang="cs-CZ" sz="2400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popis, který se umisťuje většinou pod obrázkem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v </a:t>
            </a:r>
            <a:r>
              <a:rPr lang="cs-CZ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Pokynech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(s. 16): </a:t>
            </a:r>
            <a:r>
              <a:rPr lang="cs-CZ" sz="2400" i="1" dirty="0">
                <a:solidFill>
                  <a:srgbClr val="FF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cs-CZ" sz="2400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název, který se umísťuje pod obrázek</a:t>
            </a:r>
            <a:r>
              <a:rPr lang="cs-CZ" sz="2400" i="1" dirty="0">
                <a:solidFill>
                  <a:srgbClr val="FF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l-PL" sz="2400" i="1" dirty="0">
                <a:solidFill>
                  <a:srgbClr val="FF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APA 7th požaduje popis nad obrázkem</a:t>
            </a:r>
            <a:r>
              <a:rPr lang="pl-PL" sz="2400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l-PL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ale použít verzi v Šabloně a Pokynech!</a:t>
            </a:r>
            <a:endParaRPr lang="cs-CZ" sz="2400" b="1" i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5.2 Tabulky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Šablona: Tab. 1: Charakteristiky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 =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charset="0"/>
              </a:rPr>
              <a:t>POUŽÍT TUTO VERZI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Ale dle </a:t>
            </a:r>
            <a:r>
              <a:rPr lang="cs-CZ" sz="2400" b="1" dirty="0">
                <a:solidFill>
                  <a:srgbClr val="FF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APA 7th</a:t>
            </a: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Table 1 (nebo česky Tabulka 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cs-C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Charakteristiky </a:t>
            </a:r>
            <a:endParaRPr lang="de-D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69601DC-03AD-787E-8164-053AAFB9A1D0}"/>
              </a:ext>
            </a:extLst>
          </p:cNvPr>
          <p:cNvSpPr txBox="1"/>
          <p:nvPr/>
        </p:nvSpPr>
        <p:spPr>
          <a:xfrm>
            <a:off x="0" y="9746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C000"/>
                </a:solidFill>
                <a:latin typeface="Bookman Old Style" panose="02050604050505020204" pitchFamily="18" charset="0"/>
              </a:rPr>
              <a:t>DISKREPANCE </a:t>
            </a:r>
            <a:r>
              <a:rPr lang="cs-CZ" sz="2800" b="1" dirty="0">
                <a:solidFill>
                  <a:srgbClr val="FFC000"/>
                </a:solidFill>
                <a:latin typeface="Bookman Old Style" panose="02050604050505020204" pitchFamily="18" charset="0"/>
              </a:rPr>
              <a:t>– SOUHRN</a:t>
            </a:r>
            <a:endParaRPr lang="de-DE" sz="2800" b="1" dirty="0">
              <a:solidFill>
                <a:srgbClr val="FFC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134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Předvádění na obrazovce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Times New Roman</vt:lpstr>
      <vt:lpstr>Motiv sady Office</vt:lpstr>
      <vt:lpstr>1_Motiv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I - METODOLOGIE KVANTITATIVNÍHO VÝZKUMU</dc:title>
  <dc:creator>zhanel</dc:creator>
  <cp:lastModifiedBy>Jiří Zháněl</cp:lastModifiedBy>
  <cp:revision>397</cp:revision>
  <dcterms:created xsi:type="dcterms:W3CDTF">2012-09-17T19:21:28Z</dcterms:created>
  <dcterms:modified xsi:type="dcterms:W3CDTF">2024-02-29T12:04:09Z</dcterms:modified>
</cp:coreProperties>
</file>