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22" r:id="rId5"/>
    <p:sldId id="321" r:id="rId6"/>
    <p:sldId id="320" r:id="rId7"/>
    <p:sldId id="323" r:id="rId8"/>
    <p:sldId id="329" r:id="rId9"/>
    <p:sldId id="319" r:id="rId10"/>
    <p:sldId id="316" r:id="rId11"/>
    <p:sldId id="317" r:id="rId12"/>
    <p:sldId id="313" r:id="rId13"/>
    <p:sldId id="324" r:id="rId14"/>
    <p:sldId id="311" r:id="rId15"/>
    <p:sldId id="327" r:id="rId16"/>
    <p:sldId id="326" r:id="rId17"/>
    <p:sldId id="312" r:id="rId18"/>
    <p:sldId id="328" r:id="rId19"/>
    <p:sldId id="31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B16760-12EE-48B2-A285-E6639D91C8F7}" v="95" dt="2024-05-15T04:36:59.207"/>
  </p1510:revLst>
</p1510:revInfo>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388" autoAdjust="0"/>
  </p:normalViewPr>
  <p:slideViewPr>
    <p:cSldViewPr snapToGrid="0">
      <p:cViewPr varScale="1">
        <p:scale>
          <a:sx n="59" d="100"/>
          <a:sy n="59" d="100"/>
        </p:scale>
        <p:origin x="888" y="52"/>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GAJOVÁ, Michaela" userId="aba5bd84-85ae-44e0-805e-ea0e3e289d38" providerId="ADAL" clId="{DCB16760-12EE-48B2-A285-E6639D91C8F7}"/>
    <pc:docChg chg="undo custSel modSld">
      <pc:chgData name="BUGAJOVÁ, Michaela" userId="aba5bd84-85ae-44e0-805e-ea0e3e289d38" providerId="ADAL" clId="{DCB16760-12EE-48B2-A285-E6639D91C8F7}" dt="2024-05-15T04:38:57.384" v="198" actId="790"/>
      <pc:docMkLst>
        <pc:docMk/>
      </pc:docMkLst>
      <pc:sldChg chg="addSp delSp modSp mod">
        <pc:chgData name="BUGAJOVÁ, Michaela" userId="aba5bd84-85ae-44e0-805e-ea0e3e289d38" providerId="ADAL" clId="{DCB16760-12EE-48B2-A285-E6639D91C8F7}" dt="2024-05-15T04:37:12.045" v="192" actId="34135"/>
        <pc:sldMkLst>
          <pc:docMk/>
          <pc:sldMk cId="952135350" sldId="312"/>
        </pc:sldMkLst>
        <pc:spChg chg="mod">
          <ac:chgData name="BUGAJOVÁ, Michaela" userId="aba5bd84-85ae-44e0-805e-ea0e3e289d38" providerId="ADAL" clId="{DCB16760-12EE-48B2-A285-E6639D91C8F7}" dt="2024-05-15T04:35:01.588" v="113" actId="1076"/>
          <ac:spMkLst>
            <pc:docMk/>
            <pc:sldMk cId="952135350" sldId="312"/>
            <ac:spMk id="2" creationId="{35BFFCC8-C04D-0071-3B14-4AF828E000B0}"/>
          </ac:spMkLst>
        </pc:spChg>
        <pc:spChg chg="add del">
          <ac:chgData name="BUGAJOVÁ, Michaela" userId="aba5bd84-85ae-44e0-805e-ea0e3e289d38" providerId="ADAL" clId="{DCB16760-12EE-48B2-A285-E6639D91C8F7}" dt="2024-05-15T04:33:38.336" v="100" actId="478"/>
          <ac:spMkLst>
            <pc:docMk/>
            <pc:sldMk cId="952135350" sldId="312"/>
            <ac:spMk id="4" creationId="{B0DBA68C-247F-84B0-2CC4-FDED7F34F88D}"/>
          </ac:spMkLst>
        </pc:spChg>
        <pc:picChg chg="mod">
          <ac:chgData name="BUGAJOVÁ, Michaela" userId="aba5bd84-85ae-44e0-805e-ea0e3e289d38" providerId="ADAL" clId="{DCB16760-12EE-48B2-A285-E6639D91C8F7}" dt="2024-05-15T04:37:12.045" v="192" actId="34135"/>
          <ac:picMkLst>
            <pc:docMk/>
            <pc:sldMk cId="952135350" sldId="312"/>
            <ac:picMk id="8194" creationId="{2754ABBC-78C9-EC98-2BA6-E08613075245}"/>
          </ac:picMkLst>
        </pc:picChg>
        <pc:picChg chg="mod">
          <ac:chgData name="BUGAJOVÁ, Michaela" userId="aba5bd84-85ae-44e0-805e-ea0e3e289d38" providerId="ADAL" clId="{DCB16760-12EE-48B2-A285-E6639D91C8F7}" dt="2024-05-15T04:37:12.045" v="192" actId="34135"/>
          <ac:picMkLst>
            <pc:docMk/>
            <pc:sldMk cId="952135350" sldId="312"/>
            <ac:picMk id="8196" creationId="{6AC0C637-D9B7-4F8C-F756-7255D818CA69}"/>
          </ac:picMkLst>
        </pc:picChg>
        <pc:picChg chg="mod">
          <ac:chgData name="BUGAJOVÁ, Michaela" userId="aba5bd84-85ae-44e0-805e-ea0e3e289d38" providerId="ADAL" clId="{DCB16760-12EE-48B2-A285-E6639D91C8F7}" dt="2024-05-15T04:37:12.045" v="192" actId="34135"/>
          <ac:picMkLst>
            <pc:docMk/>
            <pc:sldMk cId="952135350" sldId="312"/>
            <ac:picMk id="8198" creationId="{C9985795-B7C6-07BB-F29A-8F2894DD9362}"/>
          </ac:picMkLst>
        </pc:picChg>
        <pc:picChg chg="mod">
          <ac:chgData name="BUGAJOVÁ, Michaela" userId="aba5bd84-85ae-44e0-805e-ea0e3e289d38" providerId="ADAL" clId="{DCB16760-12EE-48B2-A285-E6639D91C8F7}" dt="2024-05-15T04:37:12.045" v="192" actId="34135"/>
          <ac:picMkLst>
            <pc:docMk/>
            <pc:sldMk cId="952135350" sldId="312"/>
            <ac:picMk id="8200" creationId="{FBD625AB-A7FC-96C7-0CB3-A68CA5FFF3DA}"/>
          </ac:picMkLst>
        </pc:picChg>
      </pc:sldChg>
      <pc:sldChg chg="modSp mod">
        <pc:chgData name="BUGAJOVÁ, Michaela" userId="aba5bd84-85ae-44e0-805e-ea0e3e289d38" providerId="ADAL" clId="{DCB16760-12EE-48B2-A285-E6639D91C8F7}" dt="2024-05-15T04:29:40.592" v="13" actId="20577"/>
        <pc:sldMkLst>
          <pc:docMk/>
          <pc:sldMk cId="2224546682" sldId="313"/>
        </pc:sldMkLst>
        <pc:spChg chg="mod">
          <ac:chgData name="BUGAJOVÁ, Michaela" userId="aba5bd84-85ae-44e0-805e-ea0e3e289d38" providerId="ADAL" clId="{DCB16760-12EE-48B2-A285-E6639D91C8F7}" dt="2024-05-15T04:29:40.592" v="13" actId="20577"/>
          <ac:spMkLst>
            <pc:docMk/>
            <pc:sldMk cId="2224546682" sldId="313"/>
            <ac:spMk id="9" creationId="{7D268F01-100F-BB6B-1F0D-C39F62C26175}"/>
          </ac:spMkLst>
        </pc:spChg>
      </pc:sldChg>
      <pc:sldChg chg="modSp mod">
        <pc:chgData name="BUGAJOVÁ, Michaela" userId="aba5bd84-85ae-44e0-805e-ea0e3e289d38" providerId="ADAL" clId="{DCB16760-12EE-48B2-A285-E6639D91C8F7}" dt="2024-05-15T04:28:50.578" v="9" actId="20577"/>
        <pc:sldMkLst>
          <pc:docMk/>
          <pc:sldMk cId="554382460" sldId="316"/>
        </pc:sldMkLst>
        <pc:spChg chg="mod">
          <ac:chgData name="BUGAJOVÁ, Michaela" userId="aba5bd84-85ae-44e0-805e-ea0e3e289d38" providerId="ADAL" clId="{DCB16760-12EE-48B2-A285-E6639D91C8F7}" dt="2024-05-15T04:28:50.578" v="9" actId="20577"/>
          <ac:spMkLst>
            <pc:docMk/>
            <pc:sldMk cId="554382460" sldId="316"/>
            <ac:spMk id="2" creationId="{C7992593-AF79-3D1E-E253-0765DF0F513F}"/>
          </ac:spMkLst>
        </pc:spChg>
        <pc:spChg chg="mod">
          <ac:chgData name="BUGAJOVÁ, Michaela" userId="aba5bd84-85ae-44e0-805e-ea0e3e289d38" providerId="ADAL" clId="{DCB16760-12EE-48B2-A285-E6639D91C8F7}" dt="2024-05-15T04:28:07.047" v="1" actId="313"/>
          <ac:spMkLst>
            <pc:docMk/>
            <pc:sldMk cId="554382460" sldId="316"/>
            <ac:spMk id="4" creationId="{392C90C5-5198-C255-02F9-1608AA49E088}"/>
          </ac:spMkLst>
        </pc:spChg>
      </pc:sldChg>
      <pc:sldChg chg="modSp mod">
        <pc:chgData name="BUGAJOVÁ, Michaela" userId="aba5bd84-85ae-44e0-805e-ea0e3e289d38" providerId="ADAL" clId="{DCB16760-12EE-48B2-A285-E6639D91C8F7}" dt="2024-05-15T04:29:24.329" v="10" actId="790"/>
        <pc:sldMkLst>
          <pc:docMk/>
          <pc:sldMk cId="4011334062" sldId="317"/>
        </pc:sldMkLst>
        <pc:spChg chg="mod">
          <ac:chgData name="BUGAJOVÁ, Michaela" userId="aba5bd84-85ae-44e0-805e-ea0e3e289d38" providerId="ADAL" clId="{DCB16760-12EE-48B2-A285-E6639D91C8F7}" dt="2024-05-15T04:29:24.329" v="10" actId="790"/>
          <ac:spMkLst>
            <pc:docMk/>
            <pc:sldMk cId="4011334062" sldId="317"/>
            <ac:spMk id="3" creationId="{FEF606B8-D15C-3916-2C66-49DEC593A3C2}"/>
          </ac:spMkLst>
        </pc:spChg>
      </pc:sldChg>
      <pc:sldChg chg="modSp mod">
        <pc:chgData name="BUGAJOVÁ, Michaela" userId="aba5bd84-85ae-44e0-805e-ea0e3e289d38" providerId="ADAL" clId="{DCB16760-12EE-48B2-A285-E6639D91C8F7}" dt="2024-05-15T04:38:57.384" v="198" actId="790"/>
        <pc:sldMkLst>
          <pc:docMk/>
          <pc:sldMk cId="2691834820" sldId="324"/>
        </pc:sldMkLst>
        <pc:spChg chg="mod">
          <ac:chgData name="BUGAJOVÁ, Michaela" userId="aba5bd84-85ae-44e0-805e-ea0e3e289d38" providerId="ADAL" clId="{DCB16760-12EE-48B2-A285-E6639D91C8F7}" dt="2024-05-15T04:30:48.672" v="59" actId="790"/>
          <ac:spMkLst>
            <pc:docMk/>
            <pc:sldMk cId="2691834820" sldId="324"/>
            <ac:spMk id="3" creationId="{767F4B47-E224-73A3-2310-F5A9E0C56502}"/>
          </ac:spMkLst>
        </pc:spChg>
        <pc:spChg chg="mod">
          <ac:chgData name="BUGAJOVÁ, Michaela" userId="aba5bd84-85ae-44e0-805e-ea0e3e289d38" providerId="ADAL" clId="{DCB16760-12EE-48B2-A285-E6639D91C8F7}" dt="2024-05-15T04:38:57.384" v="198" actId="790"/>
          <ac:spMkLst>
            <pc:docMk/>
            <pc:sldMk cId="2691834820" sldId="324"/>
            <ac:spMk id="4" creationId="{A2D86F9E-9143-2F6B-05B1-4D7C0C90B098}"/>
          </ac:spMkLst>
        </pc:spChg>
      </pc:sldChg>
      <pc:sldChg chg="modSp mod">
        <pc:chgData name="BUGAJOVÁ, Michaela" userId="aba5bd84-85ae-44e0-805e-ea0e3e289d38" providerId="ADAL" clId="{DCB16760-12EE-48B2-A285-E6639D91C8F7}" dt="2024-05-15T04:32:38.149" v="85" actId="404"/>
        <pc:sldMkLst>
          <pc:docMk/>
          <pc:sldMk cId="1249286968" sldId="327"/>
        </pc:sldMkLst>
        <pc:spChg chg="mod">
          <ac:chgData name="BUGAJOVÁ, Michaela" userId="aba5bd84-85ae-44e0-805e-ea0e3e289d38" providerId="ADAL" clId="{DCB16760-12EE-48B2-A285-E6639D91C8F7}" dt="2024-05-15T04:32:38.149" v="85" actId="404"/>
          <ac:spMkLst>
            <pc:docMk/>
            <pc:sldMk cId="1249286968" sldId="327"/>
            <ac:spMk id="2" creationId="{3EFFE23D-ED5B-3737-9F25-82EC0D48F78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2955B-52F4-4B24-977F-D9391E1082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392DFFB-61D2-4555-B1A8-72C3FB36299E}">
      <dgm:prSet/>
      <dgm:spPr/>
      <dgm:t>
        <a:bodyPr/>
        <a:lstStyle/>
        <a:p>
          <a:pPr>
            <a:lnSpc>
              <a:spcPct val="100000"/>
            </a:lnSpc>
          </a:pPr>
          <a:r>
            <a:rPr lang="en-US" b="1" dirty="0"/>
            <a:t>Nutrition</a:t>
          </a:r>
          <a:r>
            <a:rPr lang="en-US" dirty="0"/>
            <a:t>: Tailoring their diet to training demands to optimize performance and recovery.</a:t>
          </a:r>
        </a:p>
      </dgm:t>
    </dgm:pt>
    <dgm:pt modelId="{5F136E37-AFE7-41CA-AB3B-F9E91F59F913}" type="parTrans" cxnId="{828ADA0C-F6CA-4033-8502-BE35DF539E49}">
      <dgm:prSet/>
      <dgm:spPr/>
      <dgm:t>
        <a:bodyPr/>
        <a:lstStyle/>
        <a:p>
          <a:endParaRPr lang="en-US"/>
        </a:p>
      </dgm:t>
    </dgm:pt>
    <dgm:pt modelId="{2010884E-CA3A-40F0-82F0-DAA82D9A671F}" type="sibTrans" cxnId="{828ADA0C-F6CA-4033-8502-BE35DF539E49}">
      <dgm:prSet/>
      <dgm:spPr/>
      <dgm:t>
        <a:bodyPr/>
        <a:lstStyle/>
        <a:p>
          <a:endParaRPr lang="en-US"/>
        </a:p>
      </dgm:t>
    </dgm:pt>
    <dgm:pt modelId="{F20C0099-64AF-4048-B9CD-649D2D7F7DD4}">
      <dgm:prSet/>
      <dgm:spPr/>
      <dgm:t>
        <a:bodyPr/>
        <a:lstStyle/>
        <a:p>
          <a:pPr>
            <a:lnSpc>
              <a:spcPct val="100000"/>
            </a:lnSpc>
          </a:pPr>
          <a:r>
            <a:rPr lang="en-US" b="1" dirty="0"/>
            <a:t>Equipment</a:t>
          </a:r>
          <a:r>
            <a:rPr lang="en-US" dirty="0"/>
            <a:t>: Regularly testing and adjusting equipment for optimal comfort and performance.</a:t>
          </a:r>
        </a:p>
      </dgm:t>
    </dgm:pt>
    <dgm:pt modelId="{B4F8A344-1844-4FB2-93F5-0E44F31494E6}" type="parTrans" cxnId="{A2D51237-4351-4126-9258-AD62052BF193}">
      <dgm:prSet/>
      <dgm:spPr/>
      <dgm:t>
        <a:bodyPr/>
        <a:lstStyle/>
        <a:p>
          <a:endParaRPr lang="en-US"/>
        </a:p>
      </dgm:t>
    </dgm:pt>
    <dgm:pt modelId="{7C238A4F-69BB-414D-8B74-1A3A1BEECBA3}" type="sibTrans" cxnId="{A2D51237-4351-4126-9258-AD62052BF193}">
      <dgm:prSet/>
      <dgm:spPr/>
      <dgm:t>
        <a:bodyPr/>
        <a:lstStyle/>
        <a:p>
          <a:endParaRPr lang="en-US"/>
        </a:p>
      </dgm:t>
    </dgm:pt>
    <dgm:pt modelId="{2990B6AA-CA52-459C-A7A4-A4309DE98488}">
      <dgm:prSet/>
      <dgm:spPr/>
      <dgm:t>
        <a:bodyPr/>
        <a:lstStyle/>
        <a:p>
          <a:pPr>
            <a:lnSpc>
              <a:spcPct val="100000"/>
            </a:lnSpc>
          </a:pPr>
          <a:r>
            <a:rPr lang="en-US" b="1" dirty="0"/>
            <a:t>Video Analysis</a:t>
          </a:r>
          <a:r>
            <a:rPr lang="en-US" dirty="0"/>
            <a:t>: Using video footage to analyze technique and identify areas for improvement.</a:t>
          </a:r>
        </a:p>
      </dgm:t>
    </dgm:pt>
    <dgm:pt modelId="{82FF887D-A9DB-460D-AA9A-9B3A2B06CE40}" type="parTrans" cxnId="{A2E41884-A475-41EB-ACAB-2B93AB0C33E1}">
      <dgm:prSet/>
      <dgm:spPr/>
      <dgm:t>
        <a:bodyPr/>
        <a:lstStyle/>
        <a:p>
          <a:endParaRPr lang="en-US"/>
        </a:p>
      </dgm:t>
    </dgm:pt>
    <dgm:pt modelId="{BA4C4CE1-227E-4FDD-86EF-37CD661F1941}" type="sibTrans" cxnId="{A2E41884-A475-41EB-ACAB-2B93AB0C33E1}">
      <dgm:prSet/>
      <dgm:spPr/>
      <dgm:t>
        <a:bodyPr/>
        <a:lstStyle/>
        <a:p>
          <a:endParaRPr lang="en-US"/>
        </a:p>
      </dgm:t>
    </dgm:pt>
    <dgm:pt modelId="{462C8A60-756E-46F2-A033-E8B9631798A1}" type="pres">
      <dgm:prSet presAssocID="{BEC2955B-52F4-4B24-977F-D9391E1082C8}" presName="root" presStyleCnt="0">
        <dgm:presLayoutVars>
          <dgm:dir/>
          <dgm:resizeHandles val="exact"/>
        </dgm:presLayoutVars>
      </dgm:prSet>
      <dgm:spPr/>
    </dgm:pt>
    <dgm:pt modelId="{FAF9A0F1-CCFF-4193-8645-D8B30F01A4DA}" type="pres">
      <dgm:prSet presAssocID="{7392DFFB-61D2-4555-B1A8-72C3FB36299E}" presName="compNode" presStyleCnt="0"/>
      <dgm:spPr/>
    </dgm:pt>
    <dgm:pt modelId="{FABE8F66-BB39-4BEA-A0A9-B23F473208F2}" type="pres">
      <dgm:prSet presAssocID="{7392DFFB-61D2-4555-B1A8-72C3FB36299E}" presName="bgRect" presStyleLbl="bgShp" presStyleIdx="0" presStyleCnt="3"/>
      <dgm:spPr/>
    </dgm:pt>
    <dgm:pt modelId="{0130F52C-F90B-42EB-AAB7-F423770F5883}" type="pres">
      <dgm:prSet presAssocID="{7392DFFB-61D2-4555-B1A8-72C3FB3629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pple"/>
        </a:ext>
      </dgm:extLst>
    </dgm:pt>
    <dgm:pt modelId="{E312E91A-F6E5-4B8C-B141-33AA4A9F983C}" type="pres">
      <dgm:prSet presAssocID="{7392DFFB-61D2-4555-B1A8-72C3FB36299E}" presName="spaceRect" presStyleCnt="0"/>
      <dgm:spPr/>
    </dgm:pt>
    <dgm:pt modelId="{D0000335-B97E-4297-926E-CE9486A9CA08}" type="pres">
      <dgm:prSet presAssocID="{7392DFFB-61D2-4555-B1A8-72C3FB36299E}" presName="parTx" presStyleLbl="revTx" presStyleIdx="0" presStyleCnt="3">
        <dgm:presLayoutVars>
          <dgm:chMax val="0"/>
          <dgm:chPref val="0"/>
        </dgm:presLayoutVars>
      </dgm:prSet>
      <dgm:spPr/>
    </dgm:pt>
    <dgm:pt modelId="{B1097155-BE8E-4E06-9C2C-339B7B16B533}" type="pres">
      <dgm:prSet presAssocID="{2010884E-CA3A-40F0-82F0-DAA82D9A671F}" presName="sibTrans" presStyleCnt="0"/>
      <dgm:spPr/>
    </dgm:pt>
    <dgm:pt modelId="{F83763C7-E5ED-4343-A410-7BC32CF7081C}" type="pres">
      <dgm:prSet presAssocID="{F20C0099-64AF-4048-B9CD-649D2D7F7DD4}" presName="compNode" presStyleCnt="0"/>
      <dgm:spPr/>
    </dgm:pt>
    <dgm:pt modelId="{8818964B-4336-4C30-B79C-866936249628}" type="pres">
      <dgm:prSet presAssocID="{F20C0099-64AF-4048-B9CD-649D2D7F7DD4}" presName="bgRect" presStyleLbl="bgShp" presStyleIdx="1" presStyleCnt="3"/>
      <dgm:spPr/>
    </dgm:pt>
    <dgm:pt modelId="{4B0116BC-B70D-4671-ABF6-04F4F972C8EA}" type="pres">
      <dgm:prSet presAssocID="{F20C0099-64AF-4048-B9CD-649D2D7F7DD4}"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Kanoe výplň plnou farbou"/>
        </a:ext>
      </dgm:extLst>
    </dgm:pt>
    <dgm:pt modelId="{BF76671B-0C80-494B-A398-E01A26072CFD}" type="pres">
      <dgm:prSet presAssocID="{F20C0099-64AF-4048-B9CD-649D2D7F7DD4}" presName="spaceRect" presStyleCnt="0"/>
      <dgm:spPr/>
    </dgm:pt>
    <dgm:pt modelId="{45CEC3FA-2C68-42C7-977A-F4BBC02ABEED}" type="pres">
      <dgm:prSet presAssocID="{F20C0099-64AF-4048-B9CD-649D2D7F7DD4}" presName="parTx" presStyleLbl="revTx" presStyleIdx="1" presStyleCnt="3">
        <dgm:presLayoutVars>
          <dgm:chMax val="0"/>
          <dgm:chPref val="0"/>
        </dgm:presLayoutVars>
      </dgm:prSet>
      <dgm:spPr/>
    </dgm:pt>
    <dgm:pt modelId="{6F2228AE-4C41-43F6-8360-310CA57909C4}" type="pres">
      <dgm:prSet presAssocID="{7C238A4F-69BB-414D-8B74-1A3A1BEECBA3}" presName="sibTrans" presStyleCnt="0"/>
      <dgm:spPr/>
    </dgm:pt>
    <dgm:pt modelId="{D7C98412-E2DD-4749-B54A-8A66445D7FBD}" type="pres">
      <dgm:prSet presAssocID="{2990B6AA-CA52-459C-A7A4-A4309DE98488}" presName="compNode" presStyleCnt="0"/>
      <dgm:spPr/>
    </dgm:pt>
    <dgm:pt modelId="{9A33B38E-6349-4D4C-AEB4-AE57F9A06BEC}" type="pres">
      <dgm:prSet presAssocID="{2990B6AA-CA52-459C-A7A4-A4309DE98488}" presName="bgRect" presStyleLbl="bgShp" presStyleIdx="2" presStyleCnt="3"/>
      <dgm:spPr/>
    </dgm:pt>
    <dgm:pt modelId="{0B03D6C4-6E31-449C-941E-FC6B8DF5B86F}" type="pres">
      <dgm:prSet presAssocID="{2990B6AA-CA52-459C-A7A4-A4309DE984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Video camera"/>
        </a:ext>
      </dgm:extLst>
    </dgm:pt>
    <dgm:pt modelId="{39EDB955-D13D-4C4F-8E4B-48B34A456810}" type="pres">
      <dgm:prSet presAssocID="{2990B6AA-CA52-459C-A7A4-A4309DE98488}" presName="spaceRect" presStyleCnt="0"/>
      <dgm:spPr/>
    </dgm:pt>
    <dgm:pt modelId="{65CCDF6A-5EF4-41D5-A008-ABF5624838AE}" type="pres">
      <dgm:prSet presAssocID="{2990B6AA-CA52-459C-A7A4-A4309DE98488}" presName="parTx" presStyleLbl="revTx" presStyleIdx="2" presStyleCnt="3">
        <dgm:presLayoutVars>
          <dgm:chMax val="0"/>
          <dgm:chPref val="0"/>
        </dgm:presLayoutVars>
      </dgm:prSet>
      <dgm:spPr/>
    </dgm:pt>
  </dgm:ptLst>
  <dgm:cxnLst>
    <dgm:cxn modelId="{828ADA0C-F6CA-4033-8502-BE35DF539E49}" srcId="{BEC2955B-52F4-4B24-977F-D9391E1082C8}" destId="{7392DFFB-61D2-4555-B1A8-72C3FB36299E}" srcOrd="0" destOrd="0" parTransId="{5F136E37-AFE7-41CA-AB3B-F9E91F59F913}" sibTransId="{2010884E-CA3A-40F0-82F0-DAA82D9A671F}"/>
    <dgm:cxn modelId="{A2D51237-4351-4126-9258-AD62052BF193}" srcId="{BEC2955B-52F4-4B24-977F-D9391E1082C8}" destId="{F20C0099-64AF-4048-B9CD-649D2D7F7DD4}" srcOrd="1" destOrd="0" parTransId="{B4F8A344-1844-4FB2-93F5-0E44F31494E6}" sibTransId="{7C238A4F-69BB-414D-8B74-1A3A1BEECBA3}"/>
    <dgm:cxn modelId="{A2E41884-A475-41EB-ACAB-2B93AB0C33E1}" srcId="{BEC2955B-52F4-4B24-977F-D9391E1082C8}" destId="{2990B6AA-CA52-459C-A7A4-A4309DE98488}" srcOrd="2" destOrd="0" parTransId="{82FF887D-A9DB-460D-AA9A-9B3A2B06CE40}" sibTransId="{BA4C4CE1-227E-4FDD-86EF-37CD661F1941}"/>
    <dgm:cxn modelId="{70F939A5-61EC-4BA6-ACB3-9BB271C19226}" type="presOf" srcId="{2990B6AA-CA52-459C-A7A4-A4309DE98488}" destId="{65CCDF6A-5EF4-41D5-A008-ABF5624838AE}" srcOrd="0" destOrd="0" presId="urn:microsoft.com/office/officeart/2018/2/layout/IconVerticalSolidList"/>
    <dgm:cxn modelId="{7E50B6CC-0250-4E95-88C2-1BBBD3E0FB8D}" type="presOf" srcId="{7392DFFB-61D2-4555-B1A8-72C3FB36299E}" destId="{D0000335-B97E-4297-926E-CE9486A9CA08}" srcOrd="0" destOrd="0" presId="urn:microsoft.com/office/officeart/2018/2/layout/IconVerticalSolidList"/>
    <dgm:cxn modelId="{0C8E5DDD-1650-43D6-8097-3090B7EBAAC2}" type="presOf" srcId="{BEC2955B-52F4-4B24-977F-D9391E1082C8}" destId="{462C8A60-756E-46F2-A033-E8B9631798A1}" srcOrd="0" destOrd="0" presId="urn:microsoft.com/office/officeart/2018/2/layout/IconVerticalSolidList"/>
    <dgm:cxn modelId="{25618DEE-D862-4D63-803F-D5788572AFBE}" type="presOf" srcId="{F20C0099-64AF-4048-B9CD-649D2D7F7DD4}" destId="{45CEC3FA-2C68-42C7-977A-F4BBC02ABEED}" srcOrd="0" destOrd="0" presId="urn:microsoft.com/office/officeart/2018/2/layout/IconVerticalSolidList"/>
    <dgm:cxn modelId="{C1C3EE18-1E5C-4D76-820B-B2BD56E2D728}" type="presParOf" srcId="{462C8A60-756E-46F2-A033-E8B9631798A1}" destId="{FAF9A0F1-CCFF-4193-8645-D8B30F01A4DA}" srcOrd="0" destOrd="0" presId="urn:microsoft.com/office/officeart/2018/2/layout/IconVerticalSolidList"/>
    <dgm:cxn modelId="{087C89E2-4170-4552-9B5B-B34F9917B930}" type="presParOf" srcId="{FAF9A0F1-CCFF-4193-8645-D8B30F01A4DA}" destId="{FABE8F66-BB39-4BEA-A0A9-B23F473208F2}" srcOrd="0" destOrd="0" presId="urn:microsoft.com/office/officeart/2018/2/layout/IconVerticalSolidList"/>
    <dgm:cxn modelId="{5FD6D8D0-11F2-4B63-BBF0-21FE0EC29A6B}" type="presParOf" srcId="{FAF9A0F1-CCFF-4193-8645-D8B30F01A4DA}" destId="{0130F52C-F90B-42EB-AAB7-F423770F5883}" srcOrd="1" destOrd="0" presId="urn:microsoft.com/office/officeart/2018/2/layout/IconVerticalSolidList"/>
    <dgm:cxn modelId="{7C40B6BA-6CF2-417D-9F2F-A5A6CF2206E3}" type="presParOf" srcId="{FAF9A0F1-CCFF-4193-8645-D8B30F01A4DA}" destId="{E312E91A-F6E5-4B8C-B141-33AA4A9F983C}" srcOrd="2" destOrd="0" presId="urn:microsoft.com/office/officeart/2018/2/layout/IconVerticalSolidList"/>
    <dgm:cxn modelId="{6793578F-A5B3-4A32-BAF7-2BAE40B68D89}" type="presParOf" srcId="{FAF9A0F1-CCFF-4193-8645-D8B30F01A4DA}" destId="{D0000335-B97E-4297-926E-CE9486A9CA08}" srcOrd="3" destOrd="0" presId="urn:microsoft.com/office/officeart/2018/2/layout/IconVerticalSolidList"/>
    <dgm:cxn modelId="{A8A710BF-07CD-44F8-8E74-504EEE359D1D}" type="presParOf" srcId="{462C8A60-756E-46F2-A033-E8B9631798A1}" destId="{B1097155-BE8E-4E06-9C2C-339B7B16B533}" srcOrd="1" destOrd="0" presId="urn:microsoft.com/office/officeart/2018/2/layout/IconVerticalSolidList"/>
    <dgm:cxn modelId="{C2B4CA9D-058B-4427-B80C-41DDBF69FD3A}" type="presParOf" srcId="{462C8A60-756E-46F2-A033-E8B9631798A1}" destId="{F83763C7-E5ED-4343-A410-7BC32CF7081C}" srcOrd="2" destOrd="0" presId="urn:microsoft.com/office/officeart/2018/2/layout/IconVerticalSolidList"/>
    <dgm:cxn modelId="{EC625457-7C52-4434-9786-F57E834C2ACE}" type="presParOf" srcId="{F83763C7-E5ED-4343-A410-7BC32CF7081C}" destId="{8818964B-4336-4C30-B79C-866936249628}" srcOrd="0" destOrd="0" presId="urn:microsoft.com/office/officeart/2018/2/layout/IconVerticalSolidList"/>
    <dgm:cxn modelId="{2645951B-4419-45A7-869D-67FCB42F2884}" type="presParOf" srcId="{F83763C7-E5ED-4343-A410-7BC32CF7081C}" destId="{4B0116BC-B70D-4671-ABF6-04F4F972C8EA}" srcOrd="1" destOrd="0" presId="urn:microsoft.com/office/officeart/2018/2/layout/IconVerticalSolidList"/>
    <dgm:cxn modelId="{44072AB8-3F60-47E8-9F23-8760C865B6ED}" type="presParOf" srcId="{F83763C7-E5ED-4343-A410-7BC32CF7081C}" destId="{BF76671B-0C80-494B-A398-E01A26072CFD}" srcOrd="2" destOrd="0" presId="urn:microsoft.com/office/officeart/2018/2/layout/IconVerticalSolidList"/>
    <dgm:cxn modelId="{B00F5AAC-1E82-48CA-909D-F5C7DE2550CF}" type="presParOf" srcId="{F83763C7-E5ED-4343-A410-7BC32CF7081C}" destId="{45CEC3FA-2C68-42C7-977A-F4BBC02ABEED}" srcOrd="3" destOrd="0" presId="urn:microsoft.com/office/officeart/2018/2/layout/IconVerticalSolidList"/>
    <dgm:cxn modelId="{E3EF518C-B6DE-4630-AACA-911B61D77268}" type="presParOf" srcId="{462C8A60-756E-46F2-A033-E8B9631798A1}" destId="{6F2228AE-4C41-43F6-8360-310CA57909C4}" srcOrd="3" destOrd="0" presId="urn:microsoft.com/office/officeart/2018/2/layout/IconVerticalSolidList"/>
    <dgm:cxn modelId="{2841FA6B-4C42-4563-9770-AA39510CB42C}" type="presParOf" srcId="{462C8A60-756E-46F2-A033-E8B9631798A1}" destId="{D7C98412-E2DD-4749-B54A-8A66445D7FBD}" srcOrd="4" destOrd="0" presId="urn:microsoft.com/office/officeart/2018/2/layout/IconVerticalSolidList"/>
    <dgm:cxn modelId="{3AC0AC19-E23D-4B26-9362-511808294C08}" type="presParOf" srcId="{D7C98412-E2DD-4749-B54A-8A66445D7FBD}" destId="{9A33B38E-6349-4D4C-AEB4-AE57F9A06BEC}" srcOrd="0" destOrd="0" presId="urn:microsoft.com/office/officeart/2018/2/layout/IconVerticalSolidList"/>
    <dgm:cxn modelId="{A4104366-DBF7-4884-9AA3-B7D1BFA53087}" type="presParOf" srcId="{D7C98412-E2DD-4749-B54A-8A66445D7FBD}" destId="{0B03D6C4-6E31-449C-941E-FC6B8DF5B86F}" srcOrd="1" destOrd="0" presId="urn:microsoft.com/office/officeart/2018/2/layout/IconVerticalSolidList"/>
    <dgm:cxn modelId="{F9699253-DC4B-4C00-B579-96EE563D797E}" type="presParOf" srcId="{D7C98412-E2DD-4749-B54A-8A66445D7FBD}" destId="{39EDB955-D13D-4C4F-8E4B-48B34A456810}" srcOrd="2" destOrd="0" presId="urn:microsoft.com/office/officeart/2018/2/layout/IconVerticalSolidList"/>
    <dgm:cxn modelId="{DC9B9D19-C664-4D6D-89D8-EDEBCCF50EFC}" type="presParOf" srcId="{D7C98412-E2DD-4749-B54A-8A66445D7FBD}" destId="{65CCDF6A-5EF4-41D5-A008-ABF5624838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E8F66-BB39-4BEA-A0A9-B23F473208F2}">
      <dsp:nvSpPr>
        <dsp:cNvPr id="0" name=""/>
        <dsp:cNvSpPr/>
      </dsp:nvSpPr>
      <dsp:spPr>
        <a:xfrm>
          <a:off x="0" y="474"/>
          <a:ext cx="9790112" cy="11100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30F52C-F90B-42EB-AAB7-F423770F5883}">
      <dsp:nvSpPr>
        <dsp:cNvPr id="0" name=""/>
        <dsp:cNvSpPr/>
      </dsp:nvSpPr>
      <dsp:spPr>
        <a:xfrm>
          <a:off x="335796" y="250240"/>
          <a:ext cx="610539" cy="6105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00335-B97E-4297-926E-CE9486A9CA08}">
      <dsp:nvSpPr>
        <dsp:cNvPr id="0" name=""/>
        <dsp:cNvSpPr/>
      </dsp:nvSpPr>
      <dsp:spPr>
        <a:xfrm>
          <a:off x="1282132" y="474"/>
          <a:ext cx="8507979" cy="1110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83" tIns="117483" rIns="117483" bIns="117483" numCol="1" spcCol="1270" anchor="ctr" anchorCtr="0">
          <a:noAutofit/>
        </a:bodyPr>
        <a:lstStyle/>
        <a:p>
          <a:pPr marL="0" lvl="0" indent="0" algn="l" defTabSz="1111250">
            <a:lnSpc>
              <a:spcPct val="100000"/>
            </a:lnSpc>
            <a:spcBef>
              <a:spcPct val="0"/>
            </a:spcBef>
            <a:spcAft>
              <a:spcPct val="35000"/>
            </a:spcAft>
            <a:buNone/>
          </a:pPr>
          <a:r>
            <a:rPr lang="en-US" sz="2500" b="1" kern="1200" dirty="0"/>
            <a:t>Nutrition</a:t>
          </a:r>
          <a:r>
            <a:rPr lang="en-US" sz="2500" kern="1200" dirty="0"/>
            <a:t>: Tailoring their diet to training demands to optimize performance and recovery.</a:t>
          </a:r>
        </a:p>
      </dsp:txBody>
      <dsp:txXfrm>
        <a:off x="1282132" y="474"/>
        <a:ext cx="8507979" cy="1110071"/>
      </dsp:txXfrm>
    </dsp:sp>
    <dsp:sp modelId="{8818964B-4336-4C30-B79C-866936249628}">
      <dsp:nvSpPr>
        <dsp:cNvPr id="0" name=""/>
        <dsp:cNvSpPr/>
      </dsp:nvSpPr>
      <dsp:spPr>
        <a:xfrm>
          <a:off x="0" y="1388064"/>
          <a:ext cx="9790112" cy="11100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0116BC-B70D-4671-ABF6-04F4F972C8EA}">
      <dsp:nvSpPr>
        <dsp:cNvPr id="0" name=""/>
        <dsp:cNvSpPr/>
      </dsp:nvSpPr>
      <dsp:spPr>
        <a:xfrm>
          <a:off x="335796" y="1637830"/>
          <a:ext cx="610539" cy="61053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CEC3FA-2C68-42C7-977A-F4BBC02ABEED}">
      <dsp:nvSpPr>
        <dsp:cNvPr id="0" name=""/>
        <dsp:cNvSpPr/>
      </dsp:nvSpPr>
      <dsp:spPr>
        <a:xfrm>
          <a:off x="1282132" y="1388064"/>
          <a:ext cx="8507979" cy="1110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83" tIns="117483" rIns="117483" bIns="117483" numCol="1" spcCol="1270" anchor="ctr" anchorCtr="0">
          <a:noAutofit/>
        </a:bodyPr>
        <a:lstStyle/>
        <a:p>
          <a:pPr marL="0" lvl="0" indent="0" algn="l" defTabSz="1111250">
            <a:lnSpc>
              <a:spcPct val="100000"/>
            </a:lnSpc>
            <a:spcBef>
              <a:spcPct val="0"/>
            </a:spcBef>
            <a:spcAft>
              <a:spcPct val="35000"/>
            </a:spcAft>
            <a:buNone/>
          </a:pPr>
          <a:r>
            <a:rPr lang="en-US" sz="2500" b="1" kern="1200" dirty="0"/>
            <a:t>Equipment</a:t>
          </a:r>
          <a:r>
            <a:rPr lang="en-US" sz="2500" kern="1200" dirty="0"/>
            <a:t>: Regularly testing and adjusting equipment for optimal comfort and performance.</a:t>
          </a:r>
        </a:p>
      </dsp:txBody>
      <dsp:txXfrm>
        <a:off x="1282132" y="1388064"/>
        <a:ext cx="8507979" cy="1110071"/>
      </dsp:txXfrm>
    </dsp:sp>
    <dsp:sp modelId="{9A33B38E-6349-4D4C-AEB4-AE57F9A06BEC}">
      <dsp:nvSpPr>
        <dsp:cNvPr id="0" name=""/>
        <dsp:cNvSpPr/>
      </dsp:nvSpPr>
      <dsp:spPr>
        <a:xfrm>
          <a:off x="0" y="2775653"/>
          <a:ext cx="9790112" cy="11100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03D6C4-6E31-449C-941E-FC6B8DF5B86F}">
      <dsp:nvSpPr>
        <dsp:cNvPr id="0" name=""/>
        <dsp:cNvSpPr/>
      </dsp:nvSpPr>
      <dsp:spPr>
        <a:xfrm>
          <a:off x="335796" y="3025419"/>
          <a:ext cx="610539" cy="6105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CDF6A-5EF4-41D5-A008-ABF5624838AE}">
      <dsp:nvSpPr>
        <dsp:cNvPr id="0" name=""/>
        <dsp:cNvSpPr/>
      </dsp:nvSpPr>
      <dsp:spPr>
        <a:xfrm>
          <a:off x="1282132" y="2775653"/>
          <a:ext cx="8507979" cy="1110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83" tIns="117483" rIns="117483" bIns="117483" numCol="1" spcCol="1270" anchor="ctr" anchorCtr="0">
          <a:noAutofit/>
        </a:bodyPr>
        <a:lstStyle/>
        <a:p>
          <a:pPr marL="0" lvl="0" indent="0" algn="l" defTabSz="1111250">
            <a:lnSpc>
              <a:spcPct val="100000"/>
            </a:lnSpc>
            <a:spcBef>
              <a:spcPct val="0"/>
            </a:spcBef>
            <a:spcAft>
              <a:spcPct val="35000"/>
            </a:spcAft>
            <a:buNone/>
          </a:pPr>
          <a:r>
            <a:rPr lang="en-US" sz="2500" b="1" kern="1200" dirty="0"/>
            <a:t>Video Analysis</a:t>
          </a:r>
          <a:r>
            <a:rPr lang="en-US" sz="2500" kern="1200" dirty="0"/>
            <a:t>: Using video footage to analyze technique and identify areas for improvement.</a:t>
          </a:r>
        </a:p>
      </dsp:txBody>
      <dsp:txXfrm>
        <a:off x="1282132" y="2775653"/>
        <a:ext cx="8507979" cy="11100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5/15/2024</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5/15/2024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sk-SK"/>
              <a:t>Ak chcete pridať tabuľku, kliknite na ikonu</a:t>
            </a:r>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dpis a tabuľka">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sk-SK"/>
              <a:t>Ak chcete pridať tabuľku, kliknite na ikonu</a:t>
            </a:r>
            <a:endParaRPr lang="en-US" dirty="0"/>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sk-SK"/>
              <a:t>Kliknutím na ikonu pridáte obrázok</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sk-SK"/>
              <a:t>Kliknutím na ikonu pridáte obrázok</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sk-SK"/>
              <a:t>Kliknutím na ikonu pridáte obrázok</a:t>
            </a:r>
            <a:endParaRPr lang="en-US" dirty="0"/>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US"/>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hyperlink" Target="https://britishcanoeingawarding.org.uk/resource/slalom-technical-progression-guide-a-video-resource-tool/" TargetMode="External"/><Relationship Id="rId2" Type="http://schemas.openxmlformats.org/officeDocument/2006/relationships/hyperlink" Target="https://www.canoeicf.com/disciplines/canoe-slalom"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1317615" y="690511"/>
            <a:ext cx="5185821" cy="5253089"/>
          </a:xfrm>
        </p:spPr>
        <p:txBody>
          <a:bodyPr/>
          <a:lstStyle/>
          <a:p>
            <a:r>
              <a:rPr lang="sk-SK" dirty="0" err="1"/>
              <a:t>Canoe</a:t>
            </a:r>
            <a:br>
              <a:rPr lang="en-US" dirty="0"/>
            </a:br>
            <a:r>
              <a:rPr lang="sk-SK" dirty="0"/>
              <a:t>slalom</a:t>
            </a:r>
            <a:endParaRPr lang="en-US" dirty="0"/>
          </a:p>
        </p:txBody>
      </p:sp>
      <p:pic>
        <p:nvPicPr>
          <p:cNvPr id="5122" name="Picture 2">
            <a:extLst>
              <a:ext uri="{FF2B5EF4-FFF2-40B4-BE49-F238E27FC236}">
                <a16:creationId xmlns:a16="http://schemas.microsoft.com/office/drawing/2014/main" id="{EC5E49F3-8DCB-6997-E90F-810F6F6012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63" b="32285"/>
          <a:stretch/>
        </p:blipFill>
        <p:spPr bwMode="auto">
          <a:xfrm>
            <a:off x="921503" y="0"/>
            <a:ext cx="10407054" cy="258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2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B1842C-E3A1-FE81-1667-60E983BCE878}"/>
              </a:ext>
            </a:extLst>
          </p:cNvPr>
          <p:cNvSpPr>
            <a:spLocks noGrp="1"/>
          </p:cNvSpPr>
          <p:nvPr>
            <p:ph type="title"/>
          </p:nvPr>
        </p:nvSpPr>
        <p:spPr>
          <a:xfrm>
            <a:off x="1468815" y="503852"/>
            <a:ext cx="4627186" cy="1427585"/>
          </a:xfrm>
        </p:spPr>
        <p:txBody>
          <a:bodyPr>
            <a:normAutofit/>
          </a:bodyPr>
          <a:lstStyle/>
          <a:p>
            <a:r>
              <a:rPr lang="en-US" b="1" i="0" dirty="0">
                <a:solidFill>
                  <a:srgbClr val="111111"/>
                </a:solidFill>
                <a:effectLst/>
              </a:rPr>
              <a:t>Summer (June – August):</a:t>
            </a:r>
            <a:endParaRPr lang="en-US" dirty="0"/>
          </a:p>
        </p:txBody>
      </p:sp>
      <p:sp>
        <p:nvSpPr>
          <p:cNvPr id="3" name="Zástupný objekt pre obsah 2">
            <a:extLst>
              <a:ext uri="{FF2B5EF4-FFF2-40B4-BE49-F238E27FC236}">
                <a16:creationId xmlns:a16="http://schemas.microsoft.com/office/drawing/2014/main" id="{767F4B47-E224-73A3-2310-F5A9E0C56502}"/>
              </a:ext>
            </a:extLst>
          </p:cNvPr>
          <p:cNvSpPr>
            <a:spLocks noGrp="1"/>
          </p:cNvSpPr>
          <p:nvPr>
            <p:ph sz="quarter" idx="12"/>
          </p:nvPr>
        </p:nvSpPr>
        <p:spPr/>
        <p:txBody>
          <a:bodyPr>
            <a:normAutofit/>
          </a:bodyPr>
          <a:lstStyle/>
          <a:p>
            <a:pPr algn="l" rtl="0"/>
            <a:r>
              <a:rPr lang="en-US" sz="2400" b="1" i="0" dirty="0">
                <a:solidFill>
                  <a:srgbClr val="000000"/>
                </a:solidFill>
                <a:effectLst/>
                <a:latin typeface="Abadi" panose="020B0604020104020204" pitchFamily="34" charset="0"/>
              </a:rPr>
              <a:t>Peak Competition Phase:</a:t>
            </a:r>
            <a:r>
              <a:rPr lang="en-US" sz="2400" b="0" i="0" dirty="0">
                <a:solidFill>
                  <a:srgbClr val="000000"/>
                </a:solidFill>
                <a:effectLst/>
                <a:latin typeface="Abadi" panose="020B0604020104020204" pitchFamily="34" charset="0"/>
              </a:rPr>
              <a:t> Participation in international competitions, aiming to peak for World Cups and Championships.</a:t>
            </a:r>
            <a:endParaRPr lang="en-US" sz="2400" dirty="0">
              <a:effectLst/>
              <a:latin typeface="Abadi" panose="020B0604020104020204" pitchFamily="34" charset="0"/>
            </a:endParaRPr>
          </a:p>
          <a:p>
            <a:pPr algn="l" rtl="0"/>
            <a:r>
              <a:rPr lang="en-US" sz="2400" b="1" i="0" dirty="0">
                <a:solidFill>
                  <a:srgbClr val="000000"/>
                </a:solidFill>
                <a:effectLst/>
                <a:latin typeface="Abadi" panose="020B0604020104020204" pitchFamily="34" charset="0"/>
              </a:rPr>
              <a:t>Tactical Training:</a:t>
            </a:r>
            <a:r>
              <a:rPr lang="en-US" sz="2400" b="0" i="0" dirty="0">
                <a:solidFill>
                  <a:srgbClr val="000000"/>
                </a:solidFill>
                <a:effectLst/>
                <a:latin typeface="Abadi" panose="020B0604020104020204" pitchFamily="34" charset="0"/>
              </a:rPr>
              <a:t> Focus on race strategy and mental preparation.</a:t>
            </a:r>
            <a:endParaRPr lang="en-US" sz="2400" dirty="0">
              <a:effectLst/>
              <a:latin typeface="Abadi" panose="020B0604020104020204" pitchFamily="34" charset="0"/>
            </a:endParaRPr>
          </a:p>
          <a:p>
            <a:pPr algn="l" rtl="0"/>
            <a:r>
              <a:rPr lang="en-US" sz="2400" b="1" i="0" dirty="0">
                <a:solidFill>
                  <a:srgbClr val="000000"/>
                </a:solidFill>
                <a:effectLst/>
                <a:latin typeface="Abadi" panose="020B0604020104020204" pitchFamily="34" charset="0"/>
              </a:rPr>
              <a:t>Recovery:</a:t>
            </a:r>
            <a:r>
              <a:rPr lang="en-US" sz="2400" b="0" i="0" dirty="0">
                <a:solidFill>
                  <a:srgbClr val="000000"/>
                </a:solidFill>
                <a:effectLst/>
                <a:latin typeface="Abadi" panose="020B0604020104020204" pitchFamily="34" charset="0"/>
              </a:rPr>
              <a:t> Implementation of active recovery protocols post-competitions.</a:t>
            </a:r>
            <a:endParaRPr lang="en-US" sz="2400" dirty="0">
              <a:effectLst/>
              <a:latin typeface="Abadi" panose="020B0604020104020204" pitchFamily="34" charset="0"/>
            </a:endParaRPr>
          </a:p>
        </p:txBody>
      </p:sp>
      <p:sp>
        <p:nvSpPr>
          <p:cNvPr id="4" name="Zástupný objekt pre obsah 3">
            <a:extLst>
              <a:ext uri="{FF2B5EF4-FFF2-40B4-BE49-F238E27FC236}">
                <a16:creationId xmlns:a16="http://schemas.microsoft.com/office/drawing/2014/main" id="{A2D86F9E-9143-2F6B-05B1-4D7C0C90B098}"/>
              </a:ext>
            </a:extLst>
          </p:cNvPr>
          <p:cNvSpPr>
            <a:spLocks noGrp="1"/>
          </p:cNvSpPr>
          <p:nvPr>
            <p:ph sz="quarter" idx="11"/>
          </p:nvPr>
        </p:nvSpPr>
        <p:spPr/>
        <p:txBody>
          <a:bodyPr>
            <a:normAutofit/>
          </a:bodyPr>
          <a:lstStyle/>
          <a:p>
            <a:pPr algn="l" rtl="0"/>
            <a:r>
              <a:rPr lang="en-US" sz="2400" b="1" i="0" dirty="0">
                <a:solidFill>
                  <a:srgbClr val="000000"/>
                </a:solidFill>
                <a:effectLst/>
                <a:latin typeface="Abadi" panose="020B0604020104020204" pitchFamily="34" charset="0"/>
              </a:rPr>
              <a:t>Reflection:</a:t>
            </a:r>
            <a:r>
              <a:rPr lang="en-US" sz="2400" b="0" i="0" dirty="0">
                <a:solidFill>
                  <a:srgbClr val="000000"/>
                </a:solidFill>
                <a:effectLst/>
                <a:latin typeface="Abadi" panose="020B0604020104020204" pitchFamily="34" charset="0"/>
              </a:rPr>
              <a:t> Analysis of performance from the competitive season.</a:t>
            </a:r>
            <a:endParaRPr lang="en-US" sz="2400" dirty="0">
              <a:effectLst/>
              <a:latin typeface="Abadi" panose="020B0604020104020204" pitchFamily="34" charset="0"/>
            </a:endParaRPr>
          </a:p>
          <a:p>
            <a:pPr algn="l" rtl="0"/>
            <a:r>
              <a:rPr lang="en-US" sz="2400" b="1" i="0" dirty="0">
                <a:solidFill>
                  <a:srgbClr val="000000"/>
                </a:solidFill>
                <a:effectLst/>
                <a:latin typeface="Abadi" panose="020B0604020104020204" pitchFamily="34" charset="0"/>
              </a:rPr>
              <a:t>Technique Tuning:</a:t>
            </a:r>
            <a:r>
              <a:rPr lang="en-US" sz="2400" b="0" i="0" dirty="0">
                <a:solidFill>
                  <a:srgbClr val="000000"/>
                </a:solidFill>
                <a:effectLst/>
                <a:latin typeface="Abadi" panose="020B0604020104020204" pitchFamily="34" charset="0"/>
              </a:rPr>
              <a:t> Addressing any technical weaknesses identified during competitions.</a:t>
            </a:r>
            <a:endParaRPr lang="en-US" sz="2400" dirty="0">
              <a:effectLst/>
              <a:latin typeface="Abadi" panose="020B0604020104020204" pitchFamily="34" charset="0"/>
            </a:endParaRPr>
          </a:p>
          <a:p>
            <a:pPr algn="l" rtl="0"/>
            <a:r>
              <a:rPr lang="en-US" sz="2400" b="1" i="0" dirty="0">
                <a:solidFill>
                  <a:srgbClr val="000000"/>
                </a:solidFill>
                <a:effectLst/>
                <a:latin typeface="Abadi" panose="020B0604020104020204" pitchFamily="34" charset="0"/>
              </a:rPr>
              <a:t>Cross-Training:</a:t>
            </a:r>
            <a:r>
              <a:rPr lang="en-US" sz="2400" b="0" i="0" dirty="0">
                <a:solidFill>
                  <a:srgbClr val="000000"/>
                </a:solidFill>
                <a:effectLst/>
                <a:latin typeface="Abadi" panose="020B0604020104020204" pitchFamily="34" charset="0"/>
              </a:rPr>
              <a:t> Performing</a:t>
            </a:r>
            <a:r>
              <a:rPr lang="sk-SK" sz="2400" b="0" i="0" dirty="0">
                <a:solidFill>
                  <a:srgbClr val="000000"/>
                </a:solidFill>
                <a:effectLst/>
                <a:latin typeface="Abadi" panose="020B0604020104020204" pitchFamily="34" charset="0"/>
              </a:rPr>
              <a:t> </a:t>
            </a:r>
            <a:r>
              <a:rPr lang="en-US" sz="2400" b="0" i="0" dirty="0">
                <a:solidFill>
                  <a:srgbClr val="000000"/>
                </a:solidFill>
                <a:effectLst/>
                <a:latin typeface="Abadi" panose="020B0604020104020204" pitchFamily="34" charset="0"/>
              </a:rPr>
              <a:t>other sports to maintain fitness and prevent burnout.</a:t>
            </a:r>
            <a:endParaRPr lang="en-US" sz="2400" dirty="0">
              <a:effectLst/>
              <a:latin typeface="Abadi" panose="020B0604020104020204" pitchFamily="34" charset="0"/>
            </a:endParaRPr>
          </a:p>
        </p:txBody>
      </p:sp>
      <p:sp>
        <p:nvSpPr>
          <p:cNvPr id="5" name="Zástupný objekt pre číslo snímky 4">
            <a:extLst>
              <a:ext uri="{FF2B5EF4-FFF2-40B4-BE49-F238E27FC236}">
                <a16:creationId xmlns:a16="http://schemas.microsoft.com/office/drawing/2014/main" id="{55255E33-A7C1-1377-8C72-15919CA46750}"/>
              </a:ext>
            </a:extLst>
          </p:cNvPr>
          <p:cNvSpPr>
            <a:spLocks noGrp="1"/>
          </p:cNvSpPr>
          <p:nvPr>
            <p:ph type="sldNum" sz="quarter" idx="15"/>
          </p:nvPr>
        </p:nvSpPr>
        <p:spPr/>
        <p:txBody>
          <a:bodyPr/>
          <a:lstStyle/>
          <a:p>
            <a:fld id="{18D65601-5AE2-46FC-B138-694DDD2B510D}" type="slidenum">
              <a:rPr lang="en-US" smtClean="0"/>
              <a:pPr/>
              <a:t>10</a:t>
            </a:fld>
            <a:endParaRPr lang="en-US" dirty="0"/>
          </a:p>
        </p:txBody>
      </p:sp>
      <p:sp>
        <p:nvSpPr>
          <p:cNvPr id="6" name="Nadpis 1">
            <a:extLst>
              <a:ext uri="{FF2B5EF4-FFF2-40B4-BE49-F238E27FC236}">
                <a16:creationId xmlns:a16="http://schemas.microsoft.com/office/drawing/2014/main" id="{33FF628A-B3D4-51CE-81F4-63F2A9BAF7A6}"/>
              </a:ext>
            </a:extLst>
          </p:cNvPr>
          <p:cNvSpPr txBox="1">
            <a:spLocks/>
          </p:cNvSpPr>
          <p:nvPr/>
        </p:nvSpPr>
        <p:spPr>
          <a:xfrm>
            <a:off x="6668185" y="470131"/>
            <a:ext cx="4627186" cy="1427585"/>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l" rtl="0"/>
            <a:r>
              <a:rPr lang="en-US" b="1" i="0" dirty="0">
                <a:solidFill>
                  <a:srgbClr val="111111"/>
                </a:solidFill>
                <a:effectLst/>
              </a:rPr>
              <a:t>Autumn (September – October):</a:t>
            </a:r>
            <a:endParaRPr lang="en-US" dirty="0">
              <a:effectLst/>
            </a:endParaRPr>
          </a:p>
        </p:txBody>
      </p:sp>
    </p:spTree>
    <p:extLst>
      <p:ext uri="{BB962C8B-B14F-4D97-AF65-F5344CB8AC3E}">
        <p14:creationId xmlns:p14="http://schemas.microsoft.com/office/powerpoint/2010/main" val="2691834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7BF639-9897-7AC5-9AE9-B87BE1DE79F3}"/>
              </a:ext>
            </a:extLst>
          </p:cNvPr>
          <p:cNvSpPr>
            <a:spLocks noGrp="1"/>
          </p:cNvSpPr>
          <p:nvPr>
            <p:ph type="title"/>
          </p:nvPr>
        </p:nvSpPr>
        <p:spPr>
          <a:xfrm>
            <a:off x="1468814" y="503852"/>
            <a:ext cx="9808773" cy="1427585"/>
          </a:xfrm>
        </p:spPr>
        <p:txBody>
          <a:bodyPr anchor="ctr">
            <a:normAutofit/>
          </a:bodyPr>
          <a:lstStyle/>
          <a:p>
            <a:pPr rtl="0"/>
            <a:r>
              <a:rPr lang="en-US" b="1" i="0">
                <a:effectLst/>
              </a:rPr>
              <a:t>Off-Season (November – December):</a:t>
            </a:r>
            <a:endParaRPr lang="en-US" dirty="0">
              <a:effectLst/>
            </a:endParaRPr>
          </a:p>
        </p:txBody>
      </p:sp>
      <p:pic>
        <p:nvPicPr>
          <p:cNvPr id="7170" name="Picture 2" descr="Sydney awarded 2025 ICF Canoe Slalom World Championships">
            <a:extLst>
              <a:ext uri="{FF2B5EF4-FFF2-40B4-BE49-F238E27FC236}">
                <a16:creationId xmlns:a16="http://schemas.microsoft.com/office/drawing/2014/main" id="{7ABC2C1E-4C34-374F-4A4A-374D68369677}"/>
              </a:ext>
            </a:extLst>
          </p:cNvPr>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rcRect l="27856" r="22607" b="2"/>
          <a:stretch/>
        </p:blipFill>
        <p:spPr bwMode="auto">
          <a:xfrm>
            <a:off x="1468815" y="2057401"/>
            <a:ext cx="3068678" cy="4119463"/>
          </a:xfrm>
          <a:prstGeom prst="rect">
            <a:avLst/>
          </a:prstGeom>
          <a:solidFill>
            <a:srgbClr val="FFFFFF"/>
          </a:solidFill>
        </p:spPr>
      </p:pic>
      <p:sp>
        <p:nvSpPr>
          <p:cNvPr id="6" name="Zástupný objekt pre tabuľku 5">
            <a:extLst>
              <a:ext uri="{FF2B5EF4-FFF2-40B4-BE49-F238E27FC236}">
                <a16:creationId xmlns:a16="http://schemas.microsoft.com/office/drawing/2014/main" id="{509F82E8-6E4C-95AE-EC75-0F2D98927B40}"/>
              </a:ext>
            </a:extLst>
          </p:cNvPr>
          <p:cNvSpPr>
            <a:spLocks noGrp="1"/>
          </p:cNvSpPr>
          <p:nvPr>
            <p:ph sz="quarter" idx="11"/>
          </p:nvPr>
        </p:nvSpPr>
        <p:spPr>
          <a:xfrm>
            <a:off x="5191727" y="2057401"/>
            <a:ext cx="6085857" cy="4119463"/>
          </a:xfrm>
        </p:spPr>
        <p:txBody>
          <a:bodyPr>
            <a:normAutofit/>
          </a:bodyPr>
          <a:lstStyle/>
          <a:p>
            <a:pPr rtl="0">
              <a:buFont typeface="Arial" panose="020B0604020202020204" pitchFamily="34" charset="0"/>
              <a:buChar char="•"/>
            </a:pPr>
            <a:r>
              <a:rPr lang="en-US" sz="2400" b="1" i="0" dirty="0">
                <a:effectLst/>
                <a:latin typeface="Abadi" panose="020B0604020104020204" pitchFamily="34" charset="0"/>
              </a:rPr>
              <a:t>Rest and Recovery:</a:t>
            </a:r>
            <a:r>
              <a:rPr lang="en-US" sz="2400" b="0" i="0" dirty="0">
                <a:effectLst/>
                <a:latin typeface="Abadi" panose="020B0604020104020204" pitchFamily="34" charset="0"/>
              </a:rPr>
              <a:t> Take time off from intense training to allow the body to recover.</a:t>
            </a:r>
            <a:endParaRPr lang="en-US" sz="2400" dirty="0">
              <a:effectLst/>
              <a:latin typeface="Abadi" panose="020B0604020104020204" pitchFamily="34" charset="0"/>
            </a:endParaRPr>
          </a:p>
          <a:p>
            <a:pPr rtl="0">
              <a:buFont typeface="Arial" panose="020B0604020202020204" pitchFamily="34" charset="0"/>
              <a:buChar char="•"/>
            </a:pPr>
            <a:r>
              <a:rPr lang="en-US" sz="2400" b="1" i="0" dirty="0">
                <a:effectLst/>
                <a:latin typeface="Abadi" panose="020B0604020104020204" pitchFamily="34" charset="0"/>
              </a:rPr>
              <a:t>Cross-Training:</a:t>
            </a:r>
            <a:r>
              <a:rPr lang="en-US" sz="2400" b="0" i="0" dirty="0">
                <a:effectLst/>
                <a:latin typeface="Abadi" panose="020B0604020104020204" pitchFamily="34" charset="0"/>
              </a:rPr>
              <a:t> Stay active with low-impact activities like cycling or swimming.</a:t>
            </a:r>
            <a:endParaRPr lang="en-US" sz="2400" dirty="0">
              <a:effectLst/>
              <a:latin typeface="Abadi" panose="020B0604020104020204" pitchFamily="34" charset="0"/>
            </a:endParaRPr>
          </a:p>
          <a:p>
            <a:pPr rtl="0">
              <a:buFont typeface="Arial" panose="020B0604020202020204" pitchFamily="34" charset="0"/>
              <a:buChar char="•"/>
            </a:pPr>
            <a:r>
              <a:rPr lang="en-US" sz="2400" b="1" i="0" dirty="0">
                <a:effectLst/>
                <a:latin typeface="Abadi" panose="020B0604020104020204" pitchFamily="34" charset="0"/>
              </a:rPr>
              <a:t>Mental Preparation:</a:t>
            </a:r>
            <a:r>
              <a:rPr lang="en-US" sz="2400" b="0" i="0" dirty="0">
                <a:effectLst/>
                <a:latin typeface="Abadi" panose="020B0604020104020204" pitchFamily="34" charset="0"/>
              </a:rPr>
              <a:t> Work with sports psychologists to prepare mentally for the upcoming season.</a:t>
            </a:r>
            <a:endParaRPr lang="en-US" sz="2400" dirty="0">
              <a:effectLst/>
              <a:latin typeface="Abadi" panose="020B0604020104020204" pitchFamily="34" charset="0"/>
            </a:endParaRPr>
          </a:p>
        </p:txBody>
      </p:sp>
      <p:sp>
        <p:nvSpPr>
          <p:cNvPr id="2" name="Slide Number Placeholder 1">
            <a:extLst>
              <a:ext uri="{FF2B5EF4-FFF2-40B4-BE49-F238E27FC236}">
                <a16:creationId xmlns:a16="http://schemas.microsoft.com/office/drawing/2014/main" id="{D444EDC2-BFBF-920F-CB70-9AF732466054}"/>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11</a:t>
            </a:fld>
            <a:endParaRPr lang="en-US"/>
          </a:p>
        </p:txBody>
      </p:sp>
    </p:spTree>
    <p:extLst>
      <p:ext uri="{BB962C8B-B14F-4D97-AF65-F5344CB8AC3E}">
        <p14:creationId xmlns:p14="http://schemas.microsoft.com/office/powerpoint/2010/main" val="166902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FFE23D-ED5B-3737-9F25-82EC0D48F789}"/>
              </a:ext>
            </a:extLst>
          </p:cNvPr>
          <p:cNvSpPr>
            <a:spLocks noGrp="1"/>
          </p:cNvSpPr>
          <p:nvPr>
            <p:ph type="title"/>
          </p:nvPr>
        </p:nvSpPr>
        <p:spPr>
          <a:xfrm>
            <a:off x="1468814" y="503852"/>
            <a:ext cx="9808773" cy="1427585"/>
          </a:xfrm>
        </p:spPr>
        <p:txBody>
          <a:bodyPr anchor="ctr">
            <a:normAutofit/>
          </a:bodyPr>
          <a:lstStyle/>
          <a:p>
            <a:r>
              <a:rPr lang="en-US" sz="3200" b="0" i="0" dirty="0">
                <a:effectLst/>
              </a:rPr>
              <a:t>Throughout the year, elite athletes also focus on:</a:t>
            </a:r>
            <a:endParaRPr lang="en-US" sz="3200" dirty="0"/>
          </a:p>
        </p:txBody>
      </p:sp>
      <p:sp>
        <p:nvSpPr>
          <p:cNvPr id="4" name="Zástupný objekt pre číslo snímky 3">
            <a:extLst>
              <a:ext uri="{FF2B5EF4-FFF2-40B4-BE49-F238E27FC236}">
                <a16:creationId xmlns:a16="http://schemas.microsoft.com/office/drawing/2014/main" id="{375B2939-D80C-4010-C03C-DFFC3FC445FF}"/>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12</a:t>
            </a:fld>
            <a:endParaRPr lang="en-US"/>
          </a:p>
        </p:txBody>
      </p:sp>
      <p:graphicFrame>
        <p:nvGraphicFramePr>
          <p:cNvPr id="8" name="Zástupný objekt pre tabuľku 2">
            <a:extLst>
              <a:ext uri="{FF2B5EF4-FFF2-40B4-BE49-F238E27FC236}">
                <a16:creationId xmlns:a16="http://schemas.microsoft.com/office/drawing/2014/main" id="{CC17D640-4382-FEFA-2382-C787F7754DBD}"/>
              </a:ext>
            </a:extLst>
          </p:cNvPr>
          <p:cNvGraphicFramePr/>
          <p:nvPr>
            <p:extLst>
              <p:ext uri="{D42A27DB-BD31-4B8C-83A1-F6EECF244321}">
                <p14:modId xmlns:p14="http://schemas.microsoft.com/office/powerpoint/2010/main" val="526341567"/>
              </p:ext>
            </p:extLst>
          </p:nvPr>
        </p:nvGraphicFramePr>
        <p:xfrm>
          <a:off x="1487488" y="2057400"/>
          <a:ext cx="9790112"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9286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22CAD1-EA7F-6719-1702-7F38B461F946}"/>
              </a:ext>
            </a:extLst>
          </p:cNvPr>
          <p:cNvSpPr>
            <a:spLocks noGrp="1"/>
          </p:cNvSpPr>
          <p:nvPr>
            <p:ph type="title"/>
          </p:nvPr>
        </p:nvSpPr>
        <p:spPr>
          <a:xfrm>
            <a:off x="1038031" y="1068169"/>
            <a:ext cx="10115939" cy="1169705"/>
          </a:xfrm>
        </p:spPr>
        <p:txBody>
          <a:bodyPr/>
          <a:lstStyle/>
          <a:p>
            <a:r>
              <a:rPr lang="en-US" b="0" i="0" dirty="0">
                <a:solidFill>
                  <a:srgbClr val="000000"/>
                </a:solidFill>
                <a:effectLst/>
              </a:rPr>
              <a:t>Strength Training and Conditioning </a:t>
            </a:r>
            <a:endParaRPr lang="en-US" dirty="0"/>
          </a:p>
        </p:txBody>
      </p:sp>
      <p:sp>
        <p:nvSpPr>
          <p:cNvPr id="3" name="Zástupný text 2">
            <a:extLst>
              <a:ext uri="{FF2B5EF4-FFF2-40B4-BE49-F238E27FC236}">
                <a16:creationId xmlns:a16="http://schemas.microsoft.com/office/drawing/2014/main" id="{D8D5E8FF-9B0B-B461-02D4-52AD3D745385}"/>
              </a:ext>
            </a:extLst>
          </p:cNvPr>
          <p:cNvSpPr>
            <a:spLocks noGrp="1"/>
          </p:cNvSpPr>
          <p:nvPr>
            <p:ph type="body" sz="quarter" idx="12"/>
          </p:nvPr>
        </p:nvSpPr>
        <p:spPr>
          <a:xfrm>
            <a:off x="1038031" y="2634917"/>
            <a:ext cx="10115939" cy="3154914"/>
          </a:xfrm>
        </p:spPr>
        <p:txBody>
          <a:bodyPr>
            <a:normAutofit fontScale="92500" lnSpcReduction="10000"/>
          </a:bodyPr>
          <a:lstStyle/>
          <a:p>
            <a:pPr marL="457200" indent="-457200" algn="l" rtl="0">
              <a:buFont typeface="Arial" panose="020B0604020202020204" pitchFamily="34" charset="0"/>
              <a:buChar char="•"/>
            </a:pPr>
            <a:r>
              <a:rPr lang="en-US" sz="3000" b="0" i="0" dirty="0">
                <a:solidFill>
                  <a:srgbClr val="000000"/>
                </a:solidFill>
                <a:effectLst/>
                <a:latin typeface="Abadi" panose="020B0604020104020204" pitchFamily="34" charset="0"/>
              </a:rPr>
              <a:t>Pre-competition season</a:t>
            </a:r>
            <a:endParaRPr lang="sk-SK" sz="3000" b="0" i="0" dirty="0">
              <a:solidFill>
                <a:srgbClr val="000000"/>
              </a:solidFill>
              <a:effectLst/>
              <a:latin typeface="Abadi" panose="020B0604020104020204" pitchFamily="34" charset="0"/>
            </a:endParaRPr>
          </a:p>
          <a:p>
            <a:pPr marL="457200" indent="-457200" algn="l" rtl="0">
              <a:buFont typeface="Arial" panose="020B0604020202020204" pitchFamily="34" charset="0"/>
              <a:buChar char="•"/>
            </a:pPr>
            <a:endParaRPr lang="en-US" sz="3000" dirty="0">
              <a:effectLst/>
              <a:latin typeface="Abadi" panose="020B0604020104020204" pitchFamily="34" charset="0"/>
            </a:endParaRPr>
          </a:p>
          <a:p>
            <a:pPr marL="457200" indent="-457200" algn="l" rtl="0">
              <a:buFont typeface="Arial" panose="020B0604020202020204" pitchFamily="34" charset="0"/>
              <a:buChar char="•"/>
            </a:pPr>
            <a:r>
              <a:rPr lang="en-US" sz="3000" b="0" i="0" dirty="0">
                <a:solidFill>
                  <a:srgbClr val="000000"/>
                </a:solidFill>
                <a:effectLst/>
                <a:latin typeface="Abadi" panose="020B0604020104020204" pitchFamily="34" charset="0"/>
              </a:rPr>
              <a:t>Upper body - shoulders, arms, trunk, back</a:t>
            </a:r>
            <a:endParaRPr lang="sk-SK" sz="3000" b="0" i="0" dirty="0">
              <a:solidFill>
                <a:srgbClr val="000000"/>
              </a:solidFill>
              <a:effectLst/>
              <a:latin typeface="Abadi" panose="020B0604020104020204" pitchFamily="34" charset="0"/>
            </a:endParaRPr>
          </a:p>
          <a:p>
            <a:pPr marL="457200" indent="-457200" algn="l" rtl="0">
              <a:buFont typeface="Arial" panose="020B0604020202020204" pitchFamily="34" charset="0"/>
              <a:buChar char="•"/>
            </a:pPr>
            <a:endParaRPr lang="en-US" sz="3000" dirty="0">
              <a:effectLst/>
              <a:latin typeface="Abadi" panose="020B0604020104020204" pitchFamily="34" charset="0"/>
            </a:endParaRPr>
          </a:p>
          <a:p>
            <a:pPr marL="457200" indent="-457200" algn="l" rtl="0">
              <a:buFont typeface="Arial" panose="020B0604020202020204" pitchFamily="34" charset="0"/>
              <a:buChar char="•"/>
            </a:pPr>
            <a:r>
              <a:rPr lang="en-US" sz="3000" b="0" i="0" dirty="0">
                <a:solidFill>
                  <a:srgbClr val="000000"/>
                </a:solidFill>
                <a:effectLst/>
                <a:latin typeface="Abadi" panose="020B0604020104020204" pitchFamily="34" charset="0"/>
              </a:rPr>
              <a:t>Direct Improvement → helping the muscles generate more force while kayaking</a:t>
            </a:r>
            <a:endParaRPr lang="sk-SK" sz="3000" b="0" i="0" dirty="0">
              <a:solidFill>
                <a:srgbClr val="000000"/>
              </a:solidFill>
              <a:effectLst/>
              <a:latin typeface="Abadi" panose="020B0604020104020204" pitchFamily="34" charset="0"/>
            </a:endParaRPr>
          </a:p>
          <a:p>
            <a:pPr marL="457200" indent="-457200" algn="l" rtl="0">
              <a:buFont typeface="Arial" panose="020B0604020202020204" pitchFamily="34" charset="0"/>
              <a:buChar char="•"/>
            </a:pPr>
            <a:endParaRPr lang="en-US" sz="3000" dirty="0">
              <a:effectLst/>
              <a:latin typeface="Abadi" panose="020B0604020104020204" pitchFamily="34" charset="0"/>
            </a:endParaRPr>
          </a:p>
          <a:p>
            <a:pPr marL="457200" indent="-457200" algn="l" rtl="0">
              <a:buFont typeface="Arial" panose="020B0604020202020204" pitchFamily="34" charset="0"/>
              <a:buChar char="•"/>
            </a:pPr>
            <a:r>
              <a:rPr lang="en-US" sz="3000" b="0" i="0" dirty="0">
                <a:solidFill>
                  <a:srgbClr val="000000"/>
                </a:solidFill>
                <a:effectLst/>
                <a:latin typeface="Abadi" panose="020B0604020104020204" pitchFamily="34" charset="0"/>
              </a:rPr>
              <a:t>Indirect Improvement → providing better resiliency to injury during kayaking</a:t>
            </a:r>
            <a:endParaRPr lang="en-US" sz="3000" dirty="0">
              <a:effectLst/>
              <a:latin typeface="Abadi" panose="020B0604020104020204" pitchFamily="34" charset="0"/>
            </a:endParaRPr>
          </a:p>
          <a:p>
            <a:endParaRPr lang="en-US" dirty="0">
              <a:latin typeface="Abadi" panose="020B0604020104020204" pitchFamily="34" charset="0"/>
            </a:endParaRPr>
          </a:p>
        </p:txBody>
      </p:sp>
    </p:spTree>
    <p:extLst>
      <p:ext uri="{BB962C8B-B14F-4D97-AF65-F5344CB8AC3E}">
        <p14:creationId xmlns:p14="http://schemas.microsoft.com/office/powerpoint/2010/main" val="15562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FFCC8-C04D-0071-3B14-4AF828E000B0}"/>
              </a:ext>
            </a:extLst>
          </p:cNvPr>
          <p:cNvSpPr>
            <a:spLocks noGrp="1"/>
          </p:cNvSpPr>
          <p:nvPr>
            <p:ph type="title"/>
          </p:nvPr>
        </p:nvSpPr>
        <p:spPr>
          <a:xfrm>
            <a:off x="1468814" y="503852"/>
            <a:ext cx="9808773" cy="1427585"/>
          </a:xfrm>
        </p:spPr>
        <p:txBody>
          <a:bodyPr/>
          <a:lstStyle/>
          <a:p>
            <a:r>
              <a:rPr lang="en-US" b="0" i="0" dirty="0">
                <a:solidFill>
                  <a:srgbClr val="000000"/>
                </a:solidFill>
                <a:effectLst/>
              </a:rPr>
              <a:t>Injury and prevention</a:t>
            </a:r>
            <a:endParaRPr lang="en-ZA" dirty="0"/>
          </a:p>
        </p:txBody>
      </p:sp>
      <p:sp>
        <p:nvSpPr>
          <p:cNvPr id="6" name="Content Placeholder 5">
            <a:extLst>
              <a:ext uri="{FF2B5EF4-FFF2-40B4-BE49-F238E27FC236}">
                <a16:creationId xmlns:a16="http://schemas.microsoft.com/office/drawing/2014/main" id="{9F0E1748-5A63-CCAD-65B2-FB5DB78846F2}"/>
              </a:ext>
            </a:extLst>
          </p:cNvPr>
          <p:cNvSpPr>
            <a:spLocks noGrp="1"/>
          </p:cNvSpPr>
          <p:nvPr>
            <p:ph sz="quarter" idx="10"/>
          </p:nvPr>
        </p:nvSpPr>
        <p:spPr>
          <a:xfrm>
            <a:off x="1468814" y="2066731"/>
            <a:ext cx="6452876" cy="3867538"/>
          </a:xfrm>
        </p:spPr>
        <p:txBody>
          <a:bodyPr>
            <a:normAutofit fontScale="62500" lnSpcReduction="20000"/>
          </a:bodyPr>
          <a:lstStyle/>
          <a:p>
            <a:pPr algn="l" rtl="0">
              <a:buFont typeface="Arial" panose="020B0604020202020204" pitchFamily="34" charset="0"/>
              <a:buChar char="•"/>
            </a:pPr>
            <a:r>
              <a:rPr lang="en-US" b="0" i="0" dirty="0">
                <a:solidFill>
                  <a:srgbClr val="222222"/>
                </a:solidFill>
                <a:effectLst/>
                <a:latin typeface="Abadi" panose="020B0604020104020204" pitchFamily="34" charset="0"/>
              </a:rPr>
              <a:t>Shoulder </a:t>
            </a:r>
            <a:endParaRPr lang="en-US" dirty="0">
              <a:effectLst/>
              <a:latin typeface="Abadi" panose="020B0604020104020204" pitchFamily="34" charset="0"/>
            </a:endParaRPr>
          </a:p>
          <a:p>
            <a:pPr lvl="1"/>
            <a:r>
              <a:rPr lang="en-US" b="0" i="0" dirty="0">
                <a:solidFill>
                  <a:srgbClr val="222222"/>
                </a:solidFill>
                <a:effectLst/>
                <a:latin typeface="Abadi" panose="020B0604020104020204" pitchFamily="34" charset="0"/>
              </a:rPr>
              <a:t>Subacromial Impingement</a:t>
            </a:r>
            <a:endParaRPr lang="sk-SK" b="0" i="0" dirty="0">
              <a:solidFill>
                <a:srgbClr val="222222"/>
              </a:solidFill>
              <a:effectLst/>
              <a:latin typeface="Abadi" panose="020B0604020104020204" pitchFamily="34" charset="0"/>
            </a:endParaRPr>
          </a:p>
          <a:p>
            <a:pPr lvl="1"/>
            <a:r>
              <a:rPr lang="en-US" b="0" i="0" dirty="0">
                <a:solidFill>
                  <a:srgbClr val="222222"/>
                </a:solidFill>
                <a:effectLst/>
                <a:latin typeface="Abadi" panose="020B0604020104020204" pitchFamily="34" charset="0"/>
              </a:rPr>
              <a:t>Rotator Cuff Tendinopathy</a:t>
            </a:r>
            <a:endParaRPr lang="sk-SK" b="0" i="0" dirty="0">
              <a:solidFill>
                <a:srgbClr val="222222"/>
              </a:solidFill>
              <a:effectLst/>
              <a:latin typeface="Abadi" panose="020B0604020104020204" pitchFamily="34" charset="0"/>
            </a:endParaRPr>
          </a:p>
          <a:p>
            <a:pPr lvl="1"/>
            <a:r>
              <a:rPr lang="en-US" b="0" i="0" dirty="0">
                <a:solidFill>
                  <a:srgbClr val="222222"/>
                </a:solidFill>
                <a:effectLst/>
                <a:latin typeface="Abadi" panose="020B0604020104020204" pitchFamily="34" charset="0"/>
              </a:rPr>
              <a:t>Humeral Subluxation</a:t>
            </a:r>
            <a:endParaRPr lang="en-US" dirty="0">
              <a:effectLst/>
              <a:latin typeface="Abadi" panose="020B0604020104020204" pitchFamily="34" charset="0"/>
            </a:endParaRPr>
          </a:p>
          <a:p>
            <a:pPr algn="l" rtl="0">
              <a:buFont typeface="Arial" panose="020B0604020202020204" pitchFamily="34" charset="0"/>
              <a:buChar char="•"/>
            </a:pPr>
            <a:r>
              <a:rPr lang="en-US" b="0" i="0" dirty="0">
                <a:solidFill>
                  <a:srgbClr val="222222"/>
                </a:solidFill>
                <a:effectLst/>
                <a:latin typeface="Abadi" panose="020B0604020104020204" pitchFamily="34" charset="0"/>
              </a:rPr>
              <a:t>Elbow</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en-US" b="0" i="0" dirty="0">
                <a:solidFill>
                  <a:srgbClr val="222222"/>
                </a:solidFill>
                <a:effectLst/>
                <a:latin typeface="Abadi" panose="020B0604020104020204" pitchFamily="34" charset="0"/>
              </a:rPr>
              <a:t>Lateral Epicondylitis (Tennis Elbow)</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en-US" b="0" i="0" dirty="0">
                <a:solidFill>
                  <a:srgbClr val="222222"/>
                </a:solidFill>
                <a:effectLst/>
                <a:latin typeface="Abadi" panose="020B0604020104020204" pitchFamily="34" charset="0"/>
              </a:rPr>
              <a:t>Insertional Tendinopathies</a:t>
            </a:r>
            <a:endParaRPr lang="en-US" dirty="0">
              <a:effectLst/>
              <a:latin typeface="Abadi" panose="020B0604020104020204" pitchFamily="34" charset="0"/>
            </a:endParaRPr>
          </a:p>
          <a:p>
            <a:pPr algn="l" rtl="0">
              <a:buFont typeface="Arial" panose="020B0604020202020204" pitchFamily="34" charset="0"/>
              <a:buChar char="•"/>
            </a:pPr>
            <a:r>
              <a:rPr lang="en-US" b="0" i="0" dirty="0">
                <a:solidFill>
                  <a:srgbClr val="222222"/>
                </a:solidFill>
                <a:effectLst/>
                <a:latin typeface="Abadi" panose="020B0604020104020204" pitchFamily="34" charset="0"/>
              </a:rPr>
              <a:t>Forearm and Wrist </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en-US" b="0" i="0" dirty="0">
                <a:solidFill>
                  <a:srgbClr val="222222"/>
                </a:solidFill>
                <a:effectLst/>
                <a:latin typeface="Abadi" panose="020B0604020104020204" pitchFamily="34" charset="0"/>
              </a:rPr>
              <a:t>Tenosynovitis</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en-US" b="0" i="0" dirty="0">
                <a:solidFill>
                  <a:srgbClr val="222222"/>
                </a:solidFill>
                <a:effectLst/>
                <a:latin typeface="Abadi" panose="020B0604020104020204" pitchFamily="34" charset="0"/>
              </a:rPr>
              <a:t>Distal Triceps and Biceps Injuries </a:t>
            </a:r>
            <a:endParaRPr lang="en-US" dirty="0">
              <a:effectLst/>
              <a:latin typeface="Abadi" panose="020B0604020104020204" pitchFamily="34" charset="0"/>
            </a:endParaRPr>
          </a:p>
          <a:p>
            <a:pPr algn="l" rtl="0">
              <a:buFont typeface="Arial" panose="020B0604020202020204" pitchFamily="34" charset="0"/>
              <a:buChar char="•"/>
            </a:pPr>
            <a:r>
              <a:rPr lang="en-US" b="0" i="0" dirty="0">
                <a:solidFill>
                  <a:srgbClr val="222222"/>
                </a:solidFill>
                <a:effectLst/>
                <a:latin typeface="Abadi" panose="020B0604020104020204" pitchFamily="34" charset="0"/>
              </a:rPr>
              <a:t>Back problem</a:t>
            </a:r>
            <a:r>
              <a:rPr lang="sk-SK" b="0" i="0" dirty="0">
                <a:solidFill>
                  <a:srgbClr val="222222"/>
                </a:solidFill>
                <a:effectLst/>
                <a:latin typeface="Abadi" panose="020B0604020104020204" pitchFamily="34" charset="0"/>
              </a:rPr>
              <a:t>s</a:t>
            </a:r>
            <a:endParaRPr lang="en-US" dirty="0">
              <a:effectLst/>
              <a:latin typeface="Abadi" panose="020B0604020104020204" pitchFamily="34" charset="0"/>
            </a:endParaRPr>
          </a:p>
          <a:p>
            <a:pPr algn="l" rtl="0">
              <a:buFont typeface="Arial" panose="020B0604020202020204" pitchFamily="34" charset="0"/>
              <a:buChar char="•"/>
            </a:pPr>
            <a:r>
              <a:rPr lang="en-US" b="0" i="0" dirty="0">
                <a:solidFill>
                  <a:srgbClr val="222222"/>
                </a:solidFill>
                <a:effectLst/>
                <a:latin typeface="Abadi" panose="020B0604020104020204" pitchFamily="34" charset="0"/>
              </a:rPr>
              <a:t>Acute Trauma</a:t>
            </a:r>
            <a:endParaRPr lang="en-US" dirty="0">
              <a:effectLst/>
              <a:latin typeface="Abadi" panose="020B0604020104020204" pitchFamily="34" charset="0"/>
            </a:endParaRPr>
          </a:p>
          <a:p>
            <a:endParaRPr lang="en-US" dirty="0">
              <a:latin typeface="Abadi" panose="020B0604020104020204" pitchFamily="34" charset="0"/>
            </a:endParaRPr>
          </a:p>
        </p:txBody>
      </p:sp>
      <p:sp>
        <p:nvSpPr>
          <p:cNvPr id="3" name="Slide Number Placeholder 2">
            <a:extLst>
              <a:ext uri="{FF2B5EF4-FFF2-40B4-BE49-F238E27FC236}">
                <a16:creationId xmlns:a16="http://schemas.microsoft.com/office/drawing/2014/main" id="{D9D6A759-37B6-1E14-BD05-D652BEECEA33}"/>
              </a:ext>
            </a:extLst>
          </p:cNvPr>
          <p:cNvSpPr>
            <a:spLocks noGrp="1"/>
          </p:cNvSpPr>
          <p:nvPr>
            <p:ph type="sldNum" sz="quarter" idx="15"/>
          </p:nvPr>
        </p:nvSpPr>
        <p:spPr/>
        <p:txBody>
          <a:bodyPr/>
          <a:lstStyle/>
          <a:p>
            <a:fld id="{18D65601-5AE2-46FC-B138-694DDD2B510D}" type="slidenum">
              <a:rPr lang="en-US" smtClean="0"/>
              <a:pPr/>
              <a:t>14</a:t>
            </a:fld>
            <a:endParaRPr lang="en-US" dirty="0"/>
          </a:p>
        </p:txBody>
      </p:sp>
      <p:pic>
        <p:nvPicPr>
          <p:cNvPr id="8194" name="Picture 2" descr="Shoulder Impingement: Two little words which cause so many problems - Lotus  Publishing">
            <a:extLst>
              <a:ext uri="{FF2B5EF4-FFF2-40B4-BE49-F238E27FC236}">
                <a16:creationId xmlns:a16="http://schemas.microsoft.com/office/drawing/2014/main" id="{2754ABBC-78C9-EC98-2BA6-E08613075245}"/>
              </a:ext>
            </a:extLst>
          </p:cNvPr>
          <p:cNvPicPr>
            <a:picLocks noGrp="1" noRot="1" noChangeAspect="1" noMove="1" noResize="1" noEditPoints="1" noAdjustHandles="1" noChangeArrowheads="1" noChangeShapeType="1" noCrop="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6182513" y="1931437"/>
            <a:ext cx="2512701" cy="1953625"/>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8196" name="Picture 4" descr="Rotator Cuff Tendonopathy — ACRO Physical Therapy &amp; Fitness">
            <a:extLst>
              <a:ext uri="{FF2B5EF4-FFF2-40B4-BE49-F238E27FC236}">
                <a16:creationId xmlns:a16="http://schemas.microsoft.com/office/drawing/2014/main" id="{6AC0C637-D9B7-4F8C-F756-7255D818CA6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945"/>
          <a:stretch/>
        </p:blipFill>
        <p:spPr bwMode="auto">
          <a:xfrm>
            <a:off x="6182513" y="4119117"/>
            <a:ext cx="2512702" cy="2055386"/>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8198" name="Picture 6" descr="PHYSIO 101 — Tennis Elbow (Lateral Epicondylitis)">
            <a:extLst>
              <a:ext uri="{FF2B5EF4-FFF2-40B4-BE49-F238E27FC236}">
                <a16:creationId xmlns:a16="http://schemas.microsoft.com/office/drawing/2014/main" id="{C9985795-B7C6-07BB-F29A-8F2894DD9362}"/>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7098"/>
          <a:stretch/>
        </p:blipFill>
        <p:spPr bwMode="auto">
          <a:xfrm>
            <a:off x="8895241" y="4605867"/>
            <a:ext cx="3002515" cy="1568636"/>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8200" name="Picture 8" descr="Shoulder Subluxation - Causes &amp; Best Treatment Options in 2024">
            <a:extLst>
              <a:ext uri="{FF2B5EF4-FFF2-40B4-BE49-F238E27FC236}">
                <a16:creationId xmlns:a16="http://schemas.microsoft.com/office/drawing/2014/main" id="{FBD625AB-A7FC-96C7-0CB3-A68CA5FFF3DA}"/>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5191" r="2137"/>
          <a:stretch/>
        </p:blipFill>
        <p:spPr bwMode="auto">
          <a:xfrm>
            <a:off x="8900589" y="1922901"/>
            <a:ext cx="3002514" cy="2518728"/>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3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8D10FC-00A9-DBA3-3E82-8B949F7A0E43}"/>
              </a:ext>
            </a:extLst>
          </p:cNvPr>
          <p:cNvSpPr>
            <a:spLocks noGrp="1"/>
          </p:cNvSpPr>
          <p:nvPr>
            <p:ph type="title"/>
          </p:nvPr>
        </p:nvSpPr>
        <p:spPr/>
        <p:txBody>
          <a:bodyPr/>
          <a:lstStyle/>
          <a:p>
            <a:r>
              <a:rPr lang="en-US" b="0" i="0" dirty="0">
                <a:solidFill>
                  <a:srgbClr val="222222"/>
                </a:solidFill>
                <a:effectLst/>
              </a:rPr>
              <a:t>References</a:t>
            </a:r>
            <a:br>
              <a:rPr lang="en-US" dirty="0">
                <a:effectLst/>
              </a:rPr>
            </a:br>
            <a:endParaRPr lang="en-US" dirty="0"/>
          </a:p>
        </p:txBody>
      </p:sp>
      <p:sp>
        <p:nvSpPr>
          <p:cNvPr id="3" name="Zástupný objekt pre obsah 2">
            <a:extLst>
              <a:ext uri="{FF2B5EF4-FFF2-40B4-BE49-F238E27FC236}">
                <a16:creationId xmlns:a16="http://schemas.microsoft.com/office/drawing/2014/main" id="{715274E4-122B-2829-1145-6E43F66F4083}"/>
              </a:ext>
            </a:extLst>
          </p:cNvPr>
          <p:cNvSpPr>
            <a:spLocks noGrp="1"/>
          </p:cNvSpPr>
          <p:nvPr>
            <p:ph sz="quarter" idx="12"/>
          </p:nvPr>
        </p:nvSpPr>
        <p:spPr>
          <a:xfrm>
            <a:off x="1450152" y="2108722"/>
            <a:ext cx="9169337" cy="4119463"/>
          </a:xfrm>
        </p:spPr>
        <p:txBody>
          <a:bodyPr>
            <a:normAutofit fontScale="85000" lnSpcReduction="20000"/>
          </a:bodyPr>
          <a:lstStyle/>
          <a:p>
            <a:pPr algn="l" rtl="0"/>
            <a:r>
              <a:rPr lang="en-US" b="0" i="0" u="sng" dirty="0">
                <a:solidFill>
                  <a:srgbClr val="1A62FF"/>
                </a:solidFill>
                <a:effectLst/>
                <a:latin typeface="Abadi" panose="020B0604020104020204" pitchFamily="34" charset="0"/>
                <a:hlinkClick r:id="rId2"/>
              </a:rPr>
              <a:t>Canoe Slalom - ICF Slalom Canoe and Kayak (canoeicf.com)</a:t>
            </a:r>
            <a:endParaRPr lang="en-US" dirty="0">
              <a:effectLst/>
              <a:latin typeface="Abadi" panose="020B0604020104020204" pitchFamily="34" charset="0"/>
            </a:endParaRPr>
          </a:p>
          <a:p>
            <a:pPr algn="l" rtl="0"/>
            <a:r>
              <a:rPr lang="en-US" b="0" i="0" dirty="0" err="1">
                <a:solidFill>
                  <a:srgbClr val="222222"/>
                </a:solidFill>
                <a:effectLst/>
                <a:latin typeface="Abadi" panose="020B0604020104020204" pitchFamily="34" charset="0"/>
              </a:rPr>
              <a:t>Coufalová</a:t>
            </a:r>
            <a:r>
              <a:rPr lang="en-US" b="0" i="0" dirty="0">
                <a:solidFill>
                  <a:srgbClr val="222222"/>
                </a:solidFill>
                <a:effectLst/>
                <a:latin typeface="Abadi" panose="020B0604020104020204" pitchFamily="34" charset="0"/>
              </a:rPr>
              <a:t>, </a:t>
            </a:r>
            <a:r>
              <a:rPr lang="en-US" b="0" i="0" dirty="0" err="1">
                <a:solidFill>
                  <a:srgbClr val="222222"/>
                </a:solidFill>
                <a:effectLst/>
                <a:latin typeface="Abadi" panose="020B0604020104020204" pitchFamily="34" charset="0"/>
              </a:rPr>
              <a:t>Klára</a:t>
            </a:r>
            <a:r>
              <a:rPr lang="en-US" b="0" i="0" dirty="0">
                <a:solidFill>
                  <a:srgbClr val="222222"/>
                </a:solidFill>
                <a:effectLst/>
                <a:latin typeface="Abadi" panose="020B0604020104020204" pitchFamily="34" charset="0"/>
              </a:rPr>
              <a:t> &amp; </a:t>
            </a:r>
            <a:r>
              <a:rPr lang="en-US" b="0" i="0" dirty="0" err="1">
                <a:solidFill>
                  <a:srgbClr val="222222"/>
                </a:solidFill>
                <a:effectLst/>
                <a:latin typeface="Abadi" panose="020B0604020104020204" pitchFamily="34" charset="0"/>
              </a:rPr>
              <a:t>Busta</a:t>
            </a:r>
            <a:r>
              <a:rPr lang="en-US" b="0" i="0" dirty="0">
                <a:solidFill>
                  <a:srgbClr val="222222"/>
                </a:solidFill>
                <a:effectLst/>
                <a:latin typeface="Abadi" panose="020B0604020104020204" pitchFamily="34" charset="0"/>
              </a:rPr>
              <a:t>, Jan &amp; Cochrane, Darryl &amp; </a:t>
            </a:r>
            <a:r>
              <a:rPr lang="en-US" b="0" i="0" dirty="0" err="1">
                <a:solidFill>
                  <a:srgbClr val="222222"/>
                </a:solidFill>
                <a:effectLst/>
                <a:latin typeface="Abadi" panose="020B0604020104020204" pitchFamily="34" charset="0"/>
              </a:rPr>
              <a:t>Bílý</a:t>
            </a:r>
            <a:r>
              <a:rPr lang="en-US" b="0" i="0" dirty="0">
                <a:solidFill>
                  <a:srgbClr val="222222"/>
                </a:solidFill>
                <a:effectLst/>
                <a:latin typeface="Abadi" panose="020B0604020104020204" pitchFamily="34" charset="0"/>
              </a:rPr>
              <a:t>, Milan. (2021). Morphological Characteristics of European Slalom Canoe and Kayak Paddlers. International Journal of Morphology. 39. 896-901. 10.4067/S0717-95022021000300896 </a:t>
            </a:r>
            <a:endParaRPr lang="en-US" dirty="0">
              <a:effectLst/>
              <a:latin typeface="Abadi" panose="020B0604020104020204" pitchFamily="34" charset="0"/>
            </a:endParaRPr>
          </a:p>
          <a:p>
            <a:pPr algn="l" rtl="0"/>
            <a:r>
              <a:rPr lang="en-US" b="0" i="0" dirty="0" err="1">
                <a:solidFill>
                  <a:srgbClr val="222222"/>
                </a:solidFill>
                <a:effectLst/>
                <a:latin typeface="Abadi" panose="020B0604020104020204" pitchFamily="34" charset="0"/>
              </a:rPr>
              <a:t>Busta</a:t>
            </a:r>
            <a:r>
              <a:rPr lang="en-US" b="0" i="0" dirty="0">
                <a:solidFill>
                  <a:srgbClr val="222222"/>
                </a:solidFill>
                <a:effectLst/>
                <a:latin typeface="Abadi" panose="020B0604020104020204" pitchFamily="34" charset="0"/>
              </a:rPr>
              <a:t>, Jan &amp; </a:t>
            </a:r>
            <a:r>
              <a:rPr lang="en-US" b="0" i="0" dirty="0" err="1">
                <a:solidFill>
                  <a:srgbClr val="222222"/>
                </a:solidFill>
                <a:effectLst/>
                <a:latin typeface="Abadi" panose="020B0604020104020204" pitchFamily="34" charset="0"/>
              </a:rPr>
              <a:t>Tufano</a:t>
            </a:r>
            <a:r>
              <a:rPr lang="en-US" b="0" i="0" dirty="0">
                <a:solidFill>
                  <a:srgbClr val="222222"/>
                </a:solidFill>
                <a:effectLst/>
                <a:latin typeface="Abadi" panose="020B0604020104020204" pitchFamily="34" charset="0"/>
              </a:rPr>
              <a:t>, James &amp; </a:t>
            </a:r>
            <a:r>
              <a:rPr lang="en-US" b="0" i="0" dirty="0" err="1">
                <a:solidFill>
                  <a:srgbClr val="222222"/>
                </a:solidFill>
                <a:effectLst/>
                <a:latin typeface="Abadi" panose="020B0604020104020204" pitchFamily="34" charset="0"/>
              </a:rPr>
              <a:t>Suchy</a:t>
            </a:r>
            <a:r>
              <a:rPr lang="en-US" b="0" i="0" dirty="0">
                <a:solidFill>
                  <a:srgbClr val="222222"/>
                </a:solidFill>
                <a:effectLst/>
                <a:latin typeface="Abadi" panose="020B0604020104020204" pitchFamily="34" charset="0"/>
              </a:rPr>
              <a:t>, Jiri &amp; </a:t>
            </a:r>
            <a:r>
              <a:rPr lang="en-US" b="0" i="0" dirty="0" err="1">
                <a:solidFill>
                  <a:srgbClr val="222222"/>
                </a:solidFill>
                <a:effectLst/>
                <a:latin typeface="Abadi" panose="020B0604020104020204" pitchFamily="34" charset="0"/>
              </a:rPr>
              <a:t>Bílý</a:t>
            </a:r>
            <a:r>
              <a:rPr lang="en-US" b="0" i="0" dirty="0">
                <a:solidFill>
                  <a:srgbClr val="222222"/>
                </a:solidFill>
                <a:effectLst/>
                <a:latin typeface="Abadi" panose="020B0604020104020204" pitchFamily="34" charset="0"/>
              </a:rPr>
              <a:t>, Milan. (2019). Anthropometric, physiological and performance profiles of elite and sub-elite Canoe slalom athletes.. </a:t>
            </a:r>
            <a:endParaRPr lang="en-US" dirty="0">
              <a:effectLst/>
              <a:latin typeface="Abadi" panose="020B0604020104020204" pitchFamily="34" charset="0"/>
            </a:endParaRPr>
          </a:p>
          <a:p>
            <a:pPr algn="l" rtl="0"/>
            <a:r>
              <a:rPr lang="en-US" b="0" i="0" dirty="0">
                <a:solidFill>
                  <a:srgbClr val="212121"/>
                </a:solidFill>
                <a:effectLst/>
                <a:latin typeface="Abadi" panose="020B0604020104020204" pitchFamily="34" charset="0"/>
              </a:rPr>
              <a:t>Holland, P., Torrance, E., &amp; Funk, L. (2018). Shoulder Injuries in Canoeing and Kayaking. </a:t>
            </a:r>
            <a:r>
              <a:rPr lang="en-US" b="0" i="1" dirty="0">
                <a:solidFill>
                  <a:srgbClr val="212121"/>
                </a:solidFill>
                <a:effectLst/>
                <a:latin typeface="Abadi" panose="020B0604020104020204" pitchFamily="34" charset="0"/>
              </a:rPr>
              <a:t>Clinical journal of sport medicine : official journal of the Canadian Academy of Sport Medicine</a:t>
            </a:r>
            <a:r>
              <a:rPr lang="en-US" b="0" i="0" dirty="0">
                <a:solidFill>
                  <a:srgbClr val="212121"/>
                </a:solidFill>
                <a:effectLst/>
                <a:latin typeface="Abadi" panose="020B0604020104020204" pitchFamily="34" charset="0"/>
              </a:rPr>
              <a:t>, </a:t>
            </a:r>
            <a:r>
              <a:rPr lang="en-US" b="0" i="1" dirty="0">
                <a:solidFill>
                  <a:srgbClr val="212121"/>
                </a:solidFill>
                <a:effectLst/>
                <a:latin typeface="Abadi" panose="020B0604020104020204" pitchFamily="34" charset="0"/>
              </a:rPr>
              <a:t>28</a:t>
            </a:r>
            <a:r>
              <a:rPr lang="en-US" b="0" i="0" dirty="0">
                <a:solidFill>
                  <a:srgbClr val="212121"/>
                </a:solidFill>
                <a:effectLst/>
                <a:latin typeface="Abadi" panose="020B0604020104020204" pitchFamily="34" charset="0"/>
              </a:rPr>
              <a:t>(6), 524–529. https://doi.org/10.1097/JSM.0000000000000472</a:t>
            </a:r>
            <a:endParaRPr lang="en-US" dirty="0">
              <a:effectLst/>
              <a:latin typeface="Abadi" panose="020B0604020104020204" pitchFamily="34" charset="0"/>
            </a:endParaRPr>
          </a:p>
          <a:p>
            <a:pPr algn="l" rtl="0"/>
            <a:r>
              <a:rPr lang="en-US" b="0" i="0" dirty="0">
                <a:solidFill>
                  <a:srgbClr val="212121"/>
                </a:solidFill>
                <a:effectLst/>
                <a:latin typeface="Abadi" panose="020B0604020104020204" pitchFamily="34" charset="0"/>
              </a:rPr>
              <a:t>Leonardo Henrique </a:t>
            </a:r>
            <a:r>
              <a:rPr lang="en-US" b="0" i="0" dirty="0" err="1">
                <a:solidFill>
                  <a:srgbClr val="212121"/>
                </a:solidFill>
                <a:effectLst/>
                <a:latin typeface="Abadi" panose="020B0604020104020204" pitchFamily="34" charset="0"/>
              </a:rPr>
              <a:t>Dalcheco</a:t>
            </a:r>
            <a:r>
              <a:rPr lang="en-US" b="0" i="0" dirty="0">
                <a:solidFill>
                  <a:srgbClr val="212121"/>
                </a:solidFill>
                <a:effectLst/>
                <a:latin typeface="Abadi" panose="020B0604020104020204" pitchFamily="34" charset="0"/>
              </a:rPr>
              <a:t> </a:t>
            </a:r>
            <a:r>
              <a:rPr lang="en-US" b="0" i="0" dirty="0" err="1">
                <a:solidFill>
                  <a:srgbClr val="212121"/>
                </a:solidFill>
                <a:effectLst/>
                <a:latin typeface="Abadi" panose="020B0604020104020204" pitchFamily="34" charset="0"/>
              </a:rPr>
              <a:t>Messias</a:t>
            </a:r>
            <a:r>
              <a:rPr lang="en-US" b="0" i="0" dirty="0">
                <a:solidFill>
                  <a:srgbClr val="212121"/>
                </a:solidFill>
                <a:effectLst/>
                <a:latin typeface="Abadi" panose="020B0604020104020204" pitchFamily="34" charset="0"/>
              </a:rPr>
              <a:t>, Ivan Gustavo </a:t>
            </a:r>
            <a:r>
              <a:rPr lang="en-US" b="0" i="0" dirty="0" err="1">
                <a:solidFill>
                  <a:srgbClr val="212121"/>
                </a:solidFill>
                <a:effectLst/>
                <a:latin typeface="Abadi" panose="020B0604020104020204" pitchFamily="34" charset="0"/>
              </a:rPr>
              <a:t>Masselli</a:t>
            </a:r>
            <a:r>
              <a:rPr lang="en-US" b="0" i="0" dirty="0">
                <a:solidFill>
                  <a:srgbClr val="212121"/>
                </a:solidFill>
                <a:effectLst/>
                <a:latin typeface="Abadi" panose="020B0604020104020204" pitchFamily="34" charset="0"/>
              </a:rPr>
              <a:t> dos Reis, </a:t>
            </a:r>
            <a:r>
              <a:rPr lang="en-US" b="0" i="0" dirty="0" err="1">
                <a:solidFill>
                  <a:srgbClr val="212121"/>
                </a:solidFill>
                <a:effectLst/>
                <a:latin typeface="Abadi" panose="020B0604020104020204" pitchFamily="34" charset="0"/>
              </a:rPr>
              <a:t>Homero</a:t>
            </a:r>
            <a:r>
              <a:rPr lang="en-US" b="0" i="0" dirty="0">
                <a:solidFill>
                  <a:srgbClr val="212121"/>
                </a:solidFill>
                <a:effectLst/>
                <a:latin typeface="Abadi" panose="020B0604020104020204" pitchFamily="34" charset="0"/>
              </a:rPr>
              <a:t> Gustavo Ferrari &amp; </a:t>
            </a:r>
            <a:r>
              <a:rPr lang="en-US" b="0" i="0" dirty="0" err="1">
                <a:solidFill>
                  <a:srgbClr val="212121"/>
                </a:solidFill>
                <a:effectLst/>
                <a:latin typeface="Abadi" panose="020B0604020104020204" pitchFamily="34" charset="0"/>
              </a:rPr>
              <a:t>Fúlvia</a:t>
            </a:r>
            <a:r>
              <a:rPr lang="en-US" b="0" i="0" dirty="0">
                <a:solidFill>
                  <a:srgbClr val="212121"/>
                </a:solidFill>
                <a:effectLst/>
                <a:latin typeface="Abadi" panose="020B0604020104020204" pitchFamily="34" charset="0"/>
              </a:rPr>
              <a:t> de Barros </a:t>
            </a:r>
            <a:r>
              <a:rPr lang="en-US" b="0" i="0" dirty="0" err="1">
                <a:solidFill>
                  <a:srgbClr val="212121"/>
                </a:solidFill>
                <a:effectLst/>
                <a:latin typeface="Abadi" panose="020B0604020104020204" pitchFamily="34" charset="0"/>
              </a:rPr>
              <a:t>Manchado-Gobatto</a:t>
            </a:r>
            <a:r>
              <a:rPr lang="en-US" b="0" i="0" dirty="0">
                <a:solidFill>
                  <a:srgbClr val="212121"/>
                </a:solidFill>
                <a:effectLst/>
                <a:latin typeface="Abadi" panose="020B0604020104020204" pitchFamily="34" charset="0"/>
              </a:rPr>
              <a:t> (2014) Physiological, psychological and biomechanical parameters applied in canoe slalom training: a review, International Journal of Performance Analysis in Sport, 14:1, 24-41, DOI: 10.1080/24748668.2014.11868700 </a:t>
            </a:r>
            <a:endParaRPr lang="en-US" dirty="0">
              <a:effectLst/>
              <a:latin typeface="Abadi" panose="020B0604020104020204" pitchFamily="34" charset="0"/>
            </a:endParaRPr>
          </a:p>
          <a:p>
            <a:pPr algn="l" rtl="0"/>
            <a:r>
              <a:rPr lang="en-US" b="0" i="0" u="sng" dirty="0">
                <a:solidFill>
                  <a:srgbClr val="1A62FF"/>
                </a:solidFill>
                <a:effectLst/>
                <a:latin typeface="Abadi" panose="020B0604020104020204" pitchFamily="34" charset="0"/>
                <a:hlinkClick r:id="rId3"/>
              </a:rPr>
              <a:t>Slalom Technical Progression Guide: A Video Resource Tool | Access or download here (britishcanoeingawarding.org.uk)</a:t>
            </a:r>
            <a:endParaRPr lang="en-US" dirty="0">
              <a:effectLst/>
              <a:latin typeface="Abadi" panose="020B0604020104020204" pitchFamily="34" charset="0"/>
            </a:endParaRPr>
          </a:p>
          <a:p>
            <a:endParaRPr lang="en-US" dirty="0">
              <a:latin typeface="Abadi" panose="020B0604020104020204" pitchFamily="34" charset="0"/>
            </a:endParaRPr>
          </a:p>
        </p:txBody>
      </p:sp>
      <p:sp>
        <p:nvSpPr>
          <p:cNvPr id="4" name="Zástupný objekt pre číslo snímky 3">
            <a:extLst>
              <a:ext uri="{FF2B5EF4-FFF2-40B4-BE49-F238E27FC236}">
                <a16:creationId xmlns:a16="http://schemas.microsoft.com/office/drawing/2014/main" id="{3A8FF53B-4914-7B03-5C0B-8DD6F5B29CB6}"/>
              </a:ext>
            </a:extLst>
          </p:cNvPr>
          <p:cNvSpPr>
            <a:spLocks noGrp="1"/>
          </p:cNvSpPr>
          <p:nvPr>
            <p:ph type="sldNum" sz="quarter" idx="15"/>
          </p:nvPr>
        </p:nvSpPr>
        <p:spPr/>
        <p:txBody>
          <a:bodyPr/>
          <a:lstStyle/>
          <a:p>
            <a:fld id="{18D65601-5AE2-46FC-B138-694DDD2B510D}" type="slidenum">
              <a:rPr lang="en-US" smtClean="0"/>
              <a:pPr/>
              <a:t>15</a:t>
            </a:fld>
            <a:endParaRPr lang="en-US" dirty="0"/>
          </a:p>
        </p:txBody>
      </p:sp>
    </p:spTree>
    <p:extLst>
      <p:ext uri="{BB962C8B-B14F-4D97-AF65-F5344CB8AC3E}">
        <p14:creationId xmlns:p14="http://schemas.microsoft.com/office/powerpoint/2010/main" val="4266258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1732C-7338-DBA0-BD19-1FA88304749F}"/>
              </a:ext>
            </a:extLst>
          </p:cNvPr>
          <p:cNvSpPr>
            <a:spLocks noGrp="1"/>
          </p:cNvSpPr>
          <p:nvPr>
            <p:ph type="title"/>
          </p:nvPr>
        </p:nvSpPr>
        <p:spPr>
          <a:xfrm>
            <a:off x="1317614" y="752354"/>
            <a:ext cx="4964671" cy="2886639"/>
          </a:xfrm>
        </p:spPr>
        <p:txBody>
          <a:bodyPr/>
          <a:lstStyle/>
          <a:p>
            <a:r>
              <a:rPr lang="en-US" dirty="0"/>
              <a:t>Thank</a:t>
            </a:r>
            <a:br>
              <a:rPr lang="en-US" dirty="0"/>
            </a:br>
            <a:r>
              <a:rPr lang="en-US" dirty="0"/>
              <a:t>you</a:t>
            </a:r>
          </a:p>
        </p:txBody>
      </p:sp>
      <p:pic>
        <p:nvPicPr>
          <p:cNvPr id="4" name="Picture 3" descr="Benus Looks to Continue Slovakia's Incredible Olympic Record | ICF - Planet  Canoe">
            <a:extLst>
              <a:ext uri="{FF2B5EF4-FFF2-40B4-BE49-F238E27FC236}">
                <a16:creationId xmlns:a16="http://schemas.microsoft.com/office/drawing/2014/main" id="{CC5600D7-C4C1-6F90-C4C5-05E64D104F33}"/>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4498937" y="3091685"/>
            <a:ext cx="6717998" cy="288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37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7761-0B88-A5E8-0B78-C39173D05F4D}"/>
              </a:ext>
            </a:extLst>
          </p:cNvPr>
          <p:cNvSpPr>
            <a:spLocks noGrp="1"/>
          </p:cNvSpPr>
          <p:nvPr>
            <p:ph type="title"/>
          </p:nvPr>
        </p:nvSpPr>
        <p:spPr>
          <a:xfrm>
            <a:off x="1455583" y="737117"/>
            <a:ext cx="3799323" cy="1334752"/>
          </a:xfrm>
        </p:spPr>
        <p:txBody>
          <a:bodyPr/>
          <a:lstStyle/>
          <a:p>
            <a:r>
              <a:rPr lang="sk-SK" dirty="0"/>
              <a:t>Slovak </a:t>
            </a:r>
            <a:r>
              <a:rPr lang="sk-SK" dirty="0" err="1"/>
              <a:t>canoe</a:t>
            </a:r>
            <a:r>
              <a:rPr lang="sk-SK" dirty="0"/>
              <a:t> slalom </a:t>
            </a:r>
            <a:r>
              <a:rPr lang="sk-SK" dirty="0" err="1"/>
              <a:t>paddlers</a:t>
            </a:r>
            <a:endParaRPr lang="en-US" dirty="0"/>
          </a:p>
        </p:txBody>
      </p:sp>
      <p:sp>
        <p:nvSpPr>
          <p:cNvPr id="3" name="Content Placeholder 2">
            <a:extLst>
              <a:ext uri="{FF2B5EF4-FFF2-40B4-BE49-F238E27FC236}">
                <a16:creationId xmlns:a16="http://schemas.microsoft.com/office/drawing/2014/main" id="{02BA04E6-CD61-B962-4287-DEC1993C32D6}"/>
              </a:ext>
            </a:extLst>
          </p:cNvPr>
          <p:cNvSpPr>
            <a:spLocks noGrp="1"/>
          </p:cNvSpPr>
          <p:nvPr>
            <p:ph sz="quarter" idx="12"/>
          </p:nvPr>
        </p:nvSpPr>
        <p:spPr>
          <a:xfrm>
            <a:off x="6388461" y="737115"/>
            <a:ext cx="4449712" cy="5407091"/>
          </a:xfrm>
        </p:spPr>
        <p:txBody>
          <a:bodyPr>
            <a:normAutofit/>
          </a:bodyPr>
          <a:lstStyle/>
          <a:p>
            <a:r>
              <a:rPr lang="sk-SK" sz="2800" dirty="0">
                <a:latin typeface="Abadi" panose="020B0604020104020204" pitchFamily="34" charset="0"/>
              </a:rPr>
              <a:t>Michal Martikán</a:t>
            </a:r>
          </a:p>
          <a:p>
            <a:r>
              <a:rPr lang="sk-SK" sz="2800" dirty="0">
                <a:latin typeface="Abadi" panose="020B0604020104020204" pitchFamily="34" charset="0"/>
              </a:rPr>
              <a:t>Elena Kaliská</a:t>
            </a:r>
          </a:p>
          <a:p>
            <a:r>
              <a:rPr lang="sk-SK" sz="2800" dirty="0">
                <a:latin typeface="Abadi" panose="020B0604020104020204" pitchFamily="34" charset="0"/>
              </a:rPr>
              <a:t>Peter </a:t>
            </a:r>
            <a:r>
              <a:rPr lang="sk-SK" sz="2800" dirty="0" err="1">
                <a:latin typeface="Abadi" panose="020B0604020104020204" pitchFamily="34" charset="0"/>
              </a:rPr>
              <a:t>Hochschorner</a:t>
            </a:r>
            <a:endParaRPr lang="sk-SK" sz="2800" dirty="0">
              <a:latin typeface="Abadi" panose="020B0604020104020204" pitchFamily="34" charset="0"/>
            </a:endParaRPr>
          </a:p>
          <a:p>
            <a:r>
              <a:rPr lang="sk-SK" sz="2800" dirty="0">
                <a:latin typeface="Abadi" panose="020B0604020104020204" pitchFamily="34" charset="0"/>
              </a:rPr>
              <a:t>Pavol </a:t>
            </a:r>
            <a:r>
              <a:rPr lang="sk-SK" sz="2800" dirty="0" err="1">
                <a:latin typeface="Abadi" panose="020B0604020104020204" pitchFamily="34" charset="0"/>
              </a:rPr>
              <a:t>Hochschorner</a:t>
            </a:r>
            <a:endParaRPr lang="sk-SK" sz="2800" dirty="0">
              <a:latin typeface="Abadi" panose="020B0604020104020204" pitchFamily="34" charset="0"/>
            </a:endParaRPr>
          </a:p>
          <a:p>
            <a:r>
              <a:rPr lang="sk-SK" sz="2800" dirty="0">
                <a:latin typeface="Abadi" panose="020B0604020104020204" pitchFamily="34" charset="0"/>
              </a:rPr>
              <a:t>Jana Dukátová</a:t>
            </a:r>
          </a:p>
          <a:p>
            <a:r>
              <a:rPr lang="sk-SK" sz="2800" dirty="0">
                <a:latin typeface="Abadi" panose="020B0604020104020204" pitchFamily="34" charset="0"/>
              </a:rPr>
              <a:t>Alexander </a:t>
            </a:r>
            <a:r>
              <a:rPr lang="sk-SK" sz="2800" dirty="0" err="1">
                <a:latin typeface="Abadi" panose="020B0604020104020204" pitchFamily="34" charset="0"/>
              </a:rPr>
              <a:t>Slafkovský</a:t>
            </a:r>
            <a:endParaRPr lang="sk-SK" sz="2800" dirty="0">
              <a:latin typeface="Abadi" panose="020B0604020104020204" pitchFamily="34" charset="0"/>
            </a:endParaRPr>
          </a:p>
          <a:p>
            <a:r>
              <a:rPr lang="sk-SK" sz="2800" dirty="0">
                <a:latin typeface="Abadi" panose="020B0604020104020204" pitchFamily="34" charset="0"/>
              </a:rPr>
              <a:t>Matej Beňuš</a:t>
            </a:r>
            <a:endParaRPr lang="en-US" sz="2800" dirty="0">
              <a:latin typeface="Abadi" panose="020B0604020104020204" pitchFamily="34" charset="0"/>
            </a:endParaRPr>
          </a:p>
        </p:txBody>
      </p:sp>
      <p:sp>
        <p:nvSpPr>
          <p:cNvPr id="4" name="Slide Number Placeholder 3">
            <a:extLst>
              <a:ext uri="{FF2B5EF4-FFF2-40B4-BE49-F238E27FC236}">
                <a16:creationId xmlns:a16="http://schemas.microsoft.com/office/drawing/2014/main" id="{2CD4601E-33F5-5714-867D-A0B584DA7C11}"/>
              </a:ext>
            </a:extLst>
          </p:cNvPr>
          <p:cNvSpPr>
            <a:spLocks noGrp="1"/>
          </p:cNvSpPr>
          <p:nvPr>
            <p:ph type="sldNum" sz="quarter" idx="15"/>
          </p:nvPr>
        </p:nvSpPr>
        <p:spPr/>
        <p:txBody>
          <a:bodyPr/>
          <a:lstStyle/>
          <a:p>
            <a:fld id="{18D65601-5AE2-46FC-B138-694DDD2B510D}" type="slidenum">
              <a:rPr lang="en-US" smtClean="0"/>
              <a:pPr/>
              <a:t>2</a:t>
            </a:fld>
            <a:endParaRPr lang="en-US" dirty="0"/>
          </a:p>
        </p:txBody>
      </p:sp>
      <p:pic>
        <p:nvPicPr>
          <p:cNvPr id="1031" name="Picture 7" descr="Bored? No way says 5-time Olympian Michal Martikan after 30 years paddling  | ICF - Planet Canoe">
            <a:extLst>
              <a:ext uri="{FF2B5EF4-FFF2-40B4-BE49-F238E27FC236}">
                <a16:creationId xmlns:a16="http://schemas.microsoft.com/office/drawing/2014/main" id="{865554A6-63EF-A1B6-64E9-1A5303816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583" y="2071869"/>
            <a:ext cx="325654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Olympijskí šampióni oslavujú: Bratia… | Dnes24.sk">
            <a:extLst>
              <a:ext uri="{FF2B5EF4-FFF2-40B4-BE49-F238E27FC236}">
                <a16:creationId xmlns:a16="http://schemas.microsoft.com/office/drawing/2014/main" id="{E28790B0-FAD7-1BE9-4BF2-FB7ACDFF8A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989"/>
          <a:stretch/>
        </p:blipFill>
        <p:spPr bwMode="auto">
          <a:xfrm>
            <a:off x="1455583" y="4480811"/>
            <a:ext cx="3256545" cy="2195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45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0E47E-D228-15EB-5886-33E9AA181D03}"/>
              </a:ext>
            </a:extLst>
          </p:cNvPr>
          <p:cNvSpPr>
            <a:spLocks noGrp="1"/>
          </p:cNvSpPr>
          <p:nvPr>
            <p:ph type="title"/>
          </p:nvPr>
        </p:nvSpPr>
        <p:spPr>
          <a:xfrm>
            <a:off x="1130967" y="0"/>
            <a:ext cx="5511201" cy="6858000"/>
          </a:xfrm>
        </p:spPr>
        <p:txBody>
          <a:bodyPr>
            <a:normAutofit/>
          </a:bodyPr>
          <a:lstStyle/>
          <a:p>
            <a:pPr rtl="0"/>
            <a:r>
              <a:rPr lang="sk-SK" b="0" i="0" dirty="0">
                <a:solidFill>
                  <a:srgbClr val="000000"/>
                </a:solidFill>
                <a:effectLst/>
                <a:latin typeface="Abadi" panose="020B0604020104020204" pitchFamily="34" charset="0"/>
              </a:rPr>
              <a:t>S</a:t>
            </a:r>
            <a:r>
              <a:rPr lang="en-US" b="0" i="0" dirty="0">
                <a:solidFill>
                  <a:srgbClr val="000000"/>
                </a:solidFill>
                <a:effectLst/>
                <a:latin typeface="Abadi" panose="020B0604020104020204" pitchFamily="34" charset="0"/>
              </a:rPr>
              <a:t>port held in natural and artificial rivers</a:t>
            </a:r>
            <a:br>
              <a:rPr lang="sk-SK" b="0" i="0" dirty="0">
                <a:solidFill>
                  <a:srgbClr val="000000"/>
                </a:solidFill>
                <a:effectLst/>
                <a:latin typeface="Abadi" panose="020B0604020104020204" pitchFamily="34" charset="0"/>
              </a:rPr>
            </a:br>
            <a:br>
              <a:rPr lang="sk-SK" b="0" i="0" dirty="0">
                <a:solidFill>
                  <a:srgbClr val="000000"/>
                </a:solidFill>
                <a:latin typeface="Abadi" panose="020B0604020104020204" pitchFamily="34" charset="0"/>
              </a:rPr>
            </a:br>
            <a:r>
              <a:rPr lang="sk-SK" b="0" i="0" dirty="0">
                <a:solidFill>
                  <a:srgbClr val="000000"/>
                </a:solidFill>
                <a:latin typeface="Abadi" panose="020B0604020104020204" pitchFamily="34" charset="0"/>
              </a:rPr>
              <a:t>O</a:t>
            </a:r>
            <a:r>
              <a:rPr lang="en-US" b="0" i="0" dirty="0" err="1">
                <a:solidFill>
                  <a:srgbClr val="272B32"/>
                </a:solidFill>
                <a:effectLst/>
                <a:latin typeface="Abadi" panose="020B0604020104020204" pitchFamily="34" charset="0"/>
              </a:rPr>
              <a:t>riginated</a:t>
            </a:r>
            <a:r>
              <a:rPr lang="en-US" b="0" i="0" dirty="0">
                <a:solidFill>
                  <a:srgbClr val="272B32"/>
                </a:solidFill>
                <a:effectLst/>
                <a:latin typeface="Abadi" panose="020B0604020104020204" pitchFamily="34" charset="0"/>
              </a:rPr>
              <a:t> in Switzerland in 1933 as a summer alternative to slalom skiing</a:t>
            </a:r>
            <a:br>
              <a:rPr lang="sk-SK" b="0" i="0" dirty="0">
                <a:solidFill>
                  <a:srgbClr val="272B32"/>
                </a:solidFill>
                <a:effectLst/>
                <a:latin typeface="Abadi" panose="020B0604020104020204" pitchFamily="34" charset="0"/>
              </a:rPr>
            </a:br>
            <a:br>
              <a:rPr lang="en-US" dirty="0">
                <a:effectLst/>
                <a:latin typeface="Abadi" panose="020B0604020104020204" pitchFamily="34" charset="0"/>
              </a:rPr>
            </a:br>
            <a:r>
              <a:rPr lang="en-US" b="0" i="0" dirty="0">
                <a:solidFill>
                  <a:srgbClr val="000000"/>
                </a:solidFill>
                <a:effectLst/>
                <a:latin typeface="Abadi" panose="020B0604020104020204" pitchFamily="34" charset="0"/>
              </a:rPr>
              <a:t>Summer Olympics Sport</a:t>
            </a:r>
            <a:br>
              <a:rPr lang="sk-SK" b="0" i="0" dirty="0">
                <a:solidFill>
                  <a:srgbClr val="000000"/>
                </a:solidFill>
                <a:effectLst/>
                <a:latin typeface="Abadi" panose="020B0604020104020204" pitchFamily="34" charset="0"/>
              </a:rPr>
            </a:br>
            <a:br>
              <a:rPr lang="en-US" dirty="0">
                <a:effectLst/>
                <a:latin typeface="Abadi" panose="020B0604020104020204" pitchFamily="34" charset="0"/>
              </a:rPr>
            </a:br>
            <a:r>
              <a:rPr lang="en-US" b="0" i="0" dirty="0">
                <a:solidFill>
                  <a:srgbClr val="000000"/>
                </a:solidFill>
                <a:effectLst/>
                <a:latin typeface="Abadi" panose="020B0604020104020204" pitchFamily="34" charset="0"/>
              </a:rPr>
              <a:t>First appearance at the Olympics in 1972</a:t>
            </a:r>
            <a:br>
              <a:rPr lang="en-US" dirty="0">
                <a:effectLst/>
                <a:latin typeface="Abadi" panose="020B0604020104020204" pitchFamily="34" charset="0"/>
              </a:rPr>
            </a:br>
            <a:endParaRPr lang="en-US" dirty="0">
              <a:latin typeface="Abadi" panose="020B0604020104020204" pitchFamily="34" charset="0"/>
            </a:endParaRPr>
          </a:p>
        </p:txBody>
      </p:sp>
      <p:pic>
        <p:nvPicPr>
          <p:cNvPr id="4" name="Picture Placeholder 17">
            <a:extLst>
              <a:ext uri="{FF2B5EF4-FFF2-40B4-BE49-F238E27FC236}">
                <a16:creationId xmlns:a16="http://schemas.microsoft.com/office/drawing/2014/main" id="{5E6D83BB-8C90-A74A-7CB5-59884B99448A}"/>
              </a:ext>
            </a:extLst>
          </p:cNvPr>
          <p:cNvPicPr>
            <a:picLocks noGrp="1" noChangeAspect="1"/>
          </p:cNvPicPr>
          <p:nvPr>
            <p:ph type="pic" sz="quarter" idx="13"/>
          </p:nvPr>
        </p:nvPicPr>
        <p:blipFill rotWithShape="1">
          <a:blip r:embed="rId2"/>
          <a:srcRect l="9227" t="-15853" r="12465"/>
          <a:stretch/>
        </p:blipFill>
        <p:spPr>
          <a:xfrm>
            <a:off x="6642169" y="1"/>
            <a:ext cx="4635426" cy="6857999"/>
          </a:xfrm>
        </p:spPr>
      </p:pic>
    </p:spTree>
    <p:extLst>
      <p:ext uri="{BB962C8B-B14F-4D97-AF65-F5344CB8AC3E}">
        <p14:creationId xmlns:p14="http://schemas.microsoft.com/office/powerpoint/2010/main" val="375211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9" name="Picture 13" descr="Slovenská vlajka - obrázky ke stažení | Statnivlajky.cz">
            <a:extLst>
              <a:ext uri="{FF2B5EF4-FFF2-40B4-BE49-F238E27FC236}">
                <a16:creationId xmlns:a16="http://schemas.microsoft.com/office/drawing/2014/main" id="{CC2AFE7F-CB48-517C-9C46-83EE87890C9A}"/>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706" t="35" r="29954" b="-35"/>
          <a:stretch/>
        </p:blipFill>
        <p:spPr bwMode="auto">
          <a:xfrm>
            <a:off x="879842" y="0"/>
            <a:ext cx="713195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BE9877C5-CC67-F5CD-153E-E765CCE4BE55}"/>
              </a:ext>
            </a:extLst>
          </p:cNvPr>
          <p:cNvSpPr>
            <a:spLocks noGrp="1"/>
          </p:cNvSpPr>
          <p:nvPr>
            <p:ph type="title"/>
          </p:nvPr>
        </p:nvSpPr>
        <p:spPr>
          <a:xfrm>
            <a:off x="1016000" y="0"/>
            <a:ext cx="7068456" cy="6857999"/>
          </a:xfrm>
        </p:spPr>
        <p:txBody>
          <a:bodyPr>
            <a:normAutofit fontScale="90000"/>
          </a:bodyPr>
          <a:lstStyle/>
          <a:p>
            <a:r>
              <a:rPr lang="en-US" sz="3300" b="0" i="0" dirty="0">
                <a:solidFill>
                  <a:srgbClr val="272B32"/>
                </a:solidFill>
                <a:effectLst/>
                <a:latin typeface="Abadi" panose="020B0604020104020204" pitchFamily="34" charset="0"/>
              </a:rPr>
              <a:t>Slovakia hold the record for most gold medals in Canoe Slalom at the Olympic Games. </a:t>
            </a:r>
            <a:br>
              <a:rPr lang="sk-SK" sz="3300" dirty="0">
                <a:solidFill>
                  <a:srgbClr val="272B32"/>
                </a:solidFill>
                <a:latin typeface="Abadi" panose="020B0604020104020204" pitchFamily="34" charset="0"/>
              </a:rPr>
            </a:br>
            <a:br>
              <a:rPr lang="sk-SK" sz="3300" b="0" i="0" dirty="0">
                <a:solidFill>
                  <a:srgbClr val="272B32"/>
                </a:solidFill>
                <a:effectLst/>
                <a:latin typeface="Abadi" panose="020B0604020104020204" pitchFamily="34" charset="0"/>
              </a:rPr>
            </a:br>
            <a:r>
              <a:rPr lang="en-US" sz="3300" b="0" i="0" dirty="0">
                <a:solidFill>
                  <a:srgbClr val="272B32"/>
                </a:solidFill>
                <a:effectLst/>
                <a:latin typeface="Abadi" panose="020B0604020104020204" pitchFamily="34" charset="0"/>
              </a:rPr>
              <a:t>The only three people to claim more than three medals in the discipline at the Games are all Slovakian - Michal </a:t>
            </a:r>
            <a:r>
              <a:rPr lang="en-US" sz="3300" b="0" i="0" dirty="0" err="1">
                <a:solidFill>
                  <a:srgbClr val="272B32"/>
                </a:solidFill>
                <a:effectLst/>
                <a:latin typeface="Abadi" panose="020B0604020104020204" pitchFamily="34" charset="0"/>
              </a:rPr>
              <a:t>Martikán</a:t>
            </a:r>
            <a:r>
              <a:rPr lang="en-US" sz="3300" b="0" i="0" dirty="0">
                <a:solidFill>
                  <a:srgbClr val="272B32"/>
                </a:solidFill>
                <a:effectLst/>
                <a:latin typeface="Abadi" panose="020B0604020104020204" pitchFamily="34" charset="0"/>
              </a:rPr>
              <a:t> (two gold, two silver, one bronze) and twins </a:t>
            </a:r>
            <a:r>
              <a:rPr lang="en-US" sz="3300" b="0" i="0" dirty="0" err="1">
                <a:solidFill>
                  <a:srgbClr val="272B32"/>
                </a:solidFill>
                <a:effectLst/>
                <a:latin typeface="Abadi" panose="020B0604020104020204" pitchFamily="34" charset="0"/>
              </a:rPr>
              <a:t>Pavol</a:t>
            </a:r>
            <a:r>
              <a:rPr lang="en-US" sz="3300" b="0" i="0" dirty="0">
                <a:solidFill>
                  <a:srgbClr val="272B32"/>
                </a:solidFill>
                <a:effectLst/>
                <a:latin typeface="Abadi" panose="020B0604020104020204" pitchFamily="34" charset="0"/>
              </a:rPr>
              <a:t> and Peter </a:t>
            </a:r>
            <a:r>
              <a:rPr lang="en-US" sz="3300" b="0" i="0" dirty="0" err="1">
                <a:solidFill>
                  <a:srgbClr val="272B32"/>
                </a:solidFill>
                <a:effectLst/>
                <a:latin typeface="Abadi" panose="020B0604020104020204" pitchFamily="34" charset="0"/>
              </a:rPr>
              <a:t>Hochschorner</a:t>
            </a:r>
            <a:r>
              <a:rPr lang="en-US" sz="3300" b="0" i="0" dirty="0">
                <a:solidFill>
                  <a:srgbClr val="272B32"/>
                </a:solidFill>
                <a:effectLst/>
                <a:latin typeface="Abadi" panose="020B0604020104020204" pitchFamily="34" charset="0"/>
              </a:rPr>
              <a:t> (three gold and one bronze).</a:t>
            </a:r>
            <a:br>
              <a:rPr lang="sk-SK" sz="3300" b="0" i="0" dirty="0">
                <a:solidFill>
                  <a:srgbClr val="272B32"/>
                </a:solidFill>
                <a:effectLst/>
                <a:latin typeface="Abadi" panose="020B0604020104020204" pitchFamily="34" charset="0"/>
              </a:rPr>
            </a:br>
            <a:br>
              <a:rPr lang="sk-SK" sz="3300" b="0" i="0" dirty="0">
                <a:solidFill>
                  <a:srgbClr val="272B32"/>
                </a:solidFill>
                <a:effectLst/>
                <a:latin typeface="Abadi" panose="020B0604020104020204" pitchFamily="34" charset="0"/>
              </a:rPr>
            </a:br>
            <a:r>
              <a:rPr lang="en-US" sz="3300" b="0" i="0" dirty="0">
                <a:solidFill>
                  <a:srgbClr val="272B32"/>
                </a:solidFill>
                <a:effectLst/>
                <a:latin typeface="Abadi" panose="020B0604020104020204" pitchFamily="34" charset="0"/>
              </a:rPr>
              <a:t>The </a:t>
            </a:r>
            <a:r>
              <a:rPr lang="en-US" sz="3300" b="0" i="0" dirty="0" err="1">
                <a:solidFill>
                  <a:srgbClr val="272B32"/>
                </a:solidFill>
                <a:effectLst/>
                <a:latin typeface="Abadi" panose="020B0604020104020204" pitchFamily="34" charset="0"/>
              </a:rPr>
              <a:t>Hochschorners</a:t>
            </a:r>
            <a:r>
              <a:rPr lang="en-US" sz="3300" b="0" i="0" dirty="0">
                <a:solidFill>
                  <a:srgbClr val="272B32"/>
                </a:solidFill>
                <a:effectLst/>
                <a:latin typeface="Abadi" panose="020B0604020104020204" pitchFamily="34" charset="0"/>
              </a:rPr>
              <a:t> finished on the podium in the MC2 at four consecutive Olympic Games - 2004, 2008, 2012 and 2016.</a:t>
            </a:r>
            <a:endParaRPr lang="en-US" dirty="0">
              <a:latin typeface="Abadi" panose="020B0604020104020204" pitchFamily="34" charset="0"/>
            </a:endParaRPr>
          </a:p>
        </p:txBody>
      </p:sp>
      <p:sp>
        <p:nvSpPr>
          <p:cNvPr id="4" name="Zástupný objekt pre číslo snímky 3">
            <a:extLst>
              <a:ext uri="{FF2B5EF4-FFF2-40B4-BE49-F238E27FC236}">
                <a16:creationId xmlns:a16="http://schemas.microsoft.com/office/drawing/2014/main" id="{D4587605-6821-5306-3E75-15D371AAF999}"/>
              </a:ext>
            </a:extLst>
          </p:cNvPr>
          <p:cNvSpPr>
            <a:spLocks noGrp="1"/>
          </p:cNvSpPr>
          <p:nvPr>
            <p:ph type="sldNum" sz="quarter" idx="15"/>
          </p:nvPr>
        </p:nvSpPr>
        <p:spPr/>
        <p:txBody>
          <a:bodyPr/>
          <a:lstStyle/>
          <a:p>
            <a:fld id="{18D65601-5AE2-46FC-B138-694DDD2B510D}" type="slidenum">
              <a:rPr lang="en-US" smtClean="0"/>
              <a:pPr/>
              <a:t>4</a:t>
            </a:fld>
            <a:endParaRPr lang="en-US" dirty="0"/>
          </a:p>
        </p:txBody>
      </p:sp>
      <p:pic>
        <p:nvPicPr>
          <p:cNvPr id="4099" name="Picture 3" descr="Zlaté dvojičky Peter a Pavol Hochschornerovci dnes na torte sfúknu 40 ...">
            <a:extLst>
              <a:ext uri="{FF2B5EF4-FFF2-40B4-BE49-F238E27FC236}">
                <a16:creationId xmlns:a16="http://schemas.microsoft.com/office/drawing/2014/main" id="{40B0F2A7-02D1-25BF-7316-2465FF19F382}"/>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8084456" y="2383"/>
            <a:ext cx="3227702" cy="233236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kvelý výkon! Slafkovský s prvým individuálnym zlatom, Martikán ...">
            <a:extLst>
              <a:ext uri="{FF2B5EF4-FFF2-40B4-BE49-F238E27FC236}">
                <a16:creationId xmlns:a16="http://schemas.microsoft.com/office/drawing/2014/main" id="{FA51BB17-7575-D25A-31BF-D300E8CD8F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86" r="6292"/>
          <a:stretch/>
        </p:blipFill>
        <p:spPr bwMode="auto">
          <a:xfrm>
            <a:off x="8084456" y="4649160"/>
            <a:ext cx="3227702" cy="220884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Dvojnásobný olympijský šampión Michal Martikán má 40 rokov">
            <a:extLst>
              <a:ext uri="{FF2B5EF4-FFF2-40B4-BE49-F238E27FC236}">
                <a16:creationId xmlns:a16="http://schemas.microsoft.com/office/drawing/2014/main" id="{BAF2ECE2-8C56-4B42-E297-E8AA44FB43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4250"/>
          <a:stretch/>
        </p:blipFill>
        <p:spPr bwMode="auto">
          <a:xfrm>
            <a:off x="8084456" y="2334752"/>
            <a:ext cx="3227702" cy="231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06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9D45BE-4331-8952-3973-FDF1C088FCB7}"/>
              </a:ext>
            </a:extLst>
          </p:cNvPr>
          <p:cNvSpPr>
            <a:spLocks noGrp="1"/>
          </p:cNvSpPr>
          <p:nvPr>
            <p:ph type="title"/>
          </p:nvPr>
        </p:nvSpPr>
        <p:spPr>
          <a:xfrm>
            <a:off x="1106905" y="1"/>
            <a:ext cx="7524290" cy="6595512"/>
          </a:xfrm>
        </p:spPr>
        <p:txBody>
          <a:bodyPr>
            <a:normAutofit fontScale="90000"/>
          </a:bodyPr>
          <a:lstStyle/>
          <a:p>
            <a:pPr rtl="0"/>
            <a:r>
              <a:rPr lang="en-US" sz="2800" b="0" i="0" dirty="0">
                <a:solidFill>
                  <a:srgbClr val="202122"/>
                </a:solidFill>
                <a:effectLst/>
                <a:latin typeface="Abadi" panose="020B0604020104020204" pitchFamily="34" charset="0"/>
              </a:rPr>
              <a:t>18-25 gates (6 or 8 must be upstream gates): green (downstream) or red (upstream)</a:t>
            </a:r>
            <a:br>
              <a:rPr lang="sk-SK" sz="2800" b="0" i="0" dirty="0">
                <a:solidFill>
                  <a:srgbClr val="202122"/>
                </a:solidFill>
                <a:effectLst/>
                <a:latin typeface="Abadi" panose="020B0604020104020204" pitchFamily="34" charset="0"/>
              </a:rPr>
            </a:br>
            <a:br>
              <a:rPr lang="en-US" sz="2800" dirty="0">
                <a:effectLst/>
                <a:latin typeface="Abadi" panose="020B0604020104020204" pitchFamily="34" charset="0"/>
              </a:rPr>
            </a:br>
            <a:r>
              <a:rPr lang="en-US" sz="2800" b="0" i="0" dirty="0">
                <a:solidFill>
                  <a:srgbClr val="202122"/>
                </a:solidFill>
                <a:effectLst/>
                <a:latin typeface="Abadi" panose="020B0604020104020204" pitchFamily="34" charset="0"/>
              </a:rPr>
              <a:t>80 to 120 second</a:t>
            </a:r>
            <a:r>
              <a:rPr lang="sk-SK" sz="2800" b="0" i="0" dirty="0">
                <a:solidFill>
                  <a:srgbClr val="202122"/>
                </a:solidFill>
                <a:effectLst/>
                <a:latin typeface="Abadi" panose="020B0604020104020204" pitchFamily="34" charset="0"/>
              </a:rPr>
              <a:t>s</a:t>
            </a:r>
            <a:br>
              <a:rPr lang="sk-SK" sz="2800" b="0" i="0" dirty="0">
                <a:solidFill>
                  <a:srgbClr val="202122"/>
                </a:solidFill>
                <a:effectLst/>
                <a:latin typeface="Abadi" panose="020B0604020104020204" pitchFamily="34" charset="0"/>
              </a:rPr>
            </a:br>
            <a:br>
              <a:rPr lang="en-US" sz="2800" dirty="0">
                <a:effectLst/>
                <a:latin typeface="Abadi" panose="020B0604020104020204" pitchFamily="34" charset="0"/>
              </a:rPr>
            </a:br>
            <a:r>
              <a:rPr lang="en-US" sz="2800" b="0" i="0" dirty="0">
                <a:solidFill>
                  <a:srgbClr val="202122"/>
                </a:solidFill>
                <a:effectLst/>
                <a:latin typeface="Abadi" panose="020B0604020104020204" pitchFamily="34" charset="0"/>
              </a:rPr>
              <a:t>300 m courses </a:t>
            </a:r>
            <a:br>
              <a:rPr lang="sk-SK" sz="2800" b="0" i="0" dirty="0">
                <a:solidFill>
                  <a:srgbClr val="202122"/>
                </a:solidFill>
                <a:effectLst/>
                <a:latin typeface="Abadi" panose="020B0604020104020204" pitchFamily="34" charset="0"/>
              </a:rPr>
            </a:br>
            <a:br>
              <a:rPr lang="en-US" sz="2800" dirty="0">
                <a:effectLst/>
                <a:latin typeface="Abadi" panose="020B0604020104020204" pitchFamily="34" charset="0"/>
              </a:rPr>
            </a:br>
            <a:r>
              <a:rPr lang="en-US" sz="2800" b="0" i="0" dirty="0">
                <a:solidFill>
                  <a:srgbClr val="000000"/>
                </a:solidFill>
                <a:effectLst/>
                <a:latin typeface="Abadi" panose="020B0604020104020204" pitchFamily="34" charset="0"/>
              </a:rPr>
              <a:t>Performance is determined by the time to complete the course plus penalties for touching or missing gates</a:t>
            </a:r>
            <a:br>
              <a:rPr lang="sk-SK" sz="2800" b="0" i="0" dirty="0">
                <a:solidFill>
                  <a:srgbClr val="000000"/>
                </a:solidFill>
                <a:effectLst/>
                <a:latin typeface="Abadi" panose="020B0604020104020204" pitchFamily="34" charset="0"/>
              </a:rPr>
            </a:br>
            <a:br>
              <a:rPr lang="sk-SK" sz="2800" b="0" i="0" dirty="0">
                <a:solidFill>
                  <a:srgbClr val="000000"/>
                </a:solidFill>
                <a:effectLst/>
                <a:latin typeface="Abadi" panose="020B0604020104020204" pitchFamily="34" charset="0"/>
              </a:rPr>
            </a:br>
            <a:r>
              <a:rPr lang="en-US" sz="2800" b="0" i="0" dirty="0">
                <a:solidFill>
                  <a:srgbClr val="272B32"/>
                </a:solidFill>
                <a:effectLst/>
                <a:latin typeface="Abadi" panose="020B0604020104020204" pitchFamily="34" charset="0"/>
              </a:rPr>
              <a:t>Two types of boat:</a:t>
            </a:r>
            <a:br>
              <a:rPr lang="en-US" sz="2800" dirty="0">
                <a:effectLst/>
                <a:latin typeface="Abadi" panose="020B0604020104020204" pitchFamily="34" charset="0"/>
              </a:rPr>
            </a:br>
            <a:r>
              <a:rPr lang="sk-SK" sz="2800" dirty="0">
                <a:latin typeface="Abadi" panose="020B0604020104020204" pitchFamily="34" charset="0"/>
              </a:rPr>
              <a:t>	</a:t>
            </a:r>
            <a:r>
              <a:rPr lang="en-US" sz="2800" b="0" i="0" dirty="0">
                <a:solidFill>
                  <a:srgbClr val="272B32"/>
                </a:solidFill>
                <a:effectLst/>
                <a:latin typeface="Abadi" panose="020B0604020104020204" pitchFamily="34" charset="0"/>
              </a:rPr>
              <a:t>canoe (C): a single-blade paddle, athlete is </a:t>
            </a:r>
            <a:r>
              <a:rPr lang="sk-SK" sz="2800" b="0" i="0" dirty="0">
                <a:solidFill>
                  <a:srgbClr val="272B32"/>
                </a:solidFill>
                <a:effectLst/>
                <a:latin typeface="Abadi" panose="020B0604020104020204" pitchFamily="34" charset="0"/>
              </a:rPr>
              <a:t>	</a:t>
            </a:r>
            <a:r>
              <a:rPr lang="en-US" sz="2800" b="0" i="0" dirty="0">
                <a:solidFill>
                  <a:srgbClr val="272B32"/>
                </a:solidFill>
                <a:effectLst/>
                <a:latin typeface="Abadi" panose="020B0604020104020204" pitchFamily="34" charset="0"/>
              </a:rPr>
              <a:t>strapped into the boat with their legs bent </a:t>
            </a:r>
            <a:r>
              <a:rPr lang="sk-SK" sz="2800" b="0" i="0" dirty="0">
                <a:solidFill>
                  <a:srgbClr val="272B32"/>
                </a:solidFill>
                <a:effectLst/>
                <a:latin typeface="Abadi" panose="020B0604020104020204" pitchFamily="34" charset="0"/>
              </a:rPr>
              <a:t>	</a:t>
            </a:r>
            <a:r>
              <a:rPr lang="en-US" sz="2800" b="0" i="0" dirty="0">
                <a:solidFill>
                  <a:srgbClr val="272B32"/>
                </a:solidFill>
                <a:effectLst/>
                <a:latin typeface="Abadi" panose="020B0604020104020204" pitchFamily="34" charset="0"/>
              </a:rPr>
              <a:t>at the knees and tucked under their body</a:t>
            </a:r>
            <a:br>
              <a:rPr lang="sk-SK" sz="2800" b="0" i="0" dirty="0">
                <a:solidFill>
                  <a:srgbClr val="272B32"/>
                </a:solidFill>
                <a:effectLst/>
                <a:latin typeface="Abadi" panose="020B0604020104020204" pitchFamily="34" charset="0"/>
              </a:rPr>
            </a:br>
            <a:br>
              <a:rPr lang="en-US" sz="2800" dirty="0">
                <a:effectLst/>
                <a:latin typeface="Abadi" panose="020B0604020104020204" pitchFamily="34" charset="0"/>
              </a:rPr>
            </a:br>
            <a:r>
              <a:rPr lang="sk-SK" sz="2800" dirty="0">
                <a:effectLst/>
                <a:latin typeface="Abadi" panose="020B0604020104020204" pitchFamily="34" charset="0"/>
              </a:rPr>
              <a:t>	</a:t>
            </a:r>
            <a:r>
              <a:rPr lang="en-US" sz="2800" b="0" i="0" dirty="0">
                <a:solidFill>
                  <a:srgbClr val="272B32"/>
                </a:solidFill>
                <a:effectLst/>
                <a:latin typeface="Abadi" panose="020B0604020104020204" pitchFamily="34" charset="0"/>
              </a:rPr>
              <a:t>kayak (K): double-bladed paddle, athlete is </a:t>
            </a:r>
            <a:r>
              <a:rPr lang="sk-SK" sz="2800" b="0" i="0" dirty="0">
                <a:solidFill>
                  <a:srgbClr val="272B32"/>
                </a:solidFill>
                <a:effectLst/>
                <a:latin typeface="Abadi" panose="020B0604020104020204" pitchFamily="34" charset="0"/>
              </a:rPr>
              <a:t>	</a:t>
            </a:r>
            <a:r>
              <a:rPr lang="en-US" sz="2800" b="0" i="0" dirty="0">
                <a:solidFill>
                  <a:srgbClr val="272B32"/>
                </a:solidFill>
                <a:effectLst/>
                <a:latin typeface="Abadi" panose="020B0604020104020204" pitchFamily="34" charset="0"/>
              </a:rPr>
              <a:t>in a seated position in kayak. </a:t>
            </a:r>
            <a:endParaRPr lang="en-US" dirty="0"/>
          </a:p>
        </p:txBody>
      </p:sp>
      <p:sp>
        <p:nvSpPr>
          <p:cNvPr id="4" name="Zástupný objekt pre číslo snímky 3">
            <a:extLst>
              <a:ext uri="{FF2B5EF4-FFF2-40B4-BE49-F238E27FC236}">
                <a16:creationId xmlns:a16="http://schemas.microsoft.com/office/drawing/2014/main" id="{AA94FDAF-0135-E773-0730-32075948E86C}"/>
              </a:ext>
            </a:extLst>
          </p:cNvPr>
          <p:cNvSpPr>
            <a:spLocks noGrp="1"/>
          </p:cNvSpPr>
          <p:nvPr>
            <p:ph type="sldNum" sz="quarter" idx="15"/>
          </p:nvPr>
        </p:nvSpPr>
        <p:spPr/>
        <p:txBody>
          <a:bodyPr/>
          <a:lstStyle/>
          <a:p>
            <a:fld id="{18D65601-5AE2-46FC-B138-694DDD2B510D}" type="slidenum">
              <a:rPr lang="en-US" smtClean="0"/>
              <a:pPr/>
              <a:t>5</a:t>
            </a:fld>
            <a:endParaRPr lang="en-US" dirty="0"/>
          </a:p>
        </p:txBody>
      </p:sp>
      <p:pic>
        <p:nvPicPr>
          <p:cNvPr id="6146" name="Picture 2" descr="undefined">
            <a:extLst>
              <a:ext uri="{FF2B5EF4-FFF2-40B4-BE49-F238E27FC236}">
                <a16:creationId xmlns:a16="http://schemas.microsoft.com/office/drawing/2014/main" id="{6C7CB716-03BC-50A0-9264-AAF8BF49E932}"/>
              </a:ext>
            </a:extLst>
          </p:cNvPr>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8631195" y="862532"/>
            <a:ext cx="2658647" cy="540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4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84">
            <a:extLst>
              <a:ext uri="{FF2B5EF4-FFF2-40B4-BE49-F238E27FC236}">
                <a16:creationId xmlns:a16="http://schemas.microsoft.com/office/drawing/2014/main" id="{E71238CA-461F-1B03-D7E1-786C002AB7DC}"/>
              </a:ext>
            </a:extLst>
          </p:cNvPr>
          <p:cNvPicPr>
            <a:picLocks noGrp="1" noChangeAspect="1"/>
          </p:cNvPicPr>
          <p:nvPr>
            <p:ph type="pic" sz="quarter" idx="13"/>
          </p:nvPr>
        </p:nvPicPr>
        <p:blipFill rotWithShape="1">
          <a:blip r:embed="rId2"/>
          <a:srcRect t="21951" b="26429"/>
          <a:stretch/>
        </p:blipFill>
        <p:spPr>
          <a:xfrm>
            <a:off x="915002" y="0"/>
            <a:ext cx="10361995" cy="2674449"/>
          </a:xfrm>
        </p:spPr>
      </p:pic>
      <p:sp>
        <p:nvSpPr>
          <p:cNvPr id="8" name="Text Placeholder 7">
            <a:extLst>
              <a:ext uri="{FF2B5EF4-FFF2-40B4-BE49-F238E27FC236}">
                <a16:creationId xmlns:a16="http://schemas.microsoft.com/office/drawing/2014/main" id="{DD542008-8017-76E5-ABC0-32401068875D}"/>
              </a:ext>
            </a:extLst>
          </p:cNvPr>
          <p:cNvSpPr>
            <a:spLocks noGrp="1"/>
          </p:cNvSpPr>
          <p:nvPr>
            <p:ph type="body" sz="quarter" idx="12"/>
          </p:nvPr>
        </p:nvSpPr>
        <p:spPr>
          <a:xfrm>
            <a:off x="1353828" y="2674449"/>
            <a:ext cx="9923770" cy="3922295"/>
          </a:xfrm>
        </p:spPr>
        <p:txBody>
          <a:bodyPr>
            <a:normAutofit/>
          </a:bodyPr>
          <a:lstStyle/>
          <a:p>
            <a:pPr algn="l" rtl="0"/>
            <a:r>
              <a:rPr lang="en-US" sz="2800" b="0" i="0" dirty="0">
                <a:solidFill>
                  <a:srgbClr val="272B32"/>
                </a:solidFill>
                <a:effectLst/>
                <a:latin typeface="Abadi" panose="020B0604020104020204" pitchFamily="34" charset="0"/>
              </a:rPr>
              <a:t>There are five events within canoe and kayak </a:t>
            </a:r>
            <a:r>
              <a:rPr lang="en-US" sz="2800" b="0" i="0" dirty="0" err="1">
                <a:solidFill>
                  <a:srgbClr val="272B32"/>
                </a:solidFill>
                <a:effectLst/>
                <a:latin typeface="Abadi" panose="020B0604020104020204" pitchFamily="34" charset="0"/>
              </a:rPr>
              <a:t>programme</a:t>
            </a:r>
            <a:r>
              <a:rPr lang="en-US" sz="2800" b="0" i="0" dirty="0">
                <a:solidFill>
                  <a:srgbClr val="272B32"/>
                </a:solidFill>
                <a:effectLst/>
                <a:latin typeface="Abadi" panose="020B0604020104020204" pitchFamily="34" charset="0"/>
              </a:rPr>
              <a:t> with both men and women contesting the kayak and canoe singles (WK1, MK1, WC1, MC1); there is also mixed canoe doubles (XC2). </a:t>
            </a:r>
            <a:endParaRPr lang="sk-SK" sz="2800" b="0" i="0" dirty="0">
              <a:solidFill>
                <a:srgbClr val="272B32"/>
              </a:solidFill>
              <a:effectLst/>
              <a:latin typeface="Abadi" panose="020B0604020104020204" pitchFamily="34" charset="0"/>
            </a:endParaRPr>
          </a:p>
          <a:p>
            <a:pPr algn="l" rtl="0"/>
            <a:r>
              <a:rPr lang="en-US" sz="2800" b="0" i="0" dirty="0">
                <a:solidFill>
                  <a:srgbClr val="272B32"/>
                </a:solidFill>
                <a:effectLst/>
                <a:latin typeface="Abadi" panose="020B0604020104020204" pitchFamily="34" charset="0"/>
              </a:rPr>
              <a:t>Kayak Cross </a:t>
            </a:r>
            <a:r>
              <a:rPr lang="en-US" sz="2800" b="0" i="0" dirty="0" err="1">
                <a:solidFill>
                  <a:srgbClr val="272B32"/>
                </a:solidFill>
                <a:effectLst/>
                <a:latin typeface="Abadi" panose="020B0604020104020204" pitchFamily="34" charset="0"/>
              </a:rPr>
              <a:t>programme</a:t>
            </a:r>
            <a:r>
              <a:rPr lang="en-US" sz="2800" b="0" i="0" dirty="0">
                <a:solidFill>
                  <a:srgbClr val="272B32"/>
                </a:solidFill>
                <a:effectLst/>
                <a:latin typeface="Abadi" panose="020B0604020104020204" pitchFamily="34" charset="0"/>
              </a:rPr>
              <a:t> consists of women's kayak (WX1) and men's kayak </a:t>
            </a:r>
            <a:r>
              <a:rPr lang="en-US" sz="2800" b="0" i="0" dirty="0" err="1">
                <a:solidFill>
                  <a:srgbClr val="272B32"/>
                </a:solidFill>
                <a:effectLst/>
                <a:latin typeface="Abadi" panose="020B0604020104020204" pitchFamily="34" charset="0"/>
              </a:rPr>
              <a:t>cros</a:t>
            </a:r>
            <a:r>
              <a:rPr lang="en-US" sz="2800" b="0" i="0" dirty="0">
                <a:solidFill>
                  <a:srgbClr val="272B32"/>
                </a:solidFill>
                <a:effectLst/>
                <a:latin typeface="Abadi" panose="020B0604020104020204" pitchFamily="34" charset="0"/>
              </a:rPr>
              <a:t> (MX1).</a:t>
            </a:r>
            <a:endParaRPr lang="sk-SK" sz="2800" b="0" i="0" dirty="0">
              <a:solidFill>
                <a:srgbClr val="272B32"/>
              </a:solidFill>
              <a:effectLst/>
              <a:latin typeface="Abadi" panose="020B0604020104020204" pitchFamily="34" charset="0"/>
            </a:endParaRPr>
          </a:p>
          <a:p>
            <a:pPr algn="l" rtl="0"/>
            <a:endParaRPr lang="en-US" sz="2800" dirty="0">
              <a:effectLst/>
              <a:latin typeface="Abadi" panose="020B0604020104020204" pitchFamily="34" charset="0"/>
            </a:endParaRPr>
          </a:p>
          <a:p>
            <a:pPr algn="l" rtl="0"/>
            <a:r>
              <a:rPr lang="en-US" sz="2800" b="0" i="0" dirty="0">
                <a:solidFill>
                  <a:srgbClr val="272B32"/>
                </a:solidFill>
                <a:effectLst/>
                <a:latin typeface="Abadi" panose="020B0604020104020204" pitchFamily="34" charset="0"/>
              </a:rPr>
              <a:t>The Olympic </a:t>
            </a:r>
            <a:r>
              <a:rPr lang="en-US" sz="2800" b="0" i="0" dirty="0" err="1">
                <a:solidFill>
                  <a:srgbClr val="272B32"/>
                </a:solidFill>
                <a:effectLst/>
                <a:latin typeface="Abadi" panose="020B0604020104020204" pitchFamily="34" charset="0"/>
              </a:rPr>
              <a:t>programme</a:t>
            </a:r>
            <a:r>
              <a:rPr lang="en-US" sz="2800" b="0" i="0" dirty="0">
                <a:solidFill>
                  <a:srgbClr val="272B32"/>
                </a:solidFill>
                <a:effectLst/>
                <a:latin typeface="Abadi" panose="020B0604020104020204" pitchFamily="34" charset="0"/>
              </a:rPr>
              <a:t> currently features four classes MK1, WK1, MC1 and WC1. </a:t>
            </a:r>
            <a:endParaRPr lang="sk-SK" sz="2800" b="0" i="0" dirty="0">
              <a:solidFill>
                <a:srgbClr val="272B32"/>
              </a:solidFill>
              <a:effectLst/>
              <a:latin typeface="Abadi" panose="020B0604020104020204" pitchFamily="34" charset="0"/>
            </a:endParaRPr>
          </a:p>
          <a:p>
            <a:pPr algn="l" rtl="0"/>
            <a:r>
              <a:rPr lang="en-US" sz="2800" b="0" i="0" dirty="0">
                <a:solidFill>
                  <a:srgbClr val="272B32"/>
                </a:solidFill>
                <a:effectLst/>
                <a:latin typeface="Abadi" panose="020B0604020104020204" pitchFamily="34" charset="0"/>
              </a:rPr>
              <a:t>Kayak Cross will make its debut at the 2024 Olympic Games in Paris.</a:t>
            </a:r>
            <a:endParaRPr lang="en-US" sz="2800" dirty="0">
              <a:effectLst/>
              <a:latin typeface="Abadi" panose="020B0604020104020204" pitchFamily="34" charset="0"/>
            </a:endParaRPr>
          </a:p>
        </p:txBody>
      </p:sp>
    </p:spTree>
    <p:extLst>
      <p:ext uri="{BB962C8B-B14F-4D97-AF65-F5344CB8AC3E}">
        <p14:creationId xmlns:p14="http://schemas.microsoft.com/office/powerpoint/2010/main" val="3421680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6F71E8-8D71-9405-3A01-01C3B8F86877}"/>
              </a:ext>
            </a:extLst>
          </p:cNvPr>
          <p:cNvSpPr>
            <a:spLocks noGrp="1"/>
          </p:cNvSpPr>
          <p:nvPr>
            <p:ph type="title"/>
          </p:nvPr>
        </p:nvSpPr>
        <p:spPr>
          <a:xfrm>
            <a:off x="1468814" y="503853"/>
            <a:ext cx="9808773" cy="806788"/>
          </a:xfrm>
        </p:spPr>
        <p:txBody>
          <a:bodyPr/>
          <a:lstStyle/>
          <a:p>
            <a:pPr algn="l" rtl="0"/>
            <a:r>
              <a:rPr lang="en-US" b="0" i="0" dirty="0">
                <a:solidFill>
                  <a:srgbClr val="000000"/>
                </a:solidFill>
                <a:effectLst/>
              </a:rPr>
              <a:t>Physical demand</a:t>
            </a:r>
            <a:r>
              <a:rPr lang="sk-SK" b="0" i="0" dirty="0">
                <a:solidFill>
                  <a:srgbClr val="000000"/>
                </a:solidFill>
                <a:effectLst/>
              </a:rPr>
              <a:t>s</a:t>
            </a:r>
            <a:endParaRPr lang="en-US" dirty="0">
              <a:effectLst/>
            </a:endParaRPr>
          </a:p>
        </p:txBody>
      </p:sp>
      <p:sp>
        <p:nvSpPr>
          <p:cNvPr id="4" name="Content Placeholder 3">
            <a:extLst>
              <a:ext uri="{FF2B5EF4-FFF2-40B4-BE49-F238E27FC236}">
                <a16:creationId xmlns:a16="http://schemas.microsoft.com/office/drawing/2014/main" id="{392C90C5-5198-C255-02F9-1608AA49E088}"/>
              </a:ext>
            </a:extLst>
          </p:cNvPr>
          <p:cNvSpPr>
            <a:spLocks noGrp="1"/>
          </p:cNvSpPr>
          <p:nvPr>
            <p:ph sz="quarter" idx="12"/>
          </p:nvPr>
        </p:nvSpPr>
        <p:spPr>
          <a:xfrm>
            <a:off x="1468814" y="1310641"/>
            <a:ext cx="4627186" cy="4866223"/>
          </a:xfrm>
        </p:spPr>
        <p:txBody>
          <a:bodyPr>
            <a:normAutofit fontScale="70000" lnSpcReduction="20000"/>
          </a:bodyPr>
          <a:lstStyle/>
          <a:p>
            <a:pPr algn="l" rtl="0"/>
            <a:r>
              <a:rPr lang="en-US" b="0" i="0" dirty="0">
                <a:solidFill>
                  <a:srgbClr val="000000"/>
                </a:solidFill>
                <a:effectLst/>
                <a:latin typeface="Abadi" panose="020B0604020104020204" pitchFamily="34" charset="0"/>
              </a:rPr>
              <a:t>Muscular Strength and Power</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en-US" b="0" i="0" dirty="0">
                <a:solidFill>
                  <a:srgbClr val="000000"/>
                </a:solidFill>
                <a:effectLst/>
                <a:latin typeface="Abadi" panose="020B0604020104020204" pitchFamily="34" charset="0"/>
              </a:rPr>
              <a:t>Upper limb muscles and trunk</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en-US" b="0" i="0" dirty="0">
                <a:solidFill>
                  <a:srgbClr val="000000"/>
                </a:solidFill>
                <a:effectLst/>
                <a:latin typeface="Abadi" panose="020B0604020104020204" pitchFamily="34" charset="0"/>
              </a:rPr>
              <a:t>Muscular strength to paddle effectively</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en-US" b="0" i="0" dirty="0">
                <a:solidFill>
                  <a:srgbClr val="000000"/>
                </a:solidFill>
                <a:effectLst/>
                <a:latin typeface="Abadi" panose="020B0604020104020204" pitchFamily="34" charset="0"/>
              </a:rPr>
              <a:t>Power for explosive movements during gate navigation and rapid acceleration</a:t>
            </a:r>
            <a:endParaRPr lang="en-US" dirty="0">
              <a:effectLst/>
              <a:latin typeface="Abadi" panose="020B0604020104020204" pitchFamily="34" charset="0"/>
            </a:endParaRPr>
          </a:p>
          <a:p>
            <a:pPr algn="l" rtl="0"/>
            <a:r>
              <a:rPr lang="en-US" b="0" i="0" dirty="0">
                <a:solidFill>
                  <a:srgbClr val="000000"/>
                </a:solidFill>
                <a:effectLst/>
                <a:latin typeface="Abadi" panose="020B0604020104020204" pitchFamily="34" charset="0"/>
              </a:rPr>
              <a:t>Endurance</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en-US" b="0" i="0" dirty="0">
                <a:solidFill>
                  <a:srgbClr val="000000"/>
                </a:solidFill>
                <a:effectLst/>
                <a:latin typeface="Abadi" panose="020B0604020104020204" pitchFamily="34" charset="0"/>
              </a:rPr>
              <a:t>Length of races around 90 to 110 seconds: high-intensity effort</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sk-SK" dirty="0">
                <a:solidFill>
                  <a:srgbClr val="000000"/>
                </a:solidFill>
                <a:latin typeface="Abadi" panose="020B0604020104020204" pitchFamily="34" charset="0"/>
              </a:rPr>
              <a:t>A</a:t>
            </a:r>
            <a:r>
              <a:rPr lang="en-US" b="0" i="0" dirty="0" err="1">
                <a:solidFill>
                  <a:srgbClr val="000000"/>
                </a:solidFill>
                <a:effectLst/>
                <a:latin typeface="Abadi" panose="020B0604020104020204" pitchFamily="34" charset="0"/>
              </a:rPr>
              <a:t>erobic</a:t>
            </a:r>
            <a:r>
              <a:rPr lang="en-US" b="0" i="0" dirty="0">
                <a:solidFill>
                  <a:srgbClr val="000000"/>
                </a:solidFill>
                <a:effectLst/>
                <a:latin typeface="Abadi" panose="020B0604020104020204" pitchFamily="34" charset="0"/>
              </a:rPr>
              <a:t> and anaerobic endurance for sustaining performance</a:t>
            </a:r>
            <a:endParaRPr lang="en-US" dirty="0">
              <a:effectLst/>
              <a:latin typeface="Abadi" panose="020B0604020104020204" pitchFamily="34" charset="0"/>
            </a:endParaRPr>
          </a:p>
          <a:p>
            <a:pPr algn="l" rtl="0"/>
            <a:r>
              <a:rPr lang="en-US" b="0" i="0" dirty="0">
                <a:solidFill>
                  <a:srgbClr val="000000"/>
                </a:solidFill>
                <a:effectLst/>
                <a:latin typeface="Abadi" panose="020B0604020104020204" pitchFamily="34" charset="0"/>
              </a:rPr>
              <a:t>Core Stability and Balance</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en-US" b="0" i="0" dirty="0">
                <a:solidFill>
                  <a:srgbClr val="000000"/>
                </a:solidFill>
                <a:effectLst/>
                <a:latin typeface="Abadi" panose="020B0604020104020204" pitchFamily="34" charset="0"/>
              </a:rPr>
              <a:t>Dynamic water environment, changing water conditions</a:t>
            </a:r>
            <a:endParaRPr lang="en-US" dirty="0">
              <a:effectLst/>
              <a:latin typeface="Abadi" panose="020B0604020104020204" pitchFamily="34" charset="0"/>
            </a:endParaRPr>
          </a:p>
          <a:p>
            <a:pPr algn="l" rtl="0"/>
            <a:r>
              <a:rPr lang="en-US" b="0" i="0" dirty="0">
                <a:solidFill>
                  <a:srgbClr val="000000"/>
                </a:solidFill>
                <a:effectLst/>
                <a:latin typeface="Abadi" panose="020B0604020104020204" pitchFamily="34" charset="0"/>
              </a:rPr>
              <a:t>Agility and Coordination</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en-US" b="0" i="0" dirty="0">
                <a:solidFill>
                  <a:srgbClr val="000000"/>
                </a:solidFill>
                <a:effectLst/>
                <a:latin typeface="Abadi" panose="020B0604020104020204" pitchFamily="34" charset="0"/>
              </a:rPr>
              <a:t>Navigating through gates - precise movements, quick adjustments</a:t>
            </a:r>
            <a:endParaRPr lang="en-US" dirty="0">
              <a:effectLst/>
              <a:latin typeface="Abadi" panose="020B0604020104020204" pitchFamily="34" charset="0"/>
            </a:endParaRPr>
          </a:p>
        </p:txBody>
      </p:sp>
      <p:sp>
        <p:nvSpPr>
          <p:cNvPr id="2" name="Content Placeholder 1">
            <a:extLst>
              <a:ext uri="{FF2B5EF4-FFF2-40B4-BE49-F238E27FC236}">
                <a16:creationId xmlns:a16="http://schemas.microsoft.com/office/drawing/2014/main" id="{C7992593-AF79-3D1E-E253-0765DF0F513F}"/>
              </a:ext>
            </a:extLst>
          </p:cNvPr>
          <p:cNvSpPr>
            <a:spLocks noGrp="1"/>
          </p:cNvSpPr>
          <p:nvPr>
            <p:ph sz="quarter" idx="11"/>
          </p:nvPr>
        </p:nvSpPr>
        <p:spPr>
          <a:xfrm>
            <a:off x="6668185" y="1310641"/>
            <a:ext cx="4609399" cy="4866223"/>
          </a:xfrm>
        </p:spPr>
        <p:txBody>
          <a:bodyPr>
            <a:normAutofit fontScale="62500" lnSpcReduction="20000"/>
          </a:bodyPr>
          <a:lstStyle/>
          <a:p>
            <a:pPr algn="l" rtl="0"/>
            <a:r>
              <a:rPr lang="en-US" b="0" i="0" dirty="0">
                <a:solidFill>
                  <a:srgbClr val="000000"/>
                </a:solidFill>
                <a:effectLst/>
                <a:latin typeface="Abadi" panose="020B0604020104020204" pitchFamily="34" charset="0"/>
              </a:rPr>
              <a:t>Anaerobic Capacity</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en-US" b="0" i="0" dirty="0">
                <a:solidFill>
                  <a:srgbClr val="000000"/>
                </a:solidFill>
                <a:effectLst/>
                <a:latin typeface="Abadi" panose="020B0604020104020204" pitchFamily="34" charset="0"/>
              </a:rPr>
              <a:t>Short intervals of intense effort</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en-US" b="0" i="0" dirty="0" err="1">
                <a:solidFill>
                  <a:srgbClr val="000000"/>
                </a:solidFill>
                <a:effectLst/>
                <a:latin typeface="Abadi" panose="020B0604020104020204" pitchFamily="34" charset="0"/>
              </a:rPr>
              <a:t>Acceler</a:t>
            </a:r>
            <a:r>
              <a:rPr lang="sk-SK" b="0" i="0" dirty="0" err="1">
                <a:solidFill>
                  <a:srgbClr val="000000"/>
                </a:solidFill>
                <a:effectLst/>
                <a:latin typeface="Abadi" panose="020B0604020104020204" pitchFamily="34" charset="0"/>
              </a:rPr>
              <a:t>ation</a:t>
            </a:r>
            <a:r>
              <a:rPr lang="en-US" b="0" i="0" dirty="0">
                <a:solidFill>
                  <a:srgbClr val="000000"/>
                </a:solidFill>
                <a:effectLst/>
                <a:latin typeface="Abadi" panose="020B0604020104020204" pitchFamily="34" charset="0"/>
              </a:rPr>
              <a:t> between gates </a:t>
            </a:r>
            <a:endParaRPr lang="en-US" dirty="0">
              <a:effectLst/>
              <a:latin typeface="Abadi" panose="020B0604020104020204" pitchFamily="34" charset="0"/>
            </a:endParaRPr>
          </a:p>
          <a:p>
            <a:pPr algn="l" rtl="0"/>
            <a:r>
              <a:rPr lang="en-US" b="0" i="0" dirty="0">
                <a:solidFill>
                  <a:srgbClr val="000000"/>
                </a:solidFill>
                <a:effectLst/>
                <a:latin typeface="Abadi" panose="020B0604020104020204" pitchFamily="34" charset="0"/>
              </a:rPr>
              <a:t>Flexibility and ROM</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en-US" b="0" i="0" dirty="0">
                <a:solidFill>
                  <a:srgbClr val="000000"/>
                </a:solidFill>
                <a:effectLst/>
                <a:latin typeface="Abadi" panose="020B0604020104020204" pitchFamily="34" charset="0"/>
              </a:rPr>
              <a:t>Paddling techniques, efficient strokes </a:t>
            </a:r>
            <a:endParaRPr lang="en-US" dirty="0">
              <a:effectLst/>
              <a:latin typeface="Abadi" panose="020B0604020104020204" pitchFamily="34" charset="0"/>
            </a:endParaRPr>
          </a:p>
          <a:p>
            <a:pPr algn="l" rtl="0"/>
            <a:r>
              <a:rPr lang="en-US" b="0" i="0" dirty="0">
                <a:solidFill>
                  <a:srgbClr val="000000"/>
                </a:solidFill>
                <a:effectLst/>
                <a:latin typeface="Abadi" panose="020B0604020104020204" pitchFamily="34" charset="0"/>
              </a:rPr>
              <a:t>Mental Toughness and Focus </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en-US" b="0" i="0" dirty="0">
                <a:solidFill>
                  <a:srgbClr val="000000"/>
                </a:solidFill>
                <a:effectLst/>
                <a:latin typeface="Abadi" panose="020B0604020104020204" pitchFamily="34" charset="0"/>
              </a:rPr>
              <a:t>Slalom courses are challenging and unpredictable</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en-US" b="0" i="0" dirty="0">
                <a:solidFill>
                  <a:srgbClr val="000000"/>
                </a:solidFill>
                <a:effectLst/>
                <a:latin typeface="Abadi" panose="020B0604020104020204" pitchFamily="34" charset="0"/>
              </a:rPr>
              <a:t>Mental resilience to handle pressure</a:t>
            </a:r>
            <a:r>
              <a:rPr lang="sk-SK" b="0" i="0" dirty="0">
                <a:solidFill>
                  <a:srgbClr val="000000"/>
                </a:solidFill>
                <a:effectLst/>
                <a:latin typeface="Abadi" panose="020B0604020104020204" pitchFamily="34" charset="0"/>
              </a:rPr>
              <a:t>,</a:t>
            </a:r>
            <a:r>
              <a:rPr lang="en-US" b="0" i="0" dirty="0">
                <a:solidFill>
                  <a:srgbClr val="000000"/>
                </a:solidFill>
                <a:effectLst/>
                <a:latin typeface="Abadi" panose="020B0604020104020204" pitchFamily="34" charset="0"/>
              </a:rPr>
              <a:t> make quick decisions, stay focused</a:t>
            </a:r>
            <a:endParaRPr lang="en-US" dirty="0">
              <a:effectLst/>
              <a:latin typeface="Abadi" panose="020B0604020104020204" pitchFamily="34" charset="0"/>
            </a:endParaRPr>
          </a:p>
          <a:p>
            <a:pPr algn="l" rtl="0"/>
            <a:r>
              <a:rPr lang="en-US" b="0" i="0" dirty="0">
                <a:solidFill>
                  <a:srgbClr val="000000"/>
                </a:solidFill>
                <a:effectLst/>
                <a:latin typeface="Abadi" panose="020B0604020104020204" pitchFamily="34" charset="0"/>
              </a:rPr>
              <a:t>Technical Skill</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en-US" b="0" i="0" dirty="0">
                <a:solidFill>
                  <a:srgbClr val="000000"/>
                </a:solidFill>
                <a:effectLst/>
                <a:latin typeface="Abadi" panose="020B0604020104020204" pitchFamily="34" charset="0"/>
              </a:rPr>
              <a:t>Gate techniques - upstream &amp; downstream</a:t>
            </a:r>
            <a:endParaRPr lang="en-US" dirty="0">
              <a:effectLst/>
              <a:latin typeface="Abadi" panose="020B0604020104020204" pitchFamily="34" charset="0"/>
            </a:endParaRPr>
          </a:p>
          <a:p>
            <a:pPr marL="742950" lvl="1" indent="-285750" algn="l" rtl="0">
              <a:buFont typeface="Arial" panose="020B0604020202020204" pitchFamily="34" charset="0"/>
              <a:buChar char="•"/>
            </a:pPr>
            <a:r>
              <a:rPr lang="en-US" b="0" i="0" dirty="0">
                <a:solidFill>
                  <a:srgbClr val="000000"/>
                </a:solidFill>
                <a:effectLst/>
                <a:latin typeface="Abadi" panose="020B0604020104020204" pitchFamily="34" charset="0"/>
              </a:rPr>
              <a:t>Precision and timing</a:t>
            </a:r>
            <a:endParaRPr lang="en-US" dirty="0">
              <a:effectLst/>
              <a:latin typeface="Abadi" panose="020B0604020104020204" pitchFamily="34" charset="0"/>
            </a:endParaRPr>
          </a:p>
        </p:txBody>
      </p:sp>
      <p:sp>
        <p:nvSpPr>
          <p:cNvPr id="5" name="Slide Number Placeholder 4">
            <a:extLst>
              <a:ext uri="{FF2B5EF4-FFF2-40B4-BE49-F238E27FC236}">
                <a16:creationId xmlns:a16="http://schemas.microsoft.com/office/drawing/2014/main" id="{A34518A5-1C9D-79F3-349C-3E7AAFD98951}"/>
              </a:ext>
            </a:extLst>
          </p:cNvPr>
          <p:cNvSpPr>
            <a:spLocks noGrp="1"/>
          </p:cNvSpPr>
          <p:nvPr>
            <p:ph type="sldNum" sz="quarter" idx="15"/>
          </p:nvPr>
        </p:nvSpPr>
        <p:spPr/>
        <p:txBody>
          <a:bodyPr/>
          <a:lstStyle/>
          <a:p>
            <a:fld id="{18D65601-5AE2-46FC-B138-694DDD2B510D}" type="slidenum">
              <a:rPr lang="en-US" smtClean="0"/>
              <a:pPr/>
              <a:t>7</a:t>
            </a:fld>
            <a:endParaRPr lang="en-US" dirty="0"/>
          </a:p>
        </p:txBody>
      </p:sp>
    </p:spTree>
    <p:extLst>
      <p:ext uri="{BB962C8B-B14F-4D97-AF65-F5344CB8AC3E}">
        <p14:creationId xmlns:p14="http://schemas.microsoft.com/office/powerpoint/2010/main" val="554382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1384-8C2A-AC46-D296-2DF95CBF10BB}"/>
              </a:ext>
            </a:extLst>
          </p:cNvPr>
          <p:cNvSpPr>
            <a:spLocks noGrp="1"/>
          </p:cNvSpPr>
          <p:nvPr>
            <p:ph type="title"/>
          </p:nvPr>
        </p:nvSpPr>
        <p:spPr>
          <a:xfrm>
            <a:off x="1038031" y="1068170"/>
            <a:ext cx="10115939" cy="1930212"/>
          </a:xfrm>
        </p:spPr>
        <p:txBody>
          <a:bodyPr/>
          <a:lstStyle/>
          <a:p>
            <a:r>
              <a:rPr lang="en-US" sz="4000" b="0" i="0" dirty="0">
                <a:solidFill>
                  <a:srgbClr val="000000"/>
                </a:solidFill>
                <a:effectLst/>
              </a:rPr>
              <a:t>Year-long training program</a:t>
            </a:r>
            <a:br>
              <a:rPr lang="en-US" dirty="0">
                <a:effectLst/>
              </a:rPr>
            </a:br>
            <a:endParaRPr lang="en-ZA" dirty="0"/>
          </a:p>
        </p:txBody>
      </p:sp>
      <p:sp>
        <p:nvSpPr>
          <p:cNvPr id="3" name="Text Placeholder 2">
            <a:extLst>
              <a:ext uri="{FF2B5EF4-FFF2-40B4-BE49-F238E27FC236}">
                <a16:creationId xmlns:a16="http://schemas.microsoft.com/office/drawing/2014/main" id="{FEF606B8-D15C-3916-2C66-49DEC593A3C2}"/>
              </a:ext>
            </a:extLst>
          </p:cNvPr>
          <p:cNvSpPr>
            <a:spLocks noGrp="1"/>
          </p:cNvSpPr>
          <p:nvPr>
            <p:ph type="body" sz="quarter" idx="12"/>
          </p:nvPr>
        </p:nvSpPr>
        <p:spPr>
          <a:xfrm>
            <a:off x="1038031" y="2615609"/>
            <a:ext cx="10115939" cy="3174222"/>
          </a:xfrm>
        </p:spPr>
        <p:txBody>
          <a:bodyPr>
            <a:normAutofit/>
          </a:bodyPr>
          <a:lstStyle/>
          <a:p>
            <a:pPr algn="l"/>
            <a:r>
              <a:rPr lang="en-US" sz="3000" i="0" dirty="0">
                <a:solidFill>
                  <a:srgbClr val="111111"/>
                </a:solidFill>
                <a:effectLst/>
                <a:latin typeface="Abadi" panose="020B0604020104020204" pitchFamily="34" charset="0"/>
              </a:rPr>
              <a:t>Year-long canoe slalom training program is designed to develop the technical skills, confidence and fundamental habits necessary for long-term progression and enjoyment of the sport. </a:t>
            </a:r>
            <a:endParaRPr lang="sk-SK" sz="3000" i="0" dirty="0">
              <a:solidFill>
                <a:srgbClr val="111111"/>
              </a:solidFill>
              <a:effectLst/>
              <a:latin typeface="Abadi" panose="020B0604020104020204" pitchFamily="34" charset="0"/>
            </a:endParaRPr>
          </a:p>
          <a:p>
            <a:pPr algn="l"/>
            <a:br>
              <a:rPr lang="en-US" sz="3000" dirty="0">
                <a:effectLst/>
                <a:latin typeface="Abadi" panose="020B0604020104020204" pitchFamily="34" charset="0"/>
              </a:rPr>
            </a:br>
            <a:r>
              <a:rPr lang="en-US" sz="3000" i="0" dirty="0">
                <a:solidFill>
                  <a:srgbClr val="111111"/>
                </a:solidFill>
                <a:effectLst/>
                <a:latin typeface="Abadi" panose="020B0604020104020204" pitchFamily="34" charset="0"/>
              </a:rPr>
              <a:t>Training programs often include a mix of on-water practice and land-based training to build muscular strength and endurance specific to paddling.</a:t>
            </a:r>
            <a:endParaRPr lang="en-US" sz="3000" dirty="0">
              <a:latin typeface="Abadi" panose="020B0604020104020204" pitchFamily="34" charset="0"/>
            </a:endParaRPr>
          </a:p>
        </p:txBody>
      </p:sp>
    </p:spTree>
    <p:extLst>
      <p:ext uri="{BB962C8B-B14F-4D97-AF65-F5344CB8AC3E}">
        <p14:creationId xmlns:p14="http://schemas.microsoft.com/office/powerpoint/2010/main" val="401133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a:extLst>
              <a:ext uri="{FF2B5EF4-FFF2-40B4-BE49-F238E27FC236}">
                <a16:creationId xmlns:a16="http://schemas.microsoft.com/office/drawing/2014/main" id="{A09FACBB-80EA-61C9-F4C5-44C4A09FC7B0}"/>
              </a:ext>
            </a:extLst>
          </p:cNvPr>
          <p:cNvSpPr>
            <a:spLocks noGrp="1"/>
          </p:cNvSpPr>
          <p:nvPr>
            <p:ph type="title"/>
          </p:nvPr>
        </p:nvSpPr>
        <p:spPr>
          <a:xfrm>
            <a:off x="1468815" y="503852"/>
            <a:ext cx="4627186" cy="1427585"/>
          </a:xfrm>
        </p:spPr>
        <p:txBody>
          <a:bodyPr>
            <a:normAutofit fontScale="90000"/>
          </a:bodyPr>
          <a:lstStyle/>
          <a:p>
            <a:r>
              <a:rPr lang="en-US" b="1" i="0" dirty="0">
                <a:solidFill>
                  <a:srgbClr val="111111"/>
                </a:solidFill>
                <a:effectLst/>
              </a:rPr>
              <a:t>Pre-Season </a:t>
            </a:r>
            <a:br>
              <a:rPr lang="sk-SK" b="1" i="0" dirty="0">
                <a:solidFill>
                  <a:srgbClr val="111111"/>
                </a:solidFill>
                <a:effectLst/>
              </a:rPr>
            </a:br>
            <a:r>
              <a:rPr lang="en-US" b="1" i="0" dirty="0">
                <a:solidFill>
                  <a:srgbClr val="111111"/>
                </a:solidFill>
                <a:effectLst/>
              </a:rPr>
              <a:t>(November – February)</a:t>
            </a:r>
            <a:br>
              <a:rPr lang="en-US" dirty="0">
                <a:effectLst/>
              </a:rPr>
            </a:br>
            <a:endParaRPr lang="en-US" dirty="0"/>
          </a:p>
        </p:txBody>
      </p:sp>
      <p:sp>
        <p:nvSpPr>
          <p:cNvPr id="10" name="Zástupný objekt pre obsah 9">
            <a:extLst>
              <a:ext uri="{FF2B5EF4-FFF2-40B4-BE49-F238E27FC236}">
                <a16:creationId xmlns:a16="http://schemas.microsoft.com/office/drawing/2014/main" id="{9EA66FFB-7DDE-AAB7-DB67-50A3C0AE7E88}"/>
              </a:ext>
            </a:extLst>
          </p:cNvPr>
          <p:cNvSpPr>
            <a:spLocks noGrp="1"/>
          </p:cNvSpPr>
          <p:nvPr>
            <p:ph sz="quarter" idx="12"/>
          </p:nvPr>
        </p:nvSpPr>
        <p:spPr/>
        <p:txBody>
          <a:bodyPr>
            <a:normAutofit/>
          </a:bodyPr>
          <a:lstStyle/>
          <a:p>
            <a:pPr algn="l" rtl="0"/>
            <a:r>
              <a:rPr lang="en-US" sz="2400" b="1" i="0" dirty="0">
                <a:solidFill>
                  <a:srgbClr val="000000"/>
                </a:solidFill>
                <a:effectLst/>
                <a:latin typeface="Abadi" panose="020B0604020104020204" pitchFamily="34" charset="0"/>
              </a:rPr>
              <a:t>Strength and Conditioning:</a:t>
            </a:r>
            <a:r>
              <a:rPr lang="en-US" sz="2400" b="0" i="0" dirty="0">
                <a:solidFill>
                  <a:srgbClr val="000000"/>
                </a:solidFill>
                <a:effectLst/>
                <a:latin typeface="Abadi" panose="020B0604020104020204" pitchFamily="34" charset="0"/>
              </a:rPr>
              <a:t> Intensive gym sessions to build power, strength, and endurance.</a:t>
            </a:r>
            <a:endParaRPr lang="en-US" sz="2400" dirty="0">
              <a:effectLst/>
              <a:latin typeface="Abadi" panose="020B0604020104020204" pitchFamily="34" charset="0"/>
            </a:endParaRPr>
          </a:p>
          <a:p>
            <a:pPr algn="l" rtl="0"/>
            <a:r>
              <a:rPr lang="en-US" sz="2400" b="1" i="0" dirty="0">
                <a:solidFill>
                  <a:srgbClr val="000000"/>
                </a:solidFill>
                <a:effectLst/>
                <a:latin typeface="Abadi" panose="020B0604020104020204" pitchFamily="34" charset="0"/>
              </a:rPr>
              <a:t>Technical Skills:</a:t>
            </a:r>
            <a:r>
              <a:rPr lang="en-US" sz="2400" b="0" i="0" dirty="0">
                <a:solidFill>
                  <a:srgbClr val="000000"/>
                </a:solidFill>
                <a:effectLst/>
                <a:latin typeface="Abadi" panose="020B0604020104020204" pitchFamily="34" charset="0"/>
              </a:rPr>
              <a:t> Indoor pool sessions to refine stroke technique and roll efficiency.</a:t>
            </a:r>
            <a:endParaRPr lang="en-US" sz="2400" dirty="0">
              <a:effectLst/>
              <a:latin typeface="Abadi" panose="020B0604020104020204" pitchFamily="34" charset="0"/>
            </a:endParaRPr>
          </a:p>
          <a:p>
            <a:pPr algn="l" rtl="0"/>
            <a:r>
              <a:rPr lang="en-US" sz="2400" b="1" i="0" dirty="0">
                <a:solidFill>
                  <a:srgbClr val="000000"/>
                </a:solidFill>
                <a:effectLst/>
                <a:latin typeface="Abadi" panose="020B0604020104020204" pitchFamily="34" charset="0"/>
              </a:rPr>
              <a:t>Planning:</a:t>
            </a:r>
            <a:r>
              <a:rPr lang="en-US" sz="2400" b="0" i="0" dirty="0">
                <a:solidFill>
                  <a:srgbClr val="000000"/>
                </a:solidFill>
                <a:effectLst/>
                <a:latin typeface="Abadi" panose="020B0604020104020204" pitchFamily="34" charset="0"/>
              </a:rPr>
              <a:t> Setting goals and outlining the competition calendar</a:t>
            </a:r>
            <a:endParaRPr lang="en-US" sz="2400" dirty="0">
              <a:effectLst/>
              <a:latin typeface="Abadi" panose="020B0604020104020204" pitchFamily="34" charset="0"/>
            </a:endParaRPr>
          </a:p>
        </p:txBody>
      </p:sp>
      <p:sp>
        <p:nvSpPr>
          <p:cNvPr id="9" name="Zástupný objekt pre obsah 8">
            <a:extLst>
              <a:ext uri="{FF2B5EF4-FFF2-40B4-BE49-F238E27FC236}">
                <a16:creationId xmlns:a16="http://schemas.microsoft.com/office/drawing/2014/main" id="{7D268F01-100F-BB6B-1F0D-C39F62C26175}"/>
              </a:ext>
            </a:extLst>
          </p:cNvPr>
          <p:cNvSpPr>
            <a:spLocks noGrp="1"/>
          </p:cNvSpPr>
          <p:nvPr>
            <p:ph sz="quarter" idx="11"/>
          </p:nvPr>
        </p:nvSpPr>
        <p:spPr/>
        <p:txBody>
          <a:bodyPr>
            <a:normAutofit lnSpcReduction="10000"/>
          </a:bodyPr>
          <a:lstStyle/>
          <a:p>
            <a:pPr algn="l" rtl="0"/>
            <a:r>
              <a:rPr lang="en-US" sz="2400" b="1" i="0" dirty="0">
                <a:solidFill>
                  <a:srgbClr val="000000"/>
                </a:solidFill>
                <a:effectLst/>
                <a:latin typeface="Abadi" panose="020B0604020104020204" pitchFamily="34" charset="0"/>
              </a:rPr>
              <a:t>Water Time:</a:t>
            </a:r>
            <a:r>
              <a:rPr lang="en-US" sz="2400" b="0" i="0" dirty="0">
                <a:solidFill>
                  <a:srgbClr val="000000"/>
                </a:solidFill>
                <a:effectLst/>
                <a:latin typeface="Abadi" panose="020B0604020104020204" pitchFamily="34" charset="0"/>
              </a:rPr>
              <a:t> Transition to outdoor water as weather permits, focusing on technique and course navigation.</a:t>
            </a:r>
            <a:endParaRPr lang="en-US" sz="2400" dirty="0">
              <a:effectLst/>
              <a:latin typeface="Abadi" panose="020B0604020104020204" pitchFamily="34" charset="0"/>
            </a:endParaRPr>
          </a:p>
          <a:p>
            <a:pPr algn="l" rtl="0"/>
            <a:r>
              <a:rPr lang="en-US" sz="2400" b="1" i="0" dirty="0">
                <a:solidFill>
                  <a:srgbClr val="000000"/>
                </a:solidFill>
                <a:effectLst/>
                <a:latin typeface="Abadi" panose="020B0604020104020204" pitchFamily="34" charset="0"/>
              </a:rPr>
              <a:t>Conditioning:</a:t>
            </a:r>
            <a:r>
              <a:rPr lang="en-US" sz="2400" b="0" i="0" dirty="0">
                <a:solidFill>
                  <a:srgbClr val="000000"/>
                </a:solidFill>
                <a:effectLst/>
                <a:latin typeface="Abadi" panose="020B0604020104020204" pitchFamily="34" charset="0"/>
              </a:rPr>
              <a:t> Maintain</a:t>
            </a:r>
            <a:r>
              <a:rPr lang="sk-SK" sz="2400" b="0" i="0" dirty="0" err="1">
                <a:solidFill>
                  <a:srgbClr val="000000"/>
                </a:solidFill>
                <a:effectLst/>
                <a:latin typeface="Abadi" panose="020B0604020104020204" pitchFamily="34" charset="0"/>
              </a:rPr>
              <a:t>ing</a:t>
            </a:r>
            <a:r>
              <a:rPr lang="en-US" sz="2400" b="0" i="0" dirty="0">
                <a:solidFill>
                  <a:srgbClr val="000000"/>
                </a:solidFill>
                <a:effectLst/>
                <a:latin typeface="Abadi" panose="020B0604020104020204" pitchFamily="34" charset="0"/>
              </a:rPr>
              <a:t> strength while increasing on-water endurance.</a:t>
            </a:r>
            <a:endParaRPr lang="en-US" sz="2400" dirty="0">
              <a:effectLst/>
              <a:latin typeface="Abadi" panose="020B0604020104020204" pitchFamily="34" charset="0"/>
            </a:endParaRPr>
          </a:p>
          <a:p>
            <a:pPr algn="l" rtl="0"/>
            <a:r>
              <a:rPr lang="en-US" sz="2400" b="1" i="0" dirty="0">
                <a:solidFill>
                  <a:srgbClr val="000000"/>
                </a:solidFill>
                <a:effectLst/>
                <a:latin typeface="Abadi" panose="020B0604020104020204" pitchFamily="34" charset="0"/>
              </a:rPr>
              <a:t>Competitions:</a:t>
            </a:r>
            <a:r>
              <a:rPr lang="en-US" sz="2400" b="0" i="0" dirty="0">
                <a:solidFill>
                  <a:srgbClr val="000000"/>
                </a:solidFill>
                <a:effectLst/>
                <a:latin typeface="Abadi" panose="020B0604020104020204" pitchFamily="34" charset="0"/>
              </a:rPr>
              <a:t> Start of the competitive season with national selection races.</a:t>
            </a:r>
            <a:endParaRPr lang="en-US" sz="2400" dirty="0">
              <a:effectLst/>
              <a:latin typeface="Abadi" panose="020B0604020104020204" pitchFamily="34" charset="0"/>
            </a:endParaRPr>
          </a:p>
          <a:p>
            <a:endParaRPr lang="en-US" dirty="0">
              <a:latin typeface="Abadi" panose="020B0604020104020204" pitchFamily="34" charset="0"/>
            </a:endParaRPr>
          </a:p>
        </p:txBody>
      </p:sp>
      <p:sp>
        <p:nvSpPr>
          <p:cNvPr id="3" name="Slide Number Placeholder 2">
            <a:extLst>
              <a:ext uri="{FF2B5EF4-FFF2-40B4-BE49-F238E27FC236}">
                <a16:creationId xmlns:a16="http://schemas.microsoft.com/office/drawing/2014/main" id="{71592F51-55CE-19DC-B632-AD19560BA9D1}"/>
              </a:ext>
            </a:extLst>
          </p:cNvPr>
          <p:cNvSpPr>
            <a:spLocks noGrp="1"/>
          </p:cNvSpPr>
          <p:nvPr>
            <p:ph type="sldNum" sz="quarter" idx="15"/>
          </p:nvPr>
        </p:nvSpPr>
        <p:spPr/>
        <p:txBody>
          <a:bodyPr/>
          <a:lstStyle/>
          <a:p>
            <a:fld id="{18D65601-5AE2-46FC-B138-694DDD2B510D}" type="slidenum">
              <a:rPr lang="en-US" smtClean="0"/>
              <a:pPr/>
              <a:t>9</a:t>
            </a:fld>
            <a:endParaRPr lang="en-US" dirty="0"/>
          </a:p>
        </p:txBody>
      </p:sp>
      <p:sp>
        <p:nvSpPr>
          <p:cNvPr id="11" name="Nadpis 7">
            <a:extLst>
              <a:ext uri="{FF2B5EF4-FFF2-40B4-BE49-F238E27FC236}">
                <a16:creationId xmlns:a16="http://schemas.microsoft.com/office/drawing/2014/main" id="{2281C6D2-B013-6A9D-490A-F6E2D9DF34CC}"/>
              </a:ext>
            </a:extLst>
          </p:cNvPr>
          <p:cNvSpPr txBox="1">
            <a:spLocks/>
          </p:cNvSpPr>
          <p:nvPr/>
        </p:nvSpPr>
        <p:spPr>
          <a:xfrm>
            <a:off x="6650398" y="491821"/>
            <a:ext cx="4627186" cy="1427585"/>
          </a:xfrm>
          <a:prstGeom prst="rect">
            <a:avLst/>
          </a:prstGeom>
        </p:spPr>
        <p:txBody>
          <a:bodyPr vert="horz" lIns="0" tIns="45720" rIns="91440" bIns="45720" rtlCol="0" anchor="ctr">
            <a:normAutofit fontScale="97500" lnSpcReduction="1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i="0" dirty="0">
                <a:solidFill>
                  <a:srgbClr val="111111"/>
                </a:solidFill>
                <a:effectLst/>
              </a:rPr>
              <a:t>Spring </a:t>
            </a:r>
            <a:br>
              <a:rPr lang="sk-SK" b="1" i="0" dirty="0">
                <a:solidFill>
                  <a:srgbClr val="111111"/>
                </a:solidFill>
                <a:effectLst/>
              </a:rPr>
            </a:br>
            <a:r>
              <a:rPr lang="en-US" b="1" i="0" dirty="0">
                <a:solidFill>
                  <a:srgbClr val="111111"/>
                </a:solidFill>
                <a:effectLst/>
              </a:rPr>
              <a:t>(March – May)</a:t>
            </a:r>
            <a:br>
              <a:rPr lang="en-US" dirty="0"/>
            </a:br>
            <a:endParaRPr lang="en-US" dirty="0"/>
          </a:p>
        </p:txBody>
      </p:sp>
    </p:spTree>
    <p:extLst>
      <p:ext uri="{BB962C8B-B14F-4D97-AF65-F5344CB8AC3E}">
        <p14:creationId xmlns:p14="http://schemas.microsoft.com/office/powerpoint/2010/main" val="2224546682"/>
      </p:ext>
    </p:extLst>
  </p:cSld>
  <p:clrMapOvr>
    <a:masterClrMapping/>
  </p:clrMapOvr>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DB7358-0BCB-4DEB-B717-C1D7CC555F0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B69E9DE5-EFFE-4262-A023-32732F0B6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E3707C-8CAB-4302-B7E1-D32E1543E05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{C563DA32-0E7D-4CB1-8D3C-CDB584FDF11C}tf78544816_win32</Template>
  <TotalTime>470</TotalTime>
  <Words>1095</Words>
  <Application>Microsoft Office PowerPoint</Application>
  <PresentationFormat>Širokouhlá</PresentationFormat>
  <Paragraphs>106</Paragraphs>
  <Slides>16</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16</vt:i4>
      </vt:variant>
    </vt:vector>
  </HeadingPairs>
  <TitlesOfParts>
    <vt:vector size="22" baseType="lpstr">
      <vt:lpstr>Abadi</vt:lpstr>
      <vt:lpstr>Arial</vt:lpstr>
      <vt:lpstr>Calibri</vt:lpstr>
      <vt:lpstr>Tisa Offc Serif Pro</vt:lpstr>
      <vt:lpstr>Univers Light</vt:lpstr>
      <vt:lpstr>Custom</vt:lpstr>
      <vt:lpstr>Canoe slalom</vt:lpstr>
      <vt:lpstr>Slovak canoe slalom paddlers</vt:lpstr>
      <vt:lpstr>Sport held in natural and artificial rivers  Originated in Switzerland in 1933 as a summer alternative to slalom skiing  Summer Olympics Sport  First appearance at the Olympics in 1972 </vt:lpstr>
      <vt:lpstr>Slovakia hold the record for most gold medals in Canoe Slalom at the Olympic Games.   The only three people to claim more than three medals in the discipline at the Games are all Slovakian - Michal Martikán (two gold, two silver, one bronze) and twins Pavol and Peter Hochschorner (three gold and one bronze).  The Hochschorners finished on the podium in the MC2 at four consecutive Olympic Games - 2004, 2008, 2012 and 2016.</vt:lpstr>
      <vt:lpstr>18-25 gates (6 or 8 must be upstream gates): green (downstream) or red (upstream)  80 to 120 seconds  300 m courses   Performance is determined by the time to complete the course plus penalties for touching or missing gates  Two types of boat:  canoe (C): a single-blade paddle, athlete is  strapped into the boat with their legs bent  at the knees and tucked under their body   kayak (K): double-bladed paddle, athlete is  in a seated position in kayak. </vt:lpstr>
      <vt:lpstr>Prezentácia programu PowerPoint</vt:lpstr>
      <vt:lpstr>Physical demands</vt:lpstr>
      <vt:lpstr>Year-long training program </vt:lpstr>
      <vt:lpstr>Pre-Season  (November – February) </vt:lpstr>
      <vt:lpstr>Summer (June – August):</vt:lpstr>
      <vt:lpstr>Off-Season (November – December):</vt:lpstr>
      <vt:lpstr>Throughout the year, elite athletes also focus on:</vt:lpstr>
      <vt:lpstr>Strength Training and Conditioning </vt:lpstr>
      <vt:lpstr>Injury and prevention</vt:lpstr>
      <vt:lpstr>References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Canoe slalom</dc:title>
  <dc:creator>BUGAJOVÁ, Michaela</dc:creator>
  <cp:lastModifiedBy>BUGAJOVÁ, Michaela</cp:lastModifiedBy>
  <cp:revision>1</cp:revision>
  <dcterms:created xsi:type="dcterms:W3CDTF">2024-05-14T20:47:48Z</dcterms:created>
  <dcterms:modified xsi:type="dcterms:W3CDTF">2024-05-15T04:38:58Z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