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842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24E5-4AF4-6344-BEC5-FB171C519766}" type="datetimeFigureOut">
              <a:rPr lang="nl-NL" smtClean="0"/>
              <a:t>23-04-2024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E50B-4CA6-8E48-B3F2-430470B324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28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Intense focus on maintaining peak physical and mental condition throughout the racing season. - Specific workouts to address specific demands of each circuit, considering factors like track layout, climate conditions, and race duration. - Incorporation of strength, endurance, and reaction time drills to enhance overall performance on the track.</a:t>
            </a:r>
          </a:p>
          <a:p>
            <a:endParaRPr lang="en-GB" b="0" i="0" u="none" strike="noStrike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GB" b="0" i="0" u="none" strike="noStrike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Balancing workouts and traveling:</a:t>
            </a: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ECECEC"/>
                </a:solidFill>
                <a:effectLst/>
                <a:latin typeface="Söhne"/>
              </a:rPr>
              <a:t>Maintains peak performance.</a:t>
            </a: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ECECEC"/>
                </a:solidFill>
                <a:effectLst/>
                <a:latin typeface="Söhne"/>
              </a:rPr>
              <a:t>Prevents injuries.</a:t>
            </a: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ECECEC"/>
                </a:solidFill>
                <a:effectLst/>
                <a:latin typeface="Söhne"/>
              </a:rPr>
              <a:t>Optimizes recovery.</a:t>
            </a: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ECECEC"/>
                </a:solidFill>
                <a:effectLst/>
                <a:latin typeface="Söhne"/>
              </a:rPr>
              <a:t>Supports mental well-being.</a:t>
            </a:r>
          </a:p>
          <a:p>
            <a:pPr algn="l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ECECEC"/>
                </a:solidFill>
                <a:effectLst/>
                <a:latin typeface="Söhne"/>
              </a:rPr>
              <a:t>Promotes consistency and adaptability.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0E50B-4CA6-8E48-B3F2-430470B3244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92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Plyometric training for reactive strength and agility in Formula 1 involves:</a:t>
            </a:r>
          </a:p>
          <a:p>
            <a:endParaRPr lang="en-GB" dirty="0"/>
          </a:p>
          <a:p>
            <a:r>
              <a:rPr lang="en-GB" dirty="0"/>
              <a:t>1. Explosive Movements: Quick stretching and contracting of muscles to generate maximum force quickly.</a:t>
            </a:r>
          </a:p>
          <a:p>
            <a:endParaRPr lang="en-GB" dirty="0"/>
          </a:p>
          <a:p>
            <a:r>
              <a:rPr lang="en-GB" dirty="0"/>
              <a:t>2. Fast-Twitch Muscle Activation: Activation of fast-twitch muscle fibers (type 2) for explosive power and rapid force production.</a:t>
            </a:r>
          </a:p>
          <a:p>
            <a:endParaRPr lang="en-GB" dirty="0"/>
          </a:p>
          <a:p>
            <a:r>
              <a:rPr lang="en-GB" dirty="0"/>
              <a:t>3. Better Coordination: Improving communication between nerves and muscles for precise and efficient movements.</a:t>
            </a:r>
          </a:p>
          <a:p>
            <a:endParaRPr lang="en-GB" dirty="0"/>
          </a:p>
          <a:p>
            <a:r>
              <a:rPr lang="en-GB" dirty="0"/>
              <a:t>4. Enhanced Agility: Training the body to change direction quickly and move explosively in various planes of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0E50B-4CA6-8E48-B3F2-430470B3244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1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3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1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9fxUc6qpw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Jon7ayDS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adH7Sqim1I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3CECA2BE-0443-493F-9413-FC132026C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Formula 1 fans on track for a big picture quality upgrade thanks to Sky TV  | TechRadar">
            <a:extLst>
              <a:ext uri="{FF2B5EF4-FFF2-40B4-BE49-F238E27FC236}">
                <a16:creationId xmlns:a16="http://schemas.microsoft.com/office/drawing/2014/main" id="{AEF9B185-4081-DE3C-19D5-9F6E9731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"/>
            <a:ext cx="121889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2077">
            <a:extLst>
              <a:ext uri="{FF2B5EF4-FFF2-40B4-BE49-F238E27FC236}">
                <a16:creationId xmlns:a16="http://schemas.microsoft.com/office/drawing/2014/main" id="{57C3041F-18C8-4A3F-BB74-556AD2101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1"/>
            <a:ext cx="12191999" cy="22112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F6A3C-5F45-E2F7-639F-A19D30CA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598393"/>
            <a:ext cx="6855490" cy="1192455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Formula 1</a:t>
            </a: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72B28B90-B579-47ED-A625-BAD03AE6C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30588"/>
            <a:ext cx="12191999" cy="192741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0584A-3044-9E64-6B69-C75057982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5661214"/>
            <a:ext cx="9563100" cy="461867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Jelle Groen</a:t>
            </a:r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6259606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3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AF2D5-0F78-26CE-DDAC-17626A61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en-GB"/>
              <a:t>Physical Demands of Formula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EFCC-808B-E52A-A166-CB04E76E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r>
              <a:rPr lang="en-GB" dirty="0"/>
              <a:t>High G-forces experienced during acceleration, braking, and cornering</a:t>
            </a:r>
          </a:p>
          <a:p>
            <a:r>
              <a:rPr lang="en-GB" dirty="0"/>
              <a:t>Endurance required for races lasting up to two hours</a:t>
            </a:r>
          </a:p>
          <a:p>
            <a:r>
              <a:rPr lang="en-GB" dirty="0"/>
              <a:t>Weight loss during the race (2-3 kg)</a:t>
            </a:r>
          </a:p>
          <a:p>
            <a:r>
              <a:rPr lang="en-GB" dirty="0"/>
              <a:t>Mental focus and reaction time under extreme pressure</a:t>
            </a:r>
          </a:p>
          <a:p>
            <a:endParaRPr lang="en-GB" dirty="0"/>
          </a:p>
        </p:txBody>
      </p:sp>
      <p:pic>
        <p:nvPicPr>
          <p:cNvPr id="4" name="Online Media 3" descr="Lewis Hamilton onboard insane speed and insane g-forces at Mugello F1 track">
            <a:hlinkClick r:id="" action="ppaction://media"/>
            <a:extLst>
              <a:ext uri="{FF2B5EF4-FFF2-40B4-BE49-F238E27FC236}">
                <a16:creationId xmlns:a16="http://schemas.microsoft.com/office/drawing/2014/main" id="{F6457731-AFB6-54DB-B6D8-2A072C3BA0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3912" y="876301"/>
            <a:ext cx="2819971" cy="4991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5A8A0E-E2CC-0A56-BE9D-C35ED22D053E}"/>
              </a:ext>
            </a:extLst>
          </p:cNvPr>
          <p:cNvSpPr txBox="1"/>
          <p:nvPr/>
        </p:nvSpPr>
        <p:spPr>
          <a:xfrm>
            <a:off x="1128156" y="6370911"/>
            <a:ext cx="8566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/>
            <a:r>
              <a:rPr lang="en-GB" sz="1000" b="0" i="1" u="none" strike="noStrike" dirty="0">
                <a:effectLst/>
                <a:latin typeface="Times New Roman" panose="02020603050405020304" pitchFamily="18" charset="0"/>
              </a:rPr>
              <a:t>Explained: Why do F1 drivers get weighted after a race</a:t>
            </a:r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. (2024, March 29). RacingNews365. </a:t>
            </a:r>
          </a:p>
          <a:p>
            <a:pPr marL="457200" indent="-457200" algn="l"/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https://racingnews365.com/why-do-f1-drivers-get-weighed-after-a-race#:~:text=Do%20F1%20drivers%20lose%20weight,due%20to%20the%20extreme%20heat.</a:t>
            </a:r>
          </a:p>
        </p:txBody>
      </p:sp>
    </p:spTree>
    <p:extLst>
      <p:ext uri="{BB962C8B-B14F-4D97-AF65-F5344CB8AC3E}">
        <p14:creationId xmlns:p14="http://schemas.microsoft.com/office/powerpoint/2010/main" val="4600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6EC0E-B6D9-5A2A-1C95-2CE8F76A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nl-NL"/>
              <a:t>Off-Season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74CF-684E-26DD-54CE-CDE6C0D6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/>
          </a:bodyPr>
          <a:lstStyle/>
          <a:p>
            <a:r>
              <a:rPr lang="nl-NL" dirty="0"/>
              <a:t>Specific </a:t>
            </a:r>
            <a:r>
              <a:rPr lang="nl-NL" dirty="0" err="1"/>
              <a:t>strength</a:t>
            </a:r>
            <a:r>
              <a:rPr lang="nl-NL" dirty="0"/>
              <a:t> training programs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build</a:t>
            </a:r>
            <a:r>
              <a:rPr lang="nl-NL" dirty="0"/>
              <a:t> </a:t>
            </a:r>
            <a:r>
              <a:rPr lang="nl-NL" dirty="0" err="1"/>
              <a:t>muscle</a:t>
            </a:r>
            <a:r>
              <a:rPr lang="nl-NL" dirty="0"/>
              <a:t> </a:t>
            </a:r>
            <a:r>
              <a:rPr lang="nl-NL" dirty="0" err="1"/>
              <a:t>endurance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strength</a:t>
            </a:r>
            <a:endParaRPr lang="nl-NL" dirty="0"/>
          </a:p>
          <a:p>
            <a:r>
              <a:rPr lang="nl-NL" dirty="0" err="1"/>
              <a:t>Cardiovascular</a:t>
            </a:r>
            <a:r>
              <a:rPr lang="nl-NL" dirty="0"/>
              <a:t> </a:t>
            </a:r>
            <a:r>
              <a:rPr lang="nl-NL" dirty="0" err="1"/>
              <a:t>conditioning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improved</a:t>
            </a:r>
            <a:r>
              <a:rPr lang="nl-NL" dirty="0"/>
              <a:t> </a:t>
            </a:r>
            <a:r>
              <a:rPr lang="nl-NL" dirty="0" err="1"/>
              <a:t>stamina</a:t>
            </a:r>
            <a:endParaRPr lang="nl-NL" dirty="0"/>
          </a:p>
          <a:p>
            <a:endParaRPr lang="nl-NL" dirty="0"/>
          </a:p>
        </p:txBody>
      </p:sp>
      <p:pic>
        <p:nvPicPr>
          <p:cNvPr id="5" name="Online Media 4" descr="Verstappen training 🏋️‍♀️">
            <a:hlinkClick r:id="" action="ppaction://media"/>
            <a:extLst>
              <a:ext uri="{FF2B5EF4-FFF2-40B4-BE49-F238E27FC236}">
                <a16:creationId xmlns:a16="http://schemas.microsoft.com/office/drawing/2014/main" id="{703A4556-7DD3-A89B-2697-1FD7BDE3C3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3912" y="876301"/>
            <a:ext cx="2819971" cy="49911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745A5E-BA1F-2E13-D36E-D227C20127AF}"/>
              </a:ext>
            </a:extLst>
          </p:cNvPr>
          <p:cNvSpPr txBox="1"/>
          <p:nvPr/>
        </p:nvSpPr>
        <p:spPr>
          <a:xfrm>
            <a:off x="1128156" y="6370911"/>
            <a:ext cx="664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Keith, P. (2024, April 18). F1 drivers spill their fitness secrets. Red Bull. </a:t>
            </a:r>
          </a:p>
          <a:p>
            <a:r>
              <a:rPr lang="en-GB" sz="1000" dirty="0"/>
              <a:t>https://</a:t>
            </a:r>
            <a:r>
              <a:rPr lang="en-GB" sz="1000" dirty="0" err="1"/>
              <a:t>www.redbull.com</a:t>
            </a:r>
            <a:r>
              <a:rPr lang="en-GB" sz="1000" dirty="0"/>
              <a:t>/int-</a:t>
            </a:r>
            <a:r>
              <a:rPr lang="en-GB" sz="1000" dirty="0" err="1"/>
              <a:t>en</a:t>
            </a:r>
            <a:r>
              <a:rPr lang="en-GB" sz="1000" dirty="0"/>
              <a:t>/formula-one-drivers-fitness-plans#3-how-do-drivers-get-in-shape-for-the-f1-season</a:t>
            </a:r>
          </a:p>
        </p:txBody>
      </p:sp>
    </p:spTree>
    <p:extLst>
      <p:ext uri="{BB962C8B-B14F-4D97-AF65-F5344CB8AC3E}">
        <p14:creationId xmlns:p14="http://schemas.microsoft.com/office/powerpoint/2010/main" val="16572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0B7F8-2A2B-F84A-5738-36B72E6F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76301"/>
            <a:ext cx="5262778" cy="812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Competition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D9821-5698-1418-4F34-8DE5BEFCD689}"/>
              </a:ext>
            </a:extLst>
          </p:cNvPr>
          <p:cNvSpPr txBox="1"/>
          <p:nvPr/>
        </p:nvSpPr>
        <p:spPr>
          <a:xfrm>
            <a:off x="952500" y="1866154"/>
            <a:ext cx="5262778" cy="4001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2"/>
                </a:solidFill>
                <a:effectLst/>
              </a:rPr>
              <a:t>Specific training regimes during the racing season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Different circuits -&gt; different trainings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2"/>
                </a:solidFill>
                <a:effectLst/>
              </a:rPr>
              <a:t>Strength, endurance, reaction time drills to improve overall performance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2"/>
                </a:solidFill>
                <a:effectLst/>
              </a:rPr>
              <a:t>Balancing physical workouts with travel and race schedules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2"/>
                </a:solidFill>
                <a:effectLst/>
              </a:rPr>
              <a:t>Importance of recovery between races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2"/>
                </a:solidFill>
                <a:effectLst/>
              </a:rPr>
              <a:t>Mental training techniques to maintain focus and concentration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Online Media 3" descr="Gasly reaction test and using it in races #f1 #formula1 #viral #pierregasly #racing #reflexes #wow">
            <a:hlinkClick r:id="" action="ppaction://media"/>
            <a:extLst>
              <a:ext uri="{FF2B5EF4-FFF2-40B4-BE49-F238E27FC236}">
                <a16:creationId xmlns:a16="http://schemas.microsoft.com/office/drawing/2014/main" id="{201527EB-27BA-0A66-5102-A2BC59981C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73912" y="876301"/>
            <a:ext cx="2819971" cy="49911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E0317B-6FC5-BFED-C46B-C2CEC3648877}"/>
              </a:ext>
            </a:extLst>
          </p:cNvPr>
          <p:cNvSpPr txBox="1"/>
          <p:nvPr/>
        </p:nvSpPr>
        <p:spPr>
          <a:xfrm>
            <a:off x="1128156" y="6370911"/>
            <a:ext cx="6643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Keith, P. (2024, April 18). F1 drivers spill their fitness secrets. Red Bull. </a:t>
            </a:r>
          </a:p>
          <a:p>
            <a:r>
              <a:rPr lang="en-GB" sz="1000" dirty="0"/>
              <a:t>https://</a:t>
            </a:r>
            <a:r>
              <a:rPr lang="en-GB" sz="1000" dirty="0" err="1"/>
              <a:t>www.redbull.com</a:t>
            </a:r>
            <a:r>
              <a:rPr lang="en-GB" sz="1000" dirty="0"/>
              <a:t>/int-</a:t>
            </a:r>
            <a:r>
              <a:rPr lang="en-GB" sz="1000" dirty="0" err="1"/>
              <a:t>en</a:t>
            </a:r>
            <a:r>
              <a:rPr lang="en-GB" sz="1000" dirty="0"/>
              <a:t>/formula-one-drivers-fitness-plans#3-how-do-drivers-get-in-shape-for-the-f1-season</a:t>
            </a:r>
          </a:p>
        </p:txBody>
      </p:sp>
    </p:spTree>
    <p:extLst>
      <p:ext uri="{BB962C8B-B14F-4D97-AF65-F5344CB8AC3E}">
        <p14:creationId xmlns:p14="http://schemas.microsoft.com/office/powerpoint/2010/main" val="19932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E3B47-3F8E-322A-D026-FFE6D9A9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nl-NL"/>
              <a:t>Special Sport Specific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13E6-FEFC-872F-9D1A-F143FD31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13959"/>
            <a:ext cx="5262778" cy="3159001"/>
          </a:xfrm>
        </p:spPr>
        <p:txBody>
          <a:bodyPr anchor="t">
            <a:normAutofit lnSpcReduction="10000"/>
          </a:bodyPr>
          <a:lstStyle/>
          <a:p>
            <a:r>
              <a:rPr lang="nl-NL" dirty="0"/>
              <a:t>Sim Racing</a:t>
            </a:r>
          </a:p>
          <a:p>
            <a:r>
              <a:rPr lang="nl-NL" dirty="0" err="1"/>
              <a:t>Simulate</a:t>
            </a:r>
            <a:r>
              <a:rPr lang="nl-NL" dirty="0"/>
              <a:t> race </a:t>
            </a:r>
            <a:r>
              <a:rPr lang="nl-NL" dirty="0" err="1"/>
              <a:t>conditions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maintain</a:t>
            </a:r>
            <a:r>
              <a:rPr lang="nl-NL" dirty="0"/>
              <a:t> </a:t>
            </a:r>
            <a:r>
              <a:rPr lang="nl-NL" dirty="0" err="1"/>
              <a:t>sharpness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Why</a:t>
            </a:r>
            <a:r>
              <a:rPr lang="nl-NL" dirty="0"/>
              <a:t>?</a:t>
            </a:r>
          </a:p>
          <a:p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track</a:t>
            </a:r>
          </a:p>
          <a:p>
            <a:r>
              <a:rPr lang="nl-NL" dirty="0" err="1"/>
              <a:t>Prepare</a:t>
            </a:r>
            <a:r>
              <a:rPr lang="nl-NL" dirty="0"/>
              <a:t> different </a:t>
            </a:r>
            <a:r>
              <a:rPr lang="nl-NL" dirty="0" err="1"/>
              <a:t>scenarios</a:t>
            </a:r>
            <a:endParaRPr lang="nl-NL" dirty="0"/>
          </a:p>
          <a:p>
            <a:endParaRPr lang="nl-NL" dirty="0"/>
          </a:p>
        </p:txBody>
      </p:sp>
      <p:pic>
        <p:nvPicPr>
          <p:cNvPr id="1028" name="Picture 4" descr="Verstappen is installing a simracing rig in his private jet - Marko ·  RaceFans">
            <a:extLst>
              <a:ext uri="{FF2B5EF4-FFF2-40B4-BE49-F238E27FC236}">
                <a16:creationId xmlns:a16="http://schemas.microsoft.com/office/drawing/2014/main" id="{EA24F8E0-E205-2CD0-5859-6931B34F9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r="34061" b="2"/>
          <a:stretch/>
        </p:blipFill>
        <p:spPr bwMode="auto">
          <a:xfrm>
            <a:off x="6887705" y="899631"/>
            <a:ext cx="4392385" cy="49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68F22D-41A8-E61D-9CE3-C08BE7E55E2A}"/>
              </a:ext>
            </a:extLst>
          </p:cNvPr>
          <p:cNvSpPr txBox="1"/>
          <p:nvPr/>
        </p:nvSpPr>
        <p:spPr>
          <a:xfrm>
            <a:off x="1140031" y="6424551"/>
            <a:ext cx="941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/>
              <a:t>Leporati</a:t>
            </a:r>
            <a:r>
              <a:rPr lang="en-GB" sz="800" dirty="0"/>
              <a:t>, G. (2024, January 8). Formula 1 drivers spend hours in a simulator before each race. It can make or break race day. Business Insider. </a:t>
            </a:r>
          </a:p>
          <a:p>
            <a:r>
              <a:rPr lang="en-GB" sz="800" dirty="0"/>
              <a:t>https://</a:t>
            </a:r>
            <a:r>
              <a:rPr lang="en-GB" sz="800" dirty="0" err="1"/>
              <a:t>www.businessinsider.com</a:t>
            </a:r>
            <a:r>
              <a:rPr lang="en-GB" sz="800" dirty="0"/>
              <a:t>/formula-1-simulator-racing-team-alex-albon-williams-2023-11#:~:text=The%20simulator%20is%20particularly%20important,familiarity%20with%20the%20track's%20layout.</a:t>
            </a:r>
          </a:p>
        </p:txBody>
      </p:sp>
    </p:spTree>
    <p:extLst>
      <p:ext uri="{BB962C8B-B14F-4D97-AF65-F5344CB8AC3E}">
        <p14:creationId xmlns:p14="http://schemas.microsoft.com/office/powerpoint/2010/main" val="36629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4" name="Rectangle 3103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14A4A-ABB6-7745-E841-27C7CE0D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42" y="393791"/>
            <a:ext cx="6061003" cy="1560082"/>
          </a:xfrm>
        </p:spPr>
        <p:txBody>
          <a:bodyPr>
            <a:normAutofit/>
          </a:bodyPr>
          <a:lstStyle/>
          <a:p>
            <a:r>
              <a:rPr lang="nl-NL"/>
              <a:t>Injury Prevention Through Exercise</a:t>
            </a:r>
          </a:p>
        </p:txBody>
      </p:sp>
      <p:pic>
        <p:nvPicPr>
          <p:cNvPr id="3080" name="Picture 8" descr="A person lying on the floor&#10;&#10;Description automatically generated">
            <a:extLst>
              <a:ext uri="{FF2B5EF4-FFF2-40B4-BE49-F238E27FC236}">
                <a16:creationId xmlns:a16="http://schemas.microsoft.com/office/drawing/2014/main" id="{9D9B7C3F-D127-E1AC-D9CA-42AAC5757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1214"/>
          <a:stretch/>
        </p:blipFill>
        <p:spPr bwMode="auto">
          <a:xfrm>
            <a:off x="8305800" y="1"/>
            <a:ext cx="38862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6" name="Straight Connector 3105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62729"/>
            <a:ext cx="0" cy="31951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3DA8-B0FB-B176-9D1D-DDC05364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20" y="2112704"/>
            <a:ext cx="6060999" cy="3945195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nl-NL"/>
              <a:t>Neck strengthening exercises to withstand G-forces</a:t>
            </a:r>
          </a:p>
          <a:p>
            <a:pPr>
              <a:lnSpc>
                <a:spcPct val="110000"/>
              </a:lnSpc>
            </a:pPr>
            <a:r>
              <a:rPr lang="nl-NL"/>
              <a:t>Core stabilization exercises for improved balance and posture</a:t>
            </a:r>
          </a:p>
          <a:p>
            <a:pPr>
              <a:lnSpc>
                <a:spcPct val="110000"/>
              </a:lnSpc>
            </a:pPr>
            <a:r>
              <a:rPr lang="nl-NL"/>
              <a:t>Flexibility and mobility drills to prevent muscle strains</a:t>
            </a:r>
          </a:p>
          <a:p>
            <a:pPr>
              <a:lnSpc>
                <a:spcPct val="110000"/>
              </a:lnSpc>
            </a:pPr>
            <a:r>
              <a:rPr lang="nl-NL"/>
              <a:t>Plyometric training to enhance reactive strength and agility</a:t>
            </a:r>
          </a:p>
          <a:p>
            <a:pPr marL="56007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/>
              <a:t>Explosive movents, fast twitch muscle activation, better coordination and agility</a:t>
            </a:r>
          </a:p>
        </p:txBody>
      </p:sp>
      <p:pic>
        <p:nvPicPr>
          <p:cNvPr id="3082" name="Picture 10" descr="Max: &quot;I train twice a day, three to four hours&quot; - news.verstappen.com">
            <a:extLst>
              <a:ext uri="{FF2B5EF4-FFF2-40B4-BE49-F238E27FC236}">
                <a16:creationId xmlns:a16="http://schemas.microsoft.com/office/drawing/2014/main" id="{25EDEC01-AFBA-45B3-B98B-B4D6D939E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r="5" b="5"/>
          <a:stretch/>
        </p:blipFill>
        <p:spPr bwMode="auto">
          <a:xfrm>
            <a:off x="8305800" y="4571999"/>
            <a:ext cx="38862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t is de personal trainer van Max Verstappen | Gewoonvoorhem">
            <a:extLst>
              <a:ext uri="{FF2B5EF4-FFF2-40B4-BE49-F238E27FC236}">
                <a16:creationId xmlns:a16="http://schemas.microsoft.com/office/drawing/2014/main" id="{E2102422-5360-59C3-061B-CAD5ABD69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776"/>
          <a:stretch/>
        </p:blipFill>
        <p:spPr bwMode="auto">
          <a:xfrm>
            <a:off x="8305791" y="2286000"/>
            <a:ext cx="38862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1EFFF-34F7-9439-D913-4701DFA69620}"/>
              </a:ext>
            </a:extLst>
          </p:cNvPr>
          <p:cNvSpPr txBox="1"/>
          <p:nvPr/>
        </p:nvSpPr>
        <p:spPr>
          <a:xfrm>
            <a:off x="1132633" y="6365174"/>
            <a:ext cx="593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/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Lum, D. et al. (2016). Effects of intermittent sprint and plyometric training on endurance running performance. </a:t>
            </a:r>
          </a:p>
          <a:p>
            <a:pPr marL="457200" indent="-457200" algn="l"/>
            <a:r>
              <a:rPr lang="en-GB" sz="1000" b="0" i="1" u="none" strike="noStrike" dirty="0">
                <a:effectLst/>
                <a:latin typeface="Times New Roman" panose="02020603050405020304" pitchFamily="18" charset="0"/>
              </a:rPr>
              <a:t>PubMed</a:t>
            </a:r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. https://</a:t>
            </a:r>
            <a:r>
              <a:rPr lang="en-GB" sz="1000" b="0" i="0" u="none" strike="noStrike" dirty="0" err="1">
                <a:effectLst/>
                <a:latin typeface="Times New Roman" panose="02020603050405020304" pitchFamily="18" charset="0"/>
              </a:rPr>
              <a:t>www.ncbi.nlm.nih.gov</a:t>
            </a:r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/</a:t>
            </a:r>
            <a:r>
              <a:rPr lang="en-GB" sz="1000" b="0" i="0" u="none" strike="noStrike" dirty="0" err="1">
                <a:effectLst/>
                <a:latin typeface="Times New Roman" panose="02020603050405020304" pitchFamily="18" charset="0"/>
              </a:rPr>
              <a:t>pmc</a:t>
            </a:r>
            <a:r>
              <a:rPr lang="en-GB" sz="1000" b="0" i="0" u="none" strike="noStrike" dirty="0">
                <a:effectLst/>
                <a:latin typeface="Times New Roman" panose="02020603050405020304" pitchFamily="18" charset="0"/>
              </a:rPr>
              <a:t>/articles/PMC6742614/</a:t>
            </a:r>
          </a:p>
        </p:txBody>
      </p:sp>
    </p:spTree>
    <p:extLst>
      <p:ext uri="{BB962C8B-B14F-4D97-AF65-F5344CB8AC3E}">
        <p14:creationId xmlns:p14="http://schemas.microsoft.com/office/powerpoint/2010/main" val="33360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3CECA2BE-0443-493F-9413-FC132026C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57C3041F-18C8-4A3F-BB74-556AD2101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1"/>
            <a:ext cx="12191999" cy="22112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F6A3C-5F45-E2F7-639F-A19D30CA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598393"/>
            <a:ext cx="6855490" cy="1192455"/>
          </a:xfrm>
        </p:spPr>
        <p:txBody>
          <a:bodyPr anchor="t"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References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72B28B90-B579-47ED-A625-BAD03AE6C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30588"/>
            <a:ext cx="12191999" cy="1927411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16BEECB0-0766-4C59-B86E-5D26B7D8E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6259606"/>
            <a:ext cx="10325101" cy="0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3F5DD0C-AB35-2DA4-B643-E86E1A86943C}"/>
              </a:ext>
            </a:extLst>
          </p:cNvPr>
          <p:cNvSpPr txBox="1"/>
          <p:nvPr/>
        </p:nvSpPr>
        <p:spPr>
          <a:xfrm>
            <a:off x="952500" y="1672128"/>
            <a:ext cx="9566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GB" sz="1800" b="0" i="1" u="none" strike="noStrike" dirty="0">
                <a:effectLst/>
                <a:latin typeface="Times New Roman" panose="02020603050405020304" pitchFamily="18" charset="0"/>
              </a:rPr>
              <a:t>Explained: Why do F1 drivers get weighted after a race</a:t>
            </a:r>
            <a:r>
              <a:rPr lang="en-GB" sz="1800" b="0" i="0" u="none" strike="noStrike" dirty="0">
                <a:effectLst/>
                <a:latin typeface="Times New Roman" panose="02020603050405020304" pitchFamily="18" charset="0"/>
              </a:rPr>
              <a:t>. (2024, March 29). RacingNews365. </a:t>
            </a:r>
          </a:p>
          <a:p>
            <a:pPr marL="457200" indent="-457200" algn="l"/>
            <a:r>
              <a:rPr lang="en-GB" sz="1800" b="0" i="0" u="none" strike="noStrike" dirty="0">
                <a:effectLst/>
                <a:latin typeface="Times New Roman" panose="02020603050405020304" pitchFamily="18" charset="0"/>
              </a:rPr>
              <a:t>https://racingnews365.com/why-do-f1-drivers-get-weighed-after-a-race#:~:text=Do%20F1%20drivers%20lose%20weight,due%20to%20the%20extreme%20heat.</a:t>
            </a:r>
          </a:p>
          <a:p>
            <a:endParaRPr lang="en-GB" sz="1800" dirty="0"/>
          </a:p>
          <a:p>
            <a:r>
              <a:rPr lang="en-GB" sz="1800" dirty="0"/>
              <a:t>Keith, P. (2024, April 18). F1 drivers spill their fitness secrets. Red Bull. </a:t>
            </a:r>
          </a:p>
          <a:p>
            <a:r>
              <a:rPr lang="en-GB" sz="1800" dirty="0"/>
              <a:t>https://</a:t>
            </a:r>
            <a:r>
              <a:rPr lang="en-GB" sz="1800" dirty="0" err="1"/>
              <a:t>www.redbull.com</a:t>
            </a:r>
            <a:r>
              <a:rPr lang="en-GB" sz="1800" dirty="0"/>
              <a:t>/int-</a:t>
            </a:r>
            <a:r>
              <a:rPr lang="en-GB" sz="1800" dirty="0" err="1"/>
              <a:t>en</a:t>
            </a:r>
            <a:r>
              <a:rPr lang="en-GB" sz="1800" dirty="0"/>
              <a:t>/formula-one-drivers-fitness-plans#3-how-do-drivers-get-in-shape-for-the-f1-season</a:t>
            </a:r>
          </a:p>
          <a:p>
            <a:r>
              <a:rPr lang="en-GB" dirty="0"/>
              <a:t> </a:t>
            </a:r>
          </a:p>
          <a:p>
            <a:r>
              <a:rPr lang="en-GB" sz="1800" dirty="0" err="1"/>
              <a:t>Leporati</a:t>
            </a:r>
            <a:r>
              <a:rPr lang="en-GB" sz="1800" dirty="0"/>
              <a:t>, G. (2024, January 8). Formula 1 drivers spend hours in a simulator before each race. It can make or break race day. Business Insider. </a:t>
            </a:r>
          </a:p>
          <a:p>
            <a:r>
              <a:rPr lang="en-GB" sz="1800" dirty="0"/>
              <a:t>https://</a:t>
            </a:r>
            <a:r>
              <a:rPr lang="en-GB" sz="1800" dirty="0" err="1"/>
              <a:t>www.businessinsider.com</a:t>
            </a:r>
            <a:r>
              <a:rPr lang="en-GB" sz="1800" dirty="0"/>
              <a:t>/formula-1-simulator-racing-team-alex-albon-williams-2023-11#:~:text=The%20simulator%20is%20particularly%20important,familiarity%20with%20the%20track's%20layout.</a:t>
            </a:r>
          </a:p>
          <a:p>
            <a:endParaRPr lang="en-GB" sz="1800" dirty="0"/>
          </a:p>
          <a:p>
            <a:pPr marL="457200" indent="-457200" algn="l"/>
            <a:endParaRPr lang="en-GB" sz="1800" b="0" i="0" u="none" strike="noStrike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1613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718</Words>
  <Application>Microsoft Macintosh PowerPoint</Application>
  <PresentationFormat>Widescreen</PresentationFormat>
  <Paragraphs>68</Paragraphs>
  <Slides>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Georgia Pro Light</vt:lpstr>
      <vt:lpstr>Söhne</vt:lpstr>
      <vt:lpstr>Times New Roman</vt:lpstr>
      <vt:lpstr>VaultVTI</vt:lpstr>
      <vt:lpstr>Formula 1</vt:lpstr>
      <vt:lpstr>Physical Demands of Formula 1</vt:lpstr>
      <vt:lpstr>Off-Season Preparation</vt:lpstr>
      <vt:lpstr>Competition</vt:lpstr>
      <vt:lpstr>Special Sport Specific Exercises</vt:lpstr>
      <vt:lpstr>Injury Prevention Through Exercise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1</dc:title>
  <dc:creator>Groen, Jelle</dc:creator>
  <cp:lastModifiedBy>Groen, Jelle</cp:lastModifiedBy>
  <cp:revision>5</cp:revision>
  <dcterms:created xsi:type="dcterms:W3CDTF">2024-04-23T10:32:46Z</dcterms:created>
  <dcterms:modified xsi:type="dcterms:W3CDTF">2024-04-24T06:23:37Z</dcterms:modified>
</cp:coreProperties>
</file>