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Amatic SC" pitchFamily="2" charset="-79"/>
      <p:regular r:id="rId13"/>
      <p:bold r:id="rId14"/>
    </p:embeddedFont>
    <p:embeddedFont>
      <p:font typeface="Impact" panose="020B0806030902050204" pitchFamily="34" charset="0"/>
      <p:regular r:id="rId15"/>
    </p:embeddedFont>
    <p:embeddedFont>
      <p:font typeface="Lato" panose="020F0502020204030203" pitchFamily="34" charset="0"/>
      <p:regular r:id="rId16"/>
      <p:bold r:id="rId17"/>
      <p:italic r:id="rId18"/>
      <p:boldItalic r:id="rId19"/>
    </p:embeddedFont>
    <p:embeddedFont>
      <p:font typeface="Source Code Pro" panose="020B0509030403020204" pitchFamily="49"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6"/>
  </p:normalViewPr>
  <p:slideViewPr>
    <p:cSldViewPr snapToGrid="0">
      <p:cViewPr varScale="1">
        <p:scale>
          <a:sx n="140" d="100"/>
          <a:sy n="140" d="100"/>
        </p:scale>
        <p:origin x="84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cf6b43287c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cf6b43287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cf6b43287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cf6b4328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d297abaf5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d297abaf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ce630bf160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ce630bf16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cf6b43287c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cf6b43287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ce630bf160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ce630bf160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ce630bf160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ce630bf16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ce630bf160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ce630bf160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cf6b43287c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cf6b43287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sp>
        <p:nvSpPr>
          <p:cNvPr id="57" name="Google Shape;57;p13"/>
          <p:cNvSpPr txBox="1"/>
          <p:nvPr/>
        </p:nvSpPr>
        <p:spPr>
          <a:xfrm>
            <a:off x="247725" y="0"/>
            <a:ext cx="49050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600">
              <a:solidFill>
                <a:schemeClr val="dk2"/>
              </a:solidFill>
              <a:latin typeface="Source Code Pro"/>
              <a:ea typeface="Source Code Pro"/>
              <a:cs typeface="Source Code Pro"/>
              <a:sym typeface="Source Code Pro"/>
            </a:endParaRPr>
          </a:p>
        </p:txBody>
      </p:sp>
      <p:pic>
        <p:nvPicPr>
          <p:cNvPr id="58" name="Google Shape;58;p13"/>
          <p:cNvPicPr preferRelativeResize="0"/>
          <p:nvPr/>
        </p:nvPicPr>
        <p:blipFill>
          <a:blip r:embed="rId3">
            <a:alphaModFix/>
          </a:blip>
          <a:stretch>
            <a:fillRect/>
          </a:stretch>
        </p:blipFill>
        <p:spPr>
          <a:xfrm>
            <a:off x="0" y="0"/>
            <a:ext cx="9144001" cy="5143499"/>
          </a:xfrm>
          <a:prstGeom prst="rect">
            <a:avLst/>
          </a:prstGeom>
          <a:noFill/>
          <a:ln>
            <a:noFill/>
          </a:ln>
        </p:spPr>
      </p:pic>
      <p:sp>
        <p:nvSpPr>
          <p:cNvPr id="59" name="Google Shape;59;p13"/>
          <p:cNvSpPr txBox="1"/>
          <p:nvPr/>
        </p:nvSpPr>
        <p:spPr>
          <a:xfrm>
            <a:off x="202050" y="246675"/>
            <a:ext cx="53892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3600" b="1">
                <a:solidFill>
                  <a:schemeClr val="lt1"/>
                </a:solidFill>
                <a:latin typeface="Impact"/>
                <a:ea typeface="Impact"/>
                <a:cs typeface="Impact"/>
                <a:sym typeface="Impact"/>
              </a:rPr>
              <a:t>STRENGTH TRAINING AND CONDITIONING IN PADEL </a:t>
            </a:r>
            <a:endParaRPr sz="3600" b="1">
              <a:solidFill>
                <a:schemeClr val="lt1"/>
              </a:solidFill>
              <a:latin typeface="Impact"/>
              <a:ea typeface="Impact"/>
              <a:cs typeface="Impact"/>
              <a:sym typeface="Impact"/>
            </a:endParaRPr>
          </a:p>
        </p:txBody>
      </p:sp>
      <p:sp>
        <p:nvSpPr>
          <p:cNvPr id="60" name="Google Shape;60;p13"/>
          <p:cNvSpPr txBox="1"/>
          <p:nvPr/>
        </p:nvSpPr>
        <p:spPr>
          <a:xfrm>
            <a:off x="247725" y="4494850"/>
            <a:ext cx="2859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800" b="1">
                <a:solidFill>
                  <a:schemeClr val="lt1"/>
                </a:solidFill>
                <a:latin typeface="Lato"/>
                <a:ea typeface="Lato"/>
                <a:cs typeface="Lato"/>
                <a:sym typeface="Lato"/>
              </a:rPr>
              <a:t>Isabel Soriano Rocamora</a:t>
            </a:r>
            <a:r>
              <a:rPr lang="es" sz="1800">
                <a:solidFill>
                  <a:schemeClr val="lt1"/>
                </a:solidFill>
                <a:latin typeface="Source Code Pro"/>
                <a:ea typeface="Source Code Pro"/>
                <a:cs typeface="Source Code Pro"/>
                <a:sym typeface="Source Code Pro"/>
              </a:rPr>
              <a:t> </a:t>
            </a:r>
            <a:endParaRPr sz="1800">
              <a:solidFill>
                <a:schemeClr val="lt1"/>
              </a:solidFill>
              <a:latin typeface="Source Code Pro"/>
              <a:ea typeface="Source Code Pro"/>
              <a:cs typeface="Source Code Pro"/>
              <a:sym typeface="Source Code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438200" y="245650"/>
            <a:ext cx="2429400" cy="80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s" sz="3280">
                <a:latin typeface="Lato"/>
                <a:ea typeface="Lato"/>
                <a:cs typeface="Lato"/>
                <a:sym typeface="Lato"/>
              </a:rPr>
              <a:t>SOURCES</a:t>
            </a:r>
            <a:endParaRPr sz="3280">
              <a:latin typeface="Lato"/>
              <a:ea typeface="Lato"/>
              <a:cs typeface="Lato"/>
              <a:sym typeface="Lato"/>
            </a:endParaRPr>
          </a:p>
        </p:txBody>
      </p:sp>
      <p:sp>
        <p:nvSpPr>
          <p:cNvPr id="131" name="Google Shape;131;p22"/>
          <p:cNvSpPr txBox="1">
            <a:spLocks noGrp="1"/>
          </p:cNvSpPr>
          <p:nvPr>
            <p:ph type="body" idx="1"/>
          </p:nvPr>
        </p:nvSpPr>
        <p:spPr>
          <a:xfrm>
            <a:off x="311700" y="1046650"/>
            <a:ext cx="8520600" cy="38145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s" sz="1400" i="1">
                <a:solidFill>
                  <a:schemeClr val="accent1"/>
                </a:solidFill>
                <a:latin typeface="Lato"/>
                <a:ea typeface="Lato"/>
                <a:cs typeface="Lato"/>
                <a:sym typeface="Lato"/>
              </a:rPr>
              <a:t>Amieba, C., &amp; Salinero, J.J. (2013). Aspectos generales de la competición de pádel y sus demandas fisiológicas. [General aspects of padel competition and its physiological demands.] AGON: International Journal of Sport Sciences, 3(2), 60-67.</a:t>
            </a:r>
            <a:endParaRPr sz="1400" i="1">
              <a:solidFill>
                <a:schemeClr val="accent1"/>
              </a:solidFill>
              <a:latin typeface="Lato"/>
              <a:ea typeface="Lato"/>
              <a:cs typeface="Lato"/>
              <a:sym typeface="Lato"/>
            </a:endParaRPr>
          </a:p>
          <a:p>
            <a:pPr marL="0" lvl="0" indent="0" algn="l" rtl="0">
              <a:spcBef>
                <a:spcPts val="1200"/>
              </a:spcBef>
              <a:spcAft>
                <a:spcPts val="0"/>
              </a:spcAft>
              <a:buNone/>
            </a:pPr>
            <a:r>
              <a:rPr lang="es" sz="1400" i="1">
                <a:solidFill>
                  <a:schemeClr val="accent1"/>
                </a:solidFill>
                <a:latin typeface="Lato"/>
                <a:ea typeface="Lato"/>
                <a:cs typeface="Lato"/>
                <a:sym typeface="Lato"/>
              </a:rPr>
              <a:t>Baiget, E., Fernandez-Fernandez, J., Iglesias, X., &amp; Rodriguez, F.A. (2015). Tennis play intensity distribution and relation with aerobic fitness in competitive players. PLoS One, 10(6), e0131304. doi: 10.1371/journal.pone.0131304</a:t>
            </a:r>
            <a:endParaRPr sz="1400" i="1">
              <a:solidFill>
                <a:schemeClr val="accent1"/>
              </a:solidFill>
              <a:latin typeface="Lato"/>
              <a:ea typeface="Lato"/>
              <a:cs typeface="Lato"/>
              <a:sym typeface="Lato"/>
            </a:endParaRPr>
          </a:p>
          <a:p>
            <a:pPr marL="0" lvl="0" indent="0" algn="l" rtl="0">
              <a:spcBef>
                <a:spcPts val="0"/>
              </a:spcBef>
              <a:spcAft>
                <a:spcPts val="0"/>
              </a:spcAft>
              <a:buNone/>
            </a:pPr>
            <a:endParaRPr sz="1400" i="1">
              <a:solidFill>
                <a:schemeClr val="accent1"/>
              </a:solidFill>
              <a:latin typeface="Lato"/>
              <a:ea typeface="Lato"/>
              <a:cs typeface="Lato"/>
              <a:sym typeface="Lato"/>
            </a:endParaRPr>
          </a:p>
          <a:p>
            <a:pPr marL="0" lvl="0" indent="0" algn="l" rtl="0">
              <a:spcBef>
                <a:spcPts val="0"/>
              </a:spcBef>
              <a:spcAft>
                <a:spcPts val="0"/>
              </a:spcAft>
              <a:buNone/>
            </a:pPr>
            <a:r>
              <a:rPr lang="es" sz="1400" i="1">
                <a:solidFill>
                  <a:schemeClr val="accent1"/>
                </a:solidFill>
                <a:latin typeface="Lato"/>
                <a:ea typeface="Lato"/>
                <a:cs typeface="Lato"/>
                <a:sym typeface="Lato"/>
              </a:rPr>
              <a:t>Baiget, E., Iglesias, X., Fuentes, J.P., &amp; Rodríguez, F.A. (2019). New approaches for on-court endurance testing and conditioning in competitive tennis players. Strength and Conditioning Journal, 41(5), 9-16. doi: 10.1519/ ssc.0000000000000470</a:t>
            </a:r>
            <a:endParaRPr sz="1400" i="1">
              <a:solidFill>
                <a:schemeClr val="accent1"/>
              </a:solidFill>
              <a:latin typeface="Lato"/>
              <a:ea typeface="Lato"/>
              <a:cs typeface="Lato"/>
              <a:sym typeface="Lato"/>
            </a:endParaRPr>
          </a:p>
          <a:p>
            <a:pPr marL="0" lvl="0" indent="0" algn="l" rtl="0">
              <a:spcBef>
                <a:spcPts val="0"/>
              </a:spcBef>
              <a:spcAft>
                <a:spcPts val="0"/>
              </a:spcAft>
              <a:buNone/>
            </a:pPr>
            <a:endParaRPr sz="1400" i="1">
              <a:solidFill>
                <a:schemeClr val="accent1"/>
              </a:solidFill>
              <a:latin typeface="Lato"/>
              <a:ea typeface="Lato"/>
              <a:cs typeface="Lato"/>
              <a:sym typeface="Lato"/>
            </a:endParaRPr>
          </a:p>
          <a:p>
            <a:pPr marL="0" lvl="0" indent="0" algn="l" rtl="0">
              <a:spcBef>
                <a:spcPts val="0"/>
              </a:spcBef>
              <a:spcAft>
                <a:spcPts val="0"/>
              </a:spcAft>
              <a:buNone/>
            </a:pPr>
            <a:r>
              <a:rPr lang="es" sz="1400" i="1">
                <a:solidFill>
                  <a:schemeClr val="accent1"/>
                </a:solidFill>
                <a:latin typeface="Lato"/>
                <a:ea typeface="Lato"/>
                <a:cs typeface="Lato"/>
                <a:sym typeface="Lato"/>
              </a:rPr>
              <a:t>Carrasco, L., Romero, S., Sañudo, B., &amp; de Hoyo, M. (2011). Game analysis and energy requirements of paddle tennis competition / Analyse du jeu et exigences physiologiques dans la pratique du padel en competition. Science and Sports, 26(6), 338-344.</a:t>
            </a:r>
            <a:endParaRPr sz="1400" i="1">
              <a:solidFill>
                <a:schemeClr val="accent1"/>
              </a:solidFill>
              <a:latin typeface="Lato"/>
              <a:ea typeface="Lato"/>
              <a:cs typeface="Lato"/>
              <a:sym typeface="Lato"/>
            </a:endParaRPr>
          </a:p>
          <a:p>
            <a:pPr marL="0" lvl="0" indent="0" algn="l" rtl="0">
              <a:spcBef>
                <a:spcPts val="0"/>
              </a:spcBef>
              <a:spcAft>
                <a:spcPts val="0"/>
              </a:spcAft>
              <a:buNone/>
            </a:pPr>
            <a:endParaRPr sz="1400" i="1">
              <a:solidFill>
                <a:schemeClr val="accent1"/>
              </a:solidFill>
              <a:latin typeface="Lato"/>
              <a:ea typeface="Lato"/>
              <a:cs typeface="Lato"/>
              <a:sym typeface="Lato"/>
            </a:endParaRPr>
          </a:p>
          <a:p>
            <a:pPr marL="0" lvl="0" indent="0" algn="l" rtl="0">
              <a:spcBef>
                <a:spcPts val="0"/>
              </a:spcBef>
              <a:spcAft>
                <a:spcPts val="0"/>
              </a:spcAft>
              <a:buNone/>
            </a:pPr>
            <a:r>
              <a:rPr lang="es" sz="1400" i="1">
                <a:solidFill>
                  <a:schemeClr val="accent1"/>
                </a:solidFill>
                <a:latin typeface="Lato"/>
                <a:ea typeface="Lato"/>
                <a:cs typeface="Lato"/>
                <a:sym typeface="Lato"/>
              </a:rPr>
              <a:t>Sánchez-Alcaraz Martínez, B.J., Courel-Ibáñez, J., &amp; Cañas, J. (2018). Estructura temporal, movimientos en pista y acciones de juego en pádel: revisión sistemática. [Temporal structure, court movements and game actions in padel: A systematic review.] Retos: Nuevas Perspectivas de Educación Física, Deporte y Recreación, (33), 308-312.</a:t>
            </a:r>
            <a:endParaRPr sz="1400" i="1">
              <a:solidFill>
                <a:schemeClr val="accent1"/>
              </a:solidFill>
              <a:latin typeface="Lato"/>
              <a:ea typeface="Lato"/>
              <a:cs typeface="Lato"/>
              <a:sym typeface="Lato"/>
            </a:endParaRPr>
          </a:p>
          <a:p>
            <a:pPr marL="0" lvl="0" indent="0" algn="l" rtl="0">
              <a:spcBef>
                <a:spcPts val="1200"/>
              </a:spcBef>
              <a:spcAft>
                <a:spcPts val="1200"/>
              </a:spcAft>
              <a:buNone/>
            </a:pPr>
            <a:endParaRPr sz="1400" i="1">
              <a:solidFill>
                <a:schemeClr val="accen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521500" y="101025"/>
            <a:ext cx="3636000" cy="7029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SzPts val="891"/>
              <a:buNone/>
            </a:pPr>
            <a:r>
              <a:rPr lang="es" sz="3422">
                <a:latin typeface="Lato"/>
                <a:ea typeface="Lato"/>
                <a:cs typeface="Lato"/>
                <a:sym typeface="Lato"/>
              </a:rPr>
              <a:t>INTRODUCTION</a:t>
            </a:r>
            <a:endParaRPr sz="3422">
              <a:latin typeface="Lato"/>
              <a:ea typeface="Lato"/>
              <a:cs typeface="Lato"/>
              <a:sym typeface="Lato"/>
            </a:endParaRPr>
          </a:p>
        </p:txBody>
      </p:sp>
      <p:sp>
        <p:nvSpPr>
          <p:cNvPr id="66" name="Google Shape;66;p14"/>
          <p:cNvSpPr txBox="1">
            <a:spLocks noGrp="1"/>
          </p:cNvSpPr>
          <p:nvPr>
            <p:ph type="body" idx="1"/>
          </p:nvPr>
        </p:nvSpPr>
        <p:spPr>
          <a:xfrm>
            <a:off x="79200" y="901650"/>
            <a:ext cx="8520600" cy="3340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accent1"/>
              </a:buClr>
              <a:buSzPts val="1300"/>
              <a:buFont typeface="Lato"/>
              <a:buChar char="●"/>
            </a:pPr>
            <a:r>
              <a:rPr lang="es" sz="1300">
                <a:solidFill>
                  <a:schemeClr val="accent1"/>
                </a:solidFill>
                <a:latin typeface="Lato"/>
                <a:ea typeface="Lato"/>
                <a:cs typeface="Lato"/>
                <a:sym typeface="Lato"/>
              </a:rPr>
              <a:t>Racket sport that combines elements of </a:t>
            </a:r>
            <a:r>
              <a:rPr lang="es" sz="1300" b="1">
                <a:solidFill>
                  <a:schemeClr val="accent1"/>
                </a:solidFill>
                <a:latin typeface="Lato"/>
                <a:ea typeface="Lato"/>
                <a:cs typeface="Lato"/>
                <a:sym typeface="Lato"/>
              </a:rPr>
              <a:t>tennis</a:t>
            </a:r>
            <a:r>
              <a:rPr lang="es" sz="1300">
                <a:solidFill>
                  <a:schemeClr val="accent1"/>
                </a:solidFill>
                <a:latin typeface="Lato"/>
                <a:ea typeface="Lato"/>
                <a:cs typeface="Lato"/>
                <a:sym typeface="Lato"/>
              </a:rPr>
              <a:t> and </a:t>
            </a:r>
            <a:r>
              <a:rPr lang="es" sz="1300" b="1">
                <a:solidFill>
                  <a:schemeClr val="accent1"/>
                </a:solidFill>
                <a:latin typeface="Lato"/>
                <a:ea typeface="Lato"/>
                <a:cs typeface="Lato"/>
                <a:sym typeface="Lato"/>
              </a:rPr>
              <a:t>squash</a:t>
            </a:r>
            <a:endParaRPr sz="1300" b="1">
              <a:solidFill>
                <a:schemeClr val="accent1"/>
              </a:solidFill>
              <a:latin typeface="Lato"/>
              <a:ea typeface="Lato"/>
              <a:cs typeface="Lato"/>
              <a:sym typeface="Lato"/>
            </a:endParaRPr>
          </a:p>
          <a:p>
            <a:pPr marL="0" lvl="0" indent="0" algn="l" rtl="0">
              <a:spcBef>
                <a:spcPts val="0"/>
              </a:spcBef>
              <a:spcAft>
                <a:spcPts val="0"/>
              </a:spcAft>
              <a:buNone/>
            </a:pPr>
            <a:endParaRPr sz="1300">
              <a:solidFill>
                <a:schemeClr val="accent1"/>
              </a:solidFill>
              <a:latin typeface="Lato"/>
              <a:ea typeface="Lato"/>
              <a:cs typeface="Lato"/>
              <a:sym typeface="Lato"/>
            </a:endParaRPr>
          </a:p>
          <a:p>
            <a:pPr marL="457200" lvl="0" indent="-311150" algn="l" rtl="0">
              <a:spcBef>
                <a:spcPts val="0"/>
              </a:spcBef>
              <a:spcAft>
                <a:spcPts val="0"/>
              </a:spcAft>
              <a:buClr>
                <a:schemeClr val="accent1"/>
              </a:buClr>
              <a:buSzPts val="1300"/>
              <a:buFont typeface="Lato"/>
              <a:buChar char="●"/>
            </a:pPr>
            <a:r>
              <a:rPr lang="es" sz="1300">
                <a:solidFill>
                  <a:schemeClr val="accent1"/>
                </a:solidFill>
                <a:latin typeface="Lato"/>
                <a:ea typeface="Lato"/>
                <a:cs typeface="Lato"/>
                <a:sym typeface="Lato"/>
              </a:rPr>
              <a:t>Played in </a:t>
            </a:r>
            <a:r>
              <a:rPr lang="es" sz="1300" b="1">
                <a:solidFill>
                  <a:schemeClr val="accent1"/>
                </a:solidFill>
                <a:latin typeface="Lato"/>
                <a:ea typeface="Lato"/>
                <a:cs typeface="Lato"/>
                <a:sym typeface="Lato"/>
              </a:rPr>
              <a:t>pairs</a:t>
            </a:r>
            <a:r>
              <a:rPr lang="es" sz="1300">
                <a:solidFill>
                  <a:schemeClr val="accent1"/>
                </a:solidFill>
                <a:latin typeface="Lato"/>
                <a:ea typeface="Lato"/>
                <a:cs typeface="Lato"/>
                <a:sym typeface="Lato"/>
              </a:rPr>
              <a:t> and consists of </a:t>
            </a:r>
            <a:r>
              <a:rPr lang="es" sz="1300" b="1">
                <a:solidFill>
                  <a:schemeClr val="accent1"/>
                </a:solidFill>
                <a:latin typeface="Lato"/>
                <a:ea typeface="Lato"/>
                <a:cs typeface="Lato"/>
                <a:sym typeface="Lato"/>
              </a:rPr>
              <a:t>three</a:t>
            </a:r>
            <a:r>
              <a:rPr lang="es" sz="1300">
                <a:solidFill>
                  <a:schemeClr val="accent1"/>
                </a:solidFill>
                <a:latin typeface="Lato"/>
                <a:ea typeface="Lato"/>
                <a:cs typeface="Lato"/>
                <a:sym typeface="Lato"/>
              </a:rPr>
              <a:t> fundamental </a:t>
            </a:r>
            <a:r>
              <a:rPr lang="es" sz="1300" b="1">
                <a:solidFill>
                  <a:schemeClr val="accent1"/>
                </a:solidFill>
                <a:latin typeface="Lato"/>
                <a:ea typeface="Lato"/>
                <a:cs typeface="Lato"/>
                <a:sym typeface="Lato"/>
              </a:rPr>
              <a:t>elements</a:t>
            </a:r>
            <a:r>
              <a:rPr lang="es" sz="1300">
                <a:solidFill>
                  <a:schemeClr val="accent1"/>
                </a:solidFill>
                <a:latin typeface="Lato"/>
                <a:ea typeface="Lato"/>
                <a:cs typeface="Lato"/>
                <a:sym typeface="Lato"/>
              </a:rPr>
              <a:t>: the ball, the racket and the playing field</a:t>
            </a:r>
            <a:endParaRPr sz="1300">
              <a:solidFill>
                <a:schemeClr val="accent1"/>
              </a:solidFill>
              <a:latin typeface="Lato"/>
              <a:ea typeface="Lato"/>
              <a:cs typeface="Lato"/>
              <a:sym typeface="Lato"/>
            </a:endParaRPr>
          </a:p>
          <a:p>
            <a:pPr marL="0" lvl="0" indent="0" algn="l" rtl="0">
              <a:spcBef>
                <a:spcPts val="0"/>
              </a:spcBef>
              <a:spcAft>
                <a:spcPts val="0"/>
              </a:spcAft>
              <a:buNone/>
            </a:pPr>
            <a:endParaRPr sz="1300">
              <a:solidFill>
                <a:schemeClr val="accent1"/>
              </a:solidFill>
              <a:latin typeface="Lato"/>
              <a:ea typeface="Lato"/>
              <a:cs typeface="Lato"/>
              <a:sym typeface="Lato"/>
            </a:endParaRPr>
          </a:p>
          <a:p>
            <a:pPr marL="457200" lvl="0" indent="-311150" algn="l" rtl="0">
              <a:spcBef>
                <a:spcPts val="0"/>
              </a:spcBef>
              <a:spcAft>
                <a:spcPts val="0"/>
              </a:spcAft>
              <a:buClr>
                <a:schemeClr val="accent1"/>
              </a:buClr>
              <a:buSzPts val="1300"/>
              <a:buFont typeface="Lato"/>
              <a:buChar char="●"/>
            </a:pPr>
            <a:r>
              <a:rPr lang="es" sz="1300">
                <a:solidFill>
                  <a:schemeClr val="accent1"/>
                </a:solidFill>
                <a:latin typeface="Lato"/>
                <a:ea typeface="Lato"/>
                <a:cs typeface="Lato"/>
                <a:sym typeface="Lato"/>
              </a:rPr>
              <a:t>Played on a </a:t>
            </a:r>
            <a:r>
              <a:rPr lang="es" sz="1300" b="1">
                <a:solidFill>
                  <a:schemeClr val="accent1"/>
                </a:solidFill>
                <a:latin typeface="Lato"/>
                <a:ea typeface="Lato"/>
                <a:cs typeface="Lato"/>
                <a:sym typeface="Lato"/>
              </a:rPr>
              <a:t>20x10m </a:t>
            </a:r>
            <a:r>
              <a:rPr lang="es" sz="1300">
                <a:solidFill>
                  <a:schemeClr val="accent1"/>
                </a:solidFill>
                <a:latin typeface="Lato"/>
                <a:ea typeface="Lato"/>
                <a:cs typeface="Lato"/>
                <a:sym typeface="Lato"/>
              </a:rPr>
              <a:t>court enclosed by transparent glass walls </a:t>
            </a:r>
            <a:endParaRPr sz="1300">
              <a:solidFill>
                <a:schemeClr val="accent1"/>
              </a:solidFill>
              <a:latin typeface="Lato"/>
              <a:ea typeface="Lato"/>
              <a:cs typeface="Lato"/>
              <a:sym typeface="Lato"/>
            </a:endParaRPr>
          </a:p>
          <a:p>
            <a:pPr marL="0" lvl="0" indent="0" algn="l" rtl="0">
              <a:spcBef>
                <a:spcPts val="0"/>
              </a:spcBef>
              <a:spcAft>
                <a:spcPts val="0"/>
              </a:spcAft>
              <a:buNone/>
            </a:pPr>
            <a:endParaRPr sz="1300">
              <a:solidFill>
                <a:schemeClr val="accent1"/>
              </a:solidFill>
              <a:latin typeface="Lato"/>
              <a:ea typeface="Lato"/>
              <a:cs typeface="Lato"/>
              <a:sym typeface="Lato"/>
            </a:endParaRPr>
          </a:p>
          <a:p>
            <a:pPr marL="457200" lvl="0" indent="-311150" algn="l" rtl="0">
              <a:spcBef>
                <a:spcPts val="0"/>
              </a:spcBef>
              <a:spcAft>
                <a:spcPts val="0"/>
              </a:spcAft>
              <a:buClr>
                <a:schemeClr val="accent1"/>
              </a:buClr>
              <a:buSzPts val="1300"/>
              <a:buFont typeface="Lato"/>
              <a:buChar char="●"/>
            </a:pPr>
            <a:r>
              <a:rPr lang="es" sz="1300">
                <a:solidFill>
                  <a:schemeClr val="accent1"/>
                </a:solidFill>
                <a:latin typeface="Lato"/>
                <a:ea typeface="Lato"/>
                <a:cs typeface="Lato"/>
                <a:sym typeface="Lato"/>
              </a:rPr>
              <a:t>México, Argentina, Brasil, Spain… are countries where paddle tennis has had great </a:t>
            </a:r>
            <a:r>
              <a:rPr lang="es" sz="1300" b="1">
                <a:solidFill>
                  <a:schemeClr val="accent1"/>
                </a:solidFill>
                <a:latin typeface="Lato"/>
                <a:ea typeface="Lato"/>
                <a:cs typeface="Lato"/>
                <a:sym typeface="Lato"/>
              </a:rPr>
              <a:t>development</a:t>
            </a:r>
            <a:endParaRPr sz="1300" b="1">
              <a:solidFill>
                <a:schemeClr val="accent1"/>
              </a:solidFill>
              <a:latin typeface="Lato"/>
              <a:ea typeface="Lato"/>
              <a:cs typeface="Lato"/>
              <a:sym typeface="Lato"/>
            </a:endParaRPr>
          </a:p>
          <a:p>
            <a:pPr marL="0" lvl="0" indent="0" algn="l" rtl="0">
              <a:spcBef>
                <a:spcPts val="0"/>
              </a:spcBef>
              <a:spcAft>
                <a:spcPts val="0"/>
              </a:spcAft>
              <a:buNone/>
            </a:pPr>
            <a:endParaRPr sz="1300">
              <a:solidFill>
                <a:schemeClr val="accent1"/>
              </a:solidFill>
              <a:latin typeface="Lato"/>
              <a:ea typeface="Lato"/>
              <a:cs typeface="Lato"/>
              <a:sym typeface="Lato"/>
            </a:endParaRPr>
          </a:p>
          <a:p>
            <a:pPr marL="457200" lvl="0" indent="-311150" algn="l" rtl="0">
              <a:spcBef>
                <a:spcPts val="0"/>
              </a:spcBef>
              <a:spcAft>
                <a:spcPts val="0"/>
              </a:spcAft>
              <a:buClr>
                <a:schemeClr val="accent1"/>
              </a:buClr>
              <a:buSzPts val="1300"/>
              <a:buFont typeface="Lato"/>
              <a:buChar char="●"/>
            </a:pPr>
            <a:r>
              <a:rPr lang="es" sz="1300">
                <a:solidFill>
                  <a:schemeClr val="accent1"/>
                </a:solidFill>
                <a:latin typeface="Lato"/>
                <a:ea typeface="Lato"/>
                <a:cs typeface="Lato"/>
                <a:sym typeface="Lato"/>
              </a:rPr>
              <a:t>Popularity can be attributed to its easy </a:t>
            </a:r>
            <a:r>
              <a:rPr lang="es" sz="1300" b="1">
                <a:solidFill>
                  <a:schemeClr val="accent1"/>
                </a:solidFill>
                <a:latin typeface="Lato"/>
                <a:ea typeface="Lato"/>
                <a:cs typeface="Lato"/>
                <a:sym typeface="Lato"/>
              </a:rPr>
              <a:t>learning curve</a:t>
            </a:r>
            <a:endParaRPr sz="1300" b="1">
              <a:solidFill>
                <a:schemeClr val="accent1"/>
              </a:solidFill>
              <a:latin typeface="Lato"/>
              <a:ea typeface="Lato"/>
              <a:cs typeface="Lato"/>
              <a:sym typeface="Lato"/>
            </a:endParaRPr>
          </a:p>
          <a:p>
            <a:pPr marL="0" lvl="0" indent="0" algn="l" rtl="0">
              <a:spcBef>
                <a:spcPts val="0"/>
              </a:spcBef>
              <a:spcAft>
                <a:spcPts val="0"/>
              </a:spcAft>
              <a:buNone/>
            </a:pPr>
            <a:endParaRPr sz="1300">
              <a:latin typeface="Lato"/>
              <a:ea typeface="Lato"/>
              <a:cs typeface="Lato"/>
              <a:sym typeface="Lato"/>
            </a:endParaRPr>
          </a:p>
          <a:p>
            <a:pPr marL="0" lvl="0" indent="0" algn="l" rtl="0">
              <a:spcBef>
                <a:spcPts val="0"/>
              </a:spcBef>
              <a:spcAft>
                <a:spcPts val="1200"/>
              </a:spcAft>
              <a:buNone/>
            </a:pPr>
            <a:endParaRPr sz="1300">
              <a:latin typeface="Lato"/>
              <a:ea typeface="Lato"/>
              <a:cs typeface="Lato"/>
              <a:sym typeface="Lato"/>
            </a:endParaRPr>
          </a:p>
        </p:txBody>
      </p:sp>
      <p:pic>
        <p:nvPicPr>
          <p:cNvPr id="67" name="Google Shape;67;p14"/>
          <p:cNvPicPr preferRelativeResize="0"/>
          <p:nvPr/>
        </p:nvPicPr>
        <p:blipFill>
          <a:blip r:embed="rId3">
            <a:alphaModFix/>
          </a:blip>
          <a:stretch>
            <a:fillRect/>
          </a:stretch>
        </p:blipFill>
        <p:spPr>
          <a:xfrm>
            <a:off x="5709925" y="2637350"/>
            <a:ext cx="3297025" cy="2350825"/>
          </a:xfrm>
          <a:prstGeom prst="rect">
            <a:avLst/>
          </a:prstGeom>
          <a:noFill/>
          <a:ln>
            <a:noFill/>
          </a:ln>
        </p:spPr>
      </p:pic>
      <p:pic>
        <p:nvPicPr>
          <p:cNvPr id="68" name="Google Shape;68;p14"/>
          <p:cNvPicPr preferRelativeResize="0"/>
          <p:nvPr/>
        </p:nvPicPr>
        <p:blipFill rotWithShape="1">
          <a:blip r:embed="rId4">
            <a:alphaModFix/>
          </a:blip>
          <a:srcRect l="9343" t="15447" r="18166" b="9052"/>
          <a:stretch/>
        </p:blipFill>
        <p:spPr>
          <a:xfrm>
            <a:off x="392850" y="3226650"/>
            <a:ext cx="2210875" cy="1724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2595675" y="155825"/>
            <a:ext cx="3845100" cy="80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s" sz="3180">
                <a:latin typeface="Lato"/>
                <a:ea typeface="Lato"/>
                <a:cs typeface="Lato"/>
                <a:sym typeface="Lato"/>
              </a:rPr>
              <a:t>PADEL MATCHES</a:t>
            </a:r>
            <a:r>
              <a:rPr lang="es" sz="3280">
                <a:latin typeface="Lato"/>
                <a:ea typeface="Lato"/>
                <a:cs typeface="Lato"/>
                <a:sym typeface="Lato"/>
              </a:rPr>
              <a:t> </a:t>
            </a:r>
            <a:endParaRPr sz="3180">
              <a:latin typeface="Lato"/>
              <a:ea typeface="Lato"/>
              <a:cs typeface="Lato"/>
              <a:sym typeface="Lato"/>
            </a:endParaRPr>
          </a:p>
        </p:txBody>
      </p:sp>
      <p:sp>
        <p:nvSpPr>
          <p:cNvPr id="74" name="Google Shape;74;p15"/>
          <p:cNvSpPr txBox="1">
            <a:spLocks noGrp="1"/>
          </p:cNvSpPr>
          <p:nvPr>
            <p:ph type="body" idx="1"/>
          </p:nvPr>
        </p:nvSpPr>
        <p:spPr>
          <a:xfrm>
            <a:off x="311700" y="956825"/>
            <a:ext cx="8520600" cy="36120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None/>
            </a:pPr>
            <a:r>
              <a:rPr lang="es">
                <a:solidFill>
                  <a:schemeClr val="accent1"/>
                </a:solidFill>
                <a:latin typeface="Lato"/>
                <a:ea typeface="Lato"/>
                <a:cs typeface="Lato"/>
                <a:sym typeface="Lato"/>
              </a:rPr>
              <a:t>-Played in the best of 3 sets→ who has won 2 sets wins.</a:t>
            </a:r>
            <a:endParaRPr>
              <a:solidFill>
                <a:schemeClr val="accent1"/>
              </a:solidFill>
              <a:latin typeface="Lato"/>
              <a:ea typeface="Lato"/>
              <a:cs typeface="Lato"/>
              <a:sym typeface="Lato"/>
            </a:endParaRPr>
          </a:p>
          <a:p>
            <a:pPr marL="0" lvl="0" indent="0" algn="l" rtl="0">
              <a:spcBef>
                <a:spcPts val="0"/>
              </a:spcBef>
              <a:spcAft>
                <a:spcPts val="0"/>
              </a:spcAft>
              <a:buNone/>
            </a:pPr>
            <a:r>
              <a:rPr lang="es">
                <a:solidFill>
                  <a:schemeClr val="accent1"/>
                </a:solidFill>
                <a:latin typeface="Lato"/>
                <a:ea typeface="Lato"/>
                <a:cs typeface="Lato"/>
                <a:sym typeface="Lato"/>
              </a:rPr>
              <a:t> </a:t>
            </a:r>
            <a:endParaRPr>
              <a:solidFill>
                <a:schemeClr val="accent1"/>
              </a:solidFill>
              <a:latin typeface="Lato"/>
              <a:ea typeface="Lato"/>
              <a:cs typeface="Lato"/>
              <a:sym typeface="Lato"/>
            </a:endParaRPr>
          </a:p>
          <a:p>
            <a:pPr marL="0" lvl="0" indent="0" algn="l" rtl="0">
              <a:spcBef>
                <a:spcPts val="0"/>
              </a:spcBef>
              <a:spcAft>
                <a:spcPts val="0"/>
              </a:spcAft>
              <a:buNone/>
            </a:pPr>
            <a:r>
              <a:rPr lang="es">
                <a:solidFill>
                  <a:schemeClr val="accent1"/>
                </a:solidFill>
                <a:latin typeface="Lato"/>
                <a:ea typeface="Lato"/>
                <a:cs typeface="Lato"/>
                <a:sym typeface="Lato"/>
              </a:rPr>
              <a:t>-Each set is made up of 6 games→ at least 6 games must be won.</a:t>
            </a:r>
            <a:endParaRPr>
              <a:solidFill>
                <a:schemeClr val="accent1"/>
              </a:solidFill>
              <a:latin typeface="Lato"/>
              <a:ea typeface="Lato"/>
              <a:cs typeface="Lato"/>
              <a:sym typeface="Lato"/>
            </a:endParaRPr>
          </a:p>
          <a:p>
            <a:pPr marL="0" lvl="0" indent="0" algn="l" rtl="0">
              <a:spcBef>
                <a:spcPts val="0"/>
              </a:spcBef>
              <a:spcAft>
                <a:spcPts val="0"/>
              </a:spcAft>
              <a:buNone/>
            </a:pPr>
            <a:endParaRPr>
              <a:solidFill>
                <a:schemeClr val="accent1"/>
              </a:solidFill>
              <a:latin typeface="Lato"/>
              <a:ea typeface="Lato"/>
              <a:cs typeface="Lato"/>
              <a:sym typeface="Lato"/>
            </a:endParaRPr>
          </a:p>
          <a:p>
            <a:pPr marL="0" lvl="0" indent="0" algn="l" rtl="0">
              <a:spcBef>
                <a:spcPts val="0"/>
              </a:spcBef>
              <a:spcAft>
                <a:spcPts val="0"/>
              </a:spcAft>
              <a:buNone/>
            </a:pPr>
            <a:r>
              <a:rPr lang="es">
                <a:solidFill>
                  <a:schemeClr val="accent1"/>
                </a:solidFill>
                <a:latin typeface="Lato"/>
                <a:ea typeface="Lato"/>
                <a:cs typeface="Lato"/>
                <a:sym typeface="Lato"/>
              </a:rPr>
              <a:t>-Each game lasts an average of 5 minutes→ a set could last 30 minutes, although this time will also depend on whether the couple ties and has to play the Tie Break or instead they manage to win the three sets from the beginning.</a:t>
            </a:r>
            <a:endParaRPr>
              <a:solidFill>
                <a:schemeClr val="accent1"/>
              </a:solidFill>
              <a:latin typeface="Lato"/>
              <a:ea typeface="Lato"/>
              <a:cs typeface="Lato"/>
              <a:sym typeface="Lato"/>
            </a:endParaRPr>
          </a:p>
          <a:p>
            <a:pPr marL="0" lvl="0" indent="0" algn="l" rtl="0">
              <a:spcBef>
                <a:spcPts val="0"/>
              </a:spcBef>
              <a:spcAft>
                <a:spcPts val="0"/>
              </a:spcAft>
              <a:buNone/>
            </a:pPr>
            <a:endParaRPr>
              <a:solidFill>
                <a:schemeClr val="accent1"/>
              </a:solidFill>
              <a:latin typeface="Lato"/>
              <a:ea typeface="Lato"/>
              <a:cs typeface="Lato"/>
              <a:sym typeface="Lato"/>
            </a:endParaRPr>
          </a:p>
          <a:p>
            <a:pPr marL="0" lvl="0" indent="0" algn="l" rtl="0">
              <a:spcBef>
                <a:spcPts val="0"/>
              </a:spcBef>
              <a:spcAft>
                <a:spcPts val="0"/>
              </a:spcAft>
              <a:buNone/>
            </a:pPr>
            <a:r>
              <a:rPr lang="es">
                <a:solidFill>
                  <a:schemeClr val="accent1"/>
                </a:solidFill>
                <a:latin typeface="Lato"/>
                <a:ea typeface="Lato"/>
                <a:cs typeface="Lato"/>
                <a:sym typeface="Lato"/>
              </a:rPr>
              <a:t>-Length of a paddle tennis match can reach 90 minutes, but this can last up to 2 hours.</a:t>
            </a:r>
            <a:endParaRPr>
              <a:solidFill>
                <a:schemeClr val="accent1"/>
              </a:solidFill>
              <a:latin typeface="Lato"/>
              <a:ea typeface="Lato"/>
              <a:cs typeface="Lato"/>
              <a:sym typeface="Lato"/>
            </a:endParaRPr>
          </a:p>
          <a:p>
            <a:pPr marL="0" lvl="0" indent="0" algn="l" rtl="0">
              <a:spcBef>
                <a:spcPts val="0"/>
              </a:spcBef>
              <a:spcAft>
                <a:spcPts val="0"/>
              </a:spcAft>
              <a:buNone/>
            </a:pPr>
            <a:endParaRPr>
              <a:solidFill>
                <a:schemeClr val="accent1"/>
              </a:solidFill>
              <a:latin typeface="Lato"/>
              <a:ea typeface="Lato"/>
              <a:cs typeface="Lato"/>
              <a:sym typeface="Lato"/>
            </a:endParaRPr>
          </a:p>
          <a:p>
            <a:pPr marL="0" lvl="0" indent="0" algn="l" rtl="0">
              <a:spcBef>
                <a:spcPts val="0"/>
              </a:spcBef>
              <a:spcAft>
                <a:spcPts val="0"/>
              </a:spcAft>
              <a:buNone/>
            </a:pPr>
            <a:r>
              <a:rPr lang="es">
                <a:solidFill>
                  <a:schemeClr val="accent1"/>
                </a:solidFill>
                <a:latin typeface="Lato"/>
                <a:ea typeface="Lato"/>
                <a:cs typeface="Lato"/>
                <a:sym typeface="Lato"/>
              </a:rPr>
              <a:t>-According to the padel regulations, each break can last 120 seconds, and is taken at the end of the set.</a:t>
            </a:r>
            <a:endParaRPr>
              <a:solidFill>
                <a:schemeClr val="accent1"/>
              </a:solidFill>
              <a:latin typeface="Lato"/>
              <a:ea typeface="Lato"/>
              <a:cs typeface="Lato"/>
              <a:sym typeface="Lato"/>
            </a:endParaRPr>
          </a:p>
          <a:p>
            <a:pPr marL="0" lvl="0" indent="0" algn="l" rtl="0">
              <a:spcBef>
                <a:spcPts val="0"/>
              </a:spcBef>
              <a:spcAft>
                <a:spcPts val="0"/>
              </a:spcAft>
              <a:buNone/>
            </a:pPr>
            <a:r>
              <a:rPr lang="es">
                <a:solidFill>
                  <a:schemeClr val="accent1"/>
                </a:solidFill>
                <a:latin typeface="Lato"/>
                <a:ea typeface="Lato"/>
                <a:cs typeface="Lato"/>
                <a:sym typeface="Lato"/>
              </a:rPr>
              <a:t> </a:t>
            </a:r>
            <a:endParaRPr>
              <a:solidFill>
                <a:schemeClr val="accent1"/>
              </a:solidFill>
              <a:latin typeface="Lato"/>
              <a:ea typeface="Lato"/>
              <a:cs typeface="Lato"/>
              <a:sym typeface="Lato"/>
            </a:endParaRPr>
          </a:p>
          <a:p>
            <a:pPr marL="0" lvl="0" indent="0" algn="l" rtl="0">
              <a:spcBef>
                <a:spcPts val="0"/>
              </a:spcBef>
              <a:spcAft>
                <a:spcPts val="0"/>
              </a:spcAft>
              <a:buNone/>
            </a:pPr>
            <a:r>
              <a:rPr lang="es">
                <a:solidFill>
                  <a:schemeClr val="accent1"/>
                </a:solidFill>
                <a:latin typeface="Lato"/>
                <a:ea typeface="Lato"/>
                <a:cs typeface="Lato"/>
                <a:sym typeface="Lato"/>
              </a:rPr>
              <a:t>-There is no right to rest at the beginning of the tie break.</a:t>
            </a:r>
            <a:endParaRPr>
              <a:solidFill>
                <a:schemeClr val="accent1"/>
              </a:solidFill>
              <a:latin typeface="Lato"/>
              <a:ea typeface="Lato"/>
              <a:cs typeface="Lato"/>
              <a:sym typeface="Lato"/>
            </a:endParaRPr>
          </a:p>
          <a:p>
            <a:pPr marL="0" lvl="0" indent="0" algn="l" rtl="0">
              <a:spcBef>
                <a:spcPts val="0"/>
              </a:spcBef>
              <a:spcAft>
                <a:spcPts val="0"/>
              </a:spcAft>
              <a:buNone/>
            </a:pPr>
            <a:endParaRPr>
              <a:solidFill>
                <a:schemeClr val="accent1"/>
              </a:solidFill>
              <a:latin typeface="Lato"/>
              <a:ea typeface="Lato"/>
              <a:cs typeface="Lato"/>
              <a:sym typeface="Lato"/>
            </a:endParaRPr>
          </a:p>
          <a:p>
            <a:pPr marL="0" lvl="0" indent="0" algn="l" rtl="0">
              <a:spcBef>
                <a:spcPts val="0"/>
              </a:spcBef>
              <a:spcAft>
                <a:spcPts val="0"/>
              </a:spcAft>
              <a:buNone/>
            </a:pPr>
            <a:r>
              <a:rPr lang="es">
                <a:solidFill>
                  <a:schemeClr val="accent1"/>
                </a:solidFill>
                <a:latin typeface="Lato"/>
                <a:ea typeface="Lato"/>
                <a:cs typeface="Lato"/>
                <a:sym typeface="Lato"/>
              </a:rPr>
              <a:t>-90 seconds rest are also allowed when players change sides.</a:t>
            </a:r>
            <a:endParaRPr>
              <a:solidFill>
                <a:schemeClr val="accent1"/>
              </a:solidFill>
              <a:latin typeface="Lato"/>
              <a:ea typeface="Lato"/>
              <a:cs typeface="Lato"/>
              <a:sym typeface="Lato"/>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1200"/>
              </a:spcAft>
              <a:buNone/>
            </a:pPr>
            <a:endParaRPr>
              <a:solidFill>
                <a:schemeClr val="accent1"/>
              </a:solidFill>
            </a:endParaRPr>
          </a:p>
        </p:txBody>
      </p:sp>
      <p:pic>
        <p:nvPicPr>
          <p:cNvPr id="75" name="Google Shape;75;p15" title="HD wallpaper: man playing tennis during daytime, paddle, ball, net ..."/>
          <p:cNvPicPr preferRelativeResize="0"/>
          <p:nvPr/>
        </p:nvPicPr>
        <p:blipFill>
          <a:blip r:embed="rId3">
            <a:alphaModFix/>
          </a:blip>
          <a:stretch>
            <a:fillRect/>
          </a:stretch>
        </p:blipFill>
        <p:spPr>
          <a:xfrm>
            <a:off x="6380749" y="3316325"/>
            <a:ext cx="2300976" cy="1534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1882000" y="239325"/>
            <a:ext cx="4887600" cy="4995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 sz="2380">
                <a:latin typeface="Lato"/>
                <a:ea typeface="Lato"/>
                <a:cs typeface="Lato"/>
                <a:sym typeface="Lato"/>
              </a:rPr>
              <a:t>PHYSICAL DEMANDS OF PADEL </a:t>
            </a:r>
            <a:endParaRPr sz="2380">
              <a:latin typeface="Lato"/>
              <a:ea typeface="Lato"/>
              <a:cs typeface="Lato"/>
              <a:sym typeface="Lato"/>
            </a:endParaRPr>
          </a:p>
        </p:txBody>
      </p:sp>
      <p:sp>
        <p:nvSpPr>
          <p:cNvPr id="81" name="Google Shape;81;p16"/>
          <p:cNvSpPr txBox="1"/>
          <p:nvPr/>
        </p:nvSpPr>
        <p:spPr>
          <a:xfrm>
            <a:off x="209600" y="922725"/>
            <a:ext cx="8469000" cy="354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300">
                <a:solidFill>
                  <a:schemeClr val="accent1"/>
                </a:solidFill>
                <a:latin typeface="Lato"/>
                <a:ea typeface="Lato"/>
                <a:cs typeface="Lato"/>
                <a:sym typeface="Lato"/>
              </a:rPr>
              <a:t>Padel players need to be able to do quick movements, pivot and make shots with speed and precision, which demands:</a:t>
            </a:r>
            <a:endParaRPr sz="1300">
              <a:solidFill>
                <a:schemeClr val="accent1"/>
              </a:solidFill>
              <a:latin typeface="Lato"/>
              <a:ea typeface="Lato"/>
              <a:cs typeface="Lato"/>
              <a:sym typeface="Lato"/>
            </a:endParaRPr>
          </a:p>
          <a:p>
            <a:pPr marL="457200" lvl="0" indent="-311150" algn="l" rtl="0">
              <a:lnSpc>
                <a:spcPct val="115000"/>
              </a:lnSpc>
              <a:spcBef>
                <a:spcPts val="0"/>
              </a:spcBef>
              <a:spcAft>
                <a:spcPts val="0"/>
              </a:spcAft>
              <a:buClr>
                <a:schemeClr val="accent1"/>
              </a:buClr>
              <a:buSzPts val="1300"/>
              <a:buFont typeface="Lato"/>
              <a:buChar char="●"/>
            </a:pPr>
            <a:r>
              <a:rPr lang="es" sz="1300">
                <a:solidFill>
                  <a:schemeClr val="accent1"/>
                </a:solidFill>
                <a:latin typeface="Lato"/>
                <a:ea typeface="Lato"/>
                <a:cs typeface="Lato"/>
                <a:sym typeface="Lato"/>
              </a:rPr>
              <a:t>Speed abilities </a:t>
            </a:r>
            <a:endParaRPr sz="1300">
              <a:solidFill>
                <a:schemeClr val="accent1"/>
              </a:solidFill>
              <a:latin typeface="Lato"/>
              <a:ea typeface="Lato"/>
              <a:cs typeface="Lato"/>
              <a:sym typeface="Lato"/>
            </a:endParaRPr>
          </a:p>
          <a:p>
            <a:pPr marL="457200" lvl="0" indent="-311150" algn="l" rtl="0">
              <a:lnSpc>
                <a:spcPct val="115000"/>
              </a:lnSpc>
              <a:spcBef>
                <a:spcPts val="0"/>
              </a:spcBef>
              <a:spcAft>
                <a:spcPts val="0"/>
              </a:spcAft>
              <a:buClr>
                <a:schemeClr val="accent1"/>
              </a:buClr>
              <a:buSzPts val="1300"/>
              <a:buFont typeface="Lato"/>
              <a:buChar char="●"/>
            </a:pPr>
            <a:r>
              <a:rPr lang="es" sz="1300">
                <a:solidFill>
                  <a:schemeClr val="accent1"/>
                </a:solidFill>
                <a:latin typeface="Lato"/>
                <a:ea typeface="Lato"/>
                <a:cs typeface="Lato"/>
                <a:sym typeface="Lato"/>
              </a:rPr>
              <a:t>Hand-eye coordination </a:t>
            </a:r>
            <a:endParaRPr sz="1300">
              <a:solidFill>
                <a:schemeClr val="accent1"/>
              </a:solidFill>
              <a:latin typeface="Lato"/>
              <a:ea typeface="Lato"/>
              <a:cs typeface="Lato"/>
              <a:sym typeface="Lato"/>
            </a:endParaRPr>
          </a:p>
          <a:p>
            <a:pPr marL="457200" lvl="0" indent="-311150" algn="l" rtl="0">
              <a:lnSpc>
                <a:spcPct val="115000"/>
              </a:lnSpc>
              <a:spcBef>
                <a:spcPts val="0"/>
              </a:spcBef>
              <a:spcAft>
                <a:spcPts val="0"/>
              </a:spcAft>
              <a:buClr>
                <a:schemeClr val="accent1"/>
              </a:buClr>
              <a:buSzPts val="1300"/>
              <a:buFont typeface="Lato"/>
              <a:buChar char="●"/>
            </a:pPr>
            <a:r>
              <a:rPr lang="es" sz="1300">
                <a:solidFill>
                  <a:schemeClr val="accent1"/>
                </a:solidFill>
                <a:latin typeface="Lato"/>
                <a:ea typeface="Lato"/>
                <a:cs typeface="Lato"/>
                <a:sym typeface="Lato"/>
              </a:rPr>
              <a:t>Endurance </a:t>
            </a:r>
            <a:endParaRPr sz="1300">
              <a:solidFill>
                <a:schemeClr val="accent1"/>
              </a:solidFill>
              <a:latin typeface="Lato"/>
              <a:ea typeface="Lato"/>
              <a:cs typeface="Lato"/>
              <a:sym typeface="Lato"/>
            </a:endParaRPr>
          </a:p>
          <a:p>
            <a:pPr marL="457200" lvl="0" indent="-311150" algn="l" rtl="0">
              <a:lnSpc>
                <a:spcPct val="115000"/>
              </a:lnSpc>
              <a:spcBef>
                <a:spcPts val="0"/>
              </a:spcBef>
              <a:spcAft>
                <a:spcPts val="0"/>
              </a:spcAft>
              <a:buClr>
                <a:schemeClr val="accent1"/>
              </a:buClr>
              <a:buSzPts val="1300"/>
              <a:buFont typeface="Lato"/>
              <a:buChar char="●"/>
            </a:pPr>
            <a:r>
              <a:rPr lang="es" sz="1300">
                <a:solidFill>
                  <a:schemeClr val="accent1"/>
                </a:solidFill>
                <a:latin typeface="Lato"/>
                <a:ea typeface="Lato"/>
                <a:cs typeface="Lato"/>
                <a:sym typeface="Lato"/>
              </a:rPr>
              <a:t>Flexibility</a:t>
            </a:r>
            <a:endParaRPr sz="1300">
              <a:solidFill>
                <a:schemeClr val="accent1"/>
              </a:solidFill>
              <a:latin typeface="Lato"/>
              <a:ea typeface="Lato"/>
              <a:cs typeface="Lato"/>
              <a:sym typeface="Lato"/>
            </a:endParaRPr>
          </a:p>
          <a:p>
            <a:pPr marL="457200" lvl="0" indent="-311150" algn="l" rtl="0">
              <a:lnSpc>
                <a:spcPct val="115000"/>
              </a:lnSpc>
              <a:spcBef>
                <a:spcPts val="0"/>
              </a:spcBef>
              <a:spcAft>
                <a:spcPts val="0"/>
              </a:spcAft>
              <a:buClr>
                <a:schemeClr val="accent1"/>
              </a:buClr>
              <a:buSzPts val="1300"/>
              <a:buFont typeface="Lato"/>
              <a:buChar char="●"/>
            </a:pPr>
            <a:r>
              <a:rPr lang="es" sz="1300">
                <a:solidFill>
                  <a:schemeClr val="accent1"/>
                </a:solidFill>
                <a:latin typeface="Lato"/>
                <a:ea typeface="Lato"/>
                <a:cs typeface="Lato"/>
                <a:sym typeface="Lato"/>
              </a:rPr>
              <a:t>Muscular strength </a:t>
            </a:r>
            <a:endParaRPr sz="1300">
              <a:solidFill>
                <a:schemeClr val="accent1"/>
              </a:solidFill>
              <a:latin typeface="Lato"/>
              <a:ea typeface="Lato"/>
              <a:cs typeface="Lato"/>
              <a:sym typeface="Lato"/>
            </a:endParaRPr>
          </a:p>
          <a:p>
            <a:pPr marL="0" lvl="0" indent="0" algn="l" rtl="0">
              <a:lnSpc>
                <a:spcPct val="115000"/>
              </a:lnSpc>
              <a:spcBef>
                <a:spcPts val="0"/>
              </a:spcBef>
              <a:spcAft>
                <a:spcPts val="0"/>
              </a:spcAft>
              <a:buNone/>
            </a:pPr>
            <a:endParaRPr sz="1300">
              <a:solidFill>
                <a:schemeClr val="accent1"/>
              </a:solidFill>
              <a:latin typeface="Lato"/>
              <a:ea typeface="Lato"/>
              <a:cs typeface="Lato"/>
              <a:sym typeface="Lato"/>
            </a:endParaRPr>
          </a:p>
          <a:p>
            <a:pPr marL="0" lvl="0" indent="0" algn="l" rtl="0">
              <a:lnSpc>
                <a:spcPct val="115000"/>
              </a:lnSpc>
              <a:spcBef>
                <a:spcPts val="0"/>
              </a:spcBef>
              <a:spcAft>
                <a:spcPts val="0"/>
              </a:spcAft>
              <a:buNone/>
            </a:pPr>
            <a:r>
              <a:rPr lang="es" sz="1300">
                <a:solidFill>
                  <a:schemeClr val="accent1"/>
                </a:solidFill>
                <a:latin typeface="Lato"/>
                <a:ea typeface="Lato"/>
                <a:cs typeface="Lato"/>
                <a:sym typeface="Lato"/>
              </a:rPr>
              <a:t>Also, padel involves a combination of aerobic and anaerobic energy system, so requires high-intensity activity, which demands:</a:t>
            </a:r>
            <a:endParaRPr sz="1300">
              <a:solidFill>
                <a:schemeClr val="accent1"/>
              </a:solidFill>
              <a:latin typeface="Lato"/>
              <a:ea typeface="Lato"/>
              <a:cs typeface="Lato"/>
              <a:sym typeface="Lato"/>
            </a:endParaRPr>
          </a:p>
          <a:p>
            <a:pPr marL="457200" lvl="0" indent="-311150" algn="l" rtl="0">
              <a:lnSpc>
                <a:spcPct val="115000"/>
              </a:lnSpc>
              <a:spcBef>
                <a:spcPts val="0"/>
              </a:spcBef>
              <a:spcAft>
                <a:spcPts val="0"/>
              </a:spcAft>
              <a:buClr>
                <a:schemeClr val="accent1"/>
              </a:buClr>
              <a:buSzPts val="1300"/>
              <a:buFont typeface="Lato"/>
              <a:buChar char="●"/>
            </a:pPr>
            <a:r>
              <a:rPr lang="es" sz="1300">
                <a:solidFill>
                  <a:schemeClr val="accent1"/>
                </a:solidFill>
                <a:latin typeface="Lato"/>
                <a:ea typeface="Lato"/>
                <a:cs typeface="Lato"/>
                <a:sym typeface="Lato"/>
              </a:rPr>
              <a:t>Cardiovascular endurance</a:t>
            </a:r>
            <a:endParaRPr sz="1300">
              <a:solidFill>
                <a:schemeClr val="accent1"/>
              </a:solidFill>
              <a:latin typeface="Lato"/>
              <a:ea typeface="Lato"/>
              <a:cs typeface="Lato"/>
              <a:sym typeface="Lato"/>
            </a:endParaRPr>
          </a:p>
          <a:p>
            <a:pPr marL="457200" lvl="0" indent="-311150" algn="l" rtl="0">
              <a:lnSpc>
                <a:spcPct val="115000"/>
              </a:lnSpc>
              <a:spcBef>
                <a:spcPts val="0"/>
              </a:spcBef>
              <a:spcAft>
                <a:spcPts val="0"/>
              </a:spcAft>
              <a:buClr>
                <a:schemeClr val="accent1"/>
              </a:buClr>
              <a:buSzPts val="1300"/>
              <a:buFont typeface="Lato"/>
              <a:buChar char="●"/>
            </a:pPr>
            <a:r>
              <a:rPr lang="es" sz="1300">
                <a:solidFill>
                  <a:schemeClr val="accent1"/>
                </a:solidFill>
                <a:latin typeface="Lato"/>
                <a:ea typeface="Lato"/>
                <a:cs typeface="Lato"/>
                <a:sym typeface="Lato"/>
              </a:rPr>
              <a:t>Power</a:t>
            </a:r>
            <a:endParaRPr sz="1300">
              <a:solidFill>
                <a:schemeClr val="accent1"/>
              </a:solidFill>
              <a:latin typeface="Lato"/>
              <a:ea typeface="Lato"/>
              <a:cs typeface="Lato"/>
              <a:sym typeface="Lato"/>
            </a:endParaRPr>
          </a:p>
          <a:p>
            <a:pPr marL="457200" lvl="0" indent="-311150" algn="l" rtl="0">
              <a:lnSpc>
                <a:spcPct val="115000"/>
              </a:lnSpc>
              <a:spcBef>
                <a:spcPts val="0"/>
              </a:spcBef>
              <a:spcAft>
                <a:spcPts val="0"/>
              </a:spcAft>
              <a:buClr>
                <a:schemeClr val="accent1"/>
              </a:buClr>
              <a:buSzPts val="1300"/>
              <a:buFont typeface="Lato"/>
              <a:buChar char="●"/>
            </a:pPr>
            <a:r>
              <a:rPr lang="es" sz="1300">
                <a:solidFill>
                  <a:schemeClr val="accent1"/>
                </a:solidFill>
                <a:latin typeface="Lato"/>
                <a:ea typeface="Lato"/>
                <a:cs typeface="Lato"/>
                <a:sym typeface="Lato"/>
              </a:rPr>
              <a:t>Agility</a:t>
            </a:r>
            <a:endParaRPr sz="1300">
              <a:solidFill>
                <a:schemeClr val="accent1"/>
              </a:solidFill>
              <a:latin typeface="Lato"/>
              <a:ea typeface="Lato"/>
              <a:cs typeface="Lato"/>
              <a:sym typeface="Lato"/>
            </a:endParaRPr>
          </a:p>
          <a:p>
            <a:pPr marL="0" lvl="0" indent="0" algn="l" rtl="0">
              <a:lnSpc>
                <a:spcPct val="115000"/>
              </a:lnSpc>
              <a:spcBef>
                <a:spcPts val="0"/>
              </a:spcBef>
              <a:spcAft>
                <a:spcPts val="0"/>
              </a:spcAft>
              <a:buNone/>
            </a:pPr>
            <a:endParaRPr sz="1800">
              <a:solidFill>
                <a:schemeClr val="accent1"/>
              </a:solidFill>
              <a:latin typeface="Lato"/>
              <a:ea typeface="Lato"/>
              <a:cs typeface="Lato"/>
              <a:sym typeface="Lato"/>
            </a:endParaRPr>
          </a:p>
          <a:p>
            <a:pPr marL="0" lvl="0" indent="0" algn="l" rtl="0">
              <a:spcBef>
                <a:spcPts val="0"/>
              </a:spcBef>
              <a:spcAft>
                <a:spcPts val="0"/>
              </a:spcAft>
              <a:buNone/>
            </a:pPr>
            <a:endParaRPr sz="1800">
              <a:solidFill>
                <a:schemeClr val="accent1"/>
              </a:solidFill>
              <a:latin typeface="Lato"/>
              <a:ea typeface="Lato"/>
              <a:cs typeface="Lato"/>
              <a:sym typeface="Lato"/>
            </a:endParaRPr>
          </a:p>
        </p:txBody>
      </p:sp>
      <p:pic>
        <p:nvPicPr>
          <p:cNvPr id="82" name="Google Shape;82;p16"/>
          <p:cNvPicPr preferRelativeResize="0"/>
          <p:nvPr/>
        </p:nvPicPr>
        <p:blipFill>
          <a:blip r:embed="rId3">
            <a:alphaModFix/>
          </a:blip>
          <a:stretch>
            <a:fillRect/>
          </a:stretch>
        </p:blipFill>
        <p:spPr>
          <a:xfrm>
            <a:off x="3486975" y="3112425"/>
            <a:ext cx="3008626" cy="1747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229475" y="265450"/>
            <a:ext cx="8520600" cy="82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891"/>
              <a:buNone/>
            </a:pPr>
            <a:r>
              <a:rPr lang="es" sz="2452">
                <a:latin typeface="Lato"/>
                <a:ea typeface="Lato"/>
                <a:cs typeface="Lato"/>
                <a:sym typeface="Lato"/>
              </a:rPr>
              <a:t>WHY STRENGTH TRAINING IS IMPORTANT IN PADEL PLAYERS?</a:t>
            </a:r>
            <a:endParaRPr sz="2452">
              <a:latin typeface="Lato"/>
              <a:ea typeface="Lato"/>
              <a:cs typeface="Lato"/>
              <a:sym typeface="Lato"/>
            </a:endParaRPr>
          </a:p>
        </p:txBody>
      </p:sp>
      <p:sp>
        <p:nvSpPr>
          <p:cNvPr id="88" name="Google Shape;88;p17"/>
          <p:cNvSpPr txBox="1">
            <a:spLocks noGrp="1"/>
          </p:cNvSpPr>
          <p:nvPr>
            <p:ph type="body" idx="1"/>
          </p:nvPr>
        </p:nvSpPr>
        <p:spPr>
          <a:xfrm>
            <a:off x="229475" y="1425225"/>
            <a:ext cx="8520600" cy="33813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000000"/>
              </a:buClr>
              <a:buSzPts val="1400"/>
              <a:buFont typeface="Lato"/>
              <a:buChar char="●"/>
            </a:pPr>
            <a:r>
              <a:rPr lang="es" sz="1400">
                <a:solidFill>
                  <a:srgbClr val="000000"/>
                </a:solidFill>
                <a:latin typeface="Lato"/>
                <a:ea typeface="Lato"/>
                <a:cs typeface="Lato"/>
                <a:sym typeface="Lato"/>
              </a:rPr>
              <a:t>Improve performance</a:t>
            </a:r>
            <a:endParaRPr sz="1400">
              <a:solidFill>
                <a:srgbClr val="000000"/>
              </a:solidFill>
              <a:latin typeface="Lato"/>
              <a:ea typeface="Lato"/>
              <a:cs typeface="Lato"/>
              <a:sym typeface="Lato"/>
            </a:endParaRPr>
          </a:p>
          <a:p>
            <a:pPr marL="457200" lvl="0" indent="0" algn="l" rtl="0">
              <a:spcBef>
                <a:spcPts val="0"/>
              </a:spcBef>
              <a:spcAft>
                <a:spcPts val="0"/>
              </a:spcAft>
              <a:buNone/>
            </a:pPr>
            <a:endParaRPr sz="1400">
              <a:solidFill>
                <a:srgbClr val="000000"/>
              </a:solidFill>
              <a:latin typeface="Lato"/>
              <a:ea typeface="Lato"/>
              <a:cs typeface="Lato"/>
              <a:sym typeface="Lato"/>
            </a:endParaRPr>
          </a:p>
          <a:p>
            <a:pPr marL="457200" lvl="0" indent="-317500" algn="l" rtl="0">
              <a:spcBef>
                <a:spcPts val="0"/>
              </a:spcBef>
              <a:spcAft>
                <a:spcPts val="0"/>
              </a:spcAft>
              <a:buClr>
                <a:srgbClr val="000000"/>
              </a:buClr>
              <a:buSzPts val="1400"/>
              <a:buFont typeface="Lato"/>
              <a:buChar char="●"/>
            </a:pPr>
            <a:r>
              <a:rPr lang="es" sz="1400">
                <a:solidFill>
                  <a:srgbClr val="000000"/>
                </a:solidFill>
                <a:latin typeface="Lato"/>
                <a:ea typeface="Lato"/>
                <a:cs typeface="Lato"/>
                <a:sym typeface="Lato"/>
              </a:rPr>
              <a:t>Produces improvements in resistance to central and muscular fatigue</a:t>
            </a:r>
            <a:endParaRPr sz="1400">
              <a:solidFill>
                <a:srgbClr val="000000"/>
              </a:solidFill>
              <a:latin typeface="Lato"/>
              <a:ea typeface="Lato"/>
              <a:cs typeface="Lato"/>
              <a:sym typeface="Lato"/>
            </a:endParaRPr>
          </a:p>
          <a:p>
            <a:pPr marL="457200" lvl="0" indent="0" algn="l" rtl="0">
              <a:spcBef>
                <a:spcPts val="0"/>
              </a:spcBef>
              <a:spcAft>
                <a:spcPts val="0"/>
              </a:spcAft>
              <a:buNone/>
            </a:pPr>
            <a:endParaRPr sz="1400">
              <a:solidFill>
                <a:srgbClr val="000000"/>
              </a:solidFill>
              <a:latin typeface="Lato"/>
              <a:ea typeface="Lato"/>
              <a:cs typeface="Lato"/>
              <a:sym typeface="Lato"/>
            </a:endParaRPr>
          </a:p>
          <a:p>
            <a:pPr marL="457200" lvl="0" indent="-317500" algn="l" rtl="0">
              <a:spcBef>
                <a:spcPts val="0"/>
              </a:spcBef>
              <a:spcAft>
                <a:spcPts val="0"/>
              </a:spcAft>
              <a:buClr>
                <a:srgbClr val="000000"/>
              </a:buClr>
              <a:buSzPts val="1400"/>
              <a:buFont typeface="Lato"/>
              <a:buChar char="●"/>
            </a:pPr>
            <a:r>
              <a:rPr lang="es" sz="1400">
                <a:solidFill>
                  <a:srgbClr val="000000"/>
                </a:solidFill>
                <a:latin typeface="Lato"/>
                <a:ea typeface="Lato"/>
                <a:cs typeface="Lato"/>
                <a:sym typeface="Lato"/>
              </a:rPr>
              <a:t>In padel the movements must be fast and precise, so we must improve the increase in our maximum strength and explosive strength</a:t>
            </a:r>
            <a:endParaRPr sz="1400">
              <a:solidFill>
                <a:srgbClr val="000000"/>
              </a:solidFill>
              <a:latin typeface="Lato"/>
              <a:ea typeface="Lato"/>
              <a:cs typeface="Lato"/>
              <a:sym typeface="Lato"/>
            </a:endParaRPr>
          </a:p>
          <a:p>
            <a:pPr marL="457200" lvl="0" indent="0" algn="l" rtl="0">
              <a:spcBef>
                <a:spcPts val="0"/>
              </a:spcBef>
              <a:spcAft>
                <a:spcPts val="0"/>
              </a:spcAft>
              <a:buNone/>
            </a:pPr>
            <a:endParaRPr sz="1400">
              <a:solidFill>
                <a:srgbClr val="000000"/>
              </a:solidFill>
              <a:latin typeface="Lato"/>
              <a:ea typeface="Lato"/>
              <a:cs typeface="Lato"/>
              <a:sym typeface="Lato"/>
            </a:endParaRPr>
          </a:p>
          <a:p>
            <a:pPr marL="457200" lvl="0" indent="-317500" algn="l" rtl="0">
              <a:spcBef>
                <a:spcPts val="0"/>
              </a:spcBef>
              <a:spcAft>
                <a:spcPts val="0"/>
              </a:spcAft>
              <a:buClr>
                <a:srgbClr val="000000"/>
              </a:buClr>
              <a:buSzPts val="1400"/>
              <a:buFont typeface="Lato"/>
              <a:buChar char="●"/>
            </a:pPr>
            <a:r>
              <a:rPr lang="es" sz="1400">
                <a:solidFill>
                  <a:srgbClr val="000000"/>
                </a:solidFill>
                <a:latin typeface="Lato"/>
                <a:ea typeface="Lato"/>
                <a:cs typeface="Lato"/>
                <a:sym typeface="Lato"/>
              </a:rPr>
              <a:t>Enhance stability and balance, essential for executing precise shots</a:t>
            </a:r>
            <a:endParaRPr sz="1400">
              <a:solidFill>
                <a:srgbClr val="000000"/>
              </a:solidFill>
              <a:latin typeface="Lato"/>
              <a:ea typeface="Lato"/>
              <a:cs typeface="Lato"/>
              <a:sym typeface="Lato"/>
            </a:endParaRPr>
          </a:p>
          <a:p>
            <a:pPr marL="457200" lvl="0" indent="0" algn="l" rtl="0">
              <a:spcBef>
                <a:spcPts val="0"/>
              </a:spcBef>
              <a:spcAft>
                <a:spcPts val="0"/>
              </a:spcAft>
              <a:buNone/>
            </a:pPr>
            <a:endParaRPr sz="1400">
              <a:solidFill>
                <a:srgbClr val="000000"/>
              </a:solidFill>
              <a:latin typeface="Lato"/>
              <a:ea typeface="Lato"/>
              <a:cs typeface="Lato"/>
              <a:sym typeface="Lato"/>
            </a:endParaRPr>
          </a:p>
          <a:p>
            <a:pPr marL="457200" lvl="0" indent="-317500" algn="l" rtl="0">
              <a:spcBef>
                <a:spcPts val="0"/>
              </a:spcBef>
              <a:spcAft>
                <a:spcPts val="0"/>
              </a:spcAft>
              <a:buClr>
                <a:srgbClr val="000000"/>
              </a:buClr>
              <a:buSzPts val="1400"/>
              <a:buFont typeface="Lato"/>
              <a:buChar char="●"/>
            </a:pPr>
            <a:r>
              <a:rPr lang="es" sz="1400">
                <a:solidFill>
                  <a:srgbClr val="000000"/>
                </a:solidFill>
                <a:latin typeface="Lato"/>
                <a:ea typeface="Lato"/>
                <a:cs typeface="Lato"/>
                <a:sym typeface="Lato"/>
              </a:rPr>
              <a:t>Increase anaerobic capacity</a:t>
            </a:r>
            <a:endParaRPr sz="1400">
              <a:solidFill>
                <a:srgbClr val="000000"/>
              </a:solidFill>
              <a:latin typeface="Lato"/>
              <a:ea typeface="Lato"/>
              <a:cs typeface="Lato"/>
              <a:sym typeface="Lato"/>
            </a:endParaRPr>
          </a:p>
          <a:p>
            <a:pPr marL="457200" lvl="0" indent="0" algn="l" rtl="0">
              <a:spcBef>
                <a:spcPts val="0"/>
              </a:spcBef>
              <a:spcAft>
                <a:spcPts val="0"/>
              </a:spcAft>
              <a:buNone/>
            </a:pPr>
            <a:endParaRPr sz="1400">
              <a:solidFill>
                <a:srgbClr val="000000"/>
              </a:solidFill>
              <a:latin typeface="Lato"/>
              <a:ea typeface="Lato"/>
              <a:cs typeface="Lato"/>
              <a:sym typeface="Lato"/>
            </a:endParaRPr>
          </a:p>
          <a:p>
            <a:pPr marL="457200" lvl="0" indent="-317500" algn="l" rtl="0">
              <a:spcBef>
                <a:spcPts val="0"/>
              </a:spcBef>
              <a:spcAft>
                <a:spcPts val="0"/>
              </a:spcAft>
              <a:buClr>
                <a:srgbClr val="000000"/>
              </a:buClr>
              <a:buSzPts val="1400"/>
              <a:buFont typeface="Lato"/>
              <a:buChar char="●"/>
            </a:pPr>
            <a:r>
              <a:rPr lang="es" sz="1400">
                <a:solidFill>
                  <a:srgbClr val="000000"/>
                </a:solidFill>
                <a:latin typeface="Lato"/>
                <a:ea typeface="Lato"/>
                <a:cs typeface="Lato"/>
                <a:sym typeface="Lato"/>
              </a:rPr>
              <a:t>Prevents possible injuries</a:t>
            </a:r>
            <a:endParaRPr sz="1400">
              <a:solidFill>
                <a:srgbClr val="000000"/>
              </a:solidFill>
              <a:latin typeface="Lato"/>
              <a:ea typeface="Lato"/>
              <a:cs typeface="Lato"/>
              <a:sym typeface="Lato"/>
            </a:endParaRPr>
          </a:p>
          <a:p>
            <a:pPr marL="457200" lvl="0" indent="0" algn="l" rtl="0">
              <a:spcBef>
                <a:spcPts val="0"/>
              </a:spcBef>
              <a:spcAft>
                <a:spcPts val="0"/>
              </a:spcAft>
              <a:buNone/>
            </a:pPr>
            <a:endParaRPr sz="1300">
              <a:solidFill>
                <a:srgbClr val="000000"/>
              </a:solidFill>
              <a:latin typeface="Lato"/>
              <a:ea typeface="Lato"/>
              <a:cs typeface="Lato"/>
              <a:sym typeface="Lato"/>
            </a:endParaRPr>
          </a:p>
        </p:txBody>
      </p:sp>
      <p:pic>
        <p:nvPicPr>
          <p:cNvPr id="89" name="Google Shape;89;p17"/>
          <p:cNvPicPr preferRelativeResize="0"/>
          <p:nvPr/>
        </p:nvPicPr>
        <p:blipFill>
          <a:blip r:embed="rId3">
            <a:alphaModFix/>
          </a:blip>
          <a:stretch>
            <a:fillRect/>
          </a:stretch>
        </p:blipFill>
        <p:spPr>
          <a:xfrm>
            <a:off x="6312900" y="3325450"/>
            <a:ext cx="2648574" cy="1653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648675" y="252825"/>
            <a:ext cx="8313600" cy="4887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sz="2280">
                <a:latin typeface="Lato"/>
                <a:ea typeface="Lato"/>
                <a:cs typeface="Lato"/>
                <a:sym typeface="Lato"/>
              </a:rPr>
              <a:t>STRENGTH AND CONDITIONING EXERCISES FOR PADEL</a:t>
            </a:r>
            <a:endParaRPr sz="2280">
              <a:latin typeface="Lato"/>
              <a:ea typeface="Lato"/>
              <a:cs typeface="Lato"/>
              <a:sym typeface="Lato"/>
            </a:endParaRPr>
          </a:p>
        </p:txBody>
      </p:sp>
      <p:sp>
        <p:nvSpPr>
          <p:cNvPr id="95" name="Google Shape;95;p18"/>
          <p:cNvSpPr txBox="1">
            <a:spLocks noGrp="1"/>
          </p:cNvSpPr>
          <p:nvPr>
            <p:ph type="body" idx="1"/>
          </p:nvPr>
        </p:nvSpPr>
        <p:spPr>
          <a:xfrm>
            <a:off x="271575" y="876475"/>
            <a:ext cx="8520600" cy="3854700"/>
          </a:xfrm>
          <a:prstGeom prst="rect">
            <a:avLst/>
          </a:prstGeom>
        </p:spPr>
        <p:txBody>
          <a:bodyPr spcFirstLastPara="1" wrap="square" lIns="91425" tIns="91425" rIns="91425" bIns="91425" anchor="t" anchorCtr="0">
            <a:normAutofit fontScale="25000" lnSpcReduction="20000"/>
          </a:bodyPr>
          <a:lstStyle/>
          <a:p>
            <a:pPr marL="457200" lvl="0" indent="-325222" algn="l" rtl="0">
              <a:spcBef>
                <a:spcPts val="0"/>
              </a:spcBef>
              <a:spcAft>
                <a:spcPts val="0"/>
              </a:spcAft>
              <a:buClr>
                <a:srgbClr val="000000"/>
              </a:buClr>
              <a:buSzPct val="100000"/>
              <a:buFont typeface="Arial"/>
              <a:buChar char="●"/>
            </a:pPr>
            <a:r>
              <a:rPr lang="es" sz="6086">
                <a:solidFill>
                  <a:srgbClr val="000000"/>
                </a:solidFill>
                <a:latin typeface="Arial"/>
                <a:ea typeface="Arial"/>
                <a:cs typeface="Arial"/>
                <a:sym typeface="Arial"/>
              </a:rPr>
              <a:t>Lunges</a:t>
            </a:r>
            <a:endParaRPr sz="6086">
              <a:solidFill>
                <a:srgbClr val="000000"/>
              </a:solidFill>
              <a:latin typeface="Arial"/>
              <a:ea typeface="Arial"/>
              <a:cs typeface="Arial"/>
              <a:sym typeface="Arial"/>
            </a:endParaRPr>
          </a:p>
          <a:p>
            <a:pPr marL="457200" lvl="0" indent="0" algn="l" rtl="0">
              <a:spcBef>
                <a:spcPts val="0"/>
              </a:spcBef>
              <a:spcAft>
                <a:spcPts val="0"/>
              </a:spcAft>
              <a:buNone/>
            </a:pPr>
            <a:r>
              <a:rPr lang="es" sz="6086">
                <a:solidFill>
                  <a:srgbClr val="000000"/>
                </a:solidFill>
                <a:latin typeface="Arial"/>
                <a:ea typeface="Arial"/>
                <a:cs typeface="Arial"/>
                <a:sym typeface="Arial"/>
              </a:rPr>
              <a:t> </a:t>
            </a:r>
            <a:endParaRPr sz="6086">
              <a:solidFill>
                <a:srgbClr val="000000"/>
              </a:solidFill>
              <a:latin typeface="Arial"/>
              <a:ea typeface="Arial"/>
              <a:cs typeface="Arial"/>
              <a:sym typeface="Arial"/>
            </a:endParaRPr>
          </a:p>
          <a:p>
            <a:pPr marL="457200" lvl="0" indent="-325222" algn="l" rtl="0">
              <a:spcBef>
                <a:spcPts val="0"/>
              </a:spcBef>
              <a:spcAft>
                <a:spcPts val="0"/>
              </a:spcAft>
              <a:buClr>
                <a:srgbClr val="000000"/>
              </a:buClr>
              <a:buSzPct val="100000"/>
              <a:buFont typeface="Arial"/>
              <a:buChar char="●"/>
            </a:pPr>
            <a:r>
              <a:rPr lang="es" sz="6086">
                <a:solidFill>
                  <a:srgbClr val="000000"/>
                </a:solidFill>
                <a:latin typeface="Arial"/>
                <a:ea typeface="Arial"/>
                <a:cs typeface="Arial"/>
                <a:sym typeface="Arial"/>
              </a:rPr>
              <a:t>Squats</a:t>
            </a:r>
            <a:endParaRPr sz="6086">
              <a:solidFill>
                <a:srgbClr val="000000"/>
              </a:solidFill>
              <a:latin typeface="Arial"/>
              <a:ea typeface="Arial"/>
              <a:cs typeface="Arial"/>
              <a:sym typeface="Arial"/>
            </a:endParaRPr>
          </a:p>
          <a:p>
            <a:pPr marL="457200" lvl="0" indent="0" algn="l" rtl="0">
              <a:spcBef>
                <a:spcPts val="0"/>
              </a:spcBef>
              <a:spcAft>
                <a:spcPts val="0"/>
              </a:spcAft>
              <a:buNone/>
            </a:pPr>
            <a:endParaRPr sz="6086">
              <a:solidFill>
                <a:srgbClr val="000000"/>
              </a:solidFill>
              <a:latin typeface="Arial"/>
              <a:ea typeface="Arial"/>
              <a:cs typeface="Arial"/>
              <a:sym typeface="Arial"/>
            </a:endParaRPr>
          </a:p>
          <a:p>
            <a:pPr marL="457200" lvl="0" indent="-325222" algn="l" rtl="0">
              <a:spcBef>
                <a:spcPts val="0"/>
              </a:spcBef>
              <a:spcAft>
                <a:spcPts val="0"/>
              </a:spcAft>
              <a:buClr>
                <a:srgbClr val="000000"/>
              </a:buClr>
              <a:buSzPct val="100000"/>
              <a:buFont typeface="Arial"/>
              <a:buChar char="●"/>
            </a:pPr>
            <a:r>
              <a:rPr lang="es" sz="6086">
                <a:solidFill>
                  <a:srgbClr val="000000"/>
                </a:solidFill>
                <a:latin typeface="Arial"/>
                <a:ea typeface="Arial"/>
                <a:cs typeface="Arial"/>
                <a:sym typeface="Arial"/>
              </a:rPr>
              <a:t>Romanian deadlift</a:t>
            </a:r>
            <a:endParaRPr sz="6086">
              <a:solidFill>
                <a:srgbClr val="000000"/>
              </a:solidFill>
              <a:latin typeface="Arial"/>
              <a:ea typeface="Arial"/>
              <a:cs typeface="Arial"/>
              <a:sym typeface="Arial"/>
            </a:endParaRPr>
          </a:p>
          <a:p>
            <a:pPr marL="457200" lvl="0" indent="0" algn="l" rtl="0">
              <a:spcBef>
                <a:spcPts val="0"/>
              </a:spcBef>
              <a:spcAft>
                <a:spcPts val="0"/>
              </a:spcAft>
              <a:buNone/>
            </a:pPr>
            <a:endParaRPr sz="6086">
              <a:solidFill>
                <a:srgbClr val="000000"/>
              </a:solidFill>
              <a:latin typeface="Arial"/>
              <a:ea typeface="Arial"/>
              <a:cs typeface="Arial"/>
              <a:sym typeface="Arial"/>
            </a:endParaRPr>
          </a:p>
          <a:p>
            <a:pPr marL="457200" lvl="0" indent="-325222" algn="l" rtl="0">
              <a:spcBef>
                <a:spcPts val="0"/>
              </a:spcBef>
              <a:spcAft>
                <a:spcPts val="0"/>
              </a:spcAft>
              <a:buClr>
                <a:srgbClr val="000000"/>
              </a:buClr>
              <a:buSzPct val="100000"/>
              <a:buFont typeface="Arial"/>
              <a:buChar char="●"/>
            </a:pPr>
            <a:r>
              <a:rPr lang="es" sz="6086">
                <a:solidFill>
                  <a:srgbClr val="000000"/>
                </a:solidFill>
                <a:latin typeface="Arial"/>
                <a:ea typeface="Arial"/>
                <a:cs typeface="Arial"/>
                <a:sym typeface="Arial"/>
              </a:rPr>
              <a:t>Planks </a:t>
            </a:r>
            <a:endParaRPr sz="6086">
              <a:solidFill>
                <a:srgbClr val="000000"/>
              </a:solidFill>
              <a:latin typeface="Arial"/>
              <a:ea typeface="Arial"/>
              <a:cs typeface="Arial"/>
              <a:sym typeface="Arial"/>
            </a:endParaRPr>
          </a:p>
          <a:p>
            <a:pPr marL="457200" lvl="0" indent="0" algn="l" rtl="0">
              <a:spcBef>
                <a:spcPts val="0"/>
              </a:spcBef>
              <a:spcAft>
                <a:spcPts val="0"/>
              </a:spcAft>
              <a:buNone/>
            </a:pPr>
            <a:endParaRPr sz="6086">
              <a:solidFill>
                <a:srgbClr val="000000"/>
              </a:solidFill>
              <a:latin typeface="Arial"/>
              <a:ea typeface="Arial"/>
              <a:cs typeface="Arial"/>
              <a:sym typeface="Arial"/>
            </a:endParaRPr>
          </a:p>
          <a:p>
            <a:pPr marL="457200" lvl="0" indent="-325222" algn="l" rtl="0">
              <a:spcBef>
                <a:spcPts val="0"/>
              </a:spcBef>
              <a:spcAft>
                <a:spcPts val="0"/>
              </a:spcAft>
              <a:buClr>
                <a:srgbClr val="000000"/>
              </a:buClr>
              <a:buSzPct val="100000"/>
              <a:buFont typeface="Arial"/>
              <a:buChar char="●"/>
            </a:pPr>
            <a:r>
              <a:rPr lang="es" sz="6086">
                <a:solidFill>
                  <a:srgbClr val="000000"/>
                </a:solidFill>
                <a:latin typeface="Arial"/>
                <a:ea typeface="Arial"/>
                <a:cs typeface="Arial"/>
                <a:sym typeface="Arial"/>
              </a:rPr>
              <a:t>Medicine ball throws</a:t>
            </a:r>
            <a:endParaRPr sz="6086">
              <a:solidFill>
                <a:srgbClr val="000000"/>
              </a:solidFill>
              <a:latin typeface="Arial"/>
              <a:ea typeface="Arial"/>
              <a:cs typeface="Arial"/>
              <a:sym typeface="Arial"/>
            </a:endParaRPr>
          </a:p>
          <a:p>
            <a:pPr marL="457200" lvl="0" indent="0" algn="l" rtl="0">
              <a:spcBef>
                <a:spcPts val="0"/>
              </a:spcBef>
              <a:spcAft>
                <a:spcPts val="0"/>
              </a:spcAft>
              <a:buNone/>
            </a:pPr>
            <a:endParaRPr sz="6086">
              <a:solidFill>
                <a:srgbClr val="000000"/>
              </a:solidFill>
              <a:latin typeface="Arial"/>
              <a:ea typeface="Arial"/>
              <a:cs typeface="Arial"/>
              <a:sym typeface="Arial"/>
            </a:endParaRPr>
          </a:p>
          <a:p>
            <a:pPr marL="457200" lvl="0" indent="-325222" algn="l" rtl="0">
              <a:spcBef>
                <a:spcPts val="0"/>
              </a:spcBef>
              <a:spcAft>
                <a:spcPts val="0"/>
              </a:spcAft>
              <a:buClr>
                <a:srgbClr val="000000"/>
              </a:buClr>
              <a:buSzPct val="100000"/>
              <a:buFont typeface="Arial"/>
              <a:buChar char="●"/>
            </a:pPr>
            <a:r>
              <a:rPr lang="es" sz="6086">
                <a:solidFill>
                  <a:srgbClr val="000000"/>
                </a:solidFill>
                <a:latin typeface="Arial"/>
                <a:ea typeface="Arial"/>
                <a:cs typeface="Arial"/>
                <a:sym typeface="Arial"/>
              </a:rPr>
              <a:t>Box jumps</a:t>
            </a:r>
            <a:endParaRPr sz="6086">
              <a:solidFill>
                <a:srgbClr val="000000"/>
              </a:solidFill>
              <a:latin typeface="Arial"/>
              <a:ea typeface="Arial"/>
              <a:cs typeface="Arial"/>
              <a:sym typeface="Arial"/>
            </a:endParaRPr>
          </a:p>
          <a:p>
            <a:pPr marL="457200" lvl="0" indent="0" algn="l" rtl="0">
              <a:spcBef>
                <a:spcPts val="0"/>
              </a:spcBef>
              <a:spcAft>
                <a:spcPts val="0"/>
              </a:spcAft>
              <a:buNone/>
            </a:pPr>
            <a:endParaRPr sz="6086">
              <a:solidFill>
                <a:srgbClr val="000000"/>
              </a:solidFill>
              <a:latin typeface="Arial"/>
              <a:ea typeface="Arial"/>
              <a:cs typeface="Arial"/>
              <a:sym typeface="Arial"/>
            </a:endParaRPr>
          </a:p>
          <a:p>
            <a:pPr marL="457200" lvl="0" indent="-325222" algn="l" rtl="0">
              <a:spcBef>
                <a:spcPts val="0"/>
              </a:spcBef>
              <a:spcAft>
                <a:spcPts val="0"/>
              </a:spcAft>
              <a:buClr>
                <a:srgbClr val="000000"/>
              </a:buClr>
              <a:buSzPct val="100000"/>
              <a:buFont typeface="Arial"/>
              <a:buChar char="●"/>
            </a:pPr>
            <a:r>
              <a:rPr lang="es" sz="6086">
                <a:solidFill>
                  <a:srgbClr val="000000"/>
                </a:solidFill>
                <a:latin typeface="Arial"/>
                <a:ea typeface="Arial"/>
                <a:cs typeface="Arial"/>
                <a:sym typeface="Arial"/>
              </a:rPr>
              <a:t>Lateral bounds </a:t>
            </a:r>
            <a:endParaRPr sz="6086">
              <a:solidFill>
                <a:srgbClr val="000000"/>
              </a:solidFill>
              <a:latin typeface="Arial"/>
              <a:ea typeface="Arial"/>
              <a:cs typeface="Arial"/>
              <a:sym typeface="Arial"/>
            </a:endParaRPr>
          </a:p>
          <a:p>
            <a:pPr marL="457200" lvl="0" indent="0" algn="l" rtl="0">
              <a:spcBef>
                <a:spcPts val="0"/>
              </a:spcBef>
              <a:spcAft>
                <a:spcPts val="0"/>
              </a:spcAft>
              <a:buNone/>
            </a:pPr>
            <a:endParaRPr sz="6086">
              <a:solidFill>
                <a:srgbClr val="000000"/>
              </a:solidFill>
              <a:latin typeface="Arial"/>
              <a:ea typeface="Arial"/>
              <a:cs typeface="Arial"/>
              <a:sym typeface="Arial"/>
            </a:endParaRPr>
          </a:p>
          <a:p>
            <a:pPr marL="457200" lvl="0" indent="-325222" algn="l" rtl="0">
              <a:spcBef>
                <a:spcPts val="0"/>
              </a:spcBef>
              <a:spcAft>
                <a:spcPts val="0"/>
              </a:spcAft>
              <a:buClr>
                <a:srgbClr val="000000"/>
              </a:buClr>
              <a:buSzPct val="100000"/>
              <a:buFont typeface="Arial"/>
              <a:buChar char="●"/>
            </a:pPr>
            <a:r>
              <a:rPr lang="es" sz="6086">
                <a:solidFill>
                  <a:srgbClr val="000000"/>
                </a:solidFill>
                <a:latin typeface="Arial"/>
                <a:ea typeface="Arial"/>
                <a:cs typeface="Arial"/>
                <a:sym typeface="Arial"/>
              </a:rPr>
              <a:t>Russian twists </a:t>
            </a:r>
            <a:endParaRPr sz="6086">
              <a:solidFill>
                <a:srgbClr val="000000"/>
              </a:solidFill>
              <a:latin typeface="Arial"/>
              <a:ea typeface="Arial"/>
              <a:cs typeface="Arial"/>
              <a:sym typeface="Arial"/>
            </a:endParaRPr>
          </a:p>
          <a:p>
            <a:pPr marL="457200" lvl="0" indent="0" algn="l" rtl="0">
              <a:spcBef>
                <a:spcPts val="0"/>
              </a:spcBef>
              <a:spcAft>
                <a:spcPts val="0"/>
              </a:spcAft>
              <a:buNone/>
            </a:pPr>
            <a:endParaRPr sz="6086">
              <a:solidFill>
                <a:srgbClr val="000000"/>
              </a:solidFill>
              <a:latin typeface="Arial"/>
              <a:ea typeface="Arial"/>
              <a:cs typeface="Arial"/>
              <a:sym typeface="Arial"/>
            </a:endParaRPr>
          </a:p>
          <a:p>
            <a:pPr marL="457200" lvl="0" indent="-325222" algn="l" rtl="0">
              <a:spcBef>
                <a:spcPts val="0"/>
              </a:spcBef>
              <a:spcAft>
                <a:spcPts val="0"/>
              </a:spcAft>
              <a:buClr>
                <a:srgbClr val="000000"/>
              </a:buClr>
              <a:buSzPct val="100000"/>
              <a:buFont typeface="Arial"/>
              <a:buChar char="●"/>
            </a:pPr>
            <a:r>
              <a:rPr lang="es" sz="6086">
                <a:solidFill>
                  <a:srgbClr val="000000"/>
                </a:solidFill>
                <a:latin typeface="Arial"/>
                <a:ea typeface="Arial"/>
                <a:cs typeface="Arial"/>
                <a:sym typeface="Arial"/>
              </a:rPr>
              <a:t>Resistance band exercises </a:t>
            </a:r>
            <a:endParaRPr sz="6086">
              <a:solidFill>
                <a:srgbClr val="000000"/>
              </a:solidFill>
              <a:latin typeface="Arial"/>
              <a:ea typeface="Arial"/>
              <a:cs typeface="Arial"/>
              <a:sym typeface="Arial"/>
            </a:endParaRPr>
          </a:p>
          <a:p>
            <a:pPr marL="0" lvl="0" indent="0" algn="l" rtl="0">
              <a:spcBef>
                <a:spcPts val="0"/>
              </a:spcBef>
              <a:spcAft>
                <a:spcPts val="0"/>
              </a:spcAft>
              <a:buNone/>
            </a:pPr>
            <a:endParaRPr sz="5200">
              <a:solidFill>
                <a:srgbClr val="000000"/>
              </a:solidFill>
              <a:latin typeface="Arial"/>
              <a:ea typeface="Arial"/>
              <a:cs typeface="Arial"/>
              <a:sym typeface="Arial"/>
            </a:endParaRPr>
          </a:p>
          <a:p>
            <a:pPr marL="0" lvl="0" indent="0" algn="l" rtl="0">
              <a:spcBef>
                <a:spcPts val="0"/>
              </a:spcBef>
              <a:spcAft>
                <a:spcPts val="1200"/>
              </a:spcAft>
              <a:buNone/>
            </a:pPr>
            <a:endParaRPr/>
          </a:p>
        </p:txBody>
      </p:sp>
      <p:pic>
        <p:nvPicPr>
          <p:cNvPr id="96" name="Google Shape;96;p18"/>
          <p:cNvPicPr preferRelativeResize="0"/>
          <p:nvPr/>
        </p:nvPicPr>
        <p:blipFill>
          <a:blip r:embed="rId3">
            <a:alphaModFix/>
          </a:blip>
          <a:stretch>
            <a:fillRect/>
          </a:stretch>
        </p:blipFill>
        <p:spPr>
          <a:xfrm>
            <a:off x="2728750" y="836462"/>
            <a:ext cx="1212871" cy="1388650"/>
          </a:xfrm>
          <a:prstGeom prst="rect">
            <a:avLst/>
          </a:prstGeom>
          <a:noFill/>
          <a:ln>
            <a:noFill/>
          </a:ln>
        </p:spPr>
      </p:pic>
      <p:pic>
        <p:nvPicPr>
          <p:cNvPr id="97" name="Google Shape;97;p18"/>
          <p:cNvPicPr preferRelativeResize="0"/>
          <p:nvPr/>
        </p:nvPicPr>
        <p:blipFill>
          <a:blip r:embed="rId4">
            <a:alphaModFix/>
          </a:blip>
          <a:stretch>
            <a:fillRect/>
          </a:stretch>
        </p:blipFill>
        <p:spPr>
          <a:xfrm>
            <a:off x="7692875" y="3072975"/>
            <a:ext cx="1013625" cy="1736250"/>
          </a:xfrm>
          <a:prstGeom prst="rect">
            <a:avLst/>
          </a:prstGeom>
          <a:noFill/>
          <a:ln>
            <a:noFill/>
          </a:ln>
        </p:spPr>
      </p:pic>
      <p:pic>
        <p:nvPicPr>
          <p:cNvPr id="98" name="Google Shape;98;p18"/>
          <p:cNvPicPr preferRelativeResize="0"/>
          <p:nvPr/>
        </p:nvPicPr>
        <p:blipFill>
          <a:blip r:embed="rId5">
            <a:alphaModFix/>
          </a:blip>
          <a:stretch>
            <a:fillRect/>
          </a:stretch>
        </p:blipFill>
        <p:spPr>
          <a:xfrm>
            <a:off x="2728750" y="2571750"/>
            <a:ext cx="1948825" cy="1306425"/>
          </a:xfrm>
          <a:prstGeom prst="rect">
            <a:avLst/>
          </a:prstGeom>
          <a:noFill/>
          <a:ln>
            <a:noFill/>
          </a:ln>
        </p:spPr>
      </p:pic>
      <p:pic>
        <p:nvPicPr>
          <p:cNvPr id="99" name="Google Shape;99;p18"/>
          <p:cNvPicPr preferRelativeResize="0"/>
          <p:nvPr/>
        </p:nvPicPr>
        <p:blipFill>
          <a:blip r:embed="rId6">
            <a:alphaModFix/>
          </a:blip>
          <a:stretch>
            <a:fillRect/>
          </a:stretch>
        </p:blipFill>
        <p:spPr>
          <a:xfrm>
            <a:off x="3351625" y="4129425"/>
            <a:ext cx="2157300" cy="763450"/>
          </a:xfrm>
          <a:prstGeom prst="rect">
            <a:avLst/>
          </a:prstGeom>
          <a:noFill/>
          <a:ln>
            <a:noFill/>
          </a:ln>
        </p:spPr>
      </p:pic>
      <p:pic>
        <p:nvPicPr>
          <p:cNvPr id="100" name="Google Shape;100;p18"/>
          <p:cNvPicPr preferRelativeResize="0"/>
          <p:nvPr/>
        </p:nvPicPr>
        <p:blipFill>
          <a:blip r:embed="rId7">
            <a:alphaModFix/>
          </a:blip>
          <a:stretch>
            <a:fillRect/>
          </a:stretch>
        </p:blipFill>
        <p:spPr>
          <a:xfrm>
            <a:off x="4906788" y="786463"/>
            <a:ext cx="1738887" cy="1488625"/>
          </a:xfrm>
          <a:prstGeom prst="rect">
            <a:avLst/>
          </a:prstGeom>
          <a:noFill/>
          <a:ln>
            <a:noFill/>
          </a:ln>
        </p:spPr>
      </p:pic>
      <p:pic>
        <p:nvPicPr>
          <p:cNvPr id="101" name="Google Shape;101;p18"/>
          <p:cNvPicPr preferRelativeResize="0"/>
          <p:nvPr/>
        </p:nvPicPr>
        <p:blipFill>
          <a:blip r:embed="rId8">
            <a:alphaModFix/>
          </a:blip>
          <a:stretch>
            <a:fillRect/>
          </a:stretch>
        </p:blipFill>
        <p:spPr>
          <a:xfrm>
            <a:off x="5757200" y="2643309"/>
            <a:ext cx="1436175" cy="1684350"/>
          </a:xfrm>
          <a:prstGeom prst="rect">
            <a:avLst/>
          </a:prstGeom>
          <a:noFill/>
          <a:ln>
            <a:noFill/>
          </a:ln>
        </p:spPr>
      </p:pic>
      <p:pic>
        <p:nvPicPr>
          <p:cNvPr id="102" name="Google Shape;102;p18"/>
          <p:cNvPicPr preferRelativeResize="0"/>
          <p:nvPr/>
        </p:nvPicPr>
        <p:blipFill>
          <a:blip r:embed="rId9">
            <a:alphaModFix/>
          </a:blip>
          <a:stretch>
            <a:fillRect/>
          </a:stretch>
        </p:blipFill>
        <p:spPr>
          <a:xfrm>
            <a:off x="7610825" y="876475"/>
            <a:ext cx="1269816" cy="1684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919475" y="217750"/>
            <a:ext cx="5672100" cy="5208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sz="3080">
                <a:latin typeface="Lato"/>
                <a:ea typeface="Lato"/>
                <a:cs typeface="Lato"/>
                <a:sym typeface="Lato"/>
              </a:rPr>
              <a:t>PREPARATION PRE-SEASON</a:t>
            </a:r>
            <a:endParaRPr sz="3080">
              <a:latin typeface="Lato"/>
              <a:ea typeface="Lato"/>
              <a:cs typeface="Lato"/>
              <a:sym typeface="Lato"/>
            </a:endParaRPr>
          </a:p>
        </p:txBody>
      </p:sp>
      <p:sp>
        <p:nvSpPr>
          <p:cNvPr id="108" name="Google Shape;108;p19"/>
          <p:cNvSpPr txBox="1">
            <a:spLocks noGrp="1"/>
          </p:cNvSpPr>
          <p:nvPr>
            <p:ph type="body" idx="1"/>
          </p:nvPr>
        </p:nvSpPr>
        <p:spPr>
          <a:xfrm>
            <a:off x="236750" y="867275"/>
            <a:ext cx="8520600" cy="3993900"/>
          </a:xfrm>
          <a:prstGeom prst="rect">
            <a:avLst/>
          </a:prstGeom>
        </p:spPr>
        <p:txBody>
          <a:bodyPr spcFirstLastPara="1" wrap="square" lIns="91425" tIns="91425" rIns="91425" bIns="91425" anchor="t" anchorCtr="0">
            <a:noAutofit/>
          </a:bodyPr>
          <a:lstStyle/>
          <a:p>
            <a:pPr marL="457200" lvl="0" indent="-311150" algn="l" rtl="0">
              <a:lnSpc>
                <a:spcPct val="95000"/>
              </a:lnSpc>
              <a:spcBef>
                <a:spcPts val="0"/>
              </a:spcBef>
              <a:spcAft>
                <a:spcPts val="0"/>
              </a:spcAft>
              <a:buClr>
                <a:srgbClr val="000000"/>
              </a:buClr>
              <a:buSzPts val="1300"/>
              <a:buFont typeface="Lato"/>
              <a:buChar char="●"/>
            </a:pPr>
            <a:r>
              <a:rPr lang="es" sz="1300">
                <a:solidFill>
                  <a:srgbClr val="000000"/>
                </a:solidFill>
                <a:latin typeface="Lato"/>
                <a:ea typeface="Lato"/>
                <a:cs typeface="Lato"/>
                <a:sym typeface="Lato"/>
              </a:rPr>
              <a:t>6-8 weeks</a:t>
            </a:r>
            <a:endParaRPr sz="1300">
              <a:solidFill>
                <a:srgbClr val="000000"/>
              </a:solidFill>
              <a:latin typeface="Lato"/>
              <a:ea typeface="Lato"/>
              <a:cs typeface="Lato"/>
              <a:sym typeface="Lato"/>
            </a:endParaRPr>
          </a:p>
          <a:p>
            <a:pPr marL="457200" lvl="0" indent="0" algn="l" rtl="0">
              <a:lnSpc>
                <a:spcPct val="95000"/>
              </a:lnSpc>
              <a:spcBef>
                <a:spcPts val="0"/>
              </a:spcBef>
              <a:spcAft>
                <a:spcPts val="0"/>
              </a:spcAft>
              <a:buNone/>
            </a:pPr>
            <a:endParaRPr sz="1300">
              <a:solidFill>
                <a:srgbClr val="000000"/>
              </a:solidFill>
              <a:latin typeface="Lato"/>
              <a:ea typeface="Lato"/>
              <a:cs typeface="Lato"/>
              <a:sym typeface="Lato"/>
            </a:endParaRPr>
          </a:p>
          <a:p>
            <a:pPr marL="457200" lvl="0" indent="-311150" algn="l" rtl="0">
              <a:lnSpc>
                <a:spcPct val="95000"/>
              </a:lnSpc>
              <a:spcBef>
                <a:spcPts val="0"/>
              </a:spcBef>
              <a:spcAft>
                <a:spcPts val="0"/>
              </a:spcAft>
              <a:buClr>
                <a:srgbClr val="000000"/>
              </a:buClr>
              <a:buSzPts val="1300"/>
              <a:buFont typeface="Lato"/>
              <a:buChar char="●"/>
            </a:pPr>
            <a:r>
              <a:rPr lang="es" sz="1300">
                <a:solidFill>
                  <a:srgbClr val="000000"/>
                </a:solidFill>
                <a:latin typeface="Lato"/>
                <a:ea typeface="Lato"/>
                <a:cs typeface="Lato"/>
                <a:sym typeface="Lato"/>
              </a:rPr>
              <a:t>The first week is dedicated exclusively to gym sessions and fitness training</a:t>
            </a:r>
            <a:endParaRPr sz="1300">
              <a:solidFill>
                <a:srgbClr val="000000"/>
              </a:solidFill>
              <a:latin typeface="Lato"/>
              <a:ea typeface="Lato"/>
              <a:cs typeface="Lato"/>
              <a:sym typeface="Lato"/>
            </a:endParaRPr>
          </a:p>
          <a:p>
            <a:pPr marL="457200" lvl="0" indent="0" algn="l" rtl="0">
              <a:lnSpc>
                <a:spcPct val="95000"/>
              </a:lnSpc>
              <a:spcBef>
                <a:spcPts val="0"/>
              </a:spcBef>
              <a:spcAft>
                <a:spcPts val="0"/>
              </a:spcAft>
              <a:buNone/>
            </a:pPr>
            <a:endParaRPr sz="1300">
              <a:solidFill>
                <a:srgbClr val="000000"/>
              </a:solidFill>
              <a:latin typeface="Lato"/>
              <a:ea typeface="Lato"/>
              <a:cs typeface="Lato"/>
              <a:sym typeface="Lato"/>
            </a:endParaRPr>
          </a:p>
          <a:p>
            <a:pPr marL="457200" lvl="0" indent="-311150" algn="l" rtl="0">
              <a:lnSpc>
                <a:spcPct val="95000"/>
              </a:lnSpc>
              <a:spcBef>
                <a:spcPts val="0"/>
              </a:spcBef>
              <a:spcAft>
                <a:spcPts val="0"/>
              </a:spcAft>
              <a:buClr>
                <a:srgbClr val="000000"/>
              </a:buClr>
              <a:buSzPts val="1300"/>
              <a:buFont typeface="Lato"/>
              <a:buChar char="●"/>
            </a:pPr>
            <a:r>
              <a:rPr lang="es" sz="1300">
                <a:solidFill>
                  <a:srgbClr val="000000"/>
                </a:solidFill>
                <a:latin typeface="Lato"/>
                <a:ea typeface="Lato"/>
                <a:cs typeface="Lato"/>
                <a:sym typeface="Lato"/>
              </a:rPr>
              <a:t>Priority is given to physical fitness work</a:t>
            </a:r>
            <a:endParaRPr sz="1300">
              <a:solidFill>
                <a:srgbClr val="000000"/>
              </a:solidFill>
              <a:latin typeface="Lato"/>
              <a:ea typeface="Lato"/>
              <a:cs typeface="Lato"/>
              <a:sym typeface="Lato"/>
            </a:endParaRPr>
          </a:p>
          <a:p>
            <a:pPr marL="457200" lvl="0" indent="0" algn="l" rtl="0">
              <a:lnSpc>
                <a:spcPct val="95000"/>
              </a:lnSpc>
              <a:spcBef>
                <a:spcPts val="0"/>
              </a:spcBef>
              <a:spcAft>
                <a:spcPts val="0"/>
              </a:spcAft>
              <a:buNone/>
            </a:pPr>
            <a:endParaRPr sz="1300">
              <a:solidFill>
                <a:srgbClr val="000000"/>
              </a:solidFill>
              <a:latin typeface="Lato"/>
              <a:ea typeface="Lato"/>
              <a:cs typeface="Lato"/>
              <a:sym typeface="Lato"/>
            </a:endParaRPr>
          </a:p>
          <a:p>
            <a:pPr marL="457200" lvl="0" indent="-311150" algn="l" rtl="0">
              <a:lnSpc>
                <a:spcPct val="95000"/>
              </a:lnSpc>
              <a:spcBef>
                <a:spcPts val="0"/>
              </a:spcBef>
              <a:spcAft>
                <a:spcPts val="0"/>
              </a:spcAft>
              <a:buClr>
                <a:srgbClr val="000000"/>
              </a:buClr>
              <a:buSzPts val="1300"/>
              <a:buFont typeface="Lato"/>
              <a:buChar char="●"/>
            </a:pPr>
            <a:r>
              <a:rPr lang="es" sz="1300">
                <a:solidFill>
                  <a:srgbClr val="000000"/>
                </a:solidFill>
                <a:latin typeface="Lato"/>
                <a:ea typeface="Lato"/>
                <a:cs typeface="Lato"/>
                <a:sym typeface="Lato"/>
              </a:rPr>
              <a:t>90 minutes - 2 hours and are usually in the morning</a:t>
            </a:r>
            <a:endParaRPr sz="1300">
              <a:solidFill>
                <a:srgbClr val="000000"/>
              </a:solidFill>
              <a:latin typeface="Lato"/>
              <a:ea typeface="Lato"/>
              <a:cs typeface="Lato"/>
              <a:sym typeface="Lato"/>
            </a:endParaRPr>
          </a:p>
          <a:p>
            <a:pPr marL="457200" lvl="0" indent="0" algn="l" rtl="0">
              <a:lnSpc>
                <a:spcPct val="95000"/>
              </a:lnSpc>
              <a:spcBef>
                <a:spcPts val="0"/>
              </a:spcBef>
              <a:spcAft>
                <a:spcPts val="0"/>
              </a:spcAft>
              <a:buNone/>
            </a:pPr>
            <a:endParaRPr sz="1300">
              <a:solidFill>
                <a:srgbClr val="000000"/>
              </a:solidFill>
              <a:latin typeface="Lato"/>
              <a:ea typeface="Lato"/>
              <a:cs typeface="Lato"/>
              <a:sym typeface="Lato"/>
            </a:endParaRPr>
          </a:p>
          <a:p>
            <a:pPr marL="457200" lvl="0" indent="-311150" algn="l" rtl="0">
              <a:lnSpc>
                <a:spcPct val="95000"/>
              </a:lnSpc>
              <a:spcBef>
                <a:spcPts val="0"/>
              </a:spcBef>
              <a:spcAft>
                <a:spcPts val="0"/>
              </a:spcAft>
              <a:buClr>
                <a:srgbClr val="000000"/>
              </a:buClr>
              <a:buSzPts val="1300"/>
              <a:buFont typeface="Lato"/>
              <a:buChar char="●"/>
            </a:pPr>
            <a:r>
              <a:rPr lang="es" sz="1300">
                <a:solidFill>
                  <a:srgbClr val="000000"/>
                </a:solidFill>
                <a:latin typeface="Lato"/>
                <a:ea typeface="Lato"/>
                <a:cs typeface="Lato"/>
                <a:sym typeface="Lato"/>
              </a:rPr>
              <a:t>Focus on develop strength, power, endurance and technique</a:t>
            </a:r>
            <a:endParaRPr sz="1300">
              <a:solidFill>
                <a:srgbClr val="000000"/>
              </a:solidFill>
              <a:latin typeface="Lato"/>
              <a:ea typeface="Lato"/>
              <a:cs typeface="Lato"/>
              <a:sym typeface="Lato"/>
            </a:endParaRPr>
          </a:p>
          <a:p>
            <a:pPr marL="457200" lvl="0" indent="0" algn="l" rtl="0">
              <a:lnSpc>
                <a:spcPct val="95000"/>
              </a:lnSpc>
              <a:spcBef>
                <a:spcPts val="0"/>
              </a:spcBef>
              <a:spcAft>
                <a:spcPts val="0"/>
              </a:spcAft>
              <a:buNone/>
            </a:pPr>
            <a:endParaRPr sz="1300">
              <a:solidFill>
                <a:srgbClr val="000000"/>
              </a:solidFill>
              <a:latin typeface="Lato"/>
              <a:ea typeface="Lato"/>
              <a:cs typeface="Lato"/>
              <a:sym typeface="Lato"/>
            </a:endParaRPr>
          </a:p>
          <a:p>
            <a:pPr marL="457200" lvl="0" indent="-311150" algn="l" rtl="0">
              <a:spcBef>
                <a:spcPts val="0"/>
              </a:spcBef>
              <a:spcAft>
                <a:spcPts val="0"/>
              </a:spcAft>
              <a:buClr>
                <a:srgbClr val="000000"/>
              </a:buClr>
              <a:buSzPts val="1300"/>
              <a:buFont typeface="Lato"/>
              <a:buChar char="●"/>
            </a:pPr>
            <a:r>
              <a:rPr lang="es" sz="1300">
                <a:solidFill>
                  <a:srgbClr val="000000"/>
                </a:solidFill>
                <a:latin typeface="Lato"/>
                <a:ea typeface="Lato"/>
                <a:cs typeface="Lato"/>
                <a:sym typeface="Lato"/>
              </a:rPr>
              <a:t>Weightlifting exercises, high-intensity interval training, and functional resistance work</a:t>
            </a:r>
            <a:endParaRPr sz="1300">
              <a:solidFill>
                <a:srgbClr val="000000"/>
              </a:solidFill>
              <a:latin typeface="Lato"/>
              <a:ea typeface="Lato"/>
              <a:cs typeface="Lato"/>
              <a:sym typeface="Lato"/>
            </a:endParaRPr>
          </a:p>
          <a:p>
            <a:pPr marL="457200" lvl="0" indent="0" algn="l" rtl="0">
              <a:spcBef>
                <a:spcPts val="0"/>
              </a:spcBef>
              <a:spcAft>
                <a:spcPts val="0"/>
              </a:spcAft>
              <a:buNone/>
            </a:pPr>
            <a:endParaRPr sz="1300">
              <a:solidFill>
                <a:srgbClr val="000000"/>
              </a:solidFill>
              <a:latin typeface="Lato"/>
              <a:ea typeface="Lato"/>
              <a:cs typeface="Lato"/>
              <a:sym typeface="Lato"/>
            </a:endParaRPr>
          </a:p>
          <a:p>
            <a:pPr marL="457200" lvl="0" indent="-311150" algn="l" rtl="0">
              <a:spcBef>
                <a:spcPts val="0"/>
              </a:spcBef>
              <a:spcAft>
                <a:spcPts val="0"/>
              </a:spcAft>
              <a:buClr>
                <a:srgbClr val="000000"/>
              </a:buClr>
              <a:buSzPts val="1300"/>
              <a:buFont typeface="Lato"/>
              <a:buChar char="●"/>
            </a:pPr>
            <a:r>
              <a:rPr lang="es" sz="1300">
                <a:solidFill>
                  <a:srgbClr val="000000"/>
                </a:solidFill>
                <a:latin typeface="Lato"/>
                <a:ea typeface="Lato"/>
                <a:cs typeface="Lato"/>
                <a:sym typeface="Lato"/>
              </a:rPr>
              <a:t>Involve tactical work as well</a:t>
            </a:r>
            <a:endParaRPr sz="1300">
              <a:solidFill>
                <a:srgbClr val="000000"/>
              </a:solidFill>
              <a:latin typeface="Lato"/>
              <a:ea typeface="Lato"/>
              <a:cs typeface="Lato"/>
              <a:sym typeface="Lato"/>
            </a:endParaRPr>
          </a:p>
          <a:p>
            <a:pPr marL="457200" lvl="0" indent="0" algn="l" rtl="0">
              <a:spcBef>
                <a:spcPts val="0"/>
              </a:spcBef>
              <a:spcAft>
                <a:spcPts val="0"/>
              </a:spcAft>
              <a:buNone/>
            </a:pPr>
            <a:endParaRPr sz="1300">
              <a:solidFill>
                <a:srgbClr val="000000"/>
              </a:solidFill>
              <a:latin typeface="Lato"/>
              <a:ea typeface="Lato"/>
              <a:cs typeface="Lato"/>
              <a:sym typeface="Lato"/>
            </a:endParaRPr>
          </a:p>
          <a:p>
            <a:pPr marL="457200" lvl="0" indent="-311150" algn="l" rtl="0">
              <a:spcBef>
                <a:spcPts val="0"/>
              </a:spcBef>
              <a:spcAft>
                <a:spcPts val="0"/>
              </a:spcAft>
              <a:buClr>
                <a:srgbClr val="000000"/>
              </a:buClr>
              <a:buSzPts val="1300"/>
              <a:buFont typeface="Lato"/>
              <a:buChar char="●"/>
            </a:pPr>
            <a:r>
              <a:rPr lang="es" sz="1300">
                <a:solidFill>
                  <a:srgbClr val="000000"/>
                </a:solidFill>
                <a:latin typeface="Lato"/>
                <a:ea typeface="Lato"/>
                <a:cs typeface="Lato"/>
                <a:sym typeface="Lato"/>
              </a:rPr>
              <a:t>Adjust the intensity and volume of exercises based on individual fitness levels </a:t>
            </a:r>
            <a:endParaRPr sz="1300">
              <a:solidFill>
                <a:srgbClr val="000000"/>
              </a:solidFill>
              <a:latin typeface="Lato"/>
              <a:ea typeface="Lato"/>
              <a:cs typeface="Lato"/>
              <a:sym typeface="Lato"/>
            </a:endParaRPr>
          </a:p>
          <a:p>
            <a:pPr marL="457200" lvl="0" indent="0" algn="l" rtl="0">
              <a:spcBef>
                <a:spcPts val="0"/>
              </a:spcBef>
              <a:spcAft>
                <a:spcPts val="0"/>
              </a:spcAft>
              <a:buNone/>
            </a:pPr>
            <a:endParaRPr sz="1300">
              <a:solidFill>
                <a:srgbClr val="000000"/>
              </a:solidFill>
              <a:latin typeface="Lato"/>
              <a:ea typeface="Lato"/>
              <a:cs typeface="Lato"/>
              <a:sym typeface="Lato"/>
            </a:endParaRPr>
          </a:p>
          <a:p>
            <a:pPr marL="457200" lvl="0" indent="-311150" algn="l" rtl="0">
              <a:spcBef>
                <a:spcPts val="0"/>
              </a:spcBef>
              <a:spcAft>
                <a:spcPts val="0"/>
              </a:spcAft>
              <a:buClr>
                <a:srgbClr val="000000"/>
              </a:buClr>
              <a:buSzPts val="1300"/>
              <a:buFont typeface="Lato"/>
              <a:buChar char="●"/>
            </a:pPr>
            <a:r>
              <a:rPr lang="es" sz="1300">
                <a:solidFill>
                  <a:srgbClr val="000000"/>
                </a:solidFill>
                <a:latin typeface="Lato"/>
                <a:ea typeface="Lato"/>
                <a:cs typeface="Lato"/>
                <a:sym typeface="Lato"/>
              </a:rPr>
              <a:t>Ensure proper hydration, nutrition, and sleep throughout the week to support recovery and performance</a:t>
            </a:r>
            <a:endParaRPr sz="1300">
              <a:solidFill>
                <a:srgbClr val="000000"/>
              </a:solidFill>
              <a:latin typeface="Lato"/>
              <a:ea typeface="Lato"/>
              <a:cs typeface="Lato"/>
              <a:sym typeface="Lato"/>
            </a:endParaRPr>
          </a:p>
          <a:p>
            <a:pPr marL="457200" lvl="0" indent="0" algn="l" rtl="0">
              <a:spcBef>
                <a:spcPts val="0"/>
              </a:spcBef>
              <a:spcAft>
                <a:spcPts val="0"/>
              </a:spcAft>
              <a:buNone/>
            </a:pPr>
            <a:endParaRPr sz="1300">
              <a:solidFill>
                <a:srgbClr val="000000"/>
              </a:solidFill>
              <a:latin typeface="Lato"/>
              <a:ea typeface="Lato"/>
              <a:cs typeface="Lato"/>
              <a:sym typeface="Lato"/>
            </a:endParaRPr>
          </a:p>
          <a:p>
            <a:pPr marL="457200" lvl="0" indent="-311150" algn="l" rtl="0">
              <a:spcBef>
                <a:spcPts val="0"/>
              </a:spcBef>
              <a:spcAft>
                <a:spcPts val="0"/>
              </a:spcAft>
              <a:buClr>
                <a:srgbClr val="000000"/>
              </a:buClr>
              <a:buSzPts val="1300"/>
              <a:buFont typeface="Lato"/>
              <a:buChar char="●"/>
            </a:pPr>
            <a:r>
              <a:rPr lang="es" sz="1300">
                <a:solidFill>
                  <a:srgbClr val="000000"/>
                </a:solidFill>
                <a:latin typeface="Lato"/>
                <a:ea typeface="Lato"/>
                <a:cs typeface="Lato"/>
                <a:sym typeface="Lato"/>
              </a:rPr>
              <a:t>Psychological preparation </a:t>
            </a:r>
            <a:endParaRPr sz="1300">
              <a:solidFill>
                <a:srgbClr val="000000"/>
              </a:solidFill>
              <a:latin typeface="Lato"/>
              <a:ea typeface="Lato"/>
              <a:cs typeface="Lato"/>
              <a:sym typeface="Lato"/>
            </a:endParaRPr>
          </a:p>
          <a:p>
            <a:pPr marL="0" lvl="0" indent="0" algn="l" rtl="0">
              <a:lnSpc>
                <a:spcPct val="95000"/>
              </a:lnSpc>
              <a:spcBef>
                <a:spcPts val="0"/>
              </a:spcBef>
              <a:spcAft>
                <a:spcPts val="0"/>
              </a:spcAft>
              <a:buNone/>
            </a:pPr>
            <a:endParaRPr sz="1300">
              <a:solidFill>
                <a:srgbClr val="000000"/>
              </a:solidFill>
              <a:latin typeface="Lato"/>
              <a:ea typeface="Lato"/>
              <a:cs typeface="Lato"/>
              <a:sym typeface="Lato"/>
            </a:endParaRPr>
          </a:p>
          <a:p>
            <a:pPr marL="0" lvl="0" indent="0" algn="l" rtl="0">
              <a:lnSpc>
                <a:spcPct val="95000"/>
              </a:lnSpc>
              <a:spcBef>
                <a:spcPts val="0"/>
              </a:spcBef>
              <a:spcAft>
                <a:spcPts val="0"/>
              </a:spcAft>
              <a:buNone/>
            </a:pPr>
            <a:endParaRPr sz="1300">
              <a:solidFill>
                <a:srgbClr val="000000"/>
              </a:solidFill>
              <a:latin typeface="Lato"/>
              <a:ea typeface="Lato"/>
              <a:cs typeface="Lato"/>
              <a:sym typeface="Lato"/>
            </a:endParaRPr>
          </a:p>
          <a:p>
            <a:pPr marL="0" lvl="0" indent="0" algn="l" rtl="0">
              <a:lnSpc>
                <a:spcPct val="95000"/>
              </a:lnSpc>
              <a:spcBef>
                <a:spcPts val="0"/>
              </a:spcBef>
              <a:spcAft>
                <a:spcPts val="0"/>
              </a:spcAft>
              <a:buNone/>
            </a:pPr>
            <a:endParaRPr sz="1300">
              <a:solidFill>
                <a:srgbClr val="000000"/>
              </a:solidFill>
              <a:latin typeface="Lato"/>
              <a:ea typeface="Lato"/>
              <a:cs typeface="Lato"/>
              <a:sym typeface="Lato"/>
            </a:endParaRPr>
          </a:p>
          <a:p>
            <a:pPr marL="0" lvl="0" indent="0" algn="l" rtl="0">
              <a:lnSpc>
                <a:spcPct val="95000"/>
              </a:lnSpc>
              <a:spcBef>
                <a:spcPts val="0"/>
              </a:spcBef>
              <a:spcAft>
                <a:spcPts val="0"/>
              </a:spcAft>
              <a:buNone/>
            </a:pPr>
            <a:endParaRPr sz="1300">
              <a:solidFill>
                <a:srgbClr val="000000"/>
              </a:solidFill>
              <a:latin typeface="Lato"/>
              <a:ea typeface="Lato"/>
              <a:cs typeface="Lato"/>
              <a:sym typeface="Lato"/>
            </a:endParaRPr>
          </a:p>
          <a:p>
            <a:pPr marL="0" lvl="0" indent="0" algn="l" rtl="0">
              <a:lnSpc>
                <a:spcPct val="95000"/>
              </a:lnSpc>
              <a:spcBef>
                <a:spcPts val="0"/>
              </a:spcBef>
              <a:spcAft>
                <a:spcPts val="0"/>
              </a:spcAft>
              <a:buNone/>
            </a:pPr>
            <a:endParaRPr sz="1900">
              <a:latin typeface="Lato"/>
              <a:ea typeface="Lato"/>
              <a:cs typeface="Lato"/>
              <a:sym typeface="Lato"/>
            </a:endParaRPr>
          </a:p>
        </p:txBody>
      </p:sp>
      <p:pic>
        <p:nvPicPr>
          <p:cNvPr id="109" name="Google Shape;109;p19"/>
          <p:cNvPicPr preferRelativeResize="0"/>
          <p:nvPr/>
        </p:nvPicPr>
        <p:blipFill rotWithShape="1">
          <a:blip r:embed="rId3">
            <a:alphaModFix/>
          </a:blip>
          <a:srcRect l="21354" r="12816"/>
          <a:stretch/>
        </p:blipFill>
        <p:spPr>
          <a:xfrm>
            <a:off x="6692625" y="1047725"/>
            <a:ext cx="2064725" cy="1609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2410325" y="239325"/>
            <a:ext cx="5320200" cy="80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s" sz="2988">
                <a:latin typeface="Lato"/>
                <a:ea typeface="Lato"/>
                <a:cs typeface="Lato"/>
                <a:sym typeface="Lato"/>
              </a:rPr>
              <a:t>COMPETITION PERIOD</a:t>
            </a:r>
            <a:endParaRPr sz="2988">
              <a:latin typeface="Lato"/>
              <a:ea typeface="Lato"/>
              <a:cs typeface="Lato"/>
              <a:sym typeface="Lato"/>
            </a:endParaRPr>
          </a:p>
        </p:txBody>
      </p:sp>
      <p:sp>
        <p:nvSpPr>
          <p:cNvPr id="115" name="Google Shape;115;p20"/>
          <p:cNvSpPr txBox="1"/>
          <p:nvPr/>
        </p:nvSpPr>
        <p:spPr>
          <a:xfrm>
            <a:off x="456800" y="1361275"/>
            <a:ext cx="5262300" cy="26922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accent1"/>
              </a:buClr>
              <a:buSzPts val="1800"/>
              <a:buFont typeface="Lato"/>
              <a:buChar char="●"/>
            </a:pPr>
            <a:r>
              <a:rPr lang="es" sz="1800">
                <a:solidFill>
                  <a:schemeClr val="accent1"/>
                </a:solidFill>
                <a:latin typeface="Lato"/>
                <a:ea typeface="Lato"/>
                <a:cs typeface="Lato"/>
                <a:sym typeface="Lato"/>
              </a:rPr>
              <a:t>Maintaining peak performance</a:t>
            </a:r>
            <a:endParaRPr sz="1800">
              <a:solidFill>
                <a:schemeClr val="accent1"/>
              </a:solidFill>
              <a:latin typeface="Lato"/>
              <a:ea typeface="Lato"/>
              <a:cs typeface="Lato"/>
              <a:sym typeface="Lato"/>
            </a:endParaRPr>
          </a:p>
          <a:p>
            <a:pPr marL="457200" lvl="0" indent="-342900" algn="l" rtl="0">
              <a:lnSpc>
                <a:spcPct val="115000"/>
              </a:lnSpc>
              <a:spcBef>
                <a:spcPts val="0"/>
              </a:spcBef>
              <a:spcAft>
                <a:spcPts val="0"/>
              </a:spcAft>
              <a:buClr>
                <a:schemeClr val="accent1"/>
              </a:buClr>
              <a:buSzPts val="1800"/>
              <a:buFont typeface="Lato"/>
              <a:buChar char="●"/>
            </a:pPr>
            <a:r>
              <a:rPr lang="es" sz="1800">
                <a:solidFill>
                  <a:schemeClr val="accent1"/>
                </a:solidFill>
                <a:latin typeface="Lato"/>
                <a:ea typeface="Lato"/>
                <a:cs typeface="Lato"/>
                <a:sym typeface="Lato"/>
              </a:rPr>
              <a:t>Enhancing specific skills</a:t>
            </a:r>
            <a:endParaRPr sz="1800">
              <a:solidFill>
                <a:schemeClr val="accent1"/>
              </a:solidFill>
              <a:latin typeface="Lato"/>
              <a:ea typeface="Lato"/>
              <a:cs typeface="Lato"/>
              <a:sym typeface="Lato"/>
            </a:endParaRPr>
          </a:p>
          <a:p>
            <a:pPr marL="457200" lvl="0" indent="-342900" algn="l" rtl="0">
              <a:lnSpc>
                <a:spcPct val="115000"/>
              </a:lnSpc>
              <a:spcBef>
                <a:spcPts val="0"/>
              </a:spcBef>
              <a:spcAft>
                <a:spcPts val="0"/>
              </a:spcAft>
              <a:buClr>
                <a:schemeClr val="accent1"/>
              </a:buClr>
              <a:buSzPts val="1800"/>
              <a:buFont typeface="Lato"/>
              <a:buChar char="●"/>
            </a:pPr>
            <a:r>
              <a:rPr lang="es" sz="1800">
                <a:solidFill>
                  <a:schemeClr val="accent1"/>
                </a:solidFill>
                <a:latin typeface="Lato"/>
                <a:ea typeface="Lato"/>
                <a:cs typeface="Lato"/>
                <a:sym typeface="Lato"/>
              </a:rPr>
              <a:t>Minimizing the risk of injury</a:t>
            </a:r>
            <a:endParaRPr sz="1800">
              <a:solidFill>
                <a:schemeClr val="accent1"/>
              </a:solidFill>
              <a:latin typeface="Lato"/>
              <a:ea typeface="Lato"/>
              <a:cs typeface="Lato"/>
              <a:sym typeface="Lato"/>
            </a:endParaRPr>
          </a:p>
          <a:p>
            <a:pPr marL="457200" lvl="0" indent="-342900" algn="l" rtl="0">
              <a:lnSpc>
                <a:spcPct val="115000"/>
              </a:lnSpc>
              <a:spcBef>
                <a:spcPts val="0"/>
              </a:spcBef>
              <a:spcAft>
                <a:spcPts val="0"/>
              </a:spcAft>
              <a:buClr>
                <a:schemeClr val="accent1"/>
              </a:buClr>
              <a:buSzPts val="1800"/>
              <a:buFont typeface="Lato"/>
              <a:buChar char="●"/>
            </a:pPr>
            <a:r>
              <a:rPr lang="es" sz="1800">
                <a:solidFill>
                  <a:schemeClr val="accent1"/>
                </a:solidFill>
                <a:latin typeface="Lato"/>
                <a:ea typeface="Lato"/>
                <a:cs typeface="Lato"/>
                <a:sym typeface="Lato"/>
              </a:rPr>
              <a:t>Typical training include→ </a:t>
            </a:r>
            <a:endParaRPr sz="1800">
              <a:solidFill>
                <a:schemeClr val="accent1"/>
              </a:solidFill>
              <a:latin typeface="Lato"/>
              <a:ea typeface="Lato"/>
              <a:cs typeface="Lato"/>
              <a:sym typeface="Lato"/>
            </a:endParaRPr>
          </a:p>
          <a:p>
            <a:pPr marL="457200" lvl="0" indent="-342900" algn="l" rtl="0">
              <a:lnSpc>
                <a:spcPct val="115000"/>
              </a:lnSpc>
              <a:spcBef>
                <a:spcPts val="0"/>
              </a:spcBef>
              <a:spcAft>
                <a:spcPts val="0"/>
              </a:spcAft>
              <a:buClr>
                <a:schemeClr val="accent1"/>
              </a:buClr>
              <a:buSzPts val="1800"/>
              <a:buFont typeface="Lato"/>
              <a:buAutoNum type="arabicPeriod"/>
            </a:pPr>
            <a:r>
              <a:rPr lang="es" sz="1800">
                <a:solidFill>
                  <a:schemeClr val="accent1"/>
                </a:solidFill>
                <a:latin typeface="Lato"/>
                <a:ea typeface="Lato"/>
                <a:cs typeface="Lato"/>
                <a:sym typeface="Lato"/>
              </a:rPr>
              <a:t>On-court practice</a:t>
            </a:r>
            <a:endParaRPr sz="1800">
              <a:solidFill>
                <a:schemeClr val="accent1"/>
              </a:solidFill>
              <a:latin typeface="Lato"/>
              <a:ea typeface="Lato"/>
              <a:cs typeface="Lato"/>
              <a:sym typeface="Lato"/>
            </a:endParaRPr>
          </a:p>
          <a:p>
            <a:pPr marL="457200" lvl="0" indent="-342900" algn="l" rtl="0">
              <a:lnSpc>
                <a:spcPct val="115000"/>
              </a:lnSpc>
              <a:spcBef>
                <a:spcPts val="0"/>
              </a:spcBef>
              <a:spcAft>
                <a:spcPts val="0"/>
              </a:spcAft>
              <a:buClr>
                <a:schemeClr val="accent1"/>
              </a:buClr>
              <a:buSzPts val="1800"/>
              <a:buFont typeface="Lato"/>
              <a:buAutoNum type="arabicPeriod"/>
            </a:pPr>
            <a:r>
              <a:rPr lang="es" sz="1800">
                <a:solidFill>
                  <a:schemeClr val="accent1"/>
                </a:solidFill>
                <a:latin typeface="Lato"/>
                <a:ea typeface="Lato"/>
                <a:cs typeface="Lato"/>
                <a:sym typeface="Lato"/>
              </a:rPr>
              <a:t>Strength exercise</a:t>
            </a:r>
            <a:endParaRPr sz="1800">
              <a:solidFill>
                <a:schemeClr val="accent1"/>
              </a:solidFill>
              <a:latin typeface="Lato"/>
              <a:ea typeface="Lato"/>
              <a:cs typeface="Lato"/>
              <a:sym typeface="Lato"/>
            </a:endParaRPr>
          </a:p>
          <a:p>
            <a:pPr marL="457200" lvl="0" indent="-342900" algn="l" rtl="0">
              <a:lnSpc>
                <a:spcPct val="115000"/>
              </a:lnSpc>
              <a:spcBef>
                <a:spcPts val="0"/>
              </a:spcBef>
              <a:spcAft>
                <a:spcPts val="0"/>
              </a:spcAft>
              <a:buClr>
                <a:schemeClr val="accent1"/>
              </a:buClr>
              <a:buSzPts val="1800"/>
              <a:buFont typeface="Lato"/>
              <a:buAutoNum type="arabicPeriod"/>
            </a:pPr>
            <a:r>
              <a:rPr lang="es" sz="1800">
                <a:solidFill>
                  <a:schemeClr val="accent1"/>
                </a:solidFill>
                <a:latin typeface="Lato"/>
                <a:ea typeface="Lato"/>
                <a:cs typeface="Lato"/>
                <a:sym typeface="Lato"/>
              </a:rPr>
              <a:t>Match simulation </a:t>
            </a:r>
            <a:endParaRPr sz="1800">
              <a:solidFill>
                <a:schemeClr val="accent1"/>
              </a:solidFill>
              <a:latin typeface="Lato"/>
              <a:ea typeface="Lato"/>
              <a:cs typeface="Lato"/>
              <a:sym typeface="Lato"/>
            </a:endParaRPr>
          </a:p>
          <a:p>
            <a:pPr marL="457200" lvl="0" indent="-342900" algn="l" rtl="0">
              <a:lnSpc>
                <a:spcPct val="115000"/>
              </a:lnSpc>
              <a:spcBef>
                <a:spcPts val="0"/>
              </a:spcBef>
              <a:spcAft>
                <a:spcPts val="0"/>
              </a:spcAft>
              <a:buClr>
                <a:schemeClr val="accent1"/>
              </a:buClr>
              <a:buSzPts val="1800"/>
              <a:buFont typeface="Lato"/>
              <a:buAutoNum type="arabicPeriod"/>
            </a:pPr>
            <a:r>
              <a:rPr lang="es" sz="1800">
                <a:solidFill>
                  <a:schemeClr val="accent1"/>
                </a:solidFill>
                <a:latin typeface="Lato"/>
                <a:ea typeface="Lato"/>
                <a:cs typeface="Lato"/>
                <a:sym typeface="Lato"/>
              </a:rPr>
              <a:t>Injury prevention</a:t>
            </a:r>
            <a:endParaRPr sz="2300">
              <a:solidFill>
                <a:schemeClr val="dk2"/>
              </a:solidFill>
              <a:latin typeface="Source Code Pro"/>
              <a:ea typeface="Source Code Pro"/>
              <a:cs typeface="Source Code Pro"/>
              <a:sym typeface="Source Code Pro"/>
            </a:endParaRPr>
          </a:p>
        </p:txBody>
      </p:sp>
      <p:pic>
        <p:nvPicPr>
          <p:cNvPr id="116" name="Google Shape;116;p20"/>
          <p:cNvPicPr preferRelativeResize="0"/>
          <p:nvPr/>
        </p:nvPicPr>
        <p:blipFill>
          <a:blip r:embed="rId3">
            <a:alphaModFix/>
          </a:blip>
          <a:stretch>
            <a:fillRect/>
          </a:stretch>
        </p:blipFill>
        <p:spPr>
          <a:xfrm>
            <a:off x="5268525" y="2033200"/>
            <a:ext cx="3120102" cy="20795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751875" y="271425"/>
            <a:ext cx="7514100" cy="67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sz="2980">
                <a:latin typeface="Lato"/>
                <a:ea typeface="Lato"/>
                <a:cs typeface="Lato"/>
                <a:sym typeface="Lato"/>
              </a:rPr>
              <a:t>FREQUENT INJURIES AND PREVENTION</a:t>
            </a:r>
            <a:endParaRPr sz="2980">
              <a:latin typeface="Lato"/>
              <a:ea typeface="Lato"/>
              <a:cs typeface="Lato"/>
              <a:sym typeface="Lato"/>
            </a:endParaRPr>
          </a:p>
        </p:txBody>
      </p:sp>
      <p:sp>
        <p:nvSpPr>
          <p:cNvPr id="122" name="Google Shape;122;p21"/>
          <p:cNvSpPr txBox="1">
            <a:spLocks noGrp="1"/>
          </p:cNvSpPr>
          <p:nvPr>
            <p:ph type="body" idx="1"/>
          </p:nvPr>
        </p:nvSpPr>
        <p:spPr>
          <a:xfrm>
            <a:off x="326800" y="1189225"/>
            <a:ext cx="3018300" cy="294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900" u="sng">
                <a:solidFill>
                  <a:schemeClr val="accent1"/>
                </a:solidFill>
                <a:latin typeface="Lato"/>
                <a:ea typeface="Lato"/>
                <a:cs typeface="Lato"/>
                <a:sym typeface="Lato"/>
              </a:rPr>
              <a:t>Frequent injuries:</a:t>
            </a:r>
            <a:endParaRPr sz="1900" u="sng">
              <a:solidFill>
                <a:schemeClr val="accent1"/>
              </a:solidFill>
              <a:latin typeface="Lato"/>
              <a:ea typeface="Lato"/>
              <a:cs typeface="Lato"/>
              <a:sym typeface="Lato"/>
            </a:endParaRPr>
          </a:p>
          <a:p>
            <a:pPr marL="457200" lvl="0" indent="-349250" algn="l" rtl="0">
              <a:spcBef>
                <a:spcPts val="1200"/>
              </a:spcBef>
              <a:spcAft>
                <a:spcPts val="0"/>
              </a:spcAft>
              <a:buClr>
                <a:schemeClr val="accent1"/>
              </a:buClr>
              <a:buSzPts val="1900"/>
              <a:buFont typeface="Lato"/>
              <a:buChar char="●"/>
            </a:pPr>
            <a:r>
              <a:rPr lang="es" sz="1900">
                <a:solidFill>
                  <a:schemeClr val="accent1"/>
                </a:solidFill>
                <a:latin typeface="Lato"/>
                <a:ea typeface="Lato"/>
                <a:cs typeface="Lato"/>
                <a:sym typeface="Lato"/>
              </a:rPr>
              <a:t>Tennis elbow</a:t>
            </a:r>
            <a:endParaRPr sz="1900">
              <a:solidFill>
                <a:schemeClr val="accent1"/>
              </a:solidFill>
              <a:latin typeface="Lato"/>
              <a:ea typeface="Lato"/>
              <a:cs typeface="Lato"/>
              <a:sym typeface="Lato"/>
            </a:endParaRPr>
          </a:p>
          <a:p>
            <a:pPr marL="457200" lvl="0" indent="-349250" algn="l" rtl="0">
              <a:spcBef>
                <a:spcPts val="0"/>
              </a:spcBef>
              <a:spcAft>
                <a:spcPts val="0"/>
              </a:spcAft>
              <a:buClr>
                <a:schemeClr val="accent1"/>
              </a:buClr>
              <a:buSzPts val="1900"/>
              <a:buFont typeface="Lato"/>
              <a:buChar char="●"/>
            </a:pPr>
            <a:r>
              <a:rPr lang="es" sz="1900">
                <a:solidFill>
                  <a:schemeClr val="accent1"/>
                </a:solidFill>
                <a:latin typeface="Lato"/>
                <a:ea typeface="Lato"/>
                <a:cs typeface="Lato"/>
                <a:sym typeface="Lato"/>
              </a:rPr>
              <a:t>Ankle sprain</a:t>
            </a:r>
            <a:endParaRPr sz="1900">
              <a:solidFill>
                <a:schemeClr val="accent1"/>
              </a:solidFill>
              <a:latin typeface="Lato"/>
              <a:ea typeface="Lato"/>
              <a:cs typeface="Lato"/>
              <a:sym typeface="Lato"/>
            </a:endParaRPr>
          </a:p>
          <a:p>
            <a:pPr marL="457200" lvl="0" indent="-349250" algn="l" rtl="0">
              <a:spcBef>
                <a:spcPts val="0"/>
              </a:spcBef>
              <a:spcAft>
                <a:spcPts val="0"/>
              </a:spcAft>
              <a:buClr>
                <a:schemeClr val="accent1"/>
              </a:buClr>
              <a:buSzPts val="1900"/>
              <a:buFont typeface="Lato"/>
              <a:buChar char="●"/>
            </a:pPr>
            <a:r>
              <a:rPr lang="es" sz="1900">
                <a:solidFill>
                  <a:schemeClr val="accent1"/>
                </a:solidFill>
                <a:latin typeface="Lato"/>
                <a:ea typeface="Lato"/>
                <a:cs typeface="Lato"/>
                <a:sym typeface="Lato"/>
              </a:rPr>
              <a:t>Achilles tendonitis</a:t>
            </a:r>
            <a:endParaRPr sz="1900">
              <a:solidFill>
                <a:schemeClr val="accent1"/>
              </a:solidFill>
              <a:latin typeface="Lato"/>
              <a:ea typeface="Lato"/>
              <a:cs typeface="Lato"/>
              <a:sym typeface="Lato"/>
            </a:endParaRPr>
          </a:p>
          <a:p>
            <a:pPr marL="457200" lvl="0" indent="-349250" algn="l" rtl="0">
              <a:spcBef>
                <a:spcPts val="0"/>
              </a:spcBef>
              <a:spcAft>
                <a:spcPts val="0"/>
              </a:spcAft>
              <a:buClr>
                <a:schemeClr val="accent1"/>
              </a:buClr>
              <a:buSzPts val="1900"/>
              <a:buFont typeface="Lato"/>
              <a:buChar char="●"/>
            </a:pPr>
            <a:r>
              <a:rPr lang="es" sz="1900">
                <a:solidFill>
                  <a:schemeClr val="accent1"/>
                </a:solidFill>
                <a:latin typeface="Lato"/>
                <a:ea typeface="Lato"/>
                <a:cs typeface="Lato"/>
                <a:sym typeface="Lato"/>
              </a:rPr>
              <a:t>Rotator cuff tendonitis</a:t>
            </a:r>
            <a:endParaRPr sz="1900">
              <a:solidFill>
                <a:schemeClr val="accent1"/>
              </a:solidFill>
              <a:latin typeface="Lato"/>
              <a:ea typeface="Lato"/>
              <a:cs typeface="Lato"/>
              <a:sym typeface="Lato"/>
            </a:endParaRPr>
          </a:p>
          <a:p>
            <a:pPr marL="0" lvl="0" indent="0" algn="l" rtl="0">
              <a:spcBef>
                <a:spcPts val="1200"/>
              </a:spcBef>
              <a:spcAft>
                <a:spcPts val="1200"/>
              </a:spcAft>
              <a:buNone/>
            </a:pPr>
            <a:endParaRPr>
              <a:solidFill>
                <a:schemeClr val="accent1"/>
              </a:solidFill>
              <a:latin typeface="Lato"/>
              <a:ea typeface="Lato"/>
              <a:cs typeface="Lato"/>
              <a:sym typeface="Lato"/>
            </a:endParaRPr>
          </a:p>
        </p:txBody>
      </p:sp>
      <p:sp>
        <p:nvSpPr>
          <p:cNvPr id="123" name="Google Shape;123;p21"/>
          <p:cNvSpPr txBox="1"/>
          <p:nvPr/>
        </p:nvSpPr>
        <p:spPr>
          <a:xfrm>
            <a:off x="4422025" y="1189225"/>
            <a:ext cx="4400700" cy="193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900" u="sng">
                <a:solidFill>
                  <a:schemeClr val="accent1"/>
                </a:solidFill>
                <a:latin typeface="Lato"/>
                <a:ea typeface="Lato"/>
                <a:cs typeface="Lato"/>
                <a:sym typeface="Lato"/>
              </a:rPr>
              <a:t>Prevention of injuries:</a:t>
            </a:r>
            <a:endParaRPr sz="1900" u="sng">
              <a:solidFill>
                <a:schemeClr val="accent1"/>
              </a:solidFill>
              <a:latin typeface="Lato"/>
              <a:ea typeface="Lato"/>
              <a:cs typeface="Lato"/>
              <a:sym typeface="Lato"/>
            </a:endParaRPr>
          </a:p>
          <a:p>
            <a:pPr marL="0" lvl="0" indent="0" algn="l" rtl="0">
              <a:spcBef>
                <a:spcPts val="0"/>
              </a:spcBef>
              <a:spcAft>
                <a:spcPts val="0"/>
              </a:spcAft>
              <a:buNone/>
            </a:pPr>
            <a:endParaRPr sz="1900" u="sng">
              <a:solidFill>
                <a:schemeClr val="accent1"/>
              </a:solidFill>
              <a:latin typeface="Lato"/>
              <a:ea typeface="Lato"/>
              <a:cs typeface="Lato"/>
              <a:sym typeface="Lato"/>
            </a:endParaRPr>
          </a:p>
          <a:p>
            <a:pPr marL="457200" lvl="0" indent="-349250" algn="l" rtl="0">
              <a:spcBef>
                <a:spcPts val="0"/>
              </a:spcBef>
              <a:spcAft>
                <a:spcPts val="0"/>
              </a:spcAft>
              <a:buClr>
                <a:schemeClr val="accent1"/>
              </a:buClr>
              <a:buSzPts val="1900"/>
              <a:buFont typeface="Lato"/>
              <a:buChar char="●"/>
            </a:pPr>
            <a:r>
              <a:rPr lang="es" sz="1900">
                <a:solidFill>
                  <a:schemeClr val="accent1"/>
                </a:solidFill>
                <a:latin typeface="Lato"/>
                <a:ea typeface="Lato"/>
                <a:cs typeface="Lato"/>
                <a:sym typeface="Lato"/>
              </a:rPr>
              <a:t>Proper warm-up</a:t>
            </a:r>
            <a:endParaRPr sz="1900">
              <a:solidFill>
                <a:schemeClr val="accent1"/>
              </a:solidFill>
              <a:latin typeface="Lato"/>
              <a:ea typeface="Lato"/>
              <a:cs typeface="Lato"/>
              <a:sym typeface="Lato"/>
            </a:endParaRPr>
          </a:p>
          <a:p>
            <a:pPr marL="457200" lvl="0" indent="-349250" algn="l" rtl="0">
              <a:spcBef>
                <a:spcPts val="0"/>
              </a:spcBef>
              <a:spcAft>
                <a:spcPts val="0"/>
              </a:spcAft>
              <a:buClr>
                <a:schemeClr val="accent1"/>
              </a:buClr>
              <a:buSzPts val="1900"/>
              <a:buFont typeface="Lato"/>
              <a:buChar char="●"/>
            </a:pPr>
            <a:r>
              <a:rPr lang="es" sz="1900">
                <a:solidFill>
                  <a:schemeClr val="accent1"/>
                </a:solidFill>
                <a:latin typeface="Lato"/>
                <a:ea typeface="Lato"/>
                <a:cs typeface="Lato"/>
                <a:sym typeface="Lato"/>
              </a:rPr>
              <a:t>Proper technique and stretching</a:t>
            </a:r>
            <a:endParaRPr sz="1900">
              <a:solidFill>
                <a:schemeClr val="accent1"/>
              </a:solidFill>
              <a:latin typeface="Lato"/>
              <a:ea typeface="Lato"/>
              <a:cs typeface="Lato"/>
              <a:sym typeface="Lato"/>
            </a:endParaRPr>
          </a:p>
          <a:p>
            <a:pPr marL="457200" lvl="0" indent="-349250" algn="l" rtl="0">
              <a:spcBef>
                <a:spcPts val="0"/>
              </a:spcBef>
              <a:spcAft>
                <a:spcPts val="0"/>
              </a:spcAft>
              <a:buClr>
                <a:schemeClr val="accent1"/>
              </a:buClr>
              <a:buSzPts val="1900"/>
              <a:buFont typeface="Lato"/>
              <a:buChar char="●"/>
            </a:pPr>
            <a:r>
              <a:rPr lang="es" sz="1900">
                <a:solidFill>
                  <a:schemeClr val="accent1"/>
                </a:solidFill>
                <a:latin typeface="Lato"/>
                <a:ea typeface="Lato"/>
                <a:cs typeface="Lato"/>
                <a:sym typeface="Lato"/>
              </a:rPr>
              <a:t>Progressive intensity</a:t>
            </a:r>
            <a:endParaRPr sz="1900">
              <a:solidFill>
                <a:schemeClr val="accent1"/>
              </a:solidFill>
              <a:latin typeface="Lato"/>
              <a:ea typeface="Lato"/>
              <a:cs typeface="Lato"/>
              <a:sym typeface="Lato"/>
            </a:endParaRPr>
          </a:p>
          <a:p>
            <a:pPr marL="457200" lvl="0" indent="-349250" algn="l" rtl="0">
              <a:spcBef>
                <a:spcPts val="0"/>
              </a:spcBef>
              <a:spcAft>
                <a:spcPts val="0"/>
              </a:spcAft>
              <a:buClr>
                <a:schemeClr val="accent1"/>
              </a:buClr>
              <a:buSzPts val="1900"/>
              <a:buFont typeface="Lato"/>
              <a:buChar char="●"/>
            </a:pPr>
            <a:r>
              <a:rPr lang="es" sz="1900">
                <a:solidFill>
                  <a:schemeClr val="accent1"/>
                </a:solidFill>
                <a:latin typeface="Lato"/>
                <a:ea typeface="Lato"/>
                <a:cs typeface="Lato"/>
                <a:sym typeface="Lato"/>
              </a:rPr>
              <a:t>Rest and recovery</a:t>
            </a:r>
            <a:endParaRPr sz="1900">
              <a:solidFill>
                <a:schemeClr val="accent1"/>
              </a:solidFill>
              <a:latin typeface="Lato"/>
              <a:ea typeface="Lato"/>
              <a:cs typeface="Lato"/>
              <a:sym typeface="Lato"/>
            </a:endParaRPr>
          </a:p>
        </p:txBody>
      </p:sp>
      <p:pic>
        <p:nvPicPr>
          <p:cNvPr id="124" name="Google Shape;124;p21"/>
          <p:cNvPicPr preferRelativeResize="0"/>
          <p:nvPr/>
        </p:nvPicPr>
        <p:blipFill>
          <a:blip r:embed="rId3">
            <a:alphaModFix/>
          </a:blip>
          <a:stretch>
            <a:fillRect/>
          </a:stretch>
        </p:blipFill>
        <p:spPr>
          <a:xfrm>
            <a:off x="666562" y="3198900"/>
            <a:ext cx="2338776" cy="1709976"/>
          </a:xfrm>
          <a:prstGeom prst="rect">
            <a:avLst/>
          </a:prstGeom>
          <a:noFill/>
          <a:ln>
            <a:noFill/>
          </a:ln>
        </p:spPr>
      </p:pic>
      <p:pic>
        <p:nvPicPr>
          <p:cNvPr id="125" name="Google Shape;125;p21"/>
          <p:cNvPicPr preferRelativeResize="0"/>
          <p:nvPr/>
        </p:nvPicPr>
        <p:blipFill>
          <a:blip r:embed="rId4">
            <a:alphaModFix/>
          </a:blip>
          <a:stretch>
            <a:fillRect/>
          </a:stretch>
        </p:blipFill>
        <p:spPr>
          <a:xfrm>
            <a:off x="5139475" y="3198900"/>
            <a:ext cx="2912375" cy="1709975"/>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796</Words>
  <Application>Microsoft Macintosh PowerPoint</Application>
  <PresentationFormat>Presentación en pantalla (16:9)</PresentationFormat>
  <Paragraphs>121</Paragraphs>
  <Slides>10</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Amatic SC</vt:lpstr>
      <vt:lpstr>Arial</vt:lpstr>
      <vt:lpstr>Impact</vt:lpstr>
      <vt:lpstr>Lato</vt:lpstr>
      <vt:lpstr>Source Code Pro</vt:lpstr>
      <vt:lpstr>Beach Day</vt:lpstr>
      <vt:lpstr>Presentación de PowerPoint</vt:lpstr>
      <vt:lpstr>INTRODUCTION</vt:lpstr>
      <vt:lpstr>PADEL MATCHES </vt:lpstr>
      <vt:lpstr>PHYSICAL DEMANDS OF PADEL </vt:lpstr>
      <vt:lpstr>WHY STRENGTH TRAINING IS IMPORTANT IN PADEL PLAYERS?</vt:lpstr>
      <vt:lpstr>STRENGTH AND CONDITIONING EXERCISES FOR PADEL</vt:lpstr>
      <vt:lpstr>PREPARATION PRE-SEASON</vt:lpstr>
      <vt:lpstr>COMPETITION PERIOD</vt:lpstr>
      <vt:lpstr>FREQUENT INJURIES AND PREVENTION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María Isabel Soriano Rocamora</cp:lastModifiedBy>
  <cp:revision>1</cp:revision>
  <dcterms:modified xsi:type="dcterms:W3CDTF">2024-05-13T08:56:14Z</dcterms:modified>
</cp:coreProperties>
</file>