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nva Sans Bold" panose="020B0604020202020204" charset="0"/>
      <p:regular r:id="rId13"/>
    </p:embeddedFont>
    <p:embeddedFont>
      <p:font typeface="Canva Sans Bold Italics" panose="020B0604020202020204" charset="0"/>
      <p:regular r:id="rId14"/>
    </p:embeddedFont>
    <p:embeddedFont>
      <p:font typeface="Edo" panose="020B0604020202020204" charset="0"/>
      <p:regular r:id="rId15"/>
    </p:embeddedFont>
    <p:embeddedFont>
      <p:font typeface="Garet" panose="020B0604020202020204" charset="0"/>
      <p:regular r:id="rId16"/>
    </p:embeddedFont>
    <p:embeddedFont>
      <p:font typeface="Garet Bold" panose="020B0604020202020204" charset="0"/>
      <p:regular r:id="rId17"/>
    </p:embeddedFont>
    <p:embeddedFont>
      <p:font typeface="Shrikhan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europepmc.org/article/MED/28886966" TargetMode="External"/><Relationship Id="rId3" Type="http://schemas.openxmlformats.org/officeDocument/2006/relationships/image" Target="../media/image30.png"/><Relationship Id="rId7" Type="http://schemas.openxmlformats.org/officeDocument/2006/relationships/hyperlink" Target="https://www.mdpi.com/2075-4663/8/3/36"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searchgate.net/profile/Peter-Krustrup/publication/7015993_Bangsbo_J_Mohr_M_Krustrup_P_Physical_and_metabolic_demands_of_training_and_match-play_in_the_elite_football_player_J_Sports_Sci247665-74/links/09e4150b8f540e08c9000000/Bangsbo-J-Mohr-M-Krustrup-P-Physical-and-metabolic-demands-of-training-and-match-play-in-the-elite-football-player-J-Sports-Sci247665-74.pdf" TargetMode="External"/><Relationship Id="rId5" Type="http://schemas.openxmlformats.org/officeDocument/2006/relationships/hyperlink" Target="https://europepmc.org/article/MED/27261812" TargetMode="External"/><Relationship Id="rId10" Type="http://schemas.openxmlformats.org/officeDocument/2006/relationships/image" Target="../media/image38.svg"/><Relationship Id="rId4" Type="http://schemas.openxmlformats.org/officeDocument/2006/relationships/image" Target="../media/image31.sv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3.png"/><Relationship Id="rId5" Type="http://schemas.openxmlformats.org/officeDocument/2006/relationships/image" Target="../media/image28.png"/><Relationship Id="rId10" Type="http://schemas.openxmlformats.org/officeDocument/2006/relationships/image" Target="../media/image3.svg"/><Relationship Id="rId4" Type="http://schemas.openxmlformats.org/officeDocument/2006/relationships/image" Target="../media/image27.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9816040">
            <a:off x="7120859" y="-4342954"/>
            <a:ext cx="13807025" cy="6466581"/>
          </a:xfrm>
          <a:custGeom>
            <a:avLst/>
            <a:gdLst/>
            <a:ahLst/>
            <a:cxnLst/>
            <a:rect l="l" t="t" r="r" b="b"/>
            <a:pathLst>
              <a:path w="13807025" h="6466581">
                <a:moveTo>
                  <a:pt x="0" y="0"/>
                </a:moveTo>
                <a:lnTo>
                  <a:pt x="13807025" y="0"/>
                </a:lnTo>
                <a:lnTo>
                  <a:pt x="13807025" y="6466582"/>
                </a:lnTo>
                <a:lnTo>
                  <a:pt x="0" y="6466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rot="1008068">
            <a:off x="-4368910" y="8399995"/>
            <a:ext cx="13579638" cy="6360084"/>
          </a:xfrm>
          <a:custGeom>
            <a:avLst/>
            <a:gdLst/>
            <a:ahLst/>
            <a:cxnLst/>
            <a:rect l="l" t="t" r="r" b="b"/>
            <a:pathLst>
              <a:path w="13579638" h="6360084">
                <a:moveTo>
                  <a:pt x="0" y="0"/>
                </a:moveTo>
                <a:lnTo>
                  <a:pt x="13579638" y="0"/>
                </a:lnTo>
                <a:lnTo>
                  <a:pt x="13579638" y="6360084"/>
                </a:lnTo>
                <a:lnTo>
                  <a:pt x="0" y="6360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5" name="Freeform 5"/>
          <p:cNvSpPr/>
          <p:nvPr/>
        </p:nvSpPr>
        <p:spPr>
          <a:xfrm flipH="1">
            <a:off x="7679480" y="8242977"/>
            <a:ext cx="10153229" cy="1015323"/>
          </a:xfrm>
          <a:custGeom>
            <a:avLst/>
            <a:gdLst/>
            <a:ahLst/>
            <a:cxnLst/>
            <a:rect l="l" t="t" r="r" b="b"/>
            <a:pathLst>
              <a:path w="10153229" h="1015323">
                <a:moveTo>
                  <a:pt x="10153229" y="0"/>
                </a:moveTo>
                <a:lnTo>
                  <a:pt x="0" y="0"/>
                </a:lnTo>
                <a:lnTo>
                  <a:pt x="0" y="1015323"/>
                </a:lnTo>
                <a:lnTo>
                  <a:pt x="10153229" y="1015323"/>
                </a:lnTo>
                <a:lnTo>
                  <a:pt x="1015322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6" name="TextBox 6"/>
          <p:cNvSpPr txBox="1"/>
          <p:nvPr/>
        </p:nvSpPr>
        <p:spPr>
          <a:xfrm>
            <a:off x="6295636" y="3992791"/>
            <a:ext cx="11296321" cy="4250186"/>
          </a:xfrm>
          <a:prstGeom prst="rect">
            <a:avLst/>
          </a:prstGeom>
        </p:spPr>
        <p:txBody>
          <a:bodyPr lIns="0" tIns="0" rIns="0" bIns="0" rtlCol="0" anchor="t">
            <a:spAutoFit/>
          </a:bodyPr>
          <a:lstStyle/>
          <a:p>
            <a:pPr algn="r">
              <a:lnSpc>
                <a:spcPts val="34012"/>
              </a:lnSpc>
              <a:spcBef>
                <a:spcPct val="0"/>
              </a:spcBef>
            </a:pPr>
            <a:r>
              <a:rPr lang="en-US" sz="24294">
                <a:solidFill>
                  <a:srgbClr val="000000"/>
                </a:solidFill>
                <a:latin typeface="Edo"/>
              </a:rPr>
              <a:t>SOCCER</a:t>
            </a:r>
          </a:p>
        </p:txBody>
      </p:sp>
      <p:sp>
        <p:nvSpPr>
          <p:cNvPr id="7" name="Freeform 7"/>
          <p:cNvSpPr/>
          <p:nvPr/>
        </p:nvSpPr>
        <p:spPr>
          <a:xfrm>
            <a:off x="13092602" y="-4641083"/>
            <a:ext cx="7960168" cy="7062840"/>
          </a:xfrm>
          <a:custGeom>
            <a:avLst/>
            <a:gdLst/>
            <a:ahLst/>
            <a:cxnLst/>
            <a:rect l="l" t="t" r="r" b="b"/>
            <a:pathLst>
              <a:path w="7960168" h="7062840">
                <a:moveTo>
                  <a:pt x="0" y="0"/>
                </a:moveTo>
                <a:lnTo>
                  <a:pt x="7960168" y="0"/>
                </a:lnTo>
                <a:lnTo>
                  <a:pt x="7960168" y="7062840"/>
                </a:lnTo>
                <a:lnTo>
                  <a:pt x="0" y="7062840"/>
                </a:lnTo>
                <a:lnTo>
                  <a:pt x="0" y="0"/>
                </a:lnTo>
                <a:close/>
              </a:path>
            </a:pathLst>
          </a:custGeom>
          <a:blipFill>
            <a:blip r:embed="rId7">
              <a:alphaModFix amt="19999"/>
              <a:extLst>
                <a:ext uri="{96DAC541-7B7A-43D3-8B79-37D633B846F1}">
                  <asvg:svgBlip xmlns:asvg="http://schemas.microsoft.com/office/drawing/2016/SVG/main" r:embed="rId8"/>
                </a:ext>
              </a:extLst>
            </a:blip>
            <a:stretch>
              <a:fillRect/>
            </a:stretch>
          </a:blipFill>
        </p:spPr>
        <p:txBody>
          <a:bodyPr/>
          <a:lstStyle/>
          <a:p>
            <a:endParaRPr lang="es-ES"/>
          </a:p>
        </p:txBody>
      </p:sp>
      <p:sp>
        <p:nvSpPr>
          <p:cNvPr id="8" name="Freeform 8"/>
          <p:cNvSpPr/>
          <p:nvPr/>
        </p:nvSpPr>
        <p:spPr>
          <a:xfrm>
            <a:off x="-3981779" y="8225393"/>
            <a:ext cx="7561698" cy="6709288"/>
          </a:xfrm>
          <a:custGeom>
            <a:avLst/>
            <a:gdLst/>
            <a:ahLst/>
            <a:cxnLst/>
            <a:rect l="l" t="t" r="r" b="b"/>
            <a:pathLst>
              <a:path w="7561698" h="6709288">
                <a:moveTo>
                  <a:pt x="0" y="0"/>
                </a:moveTo>
                <a:lnTo>
                  <a:pt x="7561698" y="0"/>
                </a:lnTo>
                <a:lnTo>
                  <a:pt x="7561698" y="6709288"/>
                </a:lnTo>
                <a:lnTo>
                  <a:pt x="0" y="6709288"/>
                </a:lnTo>
                <a:lnTo>
                  <a:pt x="0" y="0"/>
                </a:lnTo>
                <a:close/>
              </a:path>
            </a:pathLst>
          </a:custGeom>
          <a:blipFill>
            <a:blip r:embed="rId7">
              <a:alphaModFix amt="19999"/>
              <a:extLst>
                <a:ext uri="{96DAC541-7B7A-43D3-8B79-37D633B846F1}">
                  <asvg:svgBlip xmlns:asvg="http://schemas.microsoft.com/office/drawing/2016/SVG/main" r:embed="rId8"/>
                </a:ext>
              </a:extLst>
            </a:blip>
            <a:stretch>
              <a:fillRect/>
            </a:stretch>
          </a:blipFill>
        </p:spPr>
        <p:txBody>
          <a:bodyPr/>
          <a:lstStyle/>
          <a:p>
            <a:endParaRPr lang="es-ES"/>
          </a:p>
        </p:txBody>
      </p:sp>
      <p:sp>
        <p:nvSpPr>
          <p:cNvPr id="9" name="Freeform 9"/>
          <p:cNvSpPr/>
          <p:nvPr/>
        </p:nvSpPr>
        <p:spPr>
          <a:xfrm>
            <a:off x="1162484" y="900548"/>
            <a:ext cx="10123239" cy="7491197"/>
          </a:xfrm>
          <a:custGeom>
            <a:avLst/>
            <a:gdLst/>
            <a:ahLst/>
            <a:cxnLst/>
            <a:rect l="l" t="t" r="r" b="b"/>
            <a:pathLst>
              <a:path w="10123239" h="7491197">
                <a:moveTo>
                  <a:pt x="0" y="0"/>
                </a:moveTo>
                <a:lnTo>
                  <a:pt x="10123239" y="0"/>
                </a:lnTo>
                <a:lnTo>
                  <a:pt x="10123239" y="7491197"/>
                </a:lnTo>
                <a:lnTo>
                  <a:pt x="0" y="74911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a:p>
        </p:txBody>
      </p:sp>
      <p:sp>
        <p:nvSpPr>
          <p:cNvPr id="10" name="TextBox 10"/>
          <p:cNvSpPr txBox="1"/>
          <p:nvPr/>
        </p:nvSpPr>
        <p:spPr>
          <a:xfrm>
            <a:off x="11619762" y="3959108"/>
            <a:ext cx="5639538" cy="457890"/>
          </a:xfrm>
          <a:prstGeom prst="rect">
            <a:avLst/>
          </a:prstGeom>
        </p:spPr>
        <p:txBody>
          <a:bodyPr lIns="0" tIns="0" rIns="0" bIns="0" rtlCol="0" anchor="t">
            <a:spAutoFit/>
          </a:bodyPr>
          <a:lstStyle/>
          <a:p>
            <a:pPr marL="0" lvl="0" indent="0" algn="r">
              <a:lnSpc>
                <a:spcPts val="3780"/>
              </a:lnSpc>
            </a:pPr>
            <a:r>
              <a:rPr lang="en-US" sz="2842">
                <a:solidFill>
                  <a:srgbClr val="000000"/>
                </a:solidFill>
                <a:latin typeface="Canva Sans Bold Italics"/>
              </a:rPr>
              <a:t>IGNACIO PÉREZ NIEVES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5096474">
            <a:off x="9263952" y="238256"/>
            <a:ext cx="403038" cy="3392240"/>
          </a:xfrm>
          <a:custGeom>
            <a:avLst/>
            <a:gdLst/>
            <a:ahLst/>
            <a:cxnLst/>
            <a:rect l="l" t="t" r="r" b="b"/>
            <a:pathLst>
              <a:path w="403038" h="3392240">
                <a:moveTo>
                  <a:pt x="0" y="0"/>
                </a:moveTo>
                <a:lnTo>
                  <a:pt x="403038" y="0"/>
                </a:lnTo>
                <a:lnTo>
                  <a:pt x="403038" y="3392240"/>
                </a:lnTo>
                <a:lnTo>
                  <a:pt x="0" y="33922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TextBox 4"/>
          <p:cNvSpPr txBox="1"/>
          <p:nvPr/>
        </p:nvSpPr>
        <p:spPr>
          <a:xfrm>
            <a:off x="3649888" y="265899"/>
            <a:ext cx="10988225" cy="1668478"/>
          </a:xfrm>
          <a:prstGeom prst="rect">
            <a:avLst/>
          </a:prstGeom>
        </p:spPr>
        <p:txBody>
          <a:bodyPr lIns="0" tIns="0" rIns="0" bIns="0" rtlCol="0" anchor="t">
            <a:spAutoFit/>
          </a:bodyPr>
          <a:lstStyle/>
          <a:p>
            <a:pPr algn="ctr">
              <a:lnSpc>
                <a:spcPts val="12246"/>
              </a:lnSpc>
            </a:pPr>
            <a:r>
              <a:rPr lang="en-US" sz="11889">
                <a:solidFill>
                  <a:srgbClr val="000000"/>
                </a:solidFill>
                <a:latin typeface="Edo"/>
              </a:rPr>
              <a:t>REFERENCES</a:t>
            </a:r>
          </a:p>
        </p:txBody>
      </p:sp>
      <p:sp>
        <p:nvSpPr>
          <p:cNvPr id="5" name="TextBox 5"/>
          <p:cNvSpPr txBox="1"/>
          <p:nvPr/>
        </p:nvSpPr>
        <p:spPr>
          <a:xfrm>
            <a:off x="1206116" y="3197475"/>
            <a:ext cx="16518710" cy="6555641"/>
          </a:xfrm>
          <a:prstGeom prst="rect">
            <a:avLst/>
          </a:prstGeom>
        </p:spPr>
        <p:txBody>
          <a:bodyPr lIns="0" tIns="0" rIns="0" bIns="0" rtlCol="0" anchor="t">
            <a:spAutoFit/>
          </a:bodyPr>
          <a:lstStyle/>
          <a:p>
            <a:pPr algn="ctr">
              <a:lnSpc>
                <a:spcPts val="3192"/>
              </a:lnSpc>
            </a:pPr>
            <a:r>
              <a:rPr lang="en-US" sz="2400" u="sng" dirty="0">
                <a:solidFill>
                  <a:srgbClr val="000000"/>
                </a:solidFill>
                <a:latin typeface="Garet Bold"/>
              </a:rPr>
              <a:t>Nery, C., </a:t>
            </a:r>
            <a:r>
              <a:rPr lang="en-US" sz="2400" u="sng" dirty="0" err="1">
                <a:solidFill>
                  <a:srgbClr val="000000"/>
                </a:solidFill>
                <a:latin typeface="Garet Bold"/>
              </a:rPr>
              <a:t>Raduan</a:t>
            </a:r>
            <a:r>
              <a:rPr lang="en-US" sz="2400" u="sng" dirty="0">
                <a:solidFill>
                  <a:srgbClr val="000000"/>
                </a:solidFill>
                <a:latin typeface="Garet Bold"/>
              </a:rPr>
              <a:t>, F., &amp; </a:t>
            </a:r>
            <a:r>
              <a:rPr lang="en-US" sz="2400" u="sng" dirty="0" err="1">
                <a:solidFill>
                  <a:srgbClr val="000000"/>
                </a:solidFill>
                <a:latin typeface="Garet Bold"/>
              </a:rPr>
              <a:t>Baumfeld</a:t>
            </a:r>
            <a:r>
              <a:rPr lang="en-US" sz="2400" u="sng" dirty="0">
                <a:solidFill>
                  <a:srgbClr val="000000"/>
                </a:solidFill>
                <a:latin typeface="Garet Bold"/>
              </a:rPr>
              <a:t>, D. (2016). Foot and Ankle Injuries in Professional Soccer Players: Diagnosis, Treatment, and Expectations. Foot and Ankle Clinics</a:t>
            </a:r>
            <a:r>
              <a:rPr lang="en-US" sz="2400" u="sng" dirty="0">
                <a:latin typeface="Garet Bold"/>
                <a:hlinkClick r:id="rId5" tooltip="https://europepmc.org/article/MED/27261812">
                  <a:extLst>
                    <a:ext uri="{A12FA001-AC4F-418D-AE19-62706E023703}">
                      <ahyp:hlinkClr xmlns:ahyp="http://schemas.microsoft.com/office/drawing/2018/hyperlinkcolor" val="tx"/>
                    </a:ext>
                  </a:extLst>
                </a:hlinkClick>
              </a:rPr>
              <a:t>, 21(2), 391-403</a:t>
            </a:r>
          </a:p>
          <a:p>
            <a:pPr algn="ctr">
              <a:lnSpc>
                <a:spcPts val="3192"/>
              </a:lnSpc>
            </a:pPr>
            <a:endParaRPr lang="en-US" sz="2400" u="sng" dirty="0">
              <a:solidFill>
                <a:srgbClr val="0000FF"/>
              </a:solidFill>
              <a:latin typeface="Garet Bold"/>
              <a:hlinkClick r:id="rId5" tooltip="https://europepmc.org/article/MED/27261812">
                <a:extLst>
                  <a:ext uri="{A12FA001-AC4F-418D-AE19-62706E023703}">
                    <ahyp:hlinkClr xmlns:ahyp="http://schemas.microsoft.com/office/drawing/2018/hyperlinkcolor" val="tx"/>
                  </a:ext>
                </a:extLst>
              </a:hlinkClick>
            </a:endParaRPr>
          </a:p>
          <a:p>
            <a:pPr algn="ctr">
              <a:lnSpc>
                <a:spcPts val="3192"/>
              </a:lnSpc>
            </a:pPr>
            <a:endParaRPr lang="en-US" sz="2400" u="sng" dirty="0">
              <a:solidFill>
                <a:srgbClr val="0000FF"/>
              </a:solidFill>
              <a:latin typeface="Garet Bold"/>
              <a:hlinkClick r:id="rId5" tooltip="https://europepmc.org/article/MED/27261812">
                <a:extLst>
                  <a:ext uri="{A12FA001-AC4F-418D-AE19-62706E023703}">
                    <ahyp:hlinkClr xmlns:ahyp="http://schemas.microsoft.com/office/drawing/2018/hyperlinkcolor" val="tx"/>
                  </a:ext>
                </a:extLst>
              </a:hlinkClick>
            </a:endParaRPr>
          </a:p>
          <a:p>
            <a:pPr algn="ctr">
              <a:lnSpc>
                <a:spcPts val="3192"/>
              </a:lnSpc>
            </a:pPr>
            <a:r>
              <a:rPr lang="en-US" sz="2400" u="sng" dirty="0" err="1">
                <a:solidFill>
                  <a:srgbClr val="000000"/>
                </a:solidFill>
                <a:latin typeface="Garet Bold"/>
              </a:rPr>
              <a:t>Bangsbo</a:t>
            </a:r>
            <a:r>
              <a:rPr lang="en-US" sz="2400" u="sng" dirty="0">
                <a:solidFill>
                  <a:srgbClr val="000000"/>
                </a:solidFill>
                <a:latin typeface="Garet Bold"/>
              </a:rPr>
              <a:t>, J., Mohr, M., &amp; </a:t>
            </a:r>
            <a:r>
              <a:rPr lang="en-US" sz="2400" u="sng" dirty="0" err="1">
                <a:solidFill>
                  <a:srgbClr val="000000"/>
                </a:solidFill>
                <a:latin typeface="Garet Bold"/>
              </a:rPr>
              <a:t>Krustrup</a:t>
            </a:r>
            <a:r>
              <a:rPr lang="en-US" sz="2400" u="sng" dirty="0">
                <a:solidFill>
                  <a:srgbClr val="000000"/>
                </a:solidFill>
                <a:latin typeface="Garet Bold"/>
              </a:rPr>
              <a:t>, P. (2006). Physical and metabolic demands of training and match-play in the elite football player. International Journal of Sports Physiology and Performance</a:t>
            </a:r>
            <a:r>
              <a:rPr lang="en-US" sz="2400" u="sng" dirty="0">
                <a:latin typeface="Garet Bold"/>
                <a:hlinkClick r:id="rId6" tooltip="https://www.researchgate.net/profile/Peter-Krustrup/publication/7015993_Bangsbo_J_Mohr_M_Krustrup_P_Physical_and_metabolic_demands_of_training_and_match-play_in_the_elite_football_player_J_Sports_Sci247665-74/links/09e4150b8f540e08c9000000/Bangsbo-J-Mohr-M-Krustrup-P-Physical-and-metabolic-demands-of-training-and-match-play-in-the-elite-football-player-J-Sports-Sci247665-74.pdf">
                  <a:extLst>
                    <a:ext uri="{A12FA001-AC4F-418D-AE19-62706E023703}">
                      <ahyp:hlinkClr xmlns:ahyp="http://schemas.microsoft.com/office/drawing/2018/hyperlinkcolor" val="tx"/>
                    </a:ext>
                  </a:extLst>
                </a:hlinkClick>
              </a:rPr>
              <a:t>, 2(2), 111-1271</a:t>
            </a:r>
          </a:p>
          <a:p>
            <a:pPr algn="ctr">
              <a:lnSpc>
                <a:spcPts val="3192"/>
              </a:lnSpc>
            </a:pPr>
            <a:endParaRPr lang="en-US" sz="2400" u="sng" dirty="0">
              <a:solidFill>
                <a:srgbClr val="0000FF"/>
              </a:solidFill>
              <a:latin typeface="Garet Bold"/>
              <a:hlinkClick r:id="rId6" tooltip="https://www.researchgate.net/profile/Peter-Krustrup/publication/7015993_Bangsbo_J_Mohr_M_Krustrup_P_Physical_and_metabolic_demands_of_training_and_match-play_in_the_elite_football_player_J_Sports_Sci247665-74/links/09e4150b8f540e08c9000000/Bangsbo-J-Mohr-M-Krustrup-P-Physical-and-metabolic-demands-of-training-and-match-play-in-the-elite-football-player-J-Sports-Sci247665-74.pdf">
                <a:extLst>
                  <a:ext uri="{A12FA001-AC4F-418D-AE19-62706E023703}">
                    <ahyp:hlinkClr xmlns:ahyp="http://schemas.microsoft.com/office/drawing/2018/hyperlinkcolor" val="tx"/>
                  </a:ext>
                </a:extLst>
              </a:hlinkClick>
            </a:endParaRPr>
          </a:p>
          <a:p>
            <a:pPr algn="ctr">
              <a:lnSpc>
                <a:spcPts val="3192"/>
              </a:lnSpc>
            </a:pPr>
            <a:r>
              <a:rPr lang="en-US" sz="2400" u="sng" dirty="0" err="1">
                <a:solidFill>
                  <a:srgbClr val="000000"/>
                </a:solidFill>
                <a:latin typeface="Garet Bold"/>
              </a:rPr>
              <a:t>Brumitt</a:t>
            </a:r>
            <a:r>
              <a:rPr lang="en-US" sz="2400" u="sng" dirty="0">
                <a:solidFill>
                  <a:srgbClr val="000000"/>
                </a:solidFill>
                <a:latin typeface="Garet Bold"/>
              </a:rPr>
              <a:t>, J., Mattocks, A., </a:t>
            </a:r>
            <a:r>
              <a:rPr lang="en-US" sz="2400" u="sng" dirty="0" err="1">
                <a:solidFill>
                  <a:srgbClr val="000000"/>
                </a:solidFill>
                <a:latin typeface="Garet Bold"/>
              </a:rPr>
              <a:t>Engilis</a:t>
            </a:r>
            <a:r>
              <a:rPr lang="en-US" sz="2400" u="sng" dirty="0">
                <a:solidFill>
                  <a:srgbClr val="000000"/>
                </a:solidFill>
                <a:latin typeface="Garet Bold"/>
              </a:rPr>
              <a:t>, A., </a:t>
            </a:r>
            <a:r>
              <a:rPr lang="en-US" sz="2400" u="sng" dirty="0" err="1">
                <a:solidFill>
                  <a:srgbClr val="000000"/>
                </a:solidFill>
                <a:latin typeface="Garet Bold"/>
              </a:rPr>
              <a:t>Sikkema</a:t>
            </a:r>
            <a:r>
              <a:rPr lang="en-US" sz="2400" u="sng" dirty="0">
                <a:solidFill>
                  <a:srgbClr val="000000"/>
                </a:solidFill>
                <a:latin typeface="Garet Bold"/>
              </a:rPr>
              <a:t>, J., &amp; Loew, J. (2020). Off-Season Training Habits and BMI, Not Preseason Jump Measures, Are Associated with Time-Loss Injury in Female Collegiate Soccer Players. </a:t>
            </a:r>
            <a:r>
              <a:rPr lang="en-US" sz="2400" u="sng" dirty="0">
                <a:latin typeface="Garet Bold"/>
                <a:hlinkClick r:id="rId7" tooltip="https://www.mdpi.com/2075-4663/8/3/36">
                  <a:extLst>
                    <a:ext uri="{A12FA001-AC4F-418D-AE19-62706E023703}">
                      <ahyp:hlinkClr xmlns:ahyp="http://schemas.microsoft.com/office/drawing/2018/hyperlinkcolor" val="tx"/>
                    </a:ext>
                  </a:extLst>
                </a:hlinkClick>
              </a:rPr>
              <a:t>Sports, 8(3), 36</a:t>
            </a:r>
          </a:p>
          <a:p>
            <a:pPr algn="ctr">
              <a:lnSpc>
                <a:spcPts val="3192"/>
              </a:lnSpc>
            </a:pPr>
            <a:endParaRPr lang="en-US" sz="2400" u="sng" dirty="0">
              <a:solidFill>
                <a:srgbClr val="0000FF"/>
              </a:solidFill>
              <a:latin typeface="Garet Bold"/>
              <a:hlinkClick r:id="rId7" tooltip="https://www.mdpi.com/2075-4663/8/3/36">
                <a:extLst>
                  <a:ext uri="{A12FA001-AC4F-418D-AE19-62706E023703}">
                    <ahyp:hlinkClr xmlns:ahyp="http://schemas.microsoft.com/office/drawing/2018/hyperlinkcolor" val="tx"/>
                  </a:ext>
                </a:extLst>
              </a:hlinkClick>
            </a:endParaRPr>
          </a:p>
          <a:p>
            <a:pPr algn="ctr">
              <a:lnSpc>
                <a:spcPts val="3192"/>
              </a:lnSpc>
            </a:pPr>
            <a:r>
              <a:rPr lang="en-US" sz="2400" u="sng" dirty="0" err="1">
                <a:solidFill>
                  <a:srgbClr val="000000"/>
                </a:solidFill>
                <a:latin typeface="Garet Bold"/>
              </a:rPr>
              <a:t>Djaoui</a:t>
            </a:r>
            <a:r>
              <a:rPr lang="en-US" sz="2400" u="sng" dirty="0">
                <a:solidFill>
                  <a:srgbClr val="000000"/>
                </a:solidFill>
                <a:latin typeface="Garet Bold"/>
              </a:rPr>
              <a:t>, L., Haddad, M., </a:t>
            </a:r>
            <a:r>
              <a:rPr lang="en-US" sz="2400" u="sng" dirty="0" err="1">
                <a:solidFill>
                  <a:srgbClr val="000000"/>
                </a:solidFill>
                <a:latin typeface="Garet Bold"/>
              </a:rPr>
              <a:t>Chamari</a:t>
            </a:r>
            <a:r>
              <a:rPr lang="en-US" sz="2400" u="sng" dirty="0">
                <a:solidFill>
                  <a:srgbClr val="000000"/>
                </a:solidFill>
                <a:latin typeface="Garet Bold"/>
              </a:rPr>
              <a:t>, K., &amp; Dellal, A. (2017). Monitoring training load and fatigue in soccer players with physiological markers. </a:t>
            </a:r>
            <a:r>
              <a:rPr lang="en-US" sz="2400" u="sng" dirty="0">
                <a:latin typeface="Garet Bold"/>
                <a:hlinkClick r:id="rId8" tooltip="https://europepmc.org/article/MED/28886966">
                  <a:extLst>
                    <a:ext uri="{A12FA001-AC4F-418D-AE19-62706E023703}">
                      <ahyp:hlinkClr xmlns:ahyp="http://schemas.microsoft.com/office/drawing/2018/hyperlinkcolor" val="tx"/>
                    </a:ext>
                  </a:extLst>
                </a:hlinkClick>
              </a:rPr>
              <a:t>Physiology &amp; Behavior, 181, 86-94</a:t>
            </a:r>
          </a:p>
          <a:p>
            <a:pPr algn="ctr">
              <a:lnSpc>
                <a:spcPts val="3192"/>
              </a:lnSpc>
            </a:pPr>
            <a:endParaRPr lang="en-US" sz="2400" u="sng" dirty="0">
              <a:solidFill>
                <a:srgbClr val="0000FF"/>
              </a:solidFill>
              <a:latin typeface="Garet Bold"/>
              <a:hlinkClick r:id="rId8" tooltip="https://europepmc.org/article/MED/28886966">
                <a:extLst>
                  <a:ext uri="{A12FA001-AC4F-418D-AE19-62706E023703}">
                    <ahyp:hlinkClr xmlns:ahyp="http://schemas.microsoft.com/office/drawing/2018/hyperlinkcolor" val="tx"/>
                  </a:ext>
                </a:extLst>
              </a:hlinkClick>
            </a:endParaRPr>
          </a:p>
          <a:p>
            <a:pPr marL="0" lvl="0" indent="0" algn="ctr">
              <a:lnSpc>
                <a:spcPts val="3192"/>
              </a:lnSpc>
            </a:pPr>
            <a:endParaRPr lang="en-US" sz="2400" u="sng" dirty="0">
              <a:solidFill>
                <a:srgbClr val="0000FF"/>
              </a:solidFill>
              <a:latin typeface="Garet Bold"/>
              <a:hlinkClick r:id="rId8" tooltip="https://europepmc.org/article/MED/28886966">
                <a:extLst>
                  <a:ext uri="{A12FA001-AC4F-418D-AE19-62706E023703}">
                    <ahyp:hlinkClr xmlns:ahyp="http://schemas.microsoft.com/office/drawing/2018/hyperlinkcolor" val="tx"/>
                  </a:ext>
                </a:extLst>
              </a:hlinkClick>
            </a:endParaRPr>
          </a:p>
        </p:txBody>
      </p:sp>
      <p:sp>
        <p:nvSpPr>
          <p:cNvPr id="6" name="Freeform 6"/>
          <p:cNvSpPr/>
          <p:nvPr/>
        </p:nvSpPr>
        <p:spPr>
          <a:xfrm rot="3964368">
            <a:off x="13393698" y="-2029632"/>
            <a:ext cx="7315200" cy="3537897"/>
          </a:xfrm>
          <a:custGeom>
            <a:avLst/>
            <a:gdLst/>
            <a:ahLst/>
            <a:cxnLst/>
            <a:rect l="l" t="t" r="r" b="b"/>
            <a:pathLst>
              <a:path w="7315200" h="3537897">
                <a:moveTo>
                  <a:pt x="0" y="0"/>
                </a:moveTo>
                <a:lnTo>
                  <a:pt x="7315200" y="0"/>
                </a:lnTo>
                <a:lnTo>
                  <a:pt x="7315200" y="3537897"/>
                </a:lnTo>
                <a:lnTo>
                  <a:pt x="0" y="35378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a:p>
        </p:txBody>
      </p:sp>
      <p:sp>
        <p:nvSpPr>
          <p:cNvPr id="7" name="Freeform 7"/>
          <p:cNvSpPr/>
          <p:nvPr/>
        </p:nvSpPr>
        <p:spPr>
          <a:xfrm rot="3964368">
            <a:off x="-3657600" y="7117256"/>
            <a:ext cx="7315200" cy="3537897"/>
          </a:xfrm>
          <a:custGeom>
            <a:avLst/>
            <a:gdLst/>
            <a:ahLst/>
            <a:cxnLst/>
            <a:rect l="l" t="t" r="r" b="b"/>
            <a:pathLst>
              <a:path w="7315200" h="3537897">
                <a:moveTo>
                  <a:pt x="0" y="0"/>
                </a:moveTo>
                <a:lnTo>
                  <a:pt x="7315200" y="0"/>
                </a:lnTo>
                <a:lnTo>
                  <a:pt x="7315200" y="3537897"/>
                </a:lnTo>
                <a:lnTo>
                  <a:pt x="0" y="35378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9816040">
            <a:off x="9703142" y="-3976051"/>
            <a:ext cx="12215297" cy="5721089"/>
          </a:xfrm>
          <a:custGeom>
            <a:avLst/>
            <a:gdLst/>
            <a:ahLst/>
            <a:cxnLst/>
            <a:rect l="l" t="t" r="r" b="b"/>
            <a:pathLst>
              <a:path w="12215297" h="5721089">
                <a:moveTo>
                  <a:pt x="0" y="0"/>
                </a:moveTo>
                <a:lnTo>
                  <a:pt x="12215298" y="0"/>
                </a:lnTo>
                <a:lnTo>
                  <a:pt x="12215298" y="5721088"/>
                </a:lnTo>
                <a:lnTo>
                  <a:pt x="0" y="5721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rot="1008068">
            <a:off x="-3705702" y="8504857"/>
            <a:ext cx="12215297" cy="5721089"/>
          </a:xfrm>
          <a:custGeom>
            <a:avLst/>
            <a:gdLst/>
            <a:ahLst/>
            <a:cxnLst/>
            <a:rect l="l" t="t" r="r" b="b"/>
            <a:pathLst>
              <a:path w="12215297" h="5721089">
                <a:moveTo>
                  <a:pt x="0" y="0"/>
                </a:moveTo>
                <a:lnTo>
                  <a:pt x="12215297" y="0"/>
                </a:lnTo>
                <a:lnTo>
                  <a:pt x="12215297" y="5721088"/>
                </a:lnTo>
                <a:lnTo>
                  <a:pt x="0" y="5721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5" name="TextBox 5"/>
          <p:cNvSpPr txBox="1"/>
          <p:nvPr/>
        </p:nvSpPr>
        <p:spPr>
          <a:xfrm>
            <a:off x="2056046" y="1273372"/>
            <a:ext cx="11065845" cy="6460693"/>
          </a:xfrm>
          <a:prstGeom prst="rect">
            <a:avLst/>
          </a:prstGeom>
        </p:spPr>
        <p:txBody>
          <a:bodyPr lIns="0" tIns="0" rIns="0" bIns="0" rtlCol="0" anchor="t">
            <a:spAutoFit/>
          </a:bodyPr>
          <a:lstStyle/>
          <a:p>
            <a:pPr algn="ctr">
              <a:lnSpc>
                <a:spcPts val="16391"/>
              </a:lnSpc>
            </a:pPr>
            <a:r>
              <a:rPr lang="en-US" sz="18417" spc="313">
                <a:solidFill>
                  <a:srgbClr val="000000"/>
                </a:solidFill>
                <a:latin typeface="Edo"/>
              </a:rPr>
              <a:t>THANKS FOR ATTENTION</a:t>
            </a:r>
          </a:p>
        </p:txBody>
      </p:sp>
      <p:sp>
        <p:nvSpPr>
          <p:cNvPr id="6" name="Freeform 6"/>
          <p:cNvSpPr/>
          <p:nvPr/>
        </p:nvSpPr>
        <p:spPr>
          <a:xfrm>
            <a:off x="13574162" y="1757409"/>
            <a:ext cx="4473259" cy="7500891"/>
          </a:xfrm>
          <a:custGeom>
            <a:avLst/>
            <a:gdLst/>
            <a:ahLst/>
            <a:cxnLst/>
            <a:rect l="l" t="t" r="r" b="b"/>
            <a:pathLst>
              <a:path w="4473259" h="7500891">
                <a:moveTo>
                  <a:pt x="0" y="0"/>
                </a:moveTo>
                <a:lnTo>
                  <a:pt x="4473258" y="0"/>
                </a:lnTo>
                <a:lnTo>
                  <a:pt x="4473258" y="7500891"/>
                </a:lnTo>
                <a:lnTo>
                  <a:pt x="0" y="75008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7" name="Freeform 7"/>
          <p:cNvSpPr/>
          <p:nvPr/>
        </p:nvSpPr>
        <p:spPr>
          <a:xfrm rot="3964368">
            <a:off x="15520259" y="659283"/>
            <a:ext cx="7315200" cy="3537897"/>
          </a:xfrm>
          <a:custGeom>
            <a:avLst/>
            <a:gdLst/>
            <a:ahLst/>
            <a:cxnLst/>
            <a:rect l="l" t="t" r="r" b="b"/>
            <a:pathLst>
              <a:path w="7315200" h="3537897">
                <a:moveTo>
                  <a:pt x="0" y="0"/>
                </a:moveTo>
                <a:lnTo>
                  <a:pt x="7315200" y="0"/>
                </a:lnTo>
                <a:lnTo>
                  <a:pt x="7315200" y="3537897"/>
                </a:lnTo>
                <a:lnTo>
                  <a:pt x="0" y="35378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8" name="Freeform 8"/>
          <p:cNvSpPr/>
          <p:nvPr/>
        </p:nvSpPr>
        <p:spPr>
          <a:xfrm rot="3964368">
            <a:off x="-4156616" y="5271228"/>
            <a:ext cx="7315200" cy="3537897"/>
          </a:xfrm>
          <a:custGeom>
            <a:avLst/>
            <a:gdLst/>
            <a:ahLst/>
            <a:cxnLst/>
            <a:rect l="l" t="t" r="r" b="b"/>
            <a:pathLst>
              <a:path w="7315200" h="3537897">
                <a:moveTo>
                  <a:pt x="0" y="0"/>
                </a:moveTo>
                <a:lnTo>
                  <a:pt x="7315200" y="0"/>
                </a:lnTo>
                <a:lnTo>
                  <a:pt x="7315200" y="3537896"/>
                </a:lnTo>
                <a:lnTo>
                  <a:pt x="0" y="35378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5666327">
            <a:off x="5105545" y="-2476766"/>
            <a:ext cx="20269701" cy="12058969"/>
          </a:xfrm>
          <a:custGeom>
            <a:avLst/>
            <a:gdLst/>
            <a:ahLst/>
            <a:cxnLst/>
            <a:rect l="l" t="t" r="r" b="b"/>
            <a:pathLst>
              <a:path w="20269701" h="12058969">
                <a:moveTo>
                  <a:pt x="0" y="0"/>
                </a:moveTo>
                <a:lnTo>
                  <a:pt x="20269702" y="0"/>
                </a:lnTo>
                <a:lnTo>
                  <a:pt x="20269702" y="12058969"/>
                </a:lnTo>
                <a:lnTo>
                  <a:pt x="0" y="12058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rot="-10800000">
            <a:off x="10924115" y="-203578"/>
            <a:ext cx="11112058" cy="10903707"/>
          </a:xfrm>
          <a:custGeom>
            <a:avLst/>
            <a:gdLst/>
            <a:ahLst/>
            <a:cxnLst/>
            <a:rect l="l" t="t" r="r" b="b"/>
            <a:pathLst>
              <a:path w="11112058" h="10903707">
                <a:moveTo>
                  <a:pt x="0" y="0"/>
                </a:moveTo>
                <a:lnTo>
                  <a:pt x="11112057" y="0"/>
                </a:lnTo>
                <a:lnTo>
                  <a:pt x="11112057" y="10903706"/>
                </a:lnTo>
                <a:lnTo>
                  <a:pt x="0" y="10903706"/>
                </a:lnTo>
                <a:lnTo>
                  <a:pt x="0" y="0"/>
                </a:lnTo>
                <a:close/>
              </a:path>
            </a:pathLst>
          </a:custGeom>
          <a:blipFill>
            <a:blip r:embed="rId5"/>
            <a:stretch>
              <a:fillRect/>
            </a:stretch>
          </a:blipFill>
        </p:spPr>
        <p:txBody>
          <a:bodyPr/>
          <a:lstStyle/>
          <a:p>
            <a:endParaRPr lang="es-ES"/>
          </a:p>
        </p:txBody>
      </p:sp>
      <p:sp>
        <p:nvSpPr>
          <p:cNvPr id="5" name="TextBox 5"/>
          <p:cNvSpPr txBox="1"/>
          <p:nvPr/>
        </p:nvSpPr>
        <p:spPr>
          <a:xfrm>
            <a:off x="1559648" y="848831"/>
            <a:ext cx="8235940" cy="3874875"/>
          </a:xfrm>
          <a:prstGeom prst="rect">
            <a:avLst/>
          </a:prstGeom>
        </p:spPr>
        <p:txBody>
          <a:bodyPr lIns="0" tIns="0" rIns="0" bIns="0" rtlCol="0" anchor="t">
            <a:spAutoFit/>
          </a:bodyPr>
          <a:lstStyle/>
          <a:p>
            <a:pPr algn="l">
              <a:lnSpc>
                <a:spcPts val="31074"/>
              </a:lnSpc>
              <a:spcBef>
                <a:spcPct val="0"/>
              </a:spcBef>
            </a:pPr>
            <a:r>
              <a:rPr lang="en-US" sz="22195" spc="-910">
                <a:solidFill>
                  <a:srgbClr val="000000"/>
                </a:solidFill>
                <a:latin typeface="Edo"/>
              </a:rPr>
              <a:t>INDEX</a:t>
            </a:r>
          </a:p>
        </p:txBody>
      </p:sp>
      <p:sp>
        <p:nvSpPr>
          <p:cNvPr id="6" name="TextBox 6"/>
          <p:cNvSpPr txBox="1"/>
          <p:nvPr/>
        </p:nvSpPr>
        <p:spPr>
          <a:xfrm>
            <a:off x="1671504" y="4857940"/>
            <a:ext cx="7803334" cy="3916244"/>
          </a:xfrm>
          <a:prstGeom prst="rect">
            <a:avLst/>
          </a:prstGeom>
        </p:spPr>
        <p:txBody>
          <a:bodyPr lIns="0" tIns="0" rIns="0" bIns="0" rtlCol="0" anchor="t">
            <a:spAutoFit/>
          </a:bodyPr>
          <a:lstStyle/>
          <a:p>
            <a:pPr algn="l">
              <a:lnSpc>
                <a:spcPts val="4485"/>
              </a:lnSpc>
            </a:pPr>
            <a:r>
              <a:rPr lang="en-US" sz="3372">
                <a:solidFill>
                  <a:srgbClr val="000000"/>
                </a:solidFill>
                <a:latin typeface="Garet Bold"/>
              </a:rPr>
              <a:t>01. Introduction</a:t>
            </a:r>
          </a:p>
          <a:p>
            <a:pPr algn="l">
              <a:lnSpc>
                <a:spcPts val="4485"/>
              </a:lnSpc>
            </a:pPr>
            <a:r>
              <a:rPr lang="en-US" sz="3372">
                <a:solidFill>
                  <a:srgbClr val="000000"/>
                </a:solidFill>
                <a:latin typeface="Garet Bold"/>
              </a:rPr>
              <a:t>02. Physical Demands</a:t>
            </a:r>
          </a:p>
          <a:p>
            <a:pPr algn="l">
              <a:lnSpc>
                <a:spcPts val="4485"/>
              </a:lnSpc>
            </a:pPr>
            <a:r>
              <a:rPr lang="en-US" sz="3372">
                <a:solidFill>
                  <a:srgbClr val="000000"/>
                </a:solidFill>
                <a:latin typeface="Garet Bold"/>
              </a:rPr>
              <a:t>03. Preparation in the off-season</a:t>
            </a:r>
          </a:p>
          <a:p>
            <a:pPr algn="l">
              <a:lnSpc>
                <a:spcPts val="4485"/>
              </a:lnSpc>
            </a:pPr>
            <a:r>
              <a:rPr lang="en-US" sz="3372">
                <a:solidFill>
                  <a:srgbClr val="000000"/>
                </a:solidFill>
                <a:latin typeface="Garet Bold"/>
              </a:rPr>
              <a:t>04. Competition Period</a:t>
            </a:r>
          </a:p>
          <a:p>
            <a:pPr algn="l">
              <a:lnSpc>
                <a:spcPts val="4485"/>
              </a:lnSpc>
            </a:pPr>
            <a:r>
              <a:rPr lang="en-US" sz="3372">
                <a:solidFill>
                  <a:srgbClr val="000000"/>
                </a:solidFill>
                <a:latin typeface="Garet Bold"/>
              </a:rPr>
              <a:t>05. Frequent injuries</a:t>
            </a:r>
          </a:p>
          <a:p>
            <a:pPr algn="l">
              <a:lnSpc>
                <a:spcPts val="4485"/>
              </a:lnSpc>
            </a:pPr>
            <a:r>
              <a:rPr lang="en-US" sz="3372">
                <a:solidFill>
                  <a:srgbClr val="000000"/>
                </a:solidFill>
                <a:latin typeface="Garet Bold"/>
              </a:rPr>
              <a:t>06. Prevention</a:t>
            </a:r>
          </a:p>
          <a:p>
            <a:pPr algn="l">
              <a:lnSpc>
                <a:spcPts val="4485"/>
              </a:lnSpc>
            </a:pPr>
            <a:r>
              <a:rPr lang="en-US" sz="3372">
                <a:solidFill>
                  <a:srgbClr val="000000"/>
                </a:solidFill>
                <a:latin typeface="Garet Bold"/>
              </a:rPr>
              <a:t>07. References</a:t>
            </a:r>
          </a:p>
        </p:txBody>
      </p:sp>
      <p:sp>
        <p:nvSpPr>
          <p:cNvPr id="7" name="Freeform 7"/>
          <p:cNvSpPr/>
          <p:nvPr/>
        </p:nvSpPr>
        <p:spPr>
          <a:xfrm rot="1903727">
            <a:off x="7333975" y="8852074"/>
            <a:ext cx="4923227" cy="3320940"/>
          </a:xfrm>
          <a:custGeom>
            <a:avLst/>
            <a:gdLst/>
            <a:ahLst/>
            <a:cxnLst/>
            <a:rect l="l" t="t" r="r" b="b"/>
            <a:pathLst>
              <a:path w="4923227" h="3320940">
                <a:moveTo>
                  <a:pt x="0" y="0"/>
                </a:moveTo>
                <a:lnTo>
                  <a:pt x="4923227" y="0"/>
                </a:lnTo>
                <a:lnTo>
                  <a:pt x="4923227" y="3320941"/>
                </a:lnTo>
                <a:lnTo>
                  <a:pt x="0" y="33209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119858">
            <a:off x="619571" y="-322252"/>
            <a:ext cx="17832772" cy="10609177"/>
          </a:xfrm>
          <a:custGeom>
            <a:avLst/>
            <a:gdLst/>
            <a:ahLst/>
            <a:cxnLst/>
            <a:rect l="l" t="t" r="r" b="b"/>
            <a:pathLst>
              <a:path w="17832772" h="10609177">
                <a:moveTo>
                  <a:pt x="0" y="0"/>
                </a:moveTo>
                <a:lnTo>
                  <a:pt x="17832772" y="0"/>
                </a:lnTo>
                <a:lnTo>
                  <a:pt x="17832772" y="10609177"/>
                </a:lnTo>
                <a:lnTo>
                  <a:pt x="0" y="10609177"/>
                </a:lnTo>
                <a:lnTo>
                  <a:pt x="0" y="0"/>
                </a:lnTo>
                <a:close/>
              </a:path>
            </a:pathLst>
          </a:custGeom>
          <a:blipFill>
            <a:blip r:embed="rId3">
              <a:alphaModFix amt="86000"/>
              <a:extLst>
                <a:ext uri="{96DAC541-7B7A-43D3-8B79-37D633B846F1}">
                  <asvg:svgBlip xmlns:asvg="http://schemas.microsoft.com/office/drawing/2016/SVG/main" r:embed="rId4"/>
                </a:ext>
              </a:extLst>
            </a:blip>
            <a:stretch>
              <a:fillRect/>
            </a:stretch>
          </a:blipFill>
        </p:spPr>
        <p:txBody>
          <a:bodyPr/>
          <a:lstStyle/>
          <a:p>
            <a:endParaRPr lang="es-ES"/>
          </a:p>
        </p:txBody>
      </p:sp>
      <p:grpSp>
        <p:nvGrpSpPr>
          <p:cNvPr id="4" name="Group 4"/>
          <p:cNvGrpSpPr/>
          <p:nvPr/>
        </p:nvGrpSpPr>
        <p:grpSpPr>
          <a:xfrm>
            <a:off x="-2916116" y="4201738"/>
            <a:ext cx="21547949" cy="7345633"/>
            <a:chOff x="0" y="0"/>
            <a:chExt cx="28730599" cy="9794177"/>
          </a:xfrm>
        </p:grpSpPr>
        <p:sp>
          <p:nvSpPr>
            <p:cNvPr id="5" name="Freeform 5"/>
            <p:cNvSpPr/>
            <p:nvPr/>
          </p:nvSpPr>
          <p:spPr>
            <a:xfrm>
              <a:off x="18132346" y="0"/>
              <a:ext cx="10598252" cy="9794177"/>
            </a:xfrm>
            <a:custGeom>
              <a:avLst/>
              <a:gdLst/>
              <a:ahLst/>
              <a:cxnLst/>
              <a:rect l="l" t="t" r="r" b="b"/>
              <a:pathLst>
                <a:path w="10598252" h="9794177">
                  <a:moveTo>
                    <a:pt x="0" y="0"/>
                  </a:moveTo>
                  <a:lnTo>
                    <a:pt x="10598253" y="0"/>
                  </a:lnTo>
                  <a:lnTo>
                    <a:pt x="10598253" y="9794177"/>
                  </a:lnTo>
                  <a:lnTo>
                    <a:pt x="0" y="9794177"/>
                  </a:lnTo>
                  <a:lnTo>
                    <a:pt x="0" y="0"/>
                  </a:lnTo>
                  <a:close/>
                </a:path>
              </a:pathLst>
            </a:custGeom>
            <a:blipFill>
              <a:blip r:embed="rId5"/>
              <a:stretch>
                <a:fillRect l="-82544"/>
              </a:stretch>
            </a:blipFill>
          </p:spPr>
          <p:txBody>
            <a:bodyPr/>
            <a:lstStyle/>
            <a:p>
              <a:endParaRPr lang="es-ES"/>
            </a:p>
          </p:txBody>
        </p:sp>
        <p:sp>
          <p:nvSpPr>
            <p:cNvPr id="6" name="Freeform 6"/>
            <p:cNvSpPr/>
            <p:nvPr/>
          </p:nvSpPr>
          <p:spPr>
            <a:xfrm>
              <a:off x="0" y="0"/>
              <a:ext cx="19346522" cy="9794177"/>
            </a:xfrm>
            <a:custGeom>
              <a:avLst/>
              <a:gdLst/>
              <a:ahLst/>
              <a:cxnLst/>
              <a:rect l="l" t="t" r="r" b="b"/>
              <a:pathLst>
                <a:path w="19346522" h="9794177">
                  <a:moveTo>
                    <a:pt x="0" y="0"/>
                  </a:moveTo>
                  <a:lnTo>
                    <a:pt x="19346522" y="0"/>
                  </a:lnTo>
                  <a:lnTo>
                    <a:pt x="19346522" y="9794177"/>
                  </a:lnTo>
                  <a:lnTo>
                    <a:pt x="0" y="9794177"/>
                  </a:lnTo>
                  <a:lnTo>
                    <a:pt x="0" y="0"/>
                  </a:lnTo>
                  <a:close/>
                </a:path>
              </a:pathLst>
            </a:custGeom>
            <a:blipFill>
              <a:blip r:embed="rId5"/>
              <a:stretch>
                <a:fillRect/>
              </a:stretch>
            </a:blipFill>
          </p:spPr>
          <p:txBody>
            <a:bodyPr/>
            <a:lstStyle/>
            <a:p>
              <a:endParaRPr lang="es-ES"/>
            </a:p>
          </p:txBody>
        </p:sp>
      </p:grpSp>
      <p:sp>
        <p:nvSpPr>
          <p:cNvPr id="7" name="TextBox 7"/>
          <p:cNvSpPr txBox="1"/>
          <p:nvPr/>
        </p:nvSpPr>
        <p:spPr>
          <a:xfrm>
            <a:off x="3904760" y="1757287"/>
            <a:ext cx="13354540" cy="8924294"/>
          </a:xfrm>
          <a:prstGeom prst="rect">
            <a:avLst/>
          </a:prstGeom>
        </p:spPr>
        <p:txBody>
          <a:bodyPr lIns="0" tIns="0" rIns="0" bIns="0" rtlCol="0" anchor="t">
            <a:spAutoFit/>
          </a:bodyPr>
          <a:lstStyle/>
          <a:p>
            <a:pPr algn="just">
              <a:lnSpc>
                <a:spcPts val="3013"/>
              </a:lnSpc>
            </a:pPr>
            <a:r>
              <a:rPr lang="en-US" sz="2265" u="sng">
                <a:solidFill>
                  <a:srgbClr val="FFFFFF"/>
                </a:solidFill>
                <a:latin typeface="Garet Bold"/>
              </a:rPr>
              <a:t>Objective:</a:t>
            </a:r>
          </a:p>
          <a:p>
            <a:pPr algn="just">
              <a:lnSpc>
                <a:spcPts val="3013"/>
              </a:lnSpc>
            </a:pPr>
            <a:r>
              <a:rPr lang="en-US" sz="2265">
                <a:solidFill>
                  <a:srgbClr val="FFFFFF"/>
                </a:solidFill>
                <a:latin typeface="Garet Bold"/>
              </a:rPr>
              <a:t>Teams aim to beat each other by scoring goals. The team with more goals at the end of the match wins.</a:t>
            </a:r>
          </a:p>
          <a:p>
            <a:pPr algn="just">
              <a:lnSpc>
                <a:spcPts val="3013"/>
              </a:lnSpc>
            </a:pPr>
            <a:endParaRPr lang="en-US" sz="2265">
              <a:solidFill>
                <a:srgbClr val="FFFFFF"/>
              </a:solidFill>
              <a:latin typeface="Garet Bold"/>
            </a:endParaRPr>
          </a:p>
          <a:p>
            <a:pPr algn="just">
              <a:lnSpc>
                <a:spcPts val="3013"/>
              </a:lnSpc>
            </a:pPr>
            <a:r>
              <a:rPr lang="en-US" sz="2265" u="sng">
                <a:solidFill>
                  <a:srgbClr val="FFFFFF"/>
                </a:solidFill>
                <a:latin typeface="Garet Bold"/>
              </a:rPr>
              <a:t>Rules and Field:</a:t>
            </a:r>
          </a:p>
          <a:p>
            <a:pPr algn="just">
              <a:lnSpc>
                <a:spcPts val="3013"/>
              </a:lnSpc>
            </a:pPr>
            <a:r>
              <a:rPr lang="en-US" sz="2265">
                <a:solidFill>
                  <a:srgbClr val="FFFFFF"/>
                </a:solidFill>
                <a:latin typeface="Garet Bold"/>
              </a:rPr>
              <a:t>Players use any part of their bodies except their hands and arms. Only the goalkeeper can handle the ball within the penalty area. Soccer is played on a rectangular field with goalposts at each end. Lines and markings define boundaries, the center circle, and the areas.</a:t>
            </a:r>
          </a:p>
          <a:p>
            <a:pPr algn="l">
              <a:lnSpc>
                <a:spcPts val="3013"/>
              </a:lnSpc>
            </a:pPr>
            <a:endParaRPr lang="en-US" sz="2265">
              <a:solidFill>
                <a:srgbClr val="FFFFFF"/>
              </a:solidFill>
              <a:latin typeface="Garet Bold"/>
            </a:endParaRPr>
          </a:p>
          <a:p>
            <a:pPr algn="l">
              <a:lnSpc>
                <a:spcPts val="3013"/>
              </a:lnSpc>
            </a:pPr>
            <a:r>
              <a:rPr lang="en-US" sz="2265" u="sng">
                <a:solidFill>
                  <a:srgbClr val="FFFFFF"/>
                </a:solidFill>
                <a:latin typeface="Garet Bold"/>
              </a:rPr>
              <a:t>Duration:</a:t>
            </a:r>
          </a:p>
          <a:p>
            <a:pPr algn="just">
              <a:lnSpc>
                <a:spcPts val="3013"/>
              </a:lnSpc>
            </a:pPr>
            <a:r>
              <a:rPr lang="en-US" sz="2265">
                <a:solidFill>
                  <a:srgbClr val="FFFFFF"/>
                </a:solidFill>
                <a:latin typeface="Garet Bold"/>
              </a:rPr>
              <a:t>Matches typically last 90 minutes, divided into two halves. Extra time or penalty shootouts may occur if the score is tied.</a:t>
            </a:r>
          </a:p>
          <a:p>
            <a:pPr algn="just">
              <a:lnSpc>
                <a:spcPts val="3013"/>
              </a:lnSpc>
            </a:pPr>
            <a:endParaRPr lang="en-US" sz="2265">
              <a:solidFill>
                <a:srgbClr val="FFFFFF"/>
              </a:solidFill>
              <a:latin typeface="Garet Bold"/>
            </a:endParaRPr>
          </a:p>
          <a:p>
            <a:pPr algn="just">
              <a:lnSpc>
                <a:spcPts val="3013"/>
              </a:lnSpc>
            </a:pPr>
            <a:r>
              <a:rPr lang="en-US" sz="2265" u="sng">
                <a:solidFill>
                  <a:srgbClr val="FFFFFF"/>
                </a:solidFill>
                <a:latin typeface="Garet Bold"/>
              </a:rPr>
              <a:t>Global Popularity:</a:t>
            </a:r>
          </a:p>
          <a:p>
            <a:pPr algn="just">
              <a:lnSpc>
                <a:spcPts val="3013"/>
              </a:lnSpc>
            </a:pPr>
            <a:r>
              <a:rPr lang="en-US" sz="2265">
                <a:solidFill>
                  <a:srgbClr val="FFFFFF"/>
                </a:solidFill>
                <a:latin typeface="Garet Bold"/>
              </a:rPr>
              <a:t>Over 1.3 billion people worldwide are interested in soccer. The FIFA World Cup attracts billions of viewers.</a:t>
            </a:r>
          </a:p>
          <a:p>
            <a:pPr algn="l">
              <a:lnSpc>
                <a:spcPts val="3226"/>
              </a:lnSpc>
            </a:pPr>
            <a:endParaRPr lang="en-US" sz="2265">
              <a:solidFill>
                <a:srgbClr val="FFFFFF"/>
              </a:solidFill>
              <a:latin typeface="Garet Bold"/>
            </a:endParaRPr>
          </a:p>
          <a:p>
            <a:pPr algn="ctr">
              <a:lnSpc>
                <a:spcPts val="3226"/>
              </a:lnSpc>
            </a:pPr>
            <a:endParaRPr lang="en-US" sz="2265">
              <a:solidFill>
                <a:srgbClr val="FFFFFF"/>
              </a:solidFill>
              <a:latin typeface="Garet Bold"/>
            </a:endParaRPr>
          </a:p>
          <a:p>
            <a:pPr algn="ctr">
              <a:lnSpc>
                <a:spcPts val="3226"/>
              </a:lnSpc>
            </a:pPr>
            <a:endParaRPr lang="en-US" sz="2265">
              <a:solidFill>
                <a:srgbClr val="FFFFFF"/>
              </a:solidFill>
              <a:latin typeface="Garet Bold"/>
            </a:endParaRPr>
          </a:p>
          <a:p>
            <a:pPr algn="ctr">
              <a:lnSpc>
                <a:spcPts val="3226"/>
              </a:lnSpc>
            </a:pPr>
            <a:endParaRPr lang="en-US" sz="2265">
              <a:solidFill>
                <a:srgbClr val="FFFFFF"/>
              </a:solidFill>
              <a:latin typeface="Garet Bold"/>
            </a:endParaRPr>
          </a:p>
          <a:p>
            <a:pPr algn="ctr">
              <a:lnSpc>
                <a:spcPts val="3226"/>
              </a:lnSpc>
            </a:pPr>
            <a:endParaRPr lang="en-US" sz="2265">
              <a:solidFill>
                <a:srgbClr val="FFFFFF"/>
              </a:solidFill>
              <a:latin typeface="Garet Bold"/>
            </a:endParaRPr>
          </a:p>
          <a:p>
            <a:pPr marL="0" lvl="0" indent="0" algn="ctr">
              <a:lnSpc>
                <a:spcPts val="3226"/>
              </a:lnSpc>
            </a:pPr>
            <a:endParaRPr lang="en-US" sz="2265">
              <a:solidFill>
                <a:srgbClr val="FFFFFF"/>
              </a:solidFill>
              <a:latin typeface="Garet Bold"/>
            </a:endParaRPr>
          </a:p>
        </p:txBody>
      </p:sp>
      <p:sp>
        <p:nvSpPr>
          <p:cNvPr id="8" name="TextBox 8"/>
          <p:cNvSpPr txBox="1"/>
          <p:nvPr/>
        </p:nvSpPr>
        <p:spPr>
          <a:xfrm>
            <a:off x="4577791" y="476452"/>
            <a:ext cx="14740519" cy="1160207"/>
          </a:xfrm>
          <a:prstGeom prst="rect">
            <a:avLst/>
          </a:prstGeom>
        </p:spPr>
        <p:txBody>
          <a:bodyPr lIns="0" tIns="0" rIns="0" bIns="0" rtlCol="0" anchor="t">
            <a:spAutoFit/>
          </a:bodyPr>
          <a:lstStyle/>
          <a:p>
            <a:pPr algn="ctr">
              <a:lnSpc>
                <a:spcPts val="8590"/>
              </a:lnSpc>
            </a:pPr>
            <a:r>
              <a:rPr lang="en-US" sz="8340">
                <a:solidFill>
                  <a:srgbClr val="FFFFFF"/>
                </a:solidFill>
                <a:latin typeface="Edo"/>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10719156">
            <a:off x="155290" y="-9678611"/>
            <a:ext cx="18273067" cy="13423035"/>
          </a:xfrm>
          <a:custGeom>
            <a:avLst/>
            <a:gdLst/>
            <a:ahLst/>
            <a:cxnLst/>
            <a:rect l="l" t="t" r="r" b="b"/>
            <a:pathLst>
              <a:path w="18273067" h="13423035">
                <a:moveTo>
                  <a:pt x="0" y="0"/>
                </a:moveTo>
                <a:lnTo>
                  <a:pt x="18273068" y="0"/>
                </a:lnTo>
                <a:lnTo>
                  <a:pt x="18273068" y="13423035"/>
                </a:lnTo>
                <a:lnTo>
                  <a:pt x="0" y="13423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rot="1903727">
            <a:off x="15826386" y="463196"/>
            <a:ext cx="4923227" cy="3320940"/>
          </a:xfrm>
          <a:custGeom>
            <a:avLst/>
            <a:gdLst/>
            <a:ahLst/>
            <a:cxnLst/>
            <a:rect l="l" t="t" r="r" b="b"/>
            <a:pathLst>
              <a:path w="4923227" h="3320940">
                <a:moveTo>
                  <a:pt x="0" y="0"/>
                </a:moveTo>
                <a:lnTo>
                  <a:pt x="4923228" y="0"/>
                </a:lnTo>
                <a:lnTo>
                  <a:pt x="4923228" y="3320940"/>
                </a:lnTo>
                <a:lnTo>
                  <a:pt x="0" y="3320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5" name="AutoShape 5"/>
          <p:cNvSpPr/>
          <p:nvPr/>
        </p:nvSpPr>
        <p:spPr>
          <a:xfrm>
            <a:off x="1895198" y="7023112"/>
            <a:ext cx="14301819" cy="40793"/>
          </a:xfrm>
          <a:prstGeom prst="line">
            <a:avLst/>
          </a:prstGeom>
          <a:ln w="85725" cap="rnd">
            <a:solidFill>
              <a:srgbClr val="238742"/>
            </a:solidFill>
            <a:prstDash val="sysDash"/>
            <a:headEnd type="none" w="sm" len="sm"/>
            <a:tailEnd type="none" w="sm" len="sm"/>
          </a:ln>
        </p:spPr>
        <p:txBody>
          <a:bodyPr/>
          <a:lstStyle/>
          <a:p>
            <a:endParaRPr lang="es-ES"/>
          </a:p>
        </p:txBody>
      </p:sp>
      <p:sp>
        <p:nvSpPr>
          <p:cNvPr id="6" name="TextBox 6"/>
          <p:cNvSpPr txBox="1"/>
          <p:nvPr/>
        </p:nvSpPr>
        <p:spPr>
          <a:xfrm>
            <a:off x="1706761" y="440605"/>
            <a:ext cx="15731734" cy="1776390"/>
          </a:xfrm>
          <a:prstGeom prst="rect">
            <a:avLst/>
          </a:prstGeom>
        </p:spPr>
        <p:txBody>
          <a:bodyPr lIns="0" tIns="0" rIns="0" bIns="0" rtlCol="0" anchor="t">
            <a:spAutoFit/>
          </a:bodyPr>
          <a:lstStyle/>
          <a:p>
            <a:pPr algn="ctr">
              <a:lnSpc>
                <a:spcPts val="13435"/>
              </a:lnSpc>
            </a:pPr>
            <a:r>
              <a:rPr lang="en-US" sz="11682" spc="-210">
                <a:solidFill>
                  <a:srgbClr val="FFFFFF"/>
                </a:solidFill>
                <a:latin typeface="Edo"/>
              </a:rPr>
              <a:t>PHYSICAL DEMANDS</a:t>
            </a:r>
          </a:p>
        </p:txBody>
      </p:sp>
      <p:grpSp>
        <p:nvGrpSpPr>
          <p:cNvPr id="7" name="Group 7"/>
          <p:cNvGrpSpPr/>
          <p:nvPr/>
        </p:nvGrpSpPr>
        <p:grpSpPr>
          <a:xfrm>
            <a:off x="16197016" y="6786721"/>
            <a:ext cx="555953" cy="5559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s-E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1959"/>
                </a:lnSpc>
              </a:pPr>
              <a:endParaRPr/>
            </a:p>
          </p:txBody>
        </p:sp>
      </p:grpSp>
      <p:grpSp>
        <p:nvGrpSpPr>
          <p:cNvPr id="10" name="Group 10"/>
          <p:cNvGrpSpPr/>
          <p:nvPr/>
        </p:nvGrpSpPr>
        <p:grpSpPr>
          <a:xfrm>
            <a:off x="12335540" y="6744342"/>
            <a:ext cx="555953" cy="5559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s-ES"/>
            </a:p>
          </p:txBody>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1959"/>
                </a:lnSpc>
              </a:pPr>
              <a:endParaRPr/>
            </a:p>
          </p:txBody>
        </p:sp>
      </p:grpSp>
      <p:grpSp>
        <p:nvGrpSpPr>
          <p:cNvPr id="13" name="Group 13"/>
          <p:cNvGrpSpPr/>
          <p:nvPr/>
        </p:nvGrpSpPr>
        <p:grpSpPr>
          <a:xfrm>
            <a:off x="8417450" y="6786721"/>
            <a:ext cx="555953" cy="5559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s-ES"/>
            </a:p>
          </p:txBody>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1959"/>
                </a:lnSpc>
              </a:pPr>
              <a:endParaRPr/>
            </a:p>
          </p:txBody>
        </p:sp>
      </p:grpSp>
      <p:grpSp>
        <p:nvGrpSpPr>
          <p:cNvPr id="16" name="Group 16"/>
          <p:cNvGrpSpPr/>
          <p:nvPr/>
        </p:nvGrpSpPr>
        <p:grpSpPr>
          <a:xfrm>
            <a:off x="4637801" y="6744342"/>
            <a:ext cx="555953" cy="5559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s-ES"/>
            </a:p>
          </p:txBody>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1959"/>
                </a:lnSpc>
              </a:pPr>
              <a:endParaRPr/>
            </a:p>
          </p:txBody>
        </p:sp>
      </p:grpSp>
      <p:sp>
        <p:nvSpPr>
          <p:cNvPr id="19" name="TextBox 19"/>
          <p:cNvSpPr txBox="1"/>
          <p:nvPr/>
        </p:nvSpPr>
        <p:spPr>
          <a:xfrm>
            <a:off x="656469" y="4493516"/>
            <a:ext cx="3098075" cy="1559306"/>
          </a:xfrm>
          <a:prstGeom prst="rect">
            <a:avLst/>
          </a:prstGeom>
        </p:spPr>
        <p:txBody>
          <a:bodyPr lIns="0" tIns="0" rIns="0" bIns="0" rtlCol="0" anchor="t">
            <a:spAutoFit/>
          </a:bodyPr>
          <a:lstStyle/>
          <a:p>
            <a:pPr marL="0" lvl="0" indent="0" algn="l">
              <a:lnSpc>
                <a:spcPts val="2526"/>
              </a:lnSpc>
            </a:pPr>
            <a:r>
              <a:rPr lang="en-US" sz="1899">
                <a:solidFill>
                  <a:srgbClr val="000000"/>
                </a:solidFill>
                <a:latin typeface="Garet"/>
              </a:rPr>
              <a:t>Accelerate quickly to chase down opponents or reach the ball. Agility is crucial for evading defenders</a:t>
            </a:r>
          </a:p>
        </p:txBody>
      </p:sp>
      <p:sp>
        <p:nvSpPr>
          <p:cNvPr id="20" name="TextBox 20"/>
          <p:cNvSpPr txBox="1"/>
          <p:nvPr/>
        </p:nvSpPr>
        <p:spPr>
          <a:xfrm>
            <a:off x="3095532" y="7566996"/>
            <a:ext cx="4138956" cy="2502281"/>
          </a:xfrm>
          <a:prstGeom prst="rect">
            <a:avLst/>
          </a:prstGeom>
        </p:spPr>
        <p:txBody>
          <a:bodyPr lIns="0" tIns="0" rIns="0" bIns="0" rtlCol="0" anchor="t">
            <a:spAutoFit/>
          </a:bodyPr>
          <a:lstStyle/>
          <a:p>
            <a:pPr algn="l">
              <a:lnSpc>
                <a:spcPts val="2527"/>
              </a:lnSpc>
            </a:pPr>
            <a:r>
              <a:rPr lang="en-US" sz="1900">
                <a:solidFill>
                  <a:srgbClr val="000000"/>
                </a:solidFill>
                <a:latin typeface="Garet"/>
              </a:rPr>
              <a:t>Players need exceptional cardiovascular endurance to maintain performance throughout the game.</a:t>
            </a:r>
          </a:p>
          <a:p>
            <a:pPr marL="0" lvl="0" indent="0" algn="l">
              <a:lnSpc>
                <a:spcPts val="2527"/>
              </a:lnSpc>
            </a:pPr>
            <a:r>
              <a:rPr lang="en-US" sz="1900">
                <a:solidFill>
                  <a:srgbClr val="000000"/>
                </a:solidFill>
                <a:latin typeface="Garet"/>
              </a:rPr>
              <a:t>Running long distances, sprinting, and changing direction repeatedly require stamina</a:t>
            </a:r>
          </a:p>
        </p:txBody>
      </p:sp>
      <p:sp>
        <p:nvSpPr>
          <p:cNvPr id="21" name="TextBox 21"/>
          <p:cNvSpPr txBox="1"/>
          <p:nvPr/>
        </p:nvSpPr>
        <p:spPr>
          <a:xfrm>
            <a:off x="6463073" y="4225322"/>
            <a:ext cx="4464708" cy="1817307"/>
          </a:xfrm>
          <a:prstGeom prst="rect">
            <a:avLst/>
          </a:prstGeom>
        </p:spPr>
        <p:txBody>
          <a:bodyPr lIns="0" tIns="0" rIns="0" bIns="0" rtlCol="0" anchor="t">
            <a:spAutoFit/>
          </a:bodyPr>
          <a:lstStyle/>
          <a:p>
            <a:pPr algn="l">
              <a:lnSpc>
                <a:spcPts val="2394"/>
              </a:lnSpc>
            </a:pPr>
            <a:r>
              <a:rPr lang="en-US" sz="1800">
                <a:solidFill>
                  <a:srgbClr val="000000"/>
                </a:solidFill>
                <a:latin typeface="Garet"/>
              </a:rPr>
              <a:t>Players need strength to shield the ball, win aerial duels, and hold off opponents.</a:t>
            </a:r>
          </a:p>
          <a:p>
            <a:pPr marL="0" lvl="0" indent="0" algn="l">
              <a:lnSpc>
                <a:spcPts val="2526"/>
              </a:lnSpc>
            </a:pPr>
            <a:r>
              <a:rPr lang="en-US" sz="1899">
                <a:solidFill>
                  <a:srgbClr val="000000"/>
                </a:solidFill>
                <a:latin typeface="Garet"/>
              </a:rPr>
              <a:t>Balance is essential for dribbling, changing direction, and maintaining stability during tackles</a:t>
            </a:r>
          </a:p>
        </p:txBody>
      </p:sp>
      <p:sp>
        <p:nvSpPr>
          <p:cNvPr id="22" name="TextBox 22"/>
          <p:cNvSpPr txBox="1"/>
          <p:nvPr/>
        </p:nvSpPr>
        <p:spPr>
          <a:xfrm>
            <a:off x="10662844" y="7576521"/>
            <a:ext cx="4087213" cy="2187896"/>
          </a:xfrm>
          <a:prstGeom prst="rect">
            <a:avLst/>
          </a:prstGeom>
        </p:spPr>
        <p:txBody>
          <a:bodyPr lIns="0" tIns="0" rIns="0" bIns="0" rtlCol="0" anchor="t">
            <a:spAutoFit/>
          </a:bodyPr>
          <a:lstStyle/>
          <a:p>
            <a:pPr algn="l">
              <a:lnSpc>
                <a:spcPts val="2531"/>
              </a:lnSpc>
            </a:pPr>
            <a:r>
              <a:rPr lang="en-US" sz="1903">
                <a:solidFill>
                  <a:srgbClr val="000000"/>
                </a:solidFill>
                <a:latin typeface="Garet"/>
              </a:rPr>
              <a:t>Precise ball control demands excellent coordination. Players use their feet, thighs, chest, and head to manipulate the ball.</a:t>
            </a:r>
          </a:p>
          <a:p>
            <a:pPr marL="0" lvl="0" indent="0" algn="l">
              <a:lnSpc>
                <a:spcPts val="2531"/>
              </a:lnSpc>
            </a:pPr>
            <a:r>
              <a:rPr lang="en-US" sz="1903">
                <a:solidFill>
                  <a:srgbClr val="000000"/>
                </a:solidFill>
                <a:latin typeface="Garet"/>
              </a:rPr>
              <a:t> Passing, shooting, and dribbling can be influence by coordination</a:t>
            </a:r>
          </a:p>
        </p:txBody>
      </p:sp>
      <p:sp>
        <p:nvSpPr>
          <p:cNvPr id="23" name="TextBox 23"/>
          <p:cNvSpPr txBox="1"/>
          <p:nvPr/>
        </p:nvSpPr>
        <p:spPr>
          <a:xfrm>
            <a:off x="14485121" y="4031141"/>
            <a:ext cx="3778780" cy="2484057"/>
          </a:xfrm>
          <a:prstGeom prst="rect">
            <a:avLst/>
          </a:prstGeom>
        </p:spPr>
        <p:txBody>
          <a:bodyPr lIns="0" tIns="0" rIns="0" bIns="0" rtlCol="0" anchor="t">
            <a:spAutoFit/>
          </a:bodyPr>
          <a:lstStyle/>
          <a:p>
            <a:pPr algn="l">
              <a:lnSpc>
                <a:spcPts val="2526"/>
              </a:lnSpc>
            </a:pPr>
            <a:r>
              <a:rPr lang="en-US" sz="1899">
                <a:solidFill>
                  <a:srgbClr val="000000"/>
                </a:solidFill>
                <a:latin typeface="Garet"/>
              </a:rPr>
              <a:t>Stretching and maintaining flexibility help prevent injuries and allow players to execute dynamic movements.</a:t>
            </a:r>
          </a:p>
          <a:p>
            <a:pPr algn="l">
              <a:lnSpc>
                <a:spcPts val="2526"/>
              </a:lnSpc>
            </a:pPr>
            <a:r>
              <a:rPr lang="en-US" sz="1899">
                <a:solidFill>
                  <a:srgbClr val="000000"/>
                </a:solidFill>
                <a:latin typeface="Garet"/>
              </a:rPr>
              <a:t>Full range of motion is essential for kicking, jumping, and diving (for goalkeepers).</a:t>
            </a:r>
          </a:p>
          <a:p>
            <a:pPr marL="0" lvl="0" indent="0" algn="l">
              <a:lnSpc>
                <a:spcPts val="2394"/>
              </a:lnSpc>
            </a:pPr>
            <a:endParaRPr lang="en-US" sz="1899">
              <a:solidFill>
                <a:srgbClr val="000000"/>
              </a:solidFill>
              <a:latin typeface="Garet"/>
            </a:endParaRPr>
          </a:p>
        </p:txBody>
      </p:sp>
      <p:sp>
        <p:nvSpPr>
          <p:cNvPr id="24" name="TextBox 24"/>
          <p:cNvSpPr txBox="1"/>
          <p:nvPr/>
        </p:nvSpPr>
        <p:spPr>
          <a:xfrm>
            <a:off x="555014" y="7671771"/>
            <a:ext cx="2124417" cy="835307"/>
          </a:xfrm>
          <a:prstGeom prst="rect">
            <a:avLst/>
          </a:prstGeom>
        </p:spPr>
        <p:txBody>
          <a:bodyPr lIns="0" tIns="0" rIns="0" bIns="0" rtlCol="0" anchor="t">
            <a:spAutoFit/>
          </a:bodyPr>
          <a:lstStyle/>
          <a:p>
            <a:pPr marL="0" lvl="0" indent="0" algn="ctr">
              <a:lnSpc>
                <a:spcPts val="3302"/>
              </a:lnSpc>
            </a:pPr>
            <a:r>
              <a:rPr lang="en-US" sz="2482" u="sng" spc="-104">
                <a:solidFill>
                  <a:srgbClr val="000000"/>
                </a:solidFill>
                <a:latin typeface="Shrikhand"/>
              </a:rPr>
              <a:t>SPEED AND AGILITY</a:t>
            </a:r>
          </a:p>
        </p:txBody>
      </p:sp>
      <p:sp>
        <p:nvSpPr>
          <p:cNvPr id="25" name="TextBox 25"/>
          <p:cNvSpPr txBox="1"/>
          <p:nvPr/>
        </p:nvSpPr>
        <p:spPr>
          <a:xfrm>
            <a:off x="3853569" y="6012783"/>
            <a:ext cx="2124417" cy="416207"/>
          </a:xfrm>
          <a:prstGeom prst="rect">
            <a:avLst/>
          </a:prstGeom>
        </p:spPr>
        <p:txBody>
          <a:bodyPr lIns="0" tIns="0" rIns="0" bIns="0" rtlCol="0" anchor="t">
            <a:spAutoFit/>
          </a:bodyPr>
          <a:lstStyle/>
          <a:p>
            <a:pPr marL="0" lvl="0" indent="0" algn="ctr">
              <a:lnSpc>
                <a:spcPts val="3302"/>
              </a:lnSpc>
            </a:pPr>
            <a:r>
              <a:rPr lang="en-US" sz="2482" u="sng" spc="-104">
                <a:solidFill>
                  <a:srgbClr val="000000"/>
                </a:solidFill>
                <a:latin typeface="Shrikhand"/>
              </a:rPr>
              <a:t>ENDURANCE</a:t>
            </a:r>
          </a:p>
        </p:txBody>
      </p:sp>
      <p:sp>
        <p:nvSpPr>
          <p:cNvPr id="26" name="TextBox 26"/>
          <p:cNvSpPr txBox="1"/>
          <p:nvPr/>
        </p:nvSpPr>
        <p:spPr>
          <a:xfrm>
            <a:off x="7650589" y="7675648"/>
            <a:ext cx="2290659" cy="835307"/>
          </a:xfrm>
          <a:prstGeom prst="rect">
            <a:avLst/>
          </a:prstGeom>
        </p:spPr>
        <p:txBody>
          <a:bodyPr lIns="0" tIns="0" rIns="0" bIns="0" rtlCol="0" anchor="t">
            <a:spAutoFit/>
          </a:bodyPr>
          <a:lstStyle/>
          <a:p>
            <a:pPr marL="0" lvl="0" indent="0" algn="ctr">
              <a:lnSpc>
                <a:spcPts val="3302"/>
              </a:lnSpc>
            </a:pPr>
            <a:r>
              <a:rPr lang="en-US" sz="2482" u="sng" spc="-104">
                <a:solidFill>
                  <a:srgbClr val="000000"/>
                </a:solidFill>
                <a:latin typeface="Shrikhand"/>
              </a:rPr>
              <a:t>STRENGTH AND BALANCE</a:t>
            </a:r>
          </a:p>
        </p:txBody>
      </p:sp>
      <p:sp>
        <p:nvSpPr>
          <p:cNvPr id="27" name="TextBox 27"/>
          <p:cNvSpPr txBox="1"/>
          <p:nvPr/>
        </p:nvSpPr>
        <p:spPr>
          <a:xfrm>
            <a:off x="11082496" y="5244594"/>
            <a:ext cx="3062040" cy="1254407"/>
          </a:xfrm>
          <a:prstGeom prst="rect">
            <a:avLst/>
          </a:prstGeom>
        </p:spPr>
        <p:txBody>
          <a:bodyPr lIns="0" tIns="0" rIns="0" bIns="0" rtlCol="0" anchor="t">
            <a:spAutoFit/>
          </a:bodyPr>
          <a:lstStyle/>
          <a:p>
            <a:pPr marL="0" lvl="0" indent="0" algn="ctr">
              <a:lnSpc>
                <a:spcPts val="3302"/>
              </a:lnSpc>
            </a:pPr>
            <a:r>
              <a:rPr lang="en-US" sz="2482" u="sng" spc="-104">
                <a:solidFill>
                  <a:srgbClr val="000000"/>
                </a:solidFill>
                <a:latin typeface="Shrikhand"/>
              </a:rPr>
              <a:t>COORDINATION AND BALL CONTROL</a:t>
            </a:r>
          </a:p>
        </p:txBody>
      </p:sp>
      <p:sp>
        <p:nvSpPr>
          <p:cNvPr id="28" name="TextBox 28"/>
          <p:cNvSpPr txBox="1"/>
          <p:nvPr/>
        </p:nvSpPr>
        <p:spPr>
          <a:xfrm>
            <a:off x="14912404" y="7602437"/>
            <a:ext cx="2954883" cy="835307"/>
          </a:xfrm>
          <a:prstGeom prst="rect">
            <a:avLst/>
          </a:prstGeom>
        </p:spPr>
        <p:txBody>
          <a:bodyPr lIns="0" tIns="0" rIns="0" bIns="0" rtlCol="0" anchor="t">
            <a:spAutoFit/>
          </a:bodyPr>
          <a:lstStyle/>
          <a:p>
            <a:pPr marL="0" lvl="0" indent="0" algn="ctr">
              <a:lnSpc>
                <a:spcPts val="3302"/>
              </a:lnSpc>
            </a:pPr>
            <a:r>
              <a:rPr lang="en-US" sz="2482" u="sng" spc="-104">
                <a:solidFill>
                  <a:srgbClr val="000000"/>
                </a:solidFill>
                <a:latin typeface="Shrikhand"/>
              </a:rPr>
              <a:t>FLEXIBILITY AND RANGE OF MOTION</a:t>
            </a:r>
          </a:p>
        </p:txBody>
      </p:sp>
      <p:grpSp>
        <p:nvGrpSpPr>
          <p:cNvPr id="29" name="Group 29"/>
          <p:cNvGrpSpPr/>
          <p:nvPr/>
        </p:nvGrpSpPr>
        <p:grpSpPr>
          <a:xfrm>
            <a:off x="1339246" y="6744342"/>
            <a:ext cx="555953" cy="55595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s-ES"/>
            </a:p>
          </p:txBody>
        </p:sp>
        <p:sp>
          <p:nvSpPr>
            <p:cNvPr id="31" name="TextBox 31"/>
            <p:cNvSpPr txBox="1"/>
            <p:nvPr/>
          </p:nvSpPr>
          <p:spPr>
            <a:xfrm>
              <a:off x="76200" y="104775"/>
              <a:ext cx="660400" cy="631825"/>
            </a:xfrm>
            <a:prstGeom prst="rect">
              <a:avLst/>
            </a:prstGeom>
          </p:spPr>
          <p:txBody>
            <a:bodyPr lIns="50800" tIns="50800" rIns="50800" bIns="50800" rtlCol="0" anchor="ctr"/>
            <a:lstStyle/>
            <a:p>
              <a:pPr algn="ctr">
                <a:lnSpc>
                  <a:spcPts val="1959"/>
                </a:lnSpc>
              </a:pPr>
              <a:endParaRPr/>
            </a:p>
          </p:txBody>
        </p:sp>
      </p:grpSp>
      <p:sp>
        <p:nvSpPr>
          <p:cNvPr id="32" name="Freeform 32"/>
          <p:cNvSpPr/>
          <p:nvPr/>
        </p:nvSpPr>
        <p:spPr>
          <a:xfrm rot="-3227570">
            <a:off x="-1162307" y="-1660470"/>
            <a:ext cx="4923227" cy="3320940"/>
          </a:xfrm>
          <a:custGeom>
            <a:avLst/>
            <a:gdLst/>
            <a:ahLst/>
            <a:cxnLst/>
            <a:rect l="l" t="t" r="r" b="b"/>
            <a:pathLst>
              <a:path w="4923227" h="3320940">
                <a:moveTo>
                  <a:pt x="0" y="0"/>
                </a:moveTo>
                <a:lnTo>
                  <a:pt x="4923227" y="0"/>
                </a:lnTo>
                <a:lnTo>
                  <a:pt x="4923227" y="3320940"/>
                </a:lnTo>
                <a:lnTo>
                  <a:pt x="0" y="3320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rot="-10636816">
            <a:off x="-4001810" y="-8955813"/>
            <a:ext cx="21932767" cy="13048369"/>
          </a:xfrm>
          <a:custGeom>
            <a:avLst/>
            <a:gdLst/>
            <a:ahLst/>
            <a:cxnLst/>
            <a:rect l="l" t="t" r="r" b="b"/>
            <a:pathLst>
              <a:path w="21932767" h="13048369">
                <a:moveTo>
                  <a:pt x="0" y="0"/>
                </a:moveTo>
                <a:lnTo>
                  <a:pt x="21932767" y="0"/>
                </a:lnTo>
                <a:lnTo>
                  <a:pt x="21932767" y="13048370"/>
                </a:lnTo>
                <a:lnTo>
                  <a:pt x="0" y="1304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a:off x="14312741" y="2606377"/>
            <a:ext cx="3560601" cy="7307204"/>
          </a:xfrm>
          <a:custGeom>
            <a:avLst/>
            <a:gdLst/>
            <a:ahLst/>
            <a:cxnLst/>
            <a:rect l="l" t="t" r="r" b="b"/>
            <a:pathLst>
              <a:path w="3560601" h="7307204">
                <a:moveTo>
                  <a:pt x="0" y="0"/>
                </a:moveTo>
                <a:lnTo>
                  <a:pt x="3560601" y="0"/>
                </a:lnTo>
                <a:lnTo>
                  <a:pt x="3560601" y="7307204"/>
                </a:lnTo>
                <a:lnTo>
                  <a:pt x="0" y="73072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5" name="Freeform 5"/>
          <p:cNvSpPr/>
          <p:nvPr/>
        </p:nvSpPr>
        <p:spPr>
          <a:xfrm rot="935806">
            <a:off x="-2945620" y="2522450"/>
            <a:ext cx="4553608" cy="1498551"/>
          </a:xfrm>
          <a:custGeom>
            <a:avLst/>
            <a:gdLst/>
            <a:ahLst/>
            <a:cxnLst/>
            <a:rect l="l" t="t" r="r" b="b"/>
            <a:pathLst>
              <a:path w="4553608" h="1498551">
                <a:moveTo>
                  <a:pt x="0" y="0"/>
                </a:moveTo>
                <a:lnTo>
                  <a:pt x="4553608" y="0"/>
                </a:lnTo>
                <a:lnTo>
                  <a:pt x="4553608" y="1498551"/>
                </a:lnTo>
                <a:lnTo>
                  <a:pt x="0" y="1498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6" name="Freeform 6"/>
          <p:cNvSpPr/>
          <p:nvPr/>
        </p:nvSpPr>
        <p:spPr>
          <a:xfrm rot="772359">
            <a:off x="12435441" y="-1906664"/>
            <a:ext cx="7315200" cy="4083212"/>
          </a:xfrm>
          <a:custGeom>
            <a:avLst/>
            <a:gdLst/>
            <a:ahLst/>
            <a:cxnLst/>
            <a:rect l="l" t="t" r="r" b="b"/>
            <a:pathLst>
              <a:path w="7315200" h="4083212">
                <a:moveTo>
                  <a:pt x="0" y="0"/>
                </a:moveTo>
                <a:lnTo>
                  <a:pt x="7315200" y="0"/>
                </a:lnTo>
                <a:lnTo>
                  <a:pt x="7315200" y="4083212"/>
                </a:lnTo>
                <a:lnTo>
                  <a:pt x="0" y="40832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a:p>
        </p:txBody>
      </p:sp>
      <p:sp>
        <p:nvSpPr>
          <p:cNvPr id="7" name="TextBox 7"/>
          <p:cNvSpPr txBox="1"/>
          <p:nvPr/>
        </p:nvSpPr>
        <p:spPr>
          <a:xfrm>
            <a:off x="760808" y="4170374"/>
            <a:ext cx="12991148" cy="5453886"/>
          </a:xfrm>
          <a:prstGeom prst="rect">
            <a:avLst/>
          </a:prstGeom>
        </p:spPr>
        <p:txBody>
          <a:bodyPr lIns="0" tIns="0" rIns="0" bIns="0" rtlCol="0" anchor="t">
            <a:spAutoFit/>
          </a:bodyPr>
          <a:lstStyle/>
          <a:p>
            <a:pPr algn="just">
              <a:lnSpc>
                <a:spcPts val="2732"/>
              </a:lnSpc>
            </a:pPr>
            <a:endParaRPr/>
          </a:p>
          <a:p>
            <a:pPr algn="just">
              <a:lnSpc>
                <a:spcPts val="2732"/>
              </a:lnSpc>
            </a:pPr>
            <a:endParaRPr/>
          </a:p>
          <a:p>
            <a:pPr algn="just">
              <a:lnSpc>
                <a:spcPts val="2497"/>
              </a:lnSpc>
            </a:pPr>
            <a:r>
              <a:rPr lang="en-US" sz="2355" u="sng">
                <a:solidFill>
                  <a:srgbClr val="000000"/>
                </a:solidFill>
                <a:latin typeface="Garet Bold"/>
              </a:rPr>
              <a:t>Strength Traini</a:t>
            </a:r>
            <a:r>
              <a:rPr lang="en-US" sz="2355">
                <a:solidFill>
                  <a:srgbClr val="000000"/>
                </a:solidFill>
                <a:latin typeface="Garet Bold"/>
              </a:rPr>
              <a:t>ng: </a:t>
            </a:r>
            <a:r>
              <a:rPr lang="en-US" sz="2355">
                <a:solidFill>
                  <a:srgbClr val="000000"/>
                </a:solidFill>
                <a:latin typeface="Garet"/>
              </a:rPr>
              <a:t>Players focus on building strength through weightlifting, resistance exercises, and functional movements. This helps prevent injuries and enhances performance.</a:t>
            </a:r>
          </a:p>
          <a:p>
            <a:pPr algn="just">
              <a:lnSpc>
                <a:spcPts val="2497"/>
              </a:lnSpc>
            </a:pPr>
            <a:endParaRPr lang="en-US" sz="2355">
              <a:solidFill>
                <a:srgbClr val="000000"/>
              </a:solidFill>
              <a:latin typeface="Garet"/>
            </a:endParaRPr>
          </a:p>
          <a:p>
            <a:pPr algn="just">
              <a:lnSpc>
                <a:spcPts val="2497"/>
              </a:lnSpc>
            </a:pPr>
            <a:r>
              <a:rPr lang="en-US" sz="2355" u="sng">
                <a:solidFill>
                  <a:srgbClr val="000000"/>
                </a:solidFill>
                <a:latin typeface="Garet Bold"/>
              </a:rPr>
              <a:t>Cardiovascular Conditioning</a:t>
            </a:r>
            <a:r>
              <a:rPr lang="en-US" sz="2355">
                <a:solidFill>
                  <a:srgbClr val="000000"/>
                </a:solidFill>
                <a:latin typeface="Garet Bold"/>
              </a:rPr>
              <a:t>: </a:t>
            </a:r>
            <a:r>
              <a:rPr lang="en-US" sz="2355">
                <a:solidFill>
                  <a:srgbClr val="000000"/>
                </a:solidFill>
                <a:latin typeface="Garet"/>
              </a:rPr>
              <a:t>Endurance training, such as running, cycling, or swimming, maintains cardiovascular fitness.</a:t>
            </a:r>
          </a:p>
          <a:p>
            <a:pPr algn="just">
              <a:lnSpc>
                <a:spcPts val="2497"/>
              </a:lnSpc>
            </a:pPr>
            <a:endParaRPr lang="en-US" sz="2355">
              <a:solidFill>
                <a:srgbClr val="000000"/>
              </a:solidFill>
              <a:latin typeface="Garet"/>
            </a:endParaRPr>
          </a:p>
          <a:p>
            <a:pPr algn="just">
              <a:lnSpc>
                <a:spcPts val="2497"/>
              </a:lnSpc>
            </a:pPr>
            <a:r>
              <a:rPr lang="en-US" sz="2355" u="sng">
                <a:solidFill>
                  <a:srgbClr val="000000"/>
                </a:solidFill>
                <a:latin typeface="Garet Bold"/>
              </a:rPr>
              <a:t>Skill Development</a:t>
            </a:r>
            <a:r>
              <a:rPr lang="en-US" sz="2355">
                <a:solidFill>
                  <a:srgbClr val="000000"/>
                </a:solidFill>
                <a:latin typeface="Garet Bold"/>
              </a:rPr>
              <a:t>:</a:t>
            </a:r>
            <a:r>
              <a:rPr lang="en-US" sz="2355">
                <a:solidFill>
                  <a:srgbClr val="000000"/>
                </a:solidFill>
                <a:latin typeface="Garet"/>
              </a:rPr>
              <a:t> Players refine technical skills like passing, shooting, dribbling, and ball control.</a:t>
            </a:r>
          </a:p>
          <a:p>
            <a:pPr algn="just">
              <a:lnSpc>
                <a:spcPts val="2497"/>
              </a:lnSpc>
            </a:pPr>
            <a:endParaRPr lang="en-US" sz="2355">
              <a:solidFill>
                <a:srgbClr val="000000"/>
              </a:solidFill>
              <a:latin typeface="Garet"/>
            </a:endParaRPr>
          </a:p>
          <a:p>
            <a:pPr algn="just">
              <a:lnSpc>
                <a:spcPts val="2497"/>
              </a:lnSpc>
            </a:pPr>
            <a:r>
              <a:rPr lang="en-US" sz="2355" u="sng">
                <a:solidFill>
                  <a:srgbClr val="000000"/>
                </a:solidFill>
                <a:latin typeface="Garet Bold"/>
              </a:rPr>
              <a:t>Nutrition and Rest</a:t>
            </a:r>
            <a:r>
              <a:rPr lang="en-US" sz="2355">
                <a:solidFill>
                  <a:srgbClr val="000000"/>
                </a:solidFill>
                <a:latin typeface="Garet"/>
              </a:rPr>
              <a:t>: Proper nutrition and adequate rest are essential for recovery and overall health.</a:t>
            </a:r>
          </a:p>
          <a:p>
            <a:pPr algn="just">
              <a:lnSpc>
                <a:spcPts val="2497"/>
              </a:lnSpc>
            </a:pPr>
            <a:endParaRPr lang="en-US" sz="2355">
              <a:solidFill>
                <a:srgbClr val="000000"/>
              </a:solidFill>
              <a:latin typeface="Garet"/>
            </a:endParaRPr>
          </a:p>
          <a:p>
            <a:pPr algn="just">
              <a:lnSpc>
                <a:spcPts val="2497"/>
              </a:lnSpc>
            </a:pPr>
            <a:r>
              <a:rPr lang="en-US" sz="2355" u="sng">
                <a:solidFill>
                  <a:srgbClr val="000000"/>
                </a:solidFill>
                <a:latin typeface="Garet Bold"/>
              </a:rPr>
              <a:t>Individualized Programs</a:t>
            </a:r>
            <a:r>
              <a:rPr lang="en-US" sz="2355">
                <a:solidFill>
                  <a:srgbClr val="000000"/>
                </a:solidFill>
                <a:latin typeface="Garet Bold"/>
              </a:rPr>
              <a:t>: </a:t>
            </a:r>
            <a:r>
              <a:rPr lang="en-US" sz="2355">
                <a:solidFill>
                  <a:srgbClr val="000000"/>
                </a:solidFill>
                <a:latin typeface="Garet"/>
              </a:rPr>
              <a:t>Coaches tailor training programs to each player’s needs.</a:t>
            </a:r>
          </a:p>
          <a:p>
            <a:pPr marL="0" lvl="0" indent="0" algn="just">
              <a:lnSpc>
                <a:spcPts val="3133"/>
              </a:lnSpc>
            </a:pPr>
            <a:endParaRPr lang="en-US" sz="2355">
              <a:solidFill>
                <a:srgbClr val="000000"/>
              </a:solidFill>
              <a:latin typeface="Garet"/>
            </a:endParaRPr>
          </a:p>
        </p:txBody>
      </p:sp>
      <p:sp>
        <p:nvSpPr>
          <p:cNvPr id="8" name="TextBox 8"/>
          <p:cNvSpPr txBox="1"/>
          <p:nvPr/>
        </p:nvSpPr>
        <p:spPr>
          <a:xfrm>
            <a:off x="1028700" y="1063110"/>
            <a:ext cx="13225601" cy="1252207"/>
          </a:xfrm>
          <a:prstGeom prst="rect">
            <a:avLst/>
          </a:prstGeom>
        </p:spPr>
        <p:txBody>
          <a:bodyPr lIns="0" tIns="0" rIns="0" bIns="0" rtlCol="0" anchor="t">
            <a:spAutoFit/>
          </a:bodyPr>
          <a:lstStyle/>
          <a:p>
            <a:pPr algn="l">
              <a:lnSpc>
                <a:spcPts val="9299"/>
              </a:lnSpc>
            </a:pPr>
            <a:r>
              <a:rPr lang="en-US" sz="9028">
                <a:solidFill>
                  <a:srgbClr val="FFFFFF"/>
                </a:solidFill>
                <a:latin typeface="Edo"/>
              </a:rPr>
              <a:t>PREPARATION OFF-SEASON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a:off x="543232" y="3747898"/>
            <a:ext cx="5434023" cy="5285822"/>
          </a:xfrm>
          <a:custGeom>
            <a:avLst/>
            <a:gdLst/>
            <a:ahLst/>
            <a:cxnLst/>
            <a:rect l="l" t="t" r="r" b="b"/>
            <a:pathLst>
              <a:path w="5434023" h="5285822">
                <a:moveTo>
                  <a:pt x="0" y="0"/>
                </a:moveTo>
                <a:lnTo>
                  <a:pt x="5434023" y="0"/>
                </a:lnTo>
                <a:lnTo>
                  <a:pt x="5434023" y="5285822"/>
                </a:lnTo>
                <a:lnTo>
                  <a:pt x="0" y="5285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a:off x="1217908" y="8124049"/>
            <a:ext cx="956633" cy="909671"/>
          </a:xfrm>
          <a:custGeom>
            <a:avLst/>
            <a:gdLst/>
            <a:ahLst/>
            <a:cxnLst/>
            <a:rect l="l" t="t" r="r" b="b"/>
            <a:pathLst>
              <a:path w="956633" h="909671">
                <a:moveTo>
                  <a:pt x="0" y="0"/>
                </a:moveTo>
                <a:lnTo>
                  <a:pt x="956633" y="0"/>
                </a:lnTo>
                <a:lnTo>
                  <a:pt x="956633" y="909671"/>
                </a:lnTo>
                <a:lnTo>
                  <a:pt x="0" y="9096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5" name="Freeform 5"/>
          <p:cNvSpPr/>
          <p:nvPr/>
        </p:nvSpPr>
        <p:spPr>
          <a:xfrm rot="5096474">
            <a:off x="14473109" y="-181154"/>
            <a:ext cx="403038" cy="3392240"/>
          </a:xfrm>
          <a:custGeom>
            <a:avLst/>
            <a:gdLst/>
            <a:ahLst/>
            <a:cxnLst/>
            <a:rect l="l" t="t" r="r" b="b"/>
            <a:pathLst>
              <a:path w="403038" h="3392240">
                <a:moveTo>
                  <a:pt x="0" y="0"/>
                </a:moveTo>
                <a:lnTo>
                  <a:pt x="403038" y="0"/>
                </a:lnTo>
                <a:lnTo>
                  <a:pt x="403038" y="3392240"/>
                </a:lnTo>
                <a:lnTo>
                  <a:pt x="0" y="33922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6" name="TextBox 6"/>
          <p:cNvSpPr txBox="1"/>
          <p:nvPr/>
        </p:nvSpPr>
        <p:spPr>
          <a:xfrm>
            <a:off x="5977255" y="276227"/>
            <a:ext cx="10039892" cy="1238739"/>
          </a:xfrm>
          <a:prstGeom prst="rect">
            <a:avLst/>
          </a:prstGeom>
        </p:spPr>
        <p:txBody>
          <a:bodyPr lIns="0" tIns="0" rIns="0" bIns="0" rtlCol="0" anchor="t">
            <a:spAutoFit/>
          </a:bodyPr>
          <a:lstStyle/>
          <a:p>
            <a:pPr algn="r">
              <a:lnSpc>
                <a:spcPts val="9111"/>
              </a:lnSpc>
            </a:pPr>
            <a:r>
              <a:rPr lang="en-US" sz="8846">
                <a:solidFill>
                  <a:srgbClr val="000000"/>
                </a:solidFill>
                <a:latin typeface="Edo"/>
              </a:rPr>
              <a:t>COMPETITION PERIOD</a:t>
            </a:r>
          </a:p>
        </p:txBody>
      </p:sp>
      <p:sp>
        <p:nvSpPr>
          <p:cNvPr id="7" name="TextBox 7"/>
          <p:cNvSpPr txBox="1"/>
          <p:nvPr/>
        </p:nvSpPr>
        <p:spPr>
          <a:xfrm>
            <a:off x="6379980" y="1836684"/>
            <a:ext cx="11169094" cy="9530523"/>
          </a:xfrm>
          <a:prstGeom prst="rect">
            <a:avLst/>
          </a:prstGeom>
        </p:spPr>
        <p:txBody>
          <a:bodyPr lIns="0" tIns="0" rIns="0" bIns="0" rtlCol="0" anchor="t">
            <a:spAutoFit/>
          </a:bodyPr>
          <a:lstStyle/>
          <a:p>
            <a:pPr algn="just">
              <a:lnSpc>
                <a:spcPts val="2956"/>
              </a:lnSpc>
            </a:pPr>
            <a:r>
              <a:rPr lang="en-US" sz="2223">
                <a:solidFill>
                  <a:srgbClr val="000000"/>
                </a:solidFill>
                <a:latin typeface="Garet Bold"/>
              </a:rPr>
              <a:t>Training Load Management:</a:t>
            </a:r>
          </a:p>
          <a:p>
            <a:pPr marL="479981" lvl="1" indent="-239991" algn="just">
              <a:lnSpc>
                <a:spcPts val="2956"/>
              </a:lnSpc>
              <a:buFont typeface="Arial"/>
              <a:buChar char="•"/>
            </a:pPr>
            <a:r>
              <a:rPr lang="en-US" sz="2223">
                <a:solidFill>
                  <a:srgbClr val="000000"/>
                </a:solidFill>
                <a:latin typeface="Garet"/>
              </a:rPr>
              <a:t>Intensity and Volume: Balance high-intensity and recovery sessions to keep players fresh and avoid overtraining, using a periodized approach.</a:t>
            </a:r>
          </a:p>
          <a:p>
            <a:pPr algn="just">
              <a:lnSpc>
                <a:spcPts val="2956"/>
              </a:lnSpc>
            </a:pPr>
            <a:endParaRPr lang="en-US" sz="2223">
              <a:solidFill>
                <a:srgbClr val="000000"/>
              </a:solidFill>
              <a:latin typeface="Garet"/>
            </a:endParaRPr>
          </a:p>
          <a:p>
            <a:pPr algn="just">
              <a:lnSpc>
                <a:spcPts val="2956"/>
              </a:lnSpc>
            </a:pPr>
            <a:r>
              <a:rPr lang="en-US" sz="2223">
                <a:solidFill>
                  <a:srgbClr val="000000"/>
                </a:solidFill>
                <a:latin typeface="Garet Bold"/>
              </a:rPr>
              <a:t>Tactical and Technical Training:</a:t>
            </a:r>
          </a:p>
          <a:p>
            <a:pPr marL="479981" lvl="1" indent="-239991" algn="just">
              <a:lnSpc>
                <a:spcPts val="2956"/>
              </a:lnSpc>
              <a:buFont typeface="Arial"/>
              <a:buChar char="•"/>
            </a:pPr>
            <a:r>
              <a:rPr lang="en-US" sz="2223">
                <a:solidFill>
                  <a:srgbClr val="000000"/>
                </a:solidFill>
                <a:latin typeface="Garet"/>
              </a:rPr>
              <a:t>Match Preparation: Focus on tailored tactical strategies and set pieces.</a:t>
            </a:r>
          </a:p>
          <a:p>
            <a:pPr marL="479981" lvl="1" indent="-239991" algn="just">
              <a:lnSpc>
                <a:spcPts val="2956"/>
              </a:lnSpc>
              <a:buFont typeface="Arial"/>
              <a:buChar char="•"/>
            </a:pPr>
            <a:r>
              <a:rPr lang="en-US" sz="2223">
                <a:solidFill>
                  <a:srgbClr val="000000"/>
                </a:solidFill>
                <a:latin typeface="Garet"/>
              </a:rPr>
              <a:t>Skill Maintenance: Regularly practice technical skills like passing, shooting, dribbling, and defending.</a:t>
            </a:r>
          </a:p>
          <a:p>
            <a:pPr algn="just">
              <a:lnSpc>
                <a:spcPts val="2956"/>
              </a:lnSpc>
            </a:pPr>
            <a:endParaRPr lang="en-US" sz="2223">
              <a:solidFill>
                <a:srgbClr val="000000"/>
              </a:solidFill>
              <a:latin typeface="Garet"/>
            </a:endParaRPr>
          </a:p>
          <a:p>
            <a:pPr algn="just">
              <a:lnSpc>
                <a:spcPts val="2956"/>
              </a:lnSpc>
            </a:pPr>
            <a:r>
              <a:rPr lang="en-US" sz="2223">
                <a:solidFill>
                  <a:srgbClr val="000000"/>
                </a:solidFill>
                <a:latin typeface="Garet Bold"/>
              </a:rPr>
              <a:t>Recovery Protocols:</a:t>
            </a:r>
          </a:p>
          <a:p>
            <a:pPr marL="479981" lvl="1" indent="-239991" algn="just">
              <a:lnSpc>
                <a:spcPts val="2956"/>
              </a:lnSpc>
              <a:buFont typeface="Arial"/>
              <a:buChar char="•"/>
            </a:pPr>
            <a:r>
              <a:rPr lang="en-US" sz="2223">
                <a:solidFill>
                  <a:srgbClr val="000000"/>
                </a:solidFill>
                <a:latin typeface="Garet"/>
              </a:rPr>
              <a:t>Ensure adequate rest and quality sleep.</a:t>
            </a:r>
          </a:p>
          <a:p>
            <a:pPr marL="479981" lvl="1" indent="-239991" algn="just">
              <a:lnSpc>
                <a:spcPts val="2956"/>
              </a:lnSpc>
              <a:buFont typeface="Arial"/>
              <a:buChar char="•"/>
            </a:pPr>
            <a:r>
              <a:rPr lang="en-US" sz="2223">
                <a:solidFill>
                  <a:srgbClr val="000000"/>
                </a:solidFill>
                <a:latin typeface="Garet"/>
              </a:rPr>
              <a:t>Active Recovery: Use light activities like jogging, swimming, or cycling.</a:t>
            </a:r>
          </a:p>
          <a:p>
            <a:pPr marL="479981" lvl="1" indent="-239991" algn="just">
              <a:lnSpc>
                <a:spcPts val="2956"/>
              </a:lnSpc>
              <a:buFont typeface="Arial"/>
              <a:buChar char="•"/>
            </a:pPr>
            <a:r>
              <a:rPr lang="en-US" sz="2223">
                <a:solidFill>
                  <a:srgbClr val="000000"/>
                </a:solidFill>
                <a:latin typeface="Garet"/>
              </a:rPr>
              <a:t>Hydrotherapy and Massage: Utilize ice baths, hydrotherapy, and sports massages.</a:t>
            </a:r>
          </a:p>
          <a:p>
            <a:pPr algn="just">
              <a:lnSpc>
                <a:spcPts val="2956"/>
              </a:lnSpc>
            </a:pPr>
            <a:endParaRPr lang="en-US" sz="2223">
              <a:solidFill>
                <a:srgbClr val="000000"/>
              </a:solidFill>
              <a:latin typeface="Garet"/>
            </a:endParaRPr>
          </a:p>
          <a:p>
            <a:pPr algn="just">
              <a:lnSpc>
                <a:spcPts val="2956"/>
              </a:lnSpc>
            </a:pPr>
            <a:r>
              <a:rPr lang="en-US" sz="2223">
                <a:solidFill>
                  <a:srgbClr val="000000"/>
                </a:solidFill>
                <a:latin typeface="Garet Bold"/>
              </a:rPr>
              <a:t>Injury Prevention:</a:t>
            </a:r>
          </a:p>
          <a:p>
            <a:pPr marL="479981" lvl="1" indent="-239991" algn="just">
              <a:lnSpc>
                <a:spcPts val="2956"/>
              </a:lnSpc>
              <a:buFont typeface="Arial"/>
              <a:buChar char="•"/>
            </a:pPr>
            <a:r>
              <a:rPr lang="en-US" sz="2223">
                <a:solidFill>
                  <a:srgbClr val="000000"/>
                </a:solidFill>
                <a:latin typeface="Garet"/>
              </a:rPr>
              <a:t>Strength and Conditioning: Maintain strength training, avoiding heavy lifting near match days.</a:t>
            </a:r>
          </a:p>
          <a:p>
            <a:pPr marL="479981" lvl="1" indent="-239991" algn="just">
              <a:lnSpc>
                <a:spcPts val="2956"/>
              </a:lnSpc>
              <a:buFont typeface="Arial"/>
              <a:buChar char="•"/>
            </a:pPr>
            <a:r>
              <a:rPr lang="en-US" sz="2223">
                <a:solidFill>
                  <a:srgbClr val="000000"/>
                </a:solidFill>
                <a:latin typeface="Garet"/>
              </a:rPr>
              <a:t>Flexibility and Mobility: Perform regular stretching and mobility exercises.</a:t>
            </a:r>
          </a:p>
          <a:p>
            <a:pPr marL="479981" lvl="1" indent="-239991" algn="just">
              <a:lnSpc>
                <a:spcPts val="2956"/>
              </a:lnSpc>
              <a:buFont typeface="Arial"/>
              <a:buChar char="•"/>
            </a:pPr>
            <a:r>
              <a:rPr lang="en-US" sz="2223">
                <a:solidFill>
                  <a:srgbClr val="000000"/>
                </a:solidFill>
                <a:latin typeface="Garet"/>
              </a:rPr>
              <a:t>Monitoring: Track physical conditions using GPS and heart rate monitoring</a:t>
            </a:r>
            <a:r>
              <a:rPr lang="en-US" sz="2223">
                <a:solidFill>
                  <a:srgbClr val="000000"/>
                </a:solidFill>
                <a:latin typeface="Garet Bold"/>
              </a:rPr>
              <a:t>.</a:t>
            </a:r>
          </a:p>
          <a:p>
            <a:pPr algn="just">
              <a:lnSpc>
                <a:spcPts val="2291"/>
              </a:lnSpc>
            </a:pPr>
            <a:endParaRPr lang="en-US" sz="2223">
              <a:solidFill>
                <a:srgbClr val="000000"/>
              </a:solidFill>
              <a:latin typeface="Garet Bold"/>
            </a:endParaRPr>
          </a:p>
          <a:p>
            <a:pPr marL="0" lvl="0" indent="0" algn="just">
              <a:lnSpc>
                <a:spcPts val="2291"/>
              </a:lnSpc>
            </a:pPr>
            <a:endParaRPr lang="en-US" sz="2223">
              <a:solidFill>
                <a:srgbClr val="000000"/>
              </a:solidFill>
              <a:latin typeface="Garet Bold"/>
            </a:endParaRPr>
          </a:p>
          <a:p>
            <a:pPr marL="0" lvl="0" indent="0" algn="just">
              <a:lnSpc>
                <a:spcPts val="2291"/>
              </a:lnSpc>
            </a:pPr>
            <a:endParaRPr lang="en-US" sz="2223">
              <a:solidFill>
                <a:srgbClr val="000000"/>
              </a:solidFill>
              <a:latin typeface="Garet Bold"/>
            </a:endParaRPr>
          </a:p>
          <a:p>
            <a:pPr marL="0" lvl="0" indent="0" algn="just">
              <a:lnSpc>
                <a:spcPts val="1774"/>
              </a:lnSpc>
            </a:pPr>
            <a:endParaRPr lang="en-US" sz="2223">
              <a:solidFill>
                <a:srgbClr val="000000"/>
              </a:solidFill>
              <a:latin typeface="Garet Bold"/>
            </a:endParaRPr>
          </a:p>
          <a:p>
            <a:pPr marL="0" lvl="0" indent="0" algn="just">
              <a:lnSpc>
                <a:spcPts val="2291"/>
              </a:lnSpc>
            </a:pPr>
            <a:endParaRPr lang="en-US" sz="2223">
              <a:solidFill>
                <a:srgbClr val="000000"/>
              </a:solidFill>
              <a:latin typeface="Garet Bold"/>
            </a:endParaRPr>
          </a:p>
        </p:txBody>
      </p:sp>
      <p:sp>
        <p:nvSpPr>
          <p:cNvPr id="8" name="Freeform 8"/>
          <p:cNvSpPr/>
          <p:nvPr/>
        </p:nvSpPr>
        <p:spPr>
          <a:xfrm rot="8219841">
            <a:off x="-3680823" y="-1177026"/>
            <a:ext cx="9419046" cy="4411452"/>
          </a:xfrm>
          <a:custGeom>
            <a:avLst/>
            <a:gdLst/>
            <a:ahLst/>
            <a:cxnLst/>
            <a:rect l="l" t="t" r="r" b="b"/>
            <a:pathLst>
              <a:path w="9419046" h="4411452">
                <a:moveTo>
                  <a:pt x="0" y="0"/>
                </a:moveTo>
                <a:lnTo>
                  <a:pt x="9419046" y="0"/>
                </a:lnTo>
                <a:lnTo>
                  <a:pt x="9419046" y="4411452"/>
                </a:lnTo>
                <a:lnTo>
                  <a:pt x="0" y="44114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a:p>
        </p:txBody>
      </p:sp>
      <p:sp>
        <p:nvSpPr>
          <p:cNvPr id="9" name="Freeform 9"/>
          <p:cNvSpPr/>
          <p:nvPr/>
        </p:nvSpPr>
        <p:spPr>
          <a:xfrm rot="1903727">
            <a:off x="-2004414" y="-1066197"/>
            <a:ext cx="4923227" cy="3320940"/>
          </a:xfrm>
          <a:custGeom>
            <a:avLst/>
            <a:gdLst/>
            <a:ahLst/>
            <a:cxnLst/>
            <a:rect l="l" t="t" r="r" b="b"/>
            <a:pathLst>
              <a:path w="4923227" h="3320940">
                <a:moveTo>
                  <a:pt x="0" y="0"/>
                </a:moveTo>
                <a:lnTo>
                  <a:pt x="4923228" y="0"/>
                </a:lnTo>
                <a:lnTo>
                  <a:pt x="4923228" y="3320940"/>
                </a:lnTo>
                <a:lnTo>
                  <a:pt x="0" y="33209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grpSp>
        <p:nvGrpSpPr>
          <p:cNvPr id="3" name="Group 3"/>
          <p:cNvGrpSpPr/>
          <p:nvPr/>
        </p:nvGrpSpPr>
        <p:grpSpPr>
          <a:xfrm>
            <a:off x="3606424" y="563101"/>
            <a:ext cx="3930942" cy="4782392"/>
            <a:chOff x="0" y="0"/>
            <a:chExt cx="953242" cy="1159717"/>
          </a:xfrm>
        </p:grpSpPr>
        <p:sp>
          <p:nvSpPr>
            <p:cNvPr id="4" name="Freeform 4"/>
            <p:cNvSpPr/>
            <p:nvPr/>
          </p:nvSpPr>
          <p:spPr>
            <a:xfrm>
              <a:off x="0" y="0"/>
              <a:ext cx="953242" cy="1159717"/>
            </a:xfrm>
            <a:custGeom>
              <a:avLst/>
              <a:gdLst/>
              <a:ahLst/>
              <a:cxnLst/>
              <a:rect l="l" t="t" r="r" b="b"/>
              <a:pathLst>
                <a:path w="953242" h="1159717">
                  <a:moveTo>
                    <a:pt x="43329" y="0"/>
                  </a:moveTo>
                  <a:lnTo>
                    <a:pt x="909914" y="0"/>
                  </a:lnTo>
                  <a:cubicBezTo>
                    <a:pt x="933843" y="0"/>
                    <a:pt x="953242" y="19399"/>
                    <a:pt x="953242" y="43329"/>
                  </a:cubicBezTo>
                  <a:lnTo>
                    <a:pt x="953242" y="1116388"/>
                  </a:lnTo>
                  <a:cubicBezTo>
                    <a:pt x="953242" y="1140318"/>
                    <a:pt x="933843" y="1159717"/>
                    <a:pt x="909914" y="1159717"/>
                  </a:cubicBezTo>
                  <a:lnTo>
                    <a:pt x="43329" y="1159717"/>
                  </a:lnTo>
                  <a:cubicBezTo>
                    <a:pt x="19399" y="1159717"/>
                    <a:pt x="0" y="1140318"/>
                    <a:pt x="0" y="1116388"/>
                  </a:cubicBezTo>
                  <a:lnTo>
                    <a:pt x="0" y="43329"/>
                  </a:lnTo>
                  <a:cubicBezTo>
                    <a:pt x="0" y="19399"/>
                    <a:pt x="19399" y="0"/>
                    <a:pt x="43329" y="0"/>
                  </a:cubicBezTo>
                  <a:close/>
                </a:path>
              </a:pathLst>
            </a:custGeom>
            <a:blipFill>
              <a:blip r:embed="rId3"/>
              <a:stretch>
                <a:fillRect l="-42582" r="-42582"/>
              </a:stretch>
            </a:blipFill>
            <a:ln w="142875" cap="rnd">
              <a:solidFill>
                <a:srgbClr val="000000"/>
              </a:solidFill>
              <a:prstDash val="solid"/>
              <a:round/>
            </a:ln>
          </p:spPr>
          <p:txBody>
            <a:bodyPr/>
            <a:lstStyle/>
            <a:p>
              <a:endParaRPr lang="es-ES"/>
            </a:p>
          </p:txBody>
        </p:sp>
      </p:grpSp>
      <p:grpSp>
        <p:nvGrpSpPr>
          <p:cNvPr id="5" name="Group 5"/>
          <p:cNvGrpSpPr/>
          <p:nvPr/>
        </p:nvGrpSpPr>
        <p:grpSpPr>
          <a:xfrm>
            <a:off x="8358687" y="563101"/>
            <a:ext cx="3956309" cy="4782392"/>
            <a:chOff x="0" y="0"/>
            <a:chExt cx="959394" cy="1159717"/>
          </a:xfrm>
        </p:grpSpPr>
        <p:sp>
          <p:nvSpPr>
            <p:cNvPr id="6" name="Freeform 6"/>
            <p:cNvSpPr/>
            <p:nvPr/>
          </p:nvSpPr>
          <p:spPr>
            <a:xfrm>
              <a:off x="0" y="0"/>
              <a:ext cx="959394" cy="1159717"/>
            </a:xfrm>
            <a:custGeom>
              <a:avLst/>
              <a:gdLst/>
              <a:ahLst/>
              <a:cxnLst/>
              <a:rect l="l" t="t" r="r" b="b"/>
              <a:pathLst>
                <a:path w="959394" h="1159717">
                  <a:moveTo>
                    <a:pt x="43051" y="0"/>
                  </a:moveTo>
                  <a:lnTo>
                    <a:pt x="916343" y="0"/>
                  </a:lnTo>
                  <a:cubicBezTo>
                    <a:pt x="940119" y="0"/>
                    <a:pt x="959394" y="19274"/>
                    <a:pt x="959394" y="43051"/>
                  </a:cubicBezTo>
                  <a:lnTo>
                    <a:pt x="959394" y="1116666"/>
                  </a:lnTo>
                  <a:cubicBezTo>
                    <a:pt x="959394" y="1140442"/>
                    <a:pt x="940119" y="1159717"/>
                    <a:pt x="916343" y="1159717"/>
                  </a:cubicBezTo>
                  <a:lnTo>
                    <a:pt x="43051" y="1159717"/>
                  </a:lnTo>
                  <a:cubicBezTo>
                    <a:pt x="19274" y="1159717"/>
                    <a:pt x="0" y="1140442"/>
                    <a:pt x="0" y="1116666"/>
                  </a:cubicBezTo>
                  <a:lnTo>
                    <a:pt x="0" y="43051"/>
                  </a:lnTo>
                  <a:cubicBezTo>
                    <a:pt x="0" y="19274"/>
                    <a:pt x="19274" y="0"/>
                    <a:pt x="43051" y="0"/>
                  </a:cubicBezTo>
                  <a:close/>
                </a:path>
              </a:pathLst>
            </a:custGeom>
            <a:blipFill>
              <a:blip r:embed="rId4"/>
              <a:stretch>
                <a:fillRect l="-18464" r="-18464"/>
              </a:stretch>
            </a:blipFill>
            <a:ln w="142875" cap="rnd">
              <a:solidFill>
                <a:srgbClr val="000000"/>
              </a:solidFill>
              <a:prstDash val="solid"/>
              <a:round/>
            </a:ln>
          </p:spPr>
          <p:txBody>
            <a:bodyPr/>
            <a:lstStyle/>
            <a:p>
              <a:endParaRPr lang="es-ES"/>
            </a:p>
          </p:txBody>
        </p:sp>
      </p:grpSp>
      <p:grpSp>
        <p:nvGrpSpPr>
          <p:cNvPr id="7" name="Group 7"/>
          <p:cNvGrpSpPr/>
          <p:nvPr/>
        </p:nvGrpSpPr>
        <p:grpSpPr>
          <a:xfrm>
            <a:off x="13136317" y="563101"/>
            <a:ext cx="3929575" cy="4782392"/>
            <a:chOff x="0" y="0"/>
            <a:chExt cx="952911" cy="1159717"/>
          </a:xfrm>
        </p:grpSpPr>
        <p:sp>
          <p:nvSpPr>
            <p:cNvPr id="8" name="Freeform 8"/>
            <p:cNvSpPr/>
            <p:nvPr/>
          </p:nvSpPr>
          <p:spPr>
            <a:xfrm>
              <a:off x="0" y="0"/>
              <a:ext cx="952911" cy="1159717"/>
            </a:xfrm>
            <a:custGeom>
              <a:avLst/>
              <a:gdLst/>
              <a:ahLst/>
              <a:cxnLst/>
              <a:rect l="l" t="t" r="r" b="b"/>
              <a:pathLst>
                <a:path w="952911" h="1159717">
                  <a:moveTo>
                    <a:pt x="43344" y="0"/>
                  </a:moveTo>
                  <a:lnTo>
                    <a:pt x="909567" y="0"/>
                  </a:lnTo>
                  <a:cubicBezTo>
                    <a:pt x="933505" y="0"/>
                    <a:pt x="952911" y="19406"/>
                    <a:pt x="952911" y="43344"/>
                  </a:cubicBezTo>
                  <a:lnTo>
                    <a:pt x="952911" y="1116373"/>
                  </a:lnTo>
                  <a:cubicBezTo>
                    <a:pt x="952911" y="1140311"/>
                    <a:pt x="933505" y="1159717"/>
                    <a:pt x="909567" y="1159717"/>
                  </a:cubicBezTo>
                  <a:lnTo>
                    <a:pt x="43344" y="1159717"/>
                  </a:lnTo>
                  <a:cubicBezTo>
                    <a:pt x="19406" y="1159717"/>
                    <a:pt x="0" y="1140311"/>
                    <a:pt x="0" y="1116373"/>
                  </a:cubicBezTo>
                  <a:lnTo>
                    <a:pt x="0" y="43344"/>
                  </a:lnTo>
                  <a:cubicBezTo>
                    <a:pt x="0" y="19406"/>
                    <a:pt x="19406" y="0"/>
                    <a:pt x="43344" y="0"/>
                  </a:cubicBezTo>
                  <a:close/>
                </a:path>
              </a:pathLst>
            </a:custGeom>
            <a:blipFill>
              <a:blip r:embed="rId5"/>
              <a:stretch>
                <a:fillRect l="-42614" r="-42614"/>
              </a:stretch>
            </a:blipFill>
            <a:ln w="142875" cap="rnd">
              <a:solidFill>
                <a:srgbClr val="000000"/>
              </a:solidFill>
              <a:prstDash val="solid"/>
              <a:round/>
            </a:ln>
          </p:spPr>
          <p:txBody>
            <a:bodyPr/>
            <a:lstStyle/>
            <a:p>
              <a:endParaRPr lang="es-ES"/>
            </a:p>
          </p:txBody>
        </p:sp>
      </p:grpSp>
      <p:sp>
        <p:nvSpPr>
          <p:cNvPr id="9" name="Freeform 9"/>
          <p:cNvSpPr/>
          <p:nvPr/>
        </p:nvSpPr>
        <p:spPr>
          <a:xfrm rot="5400000">
            <a:off x="-6047569" y="2282956"/>
            <a:ext cx="12215297" cy="5721089"/>
          </a:xfrm>
          <a:custGeom>
            <a:avLst/>
            <a:gdLst/>
            <a:ahLst/>
            <a:cxnLst/>
            <a:rect l="l" t="t" r="r" b="b"/>
            <a:pathLst>
              <a:path w="12215297" h="5721089">
                <a:moveTo>
                  <a:pt x="0" y="0"/>
                </a:moveTo>
                <a:lnTo>
                  <a:pt x="12215297" y="0"/>
                </a:lnTo>
                <a:lnTo>
                  <a:pt x="12215297" y="5721088"/>
                </a:lnTo>
                <a:lnTo>
                  <a:pt x="0" y="5721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
        <p:nvSpPr>
          <p:cNvPr id="10" name="TextBox 10"/>
          <p:cNvSpPr txBox="1"/>
          <p:nvPr/>
        </p:nvSpPr>
        <p:spPr>
          <a:xfrm>
            <a:off x="3613613" y="5948111"/>
            <a:ext cx="4057107" cy="543221"/>
          </a:xfrm>
          <a:prstGeom prst="rect">
            <a:avLst/>
          </a:prstGeom>
        </p:spPr>
        <p:txBody>
          <a:bodyPr lIns="0" tIns="0" rIns="0" bIns="0" rtlCol="0" anchor="t">
            <a:spAutoFit/>
          </a:bodyPr>
          <a:lstStyle/>
          <a:p>
            <a:pPr algn="l">
              <a:lnSpc>
                <a:spcPts val="4103"/>
              </a:lnSpc>
              <a:spcBef>
                <a:spcPct val="0"/>
              </a:spcBef>
            </a:pPr>
            <a:r>
              <a:rPr lang="en-US" sz="3984">
                <a:solidFill>
                  <a:srgbClr val="FFFFFF"/>
                </a:solidFill>
                <a:latin typeface="Canva Sans Bold"/>
              </a:rPr>
              <a:t>Knee injuries</a:t>
            </a:r>
          </a:p>
        </p:txBody>
      </p:sp>
      <p:sp>
        <p:nvSpPr>
          <p:cNvPr id="11" name="TextBox 11"/>
          <p:cNvSpPr txBox="1"/>
          <p:nvPr/>
        </p:nvSpPr>
        <p:spPr>
          <a:xfrm>
            <a:off x="8289849" y="5948111"/>
            <a:ext cx="4846468" cy="543221"/>
          </a:xfrm>
          <a:prstGeom prst="rect">
            <a:avLst/>
          </a:prstGeom>
        </p:spPr>
        <p:txBody>
          <a:bodyPr lIns="0" tIns="0" rIns="0" bIns="0" rtlCol="0" anchor="t">
            <a:spAutoFit/>
          </a:bodyPr>
          <a:lstStyle/>
          <a:p>
            <a:pPr algn="l">
              <a:lnSpc>
                <a:spcPts val="4103"/>
              </a:lnSpc>
              <a:spcBef>
                <a:spcPct val="0"/>
              </a:spcBef>
            </a:pPr>
            <a:r>
              <a:rPr lang="en-US" sz="3984">
                <a:solidFill>
                  <a:srgbClr val="FFFFFF"/>
                </a:solidFill>
                <a:latin typeface="Canva Sans Bold"/>
              </a:rPr>
              <a:t>Ankle sprains</a:t>
            </a:r>
          </a:p>
        </p:txBody>
      </p:sp>
      <p:sp>
        <p:nvSpPr>
          <p:cNvPr id="12" name="TextBox 12"/>
          <p:cNvSpPr txBox="1"/>
          <p:nvPr/>
        </p:nvSpPr>
        <p:spPr>
          <a:xfrm>
            <a:off x="13136317" y="5948111"/>
            <a:ext cx="4658448" cy="543221"/>
          </a:xfrm>
          <a:prstGeom prst="rect">
            <a:avLst/>
          </a:prstGeom>
        </p:spPr>
        <p:txBody>
          <a:bodyPr lIns="0" tIns="0" rIns="0" bIns="0" rtlCol="0" anchor="t">
            <a:spAutoFit/>
          </a:bodyPr>
          <a:lstStyle/>
          <a:p>
            <a:pPr algn="l">
              <a:lnSpc>
                <a:spcPts val="4103"/>
              </a:lnSpc>
              <a:spcBef>
                <a:spcPct val="0"/>
              </a:spcBef>
            </a:pPr>
            <a:r>
              <a:rPr lang="en-US" sz="3984">
                <a:solidFill>
                  <a:srgbClr val="FFFFFF"/>
                </a:solidFill>
                <a:latin typeface="Canva Sans Bold"/>
              </a:rPr>
              <a:t>Hamstring Strains</a:t>
            </a:r>
          </a:p>
        </p:txBody>
      </p:sp>
      <p:sp>
        <p:nvSpPr>
          <p:cNvPr id="13" name="TextBox 13"/>
          <p:cNvSpPr txBox="1"/>
          <p:nvPr/>
        </p:nvSpPr>
        <p:spPr>
          <a:xfrm>
            <a:off x="3473070" y="7005682"/>
            <a:ext cx="4197650" cy="2857475"/>
          </a:xfrm>
          <a:prstGeom prst="rect">
            <a:avLst/>
          </a:prstGeom>
        </p:spPr>
        <p:txBody>
          <a:bodyPr lIns="0" tIns="0" rIns="0" bIns="0" rtlCol="0" anchor="t">
            <a:spAutoFit/>
          </a:bodyPr>
          <a:lstStyle/>
          <a:p>
            <a:pPr algn="just">
              <a:lnSpc>
                <a:spcPts val="2303"/>
              </a:lnSpc>
            </a:pPr>
            <a:r>
              <a:rPr lang="en-US" sz="1732">
                <a:solidFill>
                  <a:srgbClr val="000000"/>
                </a:solidFill>
                <a:latin typeface="Garet Bold"/>
              </a:rPr>
              <a:t>-</a:t>
            </a:r>
            <a:r>
              <a:rPr lang="en-US" sz="1732" u="sng">
                <a:solidFill>
                  <a:srgbClr val="000000"/>
                </a:solidFill>
                <a:latin typeface="Garet"/>
              </a:rPr>
              <a:t>Anterior Cruciate Ligament (ACL) Tears</a:t>
            </a:r>
            <a:r>
              <a:rPr lang="en-US" sz="1732">
                <a:solidFill>
                  <a:srgbClr val="000000"/>
                </a:solidFill>
                <a:latin typeface="Garet"/>
              </a:rPr>
              <a:t>: These occur due to sudden stops, pivots, or changes in direction. The ACL, a ligament in the knee, can tear or sprain.</a:t>
            </a:r>
          </a:p>
          <a:p>
            <a:pPr algn="just">
              <a:lnSpc>
                <a:spcPts val="2303"/>
              </a:lnSpc>
            </a:pPr>
            <a:r>
              <a:rPr lang="en-US" sz="1732" u="sng">
                <a:solidFill>
                  <a:srgbClr val="000000"/>
                </a:solidFill>
                <a:latin typeface="Garet"/>
              </a:rPr>
              <a:t>-Meniscus Tears</a:t>
            </a:r>
            <a:r>
              <a:rPr lang="en-US" sz="1732">
                <a:solidFill>
                  <a:srgbClr val="000000"/>
                </a:solidFill>
                <a:latin typeface="Garet"/>
              </a:rPr>
              <a:t>: The meniscus, a C-shaped cartilage in the knee, can tear from twisting, pivoting, or impact.</a:t>
            </a:r>
          </a:p>
          <a:p>
            <a:pPr marL="0" lvl="0" indent="0" algn="just">
              <a:lnSpc>
                <a:spcPts val="2303"/>
              </a:lnSpc>
            </a:pPr>
            <a:endParaRPr lang="en-US" sz="1732">
              <a:solidFill>
                <a:srgbClr val="000000"/>
              </a:solidFill>
              <a:latin typeface="Garet"/>
            </a:endParaRPr>
          </a:p>
        </p:txBody>
      </p:sp>
      <p:sp>
        <p:nvSpPr>
          <p:cNvPr id="14" name="TextBox 14"/>
          <p:cNvSpPr txBox="1"/>
          <p:nvPr/>
        </p:nvSpPr>
        <p:spPr>
          <a:xfrm>
            <a:off x="8080837" y="7201057"/>
            <a:ext cx="4512008" cy="2131924"/>
          </a:xfrm>
          <a:prstGeom prst="rect">
            <a:avLst/>
          </a:prstGeom>
        </p:spPr>
        <p:txBody>
          <a:bodyPr lIns="0" tIns="0" rIns="0" bIns="0" rtlCol="0" anchor="t">
            <a:spAutoFit/>
          </a:bodyPr>
          <a:lstStyle/>
          <a:p>
            <a:pPr marL="0" lvl="0" indent="0" algn="just">
              <a:lnSpc>
                <a:spcPts val="2436"/>
              </a:lnSpc>
            </a:pPr>
            <a:r>
              <a:rPr lang="en-US" sz="1832">
                <a:solidFill>
                  <a:srgbClr val="000000"/>
                </a:solidFill>
                <a:latin typeface="Garet"/>
              </a:rPr>
              <a:t>Occur when the ligaments that support the ankle stretch or tear. This often happens due to sudden changes in direction, collisions with other players, or uneven playing surfaces. Lateral ligaments most affected vs medial</a:t>
            </a:r>
          </a:p>
        </p:txBody>
      </p:sp>
      <p:sp>
        <p:nvSpPr>
          <p:cNvPr id="15" name="TextBox 15"/>
          <p:cNvSpPr txBox="1"/>
          <p:nvPr/>
        </p:nvSpPr>
        <p:spPr>
          <a:xfrm>
            <a:off x="13136317" y="7169180"/>
            <a:ext cx="4838327" cy="1873483"/>
          </a:xfrm>
          <a:prstGeom prst="rect">
            <a:avLst/>
          </a:prstGeom>
        </p:spPr>
        <p:txBody>
          <a:bodyPr lIns="0" tIns="0" rIns="0" bIns="0" rtlCol="0" anchor="t">
            <a:spAutoFit/>
          </a:bodyPr>
          <a:lstStyle/>
          <a:p>
            <a:pPr marL="0" lvl="0" indent="0" algn="just">
              <a:lnSpc>
                <a:spcPts val="2538"/>
              </a:lnSpc>
            </a:pPr>
            <a:r>
              <a:rPr lang="en-US" sz="1908">
                <a:solidFill>
                  <a:srgbClr val="000000"/>
                </a:solidFill>
                <a:latin typeface="Garet"/>
              </a:rPr>
              <a:t>Hamstring strains involve injury to the muscles at the back of the thigh. These injuries typically result from explosive movements such as sprinting, sudden acceleration, or deceleration, and overstretching during kicking</a:t>
            </a:r>
          </a:p>
        </p:txBody>
      </p:sp>
      <p:sp>
        <p:nvSpPr>
          <p:cNvPr id="16" name="TextBox 16"/>
          <p:cNvSpPr txBox="1"/>
          <p:nvPr/>
        </p:nvSpPr>
        <p:spPr>
          <a:xfrm rot="-5400000">
            <a:off x="-3699007" y="4421532"/>
            <a:ext cx="10007879" cy="1513507"/>
          </a:xfrm>
          <a:prstGeom prst="rect">
            <a:avLst/>
          </a:prstGeom>
        </p:spPr>
        <p:txBody>
          <a:bodyPr lIns="0" tIns="0" rIns="0" bIns="0" rtlCol="0" anchor="t">
            <a:spAutoFit/>
          </a:bodyPr>
          <a:lstStyle/>
          <a:p>
            <a:pPr algn="ctr">
              <a:lnSpc>
                <a:spcPts val="11590"/>
              </a:lnSpc>
            </a:pPr>
            <a:r>
              <a:rPr lang="en-US" sz="10079" spc="-181" dirty="0">
                <a:solidFill>
                  <a:srgbClr val="FFFFFF"/>
                </a:solidFill>
                <a:latin typeface="Edo"/>
              </a:rPr>
              <a:t>INJURIES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grpSp>
        <p:nvGrpSpPr>
          <p:cNvPr id="3" name="Group 3"/>
          <p:cNvGrpSpPr/>
          <p:nvPr/>
        </p:nvGrpSpPr>
        <p:grpSpPr>
          <a:xfrm>
            <a:off x="1210269" y="5978117"/>
            <a:ext cx="1111184" cy="1092428"/>
            <a:chOff x="0" y="0"/>
            <a:chExt cx="1481578" cy="1456571"/>
          </a:xfrm>
        </p:grpSpPr>
        <p:sp>
          <p:nvSpPr>
            <p:cNvPr id="4" name="Freeform 4"/>
            <p:cNvSpPr/>
            <p:nvPr/>
          </p:nvSpPr>
          <p:spPr>
            <a:xfrm>
              <a:off x="0" y="0"/>
              <a:ext cx="1481578" cy="1456571"/>
            </a:xfrm>
            <a:custGeom>
              <a:avLst/>
              <a:gdLst/>
              <a:ahLst/>
              <a:cxnLst/>
              <a:rect l="l" t="t" r="r" b="b"/>
              <a:pathLst>
                <a:path w="1481578" h="1456571">
                  <a:moveTo>
                    <a:pt x="0" y="0"/>
                  </a:moveTo>
                  <a:lnTo>
                    <a:pt x="1481578" y="0"/>
                  </a:lnTo>
                  <a:lnTo>
                    <a:pt x="1481578" y="1456571"/>
                  </a:lnTo>
                  <a:lnTo>
                    <a:pt x="0" y="1456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5" name="TextBox 5"/>
            <p:cNvSpPr txBox="1"/>
            <p:nvPr/>
          </p:nvSpPr>
          <p:spPr>
            <a:xfrm>
              <a:off x="0" y="201420"/>
              <a:ext cx="1481578" cy="996580"/>
            </a:xfrm>
            <a:prstGeom prst="rect">
              <a:avLst/>
            </a:prstGeom>
          </p:spPr>
          <p:txBody>
            <a:bodyPr lIns="0" tIns="0" rIns="0" bIns="0" rtlCol="0" anchor="t">
              <a:spAutoFit/>
            </a:bodyPr>
            <a:lstStyle/>
            <a:p>
              <a:pPr marL="0" lvl="0" indent="0" algn="ctr">
                <a:lnSpc>
                  <a:spcPts val="6160"/>
                </a:lnSpc>
              </a:pPr>
              <a:r>
                <a:rPr lang="en-US" sz="4632">
                  <a:solidFill>
                    <a:srgbClr val="FFFFFF"/>
                  </a:solidFill>
                  <a:latin typeface="Canva Sans Bold"/>
                </a:rPr>
                <a:t>02</a:t>
              </a:r>
            </a:p>
          </p:txBody>
        </p:sp>
      </p:grpSp>
      <p:grpSp>
        <p:nvGrpSpPr>
          <p:cNvPr id="6" name="Group 6"/>
          <p:cNvGrpSpPr/>
          <p:nvPr/>
        </p:nvGrpSpPr>
        <p:grpSpPr>
          <a:xfrm>
            <a:off x="1210269" y="2232088"/>
            <a:ext cx="1111184" cy="1092428"/>
            <a:chOff x="0" y="0"/>
            <a:chExt cx="1481578" cy="1456571"/>
          </a:xfrm>
        </p:grpSpPr>
        <p:sp>
          <p:nvSpPr>
            <p:cNvPr id="7" name="Freeform 7"/>
            <p:cNvSpPr/>
            <p:nvPr/>
          </p:nvSpPr>
          <p:spPr>
            <a:xfrm>
              <a:off x="0" y="0"/>
              <a:ext cx="1481578" cy="1456571"/>
            </a:xfrm>
            <a:custGeom>
              <a:avLst/>
              <a:gdLst/>
              <a:ahLst/>
              <a:cxnLst/>
              <a:rect l="l" t="t" r="r" b="b"/>
              <a:pathLst>
                <a:path w="1481578" h="1456571">
                  <a:moveTo>
                    <a:pt x="0" y="0"/>
                  </a:moveTo>
                  <a:lnTo>
                    <a:pt x="1481578" y="0"/>
                  </a:lnTo>
                  <a:lnTo>
                    <a:pt x="1481578" y="1456571"/>
                  </a:lnTo>
                  <a:lnTo>
                    <a:pt x="0" y="1456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8" name="TextBox 8"/>
            <p:cNvSpPr txBox="1"/>
            <p:nvPr/>
          </p:nvSpPr>
          <p:spPr>
            <a:xfrm>
              <a:off x="0" y="201420"/>
              <a:ext cx="1481578" cy="996580"/>
            </a:xfrm>
            <a:prstGeom prst="rect">
              <a:avLst/>
            </a:prstGeom>
          </p:spPr>
          <p:txBody>
            <a:bodyPr lIns="0" tIns="0" rIns="0" bIns="0" rtlCol="0" anchor="t">
              <a:spAutoFit/>
            </a:bodyPr>
            <a:lstStyle/>
            <a:p>
              <a:pPr marL="0" lvl="0" indent="0" algn="ctr">
                <a:lnSpc>
                  <a:spcPts val="6160"/>
                </a:lnSpc>
              </a:pPr>
              <a:r>
                <a:rPr lang="en-US" sz="4632">
                  <a:solidFill>
                    <a:srgbClr val="FFFFFF"/>
                  </a:solidFill>
                  <a:latin typeface="Canva Sans Bold"/>
                </a:rPr>
                <a:t>01</a:t>
              </a:r>
            </a:p>
          </p:txBody>
        </p:sp>
      </p:grpSp>
      <p:sp>
        <p:nvSpPr>
          <p:cNvPr id="9" name="Freeform 9"/>
          <p:cNvSpPr/>
          <p:nvPr/>
        </p:nvSpPr>
        <p:spPr>
          <a:xfrm rot="3964368">
            <a:off x="13909389" y="-1386236"/>
            <a:ext cx="7315200" cy="3537897"/>
          </a:xfrm>
          <a:custGeom>
            <a:avLst/>
            <a:gdLst/>
            <a:ahLst/>
            <a:cxnLst/>
            <a:rect l="l" t="t" r="r" b="b"/>
            <a:pathLst>
              <a:path w="7315200" h="3537897">
                <a:moveTo>
                  <a:pt x="0" y="0"/>
                </a:moveTo>
                <a:lnTo>
                  <a:pt x="7315200" y="0"/>
                </a:lnTo>
                <a:lnTo>
                  <a:pt x="7315200" y="3537896"/>
                </a:lnTo>
                <a:lnTo>
                  <a:pt x="0" y="35378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10" name="TextBox 10"/>
          <p:cNvSpPr txBox="1"/>
          <p:nvPr/>
        </p:nvSpPr>
        <p:spPr>
          <a:xfrm>
            <a:off x="2616134" y="6054317"/>
            <a:ext cx="14950855" cy="1821811"/>
          </a:xfrm>
          <a:prstGeom prst="rect">
            <a:avLst/>
          </a:prstGeom>
        </p:spPr>
        <p:txBody>
          <a:bodyPr lIns="0" tIns="0" rIns="0" bIns="0" rtlCol="0" anchor="t">
            <a:spAutoFit/>
          </a:bodyPr>
          <a:lstStyle/>
          <a:p>
            <a:pPr algn="l">
              <a:lnSpc>
                <a:spcPts val="6937"/>
              </a:lnSpc>
            </a:pPr>
            <a:r>
              <a:rPr lang="en-US" sz="6735" dirty="0">
                <a:solidFill>
                  <a:srgbClr val="000000"/>
                </a:solidFill>
                <a:latin typeface="Edo"/>
              </a:rPr>
              <a:t>Strength and Conditioning Training</a:t>
            </a:r>
          </a:p>
          <a:p>
            <a:pPr algn="l">
              <a:lnSpc>
                <a:spcPts val="6937"/>
              </a:lnSpc>
            </a:pPr>
            <a:endParaRPr lang="en-US" sz="6735" dirty="0">
              <a:solidFill>
                <a:srgbClr val="000000"/>
              </a:solidFill>
              <a:latin typeface="Edo"/>
            </a:endParaRPr>
          </a:p>
        </p:txBody>
      </p:sp>
      <p:sp>
        <p:nvSpPr>
          <p:cNvPr id="11" name="TextBox 11"/>
          <p:cNvSpPr txBox="1"/>
          <p:nvPr/>
        </p:nvSpPr>
        <p:spPr>
          <a:xfrm>
            <a:off x="2616134" y="7363327"/>
            <a:ext cx="14643166" cy="2099421"/>
          </a:xfrm>
          <a:prstGeom prst="rect">
            <a:avLst/>
          </a:prstGeom>
        </p:spPr>
        <p:txBody>
          <a:bodyPr lIns="0" tIns="0" rIns="0" bIns="0" rtlCol="0" anchor="t">
            <a:spAutoFit/>
          </a:bodyPr>
          <a:lstStyle/>
          <a:p>
            <a:pPr algn="just">
              <a:lnSpc>
                <a:spcPts val="2779"/>
              </a:lnSpc>
            </a:pPr>
            <a:r>
              <a:rPr lang="en-US" sz="2090" u="sng">
                <a:solidFill>
                  <a:srgbClr val="000000"/>
                </a:solidFill>
                <a:latin typeface="Garet Bold"/>
              </a:rPr>
              <a:t>Strength Training</a:t>
            </a:r>
            <a:r>
              <a:rPr lang="en-US" sz="2090">
                <a:solidFill>
                  <a:srgbClr val="000000"/>
                </a:solidFill>
                <a:latin typeface="Garet Bold"/>
              </a:rPr>
              <a:t>:</a:t>
            </a:r>
            <a:r>
              <a:rPr lang="en-US" sz="2090">
                <a:solidFill>
                  <a:srgbClr val="000000"/>
                </a:solidFill>
                <a:latin typeface="Garet"/>
              </a:rPr>
              <a:t> Building strength provides better support and stability for joints, reducing the risk of sprains and strains. Exercises like squats, lunges, and core stabilization drills are essential.</a:t>
            </a:r>
          </a:p>
          <a:p>
            <a:pPr algn="just">
              <a:lnSpc>
                <a:spcPts val="2779"/>
              </a:lnSpc>
            </a:pPr>
            <a:r>
              <a:rPr lang="en-US" sz="2090" u="sng">
                <a:solidFill>
                  <a:srgbClr val="000000"/>
                </a:solidFill>
                <a:latin typeface="Garet Bold"/>
              </a:rPr>
              <a:t>Conditioning</a:t>
            </a:r>
            <a:r>
              <a:rPr lang="en-US" sz="2090">
                <a:solidFill>
                  <a:srgbClr val="000000"/>
                </a:solidFill>
                <a:latin typeface="Garet Bold"/>
              </a:rPr>
              <a:t>: </a:t>
            </a:r>
            <a:r>
              <a:rPr lang="en-US" sz="2090">
                <a:solidFill>
                  <a:srgbClr val="000000"/>
                </a:solidFill>
                <a:latin typeface="Garet"/>
              </a:rPr>
              <a:t>Cardiovascular and muscular endurance are crucial to handle the demands of soccer without excessive fatigue. Conditioning drills such as interval training and agility exercises enhance overall fitness and performance.</a:t>
            </a:r>
          </a:p>
          <a:p>
            <a:pPr marL="0" lvl="0" indent="0" algn="just">
              <a:lnSpc>
                <a:spcPts val="2727"/>
              </a:lnSpc>
            </a:pPr>
            <a:endParaRPr lang="en-US" sz="2090">
              <a:solidFill>
                <a:srgbClr val="000000"/>
              </a:solidFill>
              <a:latin typeface="Garet"/>
            </a:endParaRPr>
          </a:p>
        </p:txBody>
      </p:sp>
      <p:sp>
        <p:nvSpPr>
          <p:cNvPr id="12" name="TextBox 12"/>
          <p:cNvSpPr txBox="1"/>
          <p:nvPr/>
        </p:nvSpPr>
        <p:spPr>
          <a:xfrm>
            <a:off x="2616134" y="2308288"/>
            <a:ext cx="13376665" cy="1821811"/>
          </a:xfrm>
          <a:prstGeom prst="rect">
            <a:avLst/>
          </a:prstGeom>
        </p:spPr>
        <p:txBody>
          <a:bodyPr lIns="0" tIns="0" rIns="0" bIns="0" rtlCol="0" anchor="t">
            <a:spAutoFit/>
          </a:bodyPr>
          <a:lstStyle/>
          <a:p>
            <a:pPr algn="l">
              <a:lnSpc>
                <a:spcPts val="6937"/>
              </a:lnSpc>
            </a:pPr>
            <a:r>
              <a:rPr lang="en-US" sz="6735" dirty="0">
                <a:solidFill>
                  <a:srgbClr val="000000"/>
                </a:solidFill>
                <a:latin typeface="Edo"/>
              </a:rPr>
              <a:t>Proper Warm-Up and Cool-Down</a:t>
            </a:r>
          </a:p>
          <a:p>
            <a:pPr algn="l">
              <a:lnSpc>
                <a:spcPts val="6937"/>
              </a:lnSpc>
            </a:pPr>
            <a:endParaRPr lang="en-US" sz="6735" dirty="0">
              <a:solidFill>
                <a:srgbClr val="000000"/>
              </a:solidFill>
              <a:latin typeface="Edo"/>
            </a:endParaRPr>
          </a:p>
        </p:txBody>
      </p:sp>
      <p:sp>
        <p:nvSpPr>
          <p:cNvPr id="13" name="TextBox 13"/>
          <p:cNvSpPr txBox="1"/>
          <p:nvPr/>
        </p:nvSpPr>
        <p:spPr>
          <a:xfrm>
            <a:off x="2616134" y="3669287"/>
            <a:ext cx="14916891" cy="1756181"/>
          </a:xfrm>
          <a:prstGeom prst="rect">
            <a:avLst/>
          </a:prstGeom>
        </p:spPr>
        <p:txBody>
          <a:bodyPr lIns="0" tIns="0" rIns="0" bIns="0" rtlCol="0" anchor="t">
            <a:spAutoFit/>
          </a:bodyPr>
          <a:lstStyle/>
          <a:p>
            <a:pPr algn="just">
              <a:lnSpc>
                <a:spcPts val="2780"/>
              </a:lnSpc>
            </a:pPr>
            <a:r>
              <a:rPr lang="en-US" sz="2090" u="sng">
                <a:solidFill>
                  <a:srgbClr val="000000"/>
                </a:solidFill>
                <a:latin typeface="Garet Bold"/>
              </a:rPr>
              <a:t>Warm-Up:</a:t>
            </a:r>
            <a:r>
              <a:rPr lang="en-US" sz="2090">
                <a:solidFill>
                  <a:srgbClr val="000000"/>
                </a:solidFill>
                <a:latin typeface="Garet Bold"/>
              </a:rPr>
              <a:t> </a:t>
            </a:r>
            <a:r>
              <a:rPr lang="en-US" sz="2090">
                <a:solidFill>
                  <a:srgbClr val="000000"/>
                </a:solidFill>
                <a:latin typeface="Garet"/>
              </a:rPr>
              <a:t>A proper warm-up increases blood flow to muscles, enhances flexibility, and prepares the body for intense physical activity. This typically includes dynamic stretching, jogging, and sport-specific dr</a:t>
            </a:r>
            <a:r>
              <a:rPr lang="en-US" sz="2090">
                <a:solidFill>
                  <a:srgbClr val="000000"/>
                </a:solidFill>
                <a:latin typeface="Garet Bold"/>
              </a:rPr>
              <a:t>ills. </a:t>
            </a:r>
          </a:p>
          <a:p>
            <a:pPr algn="just">
              <a:lnSpc>
                <a:spcPts val="2780"/>
              </a:lnSpc>
            </a:pPr>
            <a:r>
              <a:rPr lang="en-US" sz="2090" u="sng">
                <a:solidFill>
                  <a:srgbClr val="000000"/>
                </a:solidFill>
                <a:latin typeface="Garet Bold"/>
              </a:rPr>
              <a:t>Cool-Down</a:t>
            </a:r>
            <a:r>
              <a:rPr lang="en-US" sz="2090">
                <a:solidFill>
                  <a:srgbClr val="000000"/>
                </a:solidFill>
                <a:latin typeface="Garet Bold"/>
              </a:rPr>
              <a:t>: </a:t>
            </a:r>
            <a:r>
              <a:rPr lang="en-US" sz="2090">
                <a:solidFill>
                  <a:srgbClr val="000000"/>
                </a:solidFill>
                <a:latin typeface="Garet"/>
              </a:rPr>
              <a:t>Cooling down helps to gradually lower the heart rate and relax the muscles, reducing the likelihood of stiffness and soreness. This involves light jogging or walking followed by static stretching.</a:t>
            </a:r>
          </a:p>
          <a:p>
            <a:pPr marL="0" lvl="0" indent="0" algn="just">
              <a:lnSpc>
                <a:spcPts val="2780"/>
              </a:lnSpc>
            </a:pPr>
            <a:endParaRPr lang="en-US" sz="2090">
              <a:solidFill>
                <a:srgbClr val="000000"/>
              </a:solidFill>
              <a:latin typeface="Garet"/>
            </a:endParaRPr>
          </a:p>
        </p:txBody>
      </p:sp>
      <p:sp>
        <p:nvSpPr>
          <p:cNvPr id="14" name="TextBox 14"/>
          <p:cNvSpPr txBox="1"/>
          <p:nvPr/>
        </p:nvSpPr>
        <p:spPr>
          <a:xfrm>
            <a:off x="2321452" y="218168"/>
            <a:ext cx="13380594" cy="1513260"/>
          </a:xfrm>
          <a:prstGeom prst="rect">
            <a:avLst/>
          </a:prstGeom>
        </p:spPr>
        <p:txBody>
          <a:bodyPr lIns="0" tIns="0" rIns="0" bIns="0" rtlCol="0" anchor="t">
            <a:spAutoFit/>
          </a:bodyPr>
          <a:lstStyle/>
          <a:p>
            <a:pPr algn="ctr">
              <a:lnSpc>
                <a:spcPts val="11427"/>
              </a:lnSpc>
            </a:pPr>
            <a:r>
              <a:rPr lang="en-US" sz="9936" spc="-178">
                <a:solidFill>
                  <a:srgbClr val="000000"/>
                </a:solidFill>
                <a:latin typeface="Edo"/>
              </a:rPr>
              <a:t>PREVENTION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219" t="-2612" r="-2650" b="-2257"/>
            </a:stretch>
          </a:blipFill>
        </p:spPr>
        <p:txBody>
          <a:bodyPr/>
          <a:lstStyle/>
          <a:p>
            <a:endParaRPr lang="es-ES"/>
          </a:p>
        </p:txBody>
      </p:sp>
      <p:sp>
        <p:nvSpPr>
          <p:cNvPr id="3" name="Freeform 3"/>
          <p:cNvSpPr/>
          <p:nvPr/>
        </p:nvSpPr>
        <p:spPr>
          <a:xfrm>
            <a:off x="777955" y="1281991"/>
            <a:ext cx="8123559" cy="7986444"/>
          </a:xfrm>
          <a:custGeom>
            <a:avLst/>
            <a:gdLst/>
            <a:ahLst/>
            <a:cxnLst/>
            <a:rect l="l" t="t" r="r" b="b"/>
            <a:pathLst>
              <a:path w="8123559" h="7986444">
                <a:moveTo>
                  <a:pt x="0" y="0"/>
                </a:moveTo>
                <a:lnTo>
                  <a:pt x="8123559" y="0"/>
                </a:lnTo>
                <a:lnTo>
                  <a:pt x="8123559" y="7986443"/>
                </a:lnTo>
                <a:lnTo>
                  <a:pt x="0" y="7986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a:off x="9391416" y="1281991"/>
            <a:ext cx="8113124" cy="7976185"/>
          </a:xfrm>
          <a:custGeom>
            <a:avLst/>
            <a:gdLst/>
            <a:ahLst/>
            <a:cxnLst/>
            <a:rect l="l" t="t" r="r" b="b"/>
            <a:pathLst>
              <a:path w="8113124" h="7976185">
                <a:moveTo>
                  <a:pt x="0" y="0"/>
                </a:moveTo>
                <a:lnTo>
                  <a:pt x="8113124" y="0"/>
                </a:lnTo>
                <a:lnTo>
                  <a:pt x="8113124" y="7976185"/>
                </a:lnTo>
                <a:lnTo>
                  <a:pt x="0" y="79761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5" name="TextBox 5"/>
          <p:cNvSpPr txBox="1"/>
          <p:nvPr/>
        </p:nvSpPr>
        <p:spPr>
          <a:xfrm>
            <a:off x="1294845" y="4525870"/>
            <a:ext cx="7089781" cy="3080339"/>
          </a:xfrm>
          <a:prstGeom prst="rect">
            <a:avLst/>
          </a:prstGeom>
        </p:spPr>
        <p:txBody>
          <a:bodyPr lIns="0" tIns="0" rIns="0" bIns="0" rtlCol="0" anchor="t">
            <a:spAutoFit/>
          </a:bodyPr>
          <a:lstStyle/>
          <a:p>
            <a:pPr algn="ctr">
              <a:lnSpc>
                <a:spcPts val="2766"/>
              </a:lnSpc>
            </a:pPr>
            <a:r>
              <a:rPr lang="en-US" sz="2079">
                <a:solidFill>
                  <a:srgbClr val="FFFFFF"/>
                </a:solidFill>
                <a:latin typeface="Garet"/>
              </a:rPr>
              <a:t>Proper technique in movements like running, jumping, landing, and changing direction minimizes undue stress on the body. Training should emphasize safe tackling techniques and proper ways to absorb contact to prevent collision injuries.</a:t>
            </a:r>
          </a:p>
          <a:p>
            <a:pPr algn="ctr">
              <a:lnSpc>
                <a:spcPts val="2766"/>
              </a:lnSpc>
            </a:pPr>
            <a:r>
              <a:rPr lang="en-US" sz="2079">
                <a:solidFill>
                  <a:srgbClr val="FFFFFF"/>
                </a:solidFill>
                <a:latin typeface="Garet"/>
              </a:rPr>
              <a:t>Coaches should focus on teaching these techniques consistently, using drills that replicate game situations to reinforce good habits.</a:t>
            </a:r>
          </a:p>
          <a:p>
            <a:pPr marL="0" lvl="0" indent="0" algn="ctr">
              <a:lnSpc>
                <a:spcPts val="2766"/>
              </a:lnSpc>
            </a:pPr>
            <a:endParaRPr lang="en-US" sz="2079">
              <a:solidFill>
                <a:srgbClr val="FFFFFF"/>
              </a:solidFill>
              <a:latin typeface="Garet"/>
            </a:endParaRPr>
          </a:p>
        </p:txBody>
      </p:sp>
      <p:sp>
        <p:nvSpPr>
          <p:cNvPr id="6" name="TextBox 6"/>
          <p:cNvSpPr txBox="1"/>
          <p:nvPr/>
        </p:nvSpPr>
        <p:spPr>
          <a:xfrm>
            <a:off x="9391416" y="4065966"/>
            <a:ext cx="8113124" cy="3332028"/>
          </a:xfrm>
          <a:prstGeom prst="rect">
            <a:avLst/>
          </a:prstGeom>
        </p:spPr>
        <p:txBody>
          <a:bodyPr lIns="0" tIns="0" rIns="0" bIns="0" rtlCol="0" anchor="t">
            <a:spAutoFit/>
          </a:bodyPr>
          <a:lstStyle/>
          <a:p>
            <a:pPr algn="ctr">
              <a:lnSpc>
                <a:spcPts val="8574"/>
              </a:lnSpc>
            </a:pPr>
            <a:r>
              <a:rPr lang="en-US" sz="8324">
                <a:solidFill>
                  <a:srgbClr val="FFFFFF"/>
                </a:solidFill>
                <a:latin typeface="Edo"/>
              </a:rPr>
              <a:t>Adequate Rest and Recovery</a:t>
            </a:r>
          </a:p>
          <a:p>
            <a:pPr algn="ctr">
              <a:lnSpc>
                <a:spcPts val="8574"/>
              </a:lnSpc>
            </a:pPr>
            <a:endParaRPr lang="en-US" sz="8324">
              <a:solidFill>
                <a:srgbClr val="FFFFFF"/>
              </a:solidFill>
              <a:latin typeface="Edo"/>
            </a:endParaRPr>
          </a:p>
        </p:txBody>
      </p:sp>
      <p:sp>
        <p:nvSpPr>
          <p:cNvPr id="7" name="Freeform 7"/>
          <p:cNvSpPr/>
          <p:nvPr/>
        </p:nvSpPr>
        <p:spPr>
          <a:xfrm>
            <a:off x="15383256" y="-1152240"/>
            <a:ext cx="5486996" cy="4868462"/>
          </a:xfrm>
          <a:custGeom>
            <a:avLst/>
            <a:gdLst/>
            <a:ahLst/>
            <a:cxnLst/>
            <a:rect l="l" t="t" r="r" b="b"/>
            <a:pathLst>
              <a:path w="5486996" h="4868462">
                <a:moveTo>
                  <a:pt x="0" y="0"/>
                </a:moveTo>
                <a:lnTo>
                  <a:pt x="5486995" y="0"/>
                </a:lnTo>
                <a:lnTo>
                  <a:pt x="5486995" y="4868462"/>
                </a:lnTo>
                <a:lnTo>
                  <a:pt x="0" y="4868462"/>
                </a:lnTo>
                <a:lnTo>
                  <a:pt x="0" y="0"/>
                </a:lnTo>
                <a:close/>
              </a:path>
            </a:pathLst>
          </a:custGeom>
          <a:blipFill>
            <a:blip r:embed="rId5">
              <a:alphaModFix amt="19999"/>
              <a:extLst>
                <a:ext uri="{96DAC541-7B7A-43D3-8B79-37D633B846F1}">
                  <asvg:svgBlip xmlns:asvg="http://schemas.microsoft.com/office/drawing/2016/SVG/main" r:embed="rId6"/>
                </a:ext>
              </a:extLst>
            </a:blip>
            <a:stretch>
              <a:fillRect/>
            </a:stretch>
          </a:blipFill>
        </p:spPr>
        <p:txBody>
          <a:bodyPr/>
          <a:lstStyle/>
          <a:p>
            <a:endParaRPr lang="es-ES"/>
          </a:p>
        </p:txBody>
      </p:sp>
      <p:sp>
        <p:nvSpPr>
          <p:cNvPr id="8" name="Freeform 8"/>
          <p:cNvSpPr/>
          <p:nvPr/>
        </p:nvSpPr>
        <p:spPr>
          <a:xfrm>
            <a:off x="-2582251" y="7075486"/>
            <a:ext cx="5486996" cy="4868462"/>
          </a:xfrm>
          <a:custGeom>
            <a:avLst/>
            <a:gdLst/>
            <a:ahLst/>
            <a:cxnLst/>
            <a:rect l="l" t="t" r="r" b="b"/>
            <a:pathLst>
              <a:path w="5486996" h="4868462">
                <a:moveTo>
                  <a:pt x="0" y="0"/>
                </a:moveTo>
                <a:lnTo>
                  <a:pt x="5486995" y="0"/>
                </a:lnTo>
                <a:lnTo>
                  <a:pt x="5486995" y="4868462"/>
                </a:lnTo>
                <a:lnTo>
                  <a:pt x="0" y="4868462"/>
                </a:lnTo>
                <a:lnTo>
                  <a:pt x="0" y="0"/>
                </a:lnTo>
                <a:close/>
              </a:path>
            </a:pathLst>
          </a:custGeom>
          <a:blipFill>
            <a:blip r:embed="rId5">
              <a:alphaModFix amt="19999"/>
              <a:extLst>
                <a:ext uri="{96DAC541-7B7A-43D3-8B79-37D633B846F1}">
                  <asvg:svgBlip xmlns:asvg="http://schemas.microsoft.com/office/drawing/2016/SVG/main" r:embed="rId6"/>
                </a:ext>
              </a:extLst>
            </a:blip>
            <a:stretch>
              <a:fillRect/>
            </a:stretch>
          </a:blipFill>
        </p:spPr>
        <p:txBody>
          <a:bodyPr/>
          <a:lstStyle/>
          <a:p>
            <a:endParaRPr lang="es-ES"/>
          </a:p>
        </p:txBody>
      </p:sp>
      <p:sp>
        <p:nvSpPr>
          <p:cNvPr id="9" name="Freeform 9"/>
          <p:cNvSpPr/>
          <p:nvPr/>
        </p:nvSpPr>
        <p:spPr>
          <a:xfrm rot="935806">
            <a:off x="3271034" y="765746"/>
            <a:ext cx="3137401" cy="1032490"/>
          </a:xfrm>
          <a:custGeom>
            <a:avLst/>
            <a:gdLst/>
            <a:ahLst/>
            <a:cxnLst/>
            <a:rect l="l" t="t" r="r" b="b"/>
            <a:pathLst>
              <a:path w="3137401" h="1032490">
                <a:moveTo>
                  <a:pt x="0" y="0"/>
                </a:moveTo>
                <a:lnTo>
                  <a:pt x="3137401" y="0"/>
                </a:lnTo>
                <a:lnTo>
                  <a:pt x="3137401" y="1032490"/>
                </a:lnTo>
                <a:lnTo>
                  <a:pt x="0" y="10324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0" name="TextBox 10"/>
          <p:cNvSpPr txBox="1"/>
          <p:nvPr/>
        </p:nvSpPr>
        <p:spPr>
          <a:xfrm>
            <a:off x="1991364" y="2663505"/>
            <a:ext cx="6226140" cy="1485581"/>
          </a:xfrm>
          <a:prstGeom prst="rect">
            <a:avLst/>
          </a:prstGeom>
        </p:spPr>
        <p:txBody>
          <a:bodyPr lIns="0" tIns="0" rIns="0" bIns="0" rtlCol="0" anchor="t">
            <a:spAutoFit/>
          </a:bodyPr>
          <a:lstStyle/>
          <a:p>
            <a:pPr algn="ctr">
              <a:lnSpc>
                <a:spcPts val="5626"/>
              </a:lnSpc>
            </a:pPr>
            <a:r>
              <a:rPr lang="en-US" sz="5462">
                <a:solidFill>
                  <a:srgbClr val="FFFFFF"/>
                </a:solidFill>
                <a:latin typeface="Edo"/>
              </a:rPr>
              <a:t>Correct Technique and Form</a:t>
            </a:r>
          </a:p>
        </p:txBody>
      </p:sp>
      <p:sp>
        <p:nvSpPr>
          <p:cNvPr id="11" name="Freeform 11"/>
          <p:cNvSpPr/>
          <p:nvPr/>
        </p:nvSpPr>
        <p:spPr>
          <a:xfrm rot="1001085">
            <a:off x="11879277" y="915511"/>
            <a:ext cx="3137401" cy="1032490"/>
          </a:xfrm>
          <a:custGeom>
            <a:avLst/>
            <a:gdLst/>
            <a:ahLst/>
            <a:cxnLst/>
            <a:rect l="l" t="t" r="r" b="b"/>
            <a:pathLst>
              <a:path w="3137401" h="1032490">
                <a:moveTo>
                  <a:pt x="0" y="0"/>
                </a:moveTo>
                <a:lnTo>
                  <a:pt x="3137401" y="0"/>
                </a:lnTo>
                <a:lnTo>
                  <a:pt x="3137401" y="1032491"/>
                </a:lnTo>
                <a:lnTo>
                  <a:pt x="0" y="10324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1084</Words>
  <Application>Microsoft Office PowerPoint</Application>
  <PresentationFormat>Personalizado</PresentationFormat>
  <Paragraphs>104</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Shrikhand</vt:lpstr>
      <vt:lpstr>Canva Sans Bold Italics</vt:lpstr>
      <vt:lpstr>Garet Bold</vt:lpstr>
      <vt:lpstr>Garet</vt:lpstr>
      <vt:lpstr>Arial</vt:lpstr>
      <vt:lpstr>Calibri</vt:lpstr>
      <vt:lpstr>Edo</vt:lpstr>
      <vt:lpstr>Canva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Modern Training and Health Presentation</dc:title>
  <cp:lastModifiedBy>Ignacio Pérez Nieves</cp:lastModifiedBy>
  <cp:revision>2</cp:revision>
  <dcterms:created xsi:type="dcterms:W3CDTF">2006-08-16T00:00:00Z</dcterms:created>
  <dcterms:modified xsi:type="dcterms:W3CDTF">2024-05-14T22:20:47Z</dcterms:modified>
  <dc:identifier>DAGFJikK_aM</dc:identifier>
</cp:coreProperties>
</file>