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3CAB7-C77E-4E26-B31C-6D6C890D23B1}" v="35" dt="2024-04-22T20:53:37.733"/>
    <p1510:client id="{AED8F761-3111-C00B-7CAA-1B6697F12B98}" v="44" dt="2024-04-24T07:15:02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71" autoAdjust="0"/>
  </p:normalViewPr>
  <p:slideViewPr>
    <p:cSldViewPr snapToGrid="0">
      <p:cViewPr varScale="1">
        <p:scale>
          <a:sx n="48" d="100"/>
          <a:sy n="48" d="100"/>
        </p:scale>
        <p:origin x="53" y="7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tableStyles" Target="tableStyle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theme" Target="theme/theme1.xml" Id="rId11" /><Relationship Type="http://schemas.openxmlformats.org/officeDocument/2006/relationships/slide" Target="slides/slide4.xml" Id="rId5" /><Relationship Type="http://schemas.openxmlformats.org/officeDocument/2006/relationships/viewProps" Target="viewProps.xml" Id="rId10" /><Relationship Type="http://schemas.openxmlformats.org/officeDocument/2006/relationships/slide" Target="slides/slide3.xml" Id="rId4" /><Relationship Type="http://schemas.openxmlformats.org/officeDocument/2006/relationships/presProps" Target="presProps.xml" Id="rId9" /><Relationship Type="http://schemas.microsoft.com/office/2015/10/relationships/revisionInfo" Target="revisionInfo.xml" Id="rId1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57F5C-19DB-4209-8300-52C25828A010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4C3E6-1A63-4F86-B669-D239F611CB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79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4C3E6-1A63-4F86-B669-D239F611CBC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5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8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8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3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0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6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2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6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6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1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April 24,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8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April 24,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7891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8" r:id="rId6"/>
    <p:sldLayoutId id="2147483664" r:id="rId7"/>
    <p:sldLayoutId id="2147483665" r:id="rId8"/>
    <p:sldLayoutId id="2147483666" r:id="rId9"/>
    <p:sldLayoutId id="2147483667" r:id="rId10"/>
    <p:sldLayoutId id="214748366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verca\Downloads\PyneandSharp2014.Physicalandenergyrequirementsofcompetitiveswimmingevents.pdf" TargetMode="External"/><Relationship Id="rId2" Type="http://schemas.openxmlformats.org/officeDocument/2006/relationships/hyperlink" Target="file:///C:\Users\verca\Downloads\ijerph-19-0536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rchgate.net/profile/David-Pyne/publication/263971228_Physical_and_Energy_Requirements_of_Competitive_Swimming_Events/links/54efb2c20cf25f74d72281ef/Physical-and-Energy-Requirements-of-Competitive-Swimming-Event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erial shot of a swimming pool">
            <a:extLst>
              <a:ext uri="{FF2B5EF4-FFF2-40B4-BE49-F238E27FC236}">
                <a16:creationId xmlns:a16="http://schemas.microsoft.com/office/drawing/2014/main" id="{0687816A-DC63-2FF1-CC0D-B8436F0575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991" b="-2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7C7330-E727-FD87-66C6-EA448BD66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25" y="2950387"/>
            <a:ext cx="3077044" cy="3531403"/>
          </a:xfrm>
        </p:spPr>
        <p:txBody>
          <a:bodyPr anchor="t">
            <a:normAutofit/>
          </a:bodyPr>
          <a:lstStyle/>
          <a:p>
            <a:pPr algn="r"/>
            <a:r>
              <a:rPr lang="cs-CZ" sz="3000" dirty="0" err="1">
                <a:solidFill>
                  <a:schemeClr val="bg1"/>
                </a:solidFill>
              </a:rPr>
              <a:t>Swimming</a:t>
            </a:r>
            <a:r>
              <a:rPr lang="cs-CZ" sz="3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0FD8B9-856B-EBF4-7FD9-73E9BB2B2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26" y="525970"/>
            <a:ext cx="2937753" cy="1600225"/>
          </a:xfrm>
        </p:spPr>
        <p:txBody>
          <a:bodyPr anchor="b">
            <a:normAutofit/>
          </a:bodyPr>
          <a:lstStyle/>
          <a:p>
            <a:pPr algn="r"/>
            <a:r>
              <a:rPr lang="cs-CZ" sz="1200" dirty="0">
                <a:solidFill>
                  <a:schemeClr val="bg1"/>
                </a:solidFill>
              </a:rPr>
              <a:t>Veronika Popelková</a:t>
            </a:r>
          </a:p>
          <a:p>
            <a:pPr algn="r"/>
            <a:r>
              <a:rPr lang="cs-CZ" sz="1200" dirty="0" err="1">
                <a:solidFill>
                  <a:schemeClr val="bg1"/>
                </a:solidFill>
              </a:rPr>
              <a:t>Strenght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cs-CZ" sz="1200" dirty="0" err="1">
                <a:solidFill>
                  <a:schemeClr val="bg1"/>
                </a:solidFill>
              </a:rPr>
              <a:t>training</a:t>
            </a:r>
            <a:r>
              <a:rPr lang="cs-CZ" sz="1200" dirty="0">
                <a:solidFill>
                  <a:schemeClr val="bg1"/>
                </a:solidFill>
              </a:rPr>
              <a:t> and </a:t>
            </a:r>
            <a:r>
              <a:rPr lang="cs-CZ" sz="1200" dirty="0" err="1">
                <a:solidFill>
                  <a:schemeClr val="bg1"/>
                </a:solidFill>
              </a:rPr>
              <a:t>conditioning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49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6E6BB6-7D7E-48FA-AC45-8733E5257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3200" dirty="0" err="1">
                <a:solidFill>
                  <a:schemeClr val="bg1"/>
                </a:solidFill>
              </a:rPr>
              <a:t>physical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  <a:r>
              <a:rPr lang="cs-CZ" sz="3200" dirty="0" err="1">
                <a:solidFill>
                  <a:schemeClr val="bg1"/>
                </a:solidFill>
              </a:rPr>
              <a:t>demands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B04170-A4FA-C022-AE23-E3ADAF40E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9852" y="620474"/>
            <a:ext cx="6923312" cy="6548564"/>
          </a:xfrm>
        </p:spPr>
        <p:txBody>
          <a:bodyPr>
            <a:normAutofit/>
          </a:bodyPr>
          <a:lstStyle/>
          <a:p>
            <a:r>
              <a:rPr lang="en-GB" sz="2800" dirty="0"/>
              <a:t>Swimmers are often tall</a:t>
            </a:r>
            <a:r>
              <a:rPr lang="cs-CZ" sz="2800" dirty="0"/>
              <a:t> , big </a:t>
            </a:r>
            <a:r>
              <a:rPr lang="cs-CZ" sz="2800" dirty="0" err="1"/>
              <a:t>upper</a:t>
            </a:r>
            <a:r>
              <a:rPr lang="cs-CZ" sz="2800" dirty="0"/>
              <a:t> body, </a:t>
            </a:r>
            <a:r>
              <a:rPr lang="cs-CZ" sz="2800" dirty="0" err="1"/>
              <a:t>hands</a:t>
            </a:r>
            <a:r>
              <a:rPr lang="cs-CZ" sz="2800" dirty="0"/>
              <a:t>, </a:t>
            </a:r>
            <a:r>
              <a:rPr lang="cs-CZ" sz="2800" dirty="0" err="1"/>
              <a:t>low</a:t>
            </a:r>
            <a:r>
              <a:rPr lang="cs-CZ" sz="2800" dirty="0"/>
              <a:t> </a:t>
            </a:r>
            <a:r>
              <a:rPr lang="cs-CZ" sz="2800" dirty="0" err="1"/>
              <a:t>number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fat</a:t>
            </a:r>
          </a:p>
          <a:p>
            <a:r>
              <a:rPr lang="en-GB" sz="2800" dirty="0"/>
              <a:t>swimming athletes require elements of power, speed, and endurance to reach their performance potential</a:t>
            </a:r>
          </a:p>
          <a:p>
            <a:r>
              <a:rPr lang="en-GB" sz="2800" dirty="0"/>
              <a:t>It is a full-body sport and requires coordinated activation of muscles in legs, the core, and the upper body with virtually every stroke that is taken </a:t>
            </a:r>
            <a:endParaRPr lang="cs-CZ" sz="2800" dirty="0"/>
          </a:p>
          <a:p>
            <a:r>
              <a:rPr lang="cs-CZ" sz="2800" dirty="0"/>
              <a:t>S</a:t>
            </a:r>
            <a:r>
              <a:rPr lang="en-GB" sz="2800" dirty="0" err="1"/>
              <a:t>wimming</a:t>
            </a:r>
            <a:r>
              <a:rPr lang="en-GB" sz="2800" dirty="0"/>
              <a:t> is a non-weight-bearing sport</a:t>
            </a:r>
          </a:p>
          <a:p>
            <a:endParaRPr lang="cs-CZ" sz="16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05330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407B20-1D3F-205E-7BFD-B45F493EA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season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427AF-4FE4-3C71-179E-3358D396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 fontScale="77500" lnSpcReduction="20000"/>
          </a:bodyPr>
          <a:lstStyle/>
          <a:p>
            <a:r>
              <a:rPr lang="en-US" dirty="0"/>
              <a:t>We divide the annual training cycle into four periods</a:t>
            </a:r>
            <a:endParaRPr lang="cs-CZ" dirty="0"/>
          </a:p>
          <a:p>
            <a:r>
              <a:rPr lang="en-US" dirty="0"/>
              <a:t> preparation period – rest is followed by a return to preparation. The number of kilometers covered slowly starts to rise, elements of technique repair and training are included, and </a:t>
            </a:r>
            <a:r>
              <a:rPr lang="en-US" dirty="0" err="1"/>
              <a:t>strenght</a:t>
            </a:r>
            <a:r>
              <a:rPr lang="en-US" dirty="0"/>
              <a:t> training based on the principle of endurance and strength development (for example, running, circuit training, gym), compensatory exercises is included</a:t>
            </a:r>
            <a:endParaRPr lang="cs-CZ" dirty="0"/>
          </a:p>
          <a:p>
            <a:r>
              <a:rPr lang="en-US" dirty="0"/>
              <a:t>pre-race period – we start to move from volumes to medium distances, in </a:t>
            </a:r>
            <a:r>
              <a:rPr lang="en-US" dirty="0" err="1"/>
              <a:t>strenght</a:t>
            </a:r>
            <a:r>
              <a:rPr lang="en-US" dirty="0"/>
              <a:t> training we move more to the development of strength and speed</a:t>
            </a:r>
            <a:endParaRPr lang="cs-CZ" dirty="0"/>
          </a:p>
          <a:p>
            <a:r>
              <a:rPr lang="en-US" dirty="0"/>
              <a:t> racing season - in terms of training, we switch between sprints and starts, turns and exits, the same applies to </a:t>
            </a:r>
            <a:r>
              <a:rPr lang="en-US" dirty="0" err="1"/>
              <a:t>strenght</a:t>
            </a:r>
            <a:r>
              <a:rPr lang="en-US" dirty="0"/>
              <a:t> training, where we include lifting the maximum weight, or running sprints and losses on command.</a:t>
            </a:r>
            <a:endParaRPr lang="cs-CZ" dirty="0"/>
          </a:p>
          <a:p>
            <a:r>
              <a:rPr lang="en-US" dirty="0"/>
              <a:t>after the end of the racing season comes the off season</a:t>
            </a:r>
            <a:endParaRPr lang="cs-CZ" dirty="0"/>
          </a:p>
          <a:p>
            <a:r>
              <a:rPr lang="en-US" dirty="0"/>
              <a:t>The weekly training cycle consists of approximately 6 training sessions per week (two-phase three times a week and one-phase training twice a week. We include conditioning training approximately 3 times a week plus compensatory exercises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926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604C5-C22A-5EB4-2936-C863D98C6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Preparationin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off-season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A32EE8-E1CD-568B-5DA6-50B2101AD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After the peak of the season comes a rest for most swimmers. The peak of the season can be in the winter (around Christmas 2 weeks) after the Czech championship or in the summer after the championship (3-4 weeks)</a:t>
            </a:r>
            <a:endParaRPr lang="cs-CZ" dirty="0"/>
          </a:p>
          <a:p>
            <a:r>
              <a:rPr lang="cs-CZ" dirty="0"/>
              <a:t>Aktiv – </a:t>
            </a:r>
            <a:r>
              <a:rPr lang="en-US" dirty="0"/>
              <a:t>running, walking in the mountains, cycling, skating</a:t>
            </a:r>
            <a:endParaRPr lang="cs-CZ" dirty="0"/>
          </a:p>
          <a:p>
            <a:r>
              <a:rPr lang="cs-CZ" dirty="0"/>
              <a:t>Pasiv - </a:t>
            </a:r>
            <a:r>
              <a:rPr lang="cs-CZ" dirty="0" err="1"/>
              <a:t>lying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33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80916-D895-85DD-47D5-68B5C1A72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Injuries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973279-D668-8F6F-3C73-DE0E087DD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 common injury </a:t>
            </a:r>
            <a:r>
              <a:rPr lang="en-GB" sz="2000" dirty="0"/>
              <a:t>swimmers shoulder's and breaststroker's knee </a:t>
            </a:r>
            <a:r>
              <a:rPr lang="cs-CZ" sz="2000" dirty="0"/>
              <a:t> </a:t>
            </a:r>
          </a:p>
          <a:p>
            <a:r>
              <a:rPr lang="en-US" dirty="0"/>
              <a:t>torn muscles</a:t>
            </a:r>
            <a:endParaRPr lang="cs-CZ" dirty="0"/>
          </a:p>
          <a:p>
            <a:r>
              <a:rPr lang="en-US" sz="2000" dirty="0"/>
              <a:t>As prevention against injury, we can include dynamic warm-up before training, static stretching after training, compensatory exercises (at least once a week), massages and other regenerative elements.</a:t>
            </a:r>
            <a:endParaRPr lang="cs-CZ" sz="2000" dirty="0"/>
          </a:p>
          <a:p>
            <a:r>
              <a:rPr lang="en-GB" sz="2000" dirty="0"/>
              <a:t>Strength training can address strength and flexibility imbalances and reduce the risk of injury.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769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E2AF7-6B17-69A3-EC98-A14DCFD09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C0921-AE06-FD31-85D0-ED6EA9C19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ijerph-19-05369.pdf</a:t>
            </a:r>
            <a:endParaRPr lang="cs-CZ" dirty="0"/>
          </a:p>
          <a:p>
            <a:r>
              <a:rPr lang="cs-CZ" dirty="0">
                <a:hlinkClick r:id="rId3"/>
              </a:rPr>
              <a:t>PyneandSharp2014.Physicalandenergyrequirementsofcompetitiveswimmingevents.pdf</a:t>
            </a:r>
            <a:endParaRPr lang="cs-CZ" dirty="0"/>
          </a:p>
          <a:p>
            <a:r>
              <a:rPr lang="cs-CZ" dirty="0">
                <a:hlinkClick r:id="rId4"/>
              </a:rPr>
              <a:t>Physical-and-Energy-Requirements-of-Competitive-Swimming-Events.pdf (researchgate.net)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01853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3E8E2"/>
      </a:lt2>
      <a:accent1>
        <a:srgbClr val="C889D3"/>
      </a:accent1>
      <a:accent2>
        <a:srgbClr val="966FCA"/>
      </a:accent2>
      <a:accent3>
        <a:srgbClr val="8A89D3"/>
      </a:accent3>
      <a:accent4>
        <a:srgbClr val="6F94CA"/>
      </a:accent4>
      <a:accent5>
        <a:srgbClr val="65AFBF"/>
      </a:accent5>
      <a:accent6>
        <a:srgbClr val="60B09D"/>
      </a:accent6>
      <a:hlink>
        <a:srgbClr val="609057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407</Words>
  <Application>Microsoft Office PowerPoint</Application>
  <PresentationFormat>Širokoúhlá obrazovka</PresentationFormat>
  <Paragraphs>29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GradientRiseVTI</vt:lpstr>
      <vt:lpstr>Swimming </vt:lpstr>
      <vt:lpstr>physical demands</vt:lpstr>
      <vt:lpstr>season</vt:lpstr>
      <vt:lpstr>Preparationin the off-season</vt:lpstr>
      <vt:lpstr>Injuries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Swimming </dc:title>
  <dc:creator>Veronika Popelková</dc:creator>
  <cp:lastModifiedBy>Veronika Popelková</cp:lastModifiedBy>
  <cp:revision>15</cp:revision>
  <dcterms:created xsi:type="dcterms:W3CDTF">2024-04-22T06:29:21Z</dcterms:created>
  <dcterms:modified xsi:type="dcterms:W3CDTF">2024-04-24T07:15:04Z</dcterms:modified>
</cp:coreProperties>
</file>