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60"/>
    <p:restoredTop sz="95638"/>
  </p:normalViewPr>
  <p:slideViewPr>
    <p:cSldViewPr snapToGrid="0">
      <p:cViewPr varScale="1">
        <p:scale>
          <a:sx n="97" d="100"/>
          <a:sy n="97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preadshirt.ie/shop/design/triathlon+logo+bike+run+swim+triathlete+sticker-D5f3aa5995fd3e41a951e1475?sellable=XyVARyx1nQu17ZNwb11y-1459-2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yberleninka.ru/article/n/analysis-of-physical-fitness-of-triathletes-at-the-stage-of-improving-sports-skills/view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ics.com/en/news/world-triathlon-championship-series-cagliari-previe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ledna.com/blog/do-you-have-what-it-takes-to-participate-in-a-triathl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quest.com/travel/outdoor-activities/triathlons/triathlon-distances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2021/07/26/sport/men-triathlon-tokyo-2020-false-start-scli-intl-spt/index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goblue.com/news/2021/7/30/olympics-michigan-olympic-updates-womens-triathl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phys.2022.835705" TargetMode="External"/><Relationship Id="rId2" Type="http://schemas.openxmlformats.org/officeDocument/2006/relationships/hyperlink" Target="https://bjsm.bmj.com/content/bjsports/47/13/857.ful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249/jsr.0000000000000417" TargetMode="External"/><Relationship Id="rId4" Type="http://schemas.openxmlformats.org/officeDocument/2006/relationships/hyperlink" Target="https://doi.org/10.3390/sports70501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65/00007256-199622010-00002" TargetMode="External"/><Relationship Id="rId2" Type="http://schemas.openxmlformats.org/officeDocument/2006/relationships/hyperlink" Target="https://cyberleninka.ru/article/n/analysis-of-physical-fitness-of-triathletes-at-the-stage-of-improving-sports-skills/view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478/hukin-2022-00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8" name="Rectangle 115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Rectangle 115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F0B6E7-E9F0-EA87-A920-04AB8C92C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nb-NO" sz="4100"/>
              <a:t>Strength training and conditioning in triathlon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3FB752-99FE-C7C1-428E-44C646347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Physical demands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Frequent injuries and prevention</a:t>
            </a:r>
          </a:p>
        </p:txBody>
      </p:sp>
      <p:cxnSp>
        <p:nvCxnSpPr>
          <p:cNvPr id="1162" name="Straight Connector 116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0" descr="Triathlon Logo Bike Run Swim Triathlete Sticker">
            <a:extLst>
              <a:ext uri="{FF2B5EF4-FFF2-40B4-BE49-F238E27FC236}">
                <a16:creationId xmlns:a16="http://schemas.microsoft.com/office/drawing/2014/main" id="{180F47D8-3C85-C901-34E5-7C525D40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4251" y="805583"/>
            <a:ext cx="4660762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16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66" name="Straight Connector 116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08FE275-12FE-B033-2C47-09C871189A58}"/>
              </a:ext>
            </a:extLst>
          </p:cNvPr>
          <p:cNvSpPr txBox="1"/>
          <p:nvPr/>
        </p:nvSpPr>
        <p:spPr>
          <a:xfrm>
            <a:off x="6244251" y="5525253"/>
            <a:ext cx="63672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100" dirty="0" err="1"/>
              <a:t>Figure</a:t>
            </a:r>
            <a:r>
              <a:rPr lang="nb-NO" sz="1100" dirty="0"/>
              <a:t> 1: </a:t>
            </a:r>
            <a:r>
              <a:rPr lang="nb-NO" sz="1100" dirty="0" err="1"/>
              <a:t>Illustration</a:t>
            </a:r>
            <a:r>
              <a:rPr lang="nb-NO" sz="1100" dirty="0"/>
              <a:t> </a:t>
            </a:r>
            <a:r>
              <a:rPr lang="nb-NO" sz="1100" dirty="0" err="1"/>
              <a:t>of</a:t>
            </a:r>
            <a:r>
              <a:rPr lang="nb-NO" sz="1100" dirty="0"/>
              <a:t> </a:t>
            </a:r>
            <a:r>
              <a:rPr lang="nb-NO" sz="1100" dirty="0" err="1"/>
              <a:t>the</a:t>
            </a:r>
            <a:r>
              <a:rPr lang="nb-NO" sz="1100" dirty="0"/>
              <a:t> </a:t>
            </a:r>
            <a:r>
              <a:rPr lang="nb-NO" sz="1100" dirty="0" err="1"/>
              <a:t>three</a:t>
            </a:r>
            <a:r>
              <a:rPr lang="nb-NO" sz="1100" dirty="0"/>
              <a:t> </a:t>
            </a:r>
            <a:r>
              <a:rPr lang="nb-NO" sz="1100" dirty="0" err="1"/>
              <a:t>disciplines</a:t>
            </a:r>
            <a:r>
              <a:rPr lang="nb-NO" sz="1100" dirty="0"/>
              <a:t> in </a:t>
            </a:r>
            <a:r>
              <a:rPr lang="nb-NO" sz="1100" dirty="0" err="1"/>
              <a:t>triathlon</a:t>
            </a:r>
            <a:r>
              <a:rPr lang="nb-NO" sz="1100" dirty="0"/>
              <a:t>. </a:t>
            </a:r>
            <a:r>
              <a:rPr lang="nb-NO" sz="1100" dirty="0" err="1"/>
              <a:t>Obtained</a:t>
            </a:r>
            <a:r>
              <a:rPr lang="nb-NO" sz="1100" dirty="0"/>
              <a:t> from </a:t>
            </a:r>
            <a:r>
              <a:rPr lang="nb-NO" sz="1100" dirty="0">
                <a:hlinkClick r:id="rId4"/>
              </a:rPr>
              <a:t>https://www.spreadshirt.ie/shop/design/triathlon+logo+bike+run+swim+triathlete+sticker-D5f3aa5995fd3e41a951e1475?sellable=XyVARyx1nQu17ZNwb11y-1459-215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39568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3557CD71-7377-59B0-EFB1-ADBE2BAAD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63043"/>
          </a:xfrm>
        </p:spPr>
        <p:txBody>
          <a:bodyPr>
            <a:normAutofit/>
          </a:bodyPr>
          <a:lstStyle/>
          <a:p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demands</a:t>
            </a:r>
            <a:br>
              <a:rPr lang="nb-NO" dirty="0"/>
            </a:b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Sleivert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Rowlands, 2012;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Niyazova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Raximova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2021</a:t>
            </a:r>
            <a:r>
              <a:rPr lang="nb-NO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nb-NO" sz="15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FB214B-15E9-F8B3-C54D-66CD62E24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nb-NO" dirty="0" err="1"/>
              <a:t>Perform</a:t>
            </a:r>
            <a:r>
              <a:rPr lang="nb-NO" dirty="0"/>
              <a:t> in </a:t>
            </a:r>
            <a:r>
              <a:rPr lang="nb-NO" dirty="0" err="1"/>
              <a:t>three</a:t>
            </a:r>
            <a:r>
              <a:rPr lang="nb-NO" dirty="0"/>
              <a:t> different </a:t>
            </a:r>
            <a:r>
              <a:rPr lang="nb-NO" dirty="0" err="1"/>
              <a:t>disciplines</a:t>
            </a:r>
            <a:endParaRPr lang="nb-NO" dirty="0"/>
          </a:p>
          <a:p>
            <a:r>
              <a:rPr lang="en-US" dirty="0"/>
              <a:t>Develop characteristics that are a blend of the characteristics in endurance swimming, cycling and running</a:t>
            </a:r>
          </a:p>
          <a:p>
            <a:r>
              <a:rPr lang="en-US" dirty="0"/>
              <a:t>High VO2 max levels</a:t>
            </a:r>
          </a:p>
          <a:p>
            <a:r>
              <a:rPr lang="en-US" dirty="0"/>
              <a:t>Perform good </a:t>
            </a:r>
            <a:r>
              <a:rPr lang="en-US" dirty="0">
                <a:sym typeface="Wingdings" pitchFamily="2" charset="2"/>
              </a:rPr>
              <a:t> these abilities, especially endurance </a:t>
            </a:r>
            <a:endParaRPr lang="en-US" dirty="0"/>
          </a:p>
        </p:txBody>
      </p:sp>
      <p:pic>
        <p:nvPicPr>
          <p:cNvPr id="4" name="Bilde 3" descr="Et bilde som inneholder tekst, kvittering, Font, nummer&#10;&#10;Automatisk generert beskrivelse">
            <a:extLst>
              <a:ext uri="{FF2B5EF4-FFF2-40B4-BE49-F238E27FC236}">
                <a16:creationId xmlns:a16="http://schemas.microsoft.com/office/drawing/2014/main" id="{0D98D1BF-4FA4-74A4-7FCA-FC520AA11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63" y="1999001"/>
            <a:ext cx="5663363" cy="2859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1E3A132-948B-4DF0-0F4E-049D526C7C3A}"/>
              </a:ext>
            </a:extLst>
          </p:cNvPr>
          <p:cNvSpPr txBox="1"/>
          <p:nvPr/>
        </p:nvSpPr>
        <p:spPr>
          <a:xfrm>
            <a:off x="6076063" y="4900580"/>
            <a:ext cx="4754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err="1"/>
              <a:t>Figure</a:t>
            </a:r>
            <a:r>
              <a:rPr lang="nb-NO" sz="1100" dirty="0"/>
              <a:t> 2: </a:t>
            </a:r>
            <a:r>
              <a:rPr lang="nb-NO" sz="1100" dirty="0" err="1"/>
              <a:t>Table</a:t>
            </a:r>
            <a:r>
              <a:rPr lang="nb-NO" sz="1100" dirty="0"/>
              <a:t> over </a:t>
            </a:r>
            <a:r>
              <a:rPr lang="nb-NO" sz="1100" dirty="0" err="1"/>
              <a:t>the</a:t>
            </a:r>
            <a:r>
              <a:rPr lang="nb-NO" sz="1100" dirty="0"/>
              <a:t> </a:t>
            </a:r>
            <a:r>
              <a:rPr lang="nb-NO" sz="1100" dirty="0" err="1"/>
              <a:t>influence</a:t>
            </a:r>
            <a:r>
              <a:rPr lang="nb-NO" sz="1100" dirty="0"/>
              <a:t> </a:t>
            </a:r>
            <a:r>
              <a:rPr lang="nb-NO" sz="1100" dirty="0" err="1"/>
              <a:t>of</a:t>
            </a:r>
            <a:r>
              <a:rPr lang="nb-NO" sz="1100" dirty="0"/>
              <a:t> </a:t>
            </a:r>
            <a:r>
              <a:rPr lang="nb-NO" sz="1100" dirty="0" err="1"/>
              <a:t>physical</a:t>
            </a:r>
            <a:r>
              <a:rPr lang="nb-NO" sz="1100" dirty="0"/>
              <a:t> </a:t>
            </a:r>
            <a:r>
              <a:rPr lang="nb-NO" sz="1100" dirty="0" err="1"/>
              <a:t>qualities</a:t>
            </a:r>
            <a:r>
              <a:rPr lang="nb-NO" sz="1100" dirty="0"/>
              <a:t> and </a:t>
            </a:r>
            <a:r>
              <a:rPr lang="nb-NO" sz="1100" dirty="0" err="1"/>
              <a:t>physique</a:t>
            </a:r>
            <a:r>
              <a:rPr lang="nb-NO" sz="1100" dirty="0"/>
              <a:t> </a:t>
            </a:r>
            <a:r>
              <a:rPr lang="nb-NO" sz="1100" dirty="0" err="1"/>
              <a:t>on</a:t>
            </a:r>
            <a:r>
              <a:rPr lang="nb-NO" sz="1100" dirty="0"/>
              <a:t> </a:t>
            </a:r>
            <a:r>
              <a:rPr lang="nb-NO" sz="1100" dirty="0" err="1"/>
              <a:t>performance</a:t>
            </a:r>
            <a:r>
              <a:rPr lang="nb-NO" sz="1100" dirty="0"/>
              <a:t> in </a:t>
            </a:r>
            <a:r>
              <a:rPr lang="nb-NO" sz="1100" dirty="0" err="1"/>
              <a:t>triathlon</a:t>
            </a:r>
            <a:r>
              <a:rPr lang="nb-NO" sz="1100" dirty="0"/>
              <a:t>. </a:t>
            </a:r>
            <a:r>
              <a:rPr lang="nb-NO" sz="1100" dirty="0" err="1"/>
              <a:t>Obtained</a:t>
            </a:r>
            <a:r>
              <a:rPr lang="nb-NO" sz="1100" dirty="0"/>
              <a:t> from </a:t>
            </a:r>
            <a:r>
              <a:rPr lang="nb-NO" sz="1100" dirty="0">
                <a:hlinkClick r:id="rId4"/>
              </a:rPr>
              <a:t>https://cyberleninka.ru/article/n/analysis-of-physical-fitness-of-triathletes-at-the-stage-of-improving-sports-skills/viewer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99712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ld Triathlon Championship Series Cagliari: Preview, schedule, stars and  how to watch">
            <a:extLst>
              <a:ext uri="{FF2B5EF4-FFF2-40B4-BE49-F238E27FC236}">
                <a16:creationId xmlns:a16="http://schemas.microsoft.com/office/drawing/2014/main" id="{3A7D21A0-7C25-DA58-C57E-222FE88CD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" r="9093" b="8763"/>
          <a:stretch/>
        </p:blipFill>
        <p:spPr bwMode="auto">
          <a:xfrm>
            <a:off x="2" y="13262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DDC744-0DB2-73DD-6865-DA8C4A24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E"/>
                </a:solidFill>
              </a:rPr>
              <a:t>Training </a:t>
            </a:r>
            <a:br>
              <a:rPr lang="nb-NO" dirty="0">
                <a:solidFill>
                  <a:srgbClr val="FFFFFE"/>
                </a:solidFill>
              </a:rPr>
            </a:br>
            <a:r>
              <a:rPr lang="nb-NO" sz="1500" dirty="0">
                <a:solidFill>
                  <a:schemeClr val="bg1"/>
                </a:solidFill>
              </a:rPr>
              <a:t>(</a:t>
            </a:r>
            <a:r>
              <a:rPr lang="en-US" sz="1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Etxebarria</a:t>
            </a:r>
            <a:r>
              <a:rPr lang="en-US" sz="1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al., 2019)</a:t>
            </a:r>
            <a:endParaRPr lang="nb-NO" sz="1500" dirty="0">
              <a:solidFill>
                <a:schemeClr val="bg1"/>
              </a:solidFill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2FDFF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754068-CC88-E8B7-D12D-E7C60A3F8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 lnSpcReduction="10000"/>
          </a:bodyPr>
          <a:lstStyle/>
          <a:p>
            <a:pPr>
              <a:buClr>
                <a:srgbClr val="2FDFF7"/>
              </a:buClr>
            </a:pPr>
            <a:r>
              <a:rPr lang="nb-NO" dirty="0" err="1">
                <a:solidFill>
                  <a:srgbClr val="FFFFFE"/>
                </a:solidFill>
              </a:rPr>
              <a:t>Well-organized</a:t>
            </a:r>
            <a:r>
              <a:rPr lang="nb-NO" dirty="0">
                <a:solidFill>
                  <a:srgbClr val="FFFFFE"/>
                </a:solidFill>
              </a:rPr>
              <a:t> and </a:t>
            </a:r>
            <a:r>
              <a:rPr lang="nb-NO" dirty="0" err="1">
                <a:solidFill>
                  <a:srgbClr val="FFFFFE"/>
                </a:solidFill>
              </a:rPr>
              <a:t>periodized</a:t>
            </a:r>
            <a:r>
              <a:rPr lang="nb-NO" dirty="0">
                <a:solidFill>
                  <a:srgbClr val="FFFFFE"/>
                </a:solidFill>
              </a:rPr>
              <a:t> training program</a:t>
            </a:r>
          </a:p>
          <a:p>
            <a:pPr>
              <a:buClr>
                <a:srgbClr val="2FDFF7"/>
              </a:buClr>
            </a:pPr>
            <a:r>
              <a:rPr lang="nb-NO" dirty="0">
                <a:solidFill>
                  <a:srgbClr val="FFFFFE"/>
                </a:solidFill>
              </a:rPr>
              <a:t>Peak </a:t>
            </a:r>
            <a:r>
              <a:rPr lang="nb-NO" dirty="0" err="1">
                <a:solidFill>
                  <a:srgbClr val="FFFFFE"/>
                </a:solidFill>
              </a:rPr>
              <a:t>performance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alligned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with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the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competitions</a:t>
            </a:r>
            <a:endParaRPr lang="nb-NO" dirty="0">
              <a:solidFill>
                <a:srgbClr val="FFFFFE"/>
              </a:solidFill>
            </a:endParaRPr>
          </a:p>
          <a:p>
            <a:pPr>
              <a:buClr>
                <a:srgbClr val="2FDFF7"/>
              </a:buClr>
            </a:pPr>
            <a:r>
              <a:rPr lang="nb-NO" dirty="0">
                <a:solidFill>
                  <a:srgbClr val="FFFFFE"/>
                </a:solidFill>
              </a:rPr>
              <a:t>Most </a:t>
            </a:r>
            <a:r>
              <a:rPr lang="nb-NO" dirty="0" err="1">
                <a:solidFill>
                  <a:srgbClr val="FFFFFE"/>
                </a:solidFill>
              </a:rPr>
              <a:t>use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the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traditional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periodization</a:t>
            </a:r>
            <a:r>
              <a:rPr lang="nb-NO" dirty="0">
                <a:solidFill>
                  <a:srgbClr val="FFFFFE"/>
                </a:solidFill>
              </a:rPr>
              <a:t> as </a:t>
            </a:r>
            <a:r>
              <a:rPr lang="nb-NO" dirty="0" err="1">
                <a:solidFill>
                  <a:srgbClr val="FFFFFE"/>
                </a:solidFill>
              </a:rPr>
              <a:t>basic</a:t>
            </a:r>
            <a:r>
              <a:rPr lang="nb-NO" dirty="0">
                <a:solidFill>
                  <a:srgbClr val="FFFFFE"/>
                </a:solidFill>
              </a:rPr>
              <a:t> guidelines 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 preparatory,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competitive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and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transition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periods</a:t>
            </a:r>
            <a:endParaRPr lang="nb-NO" dirty="0">
              <a:solidFill>
                <a:srgbClr val="FFFFFE"/>
              </a:solidFill>
              <a:sym typeface="Wingdings" pitchFamily="2" charset="2"/>
            </a:endParaRPr>
          </a:p>
          <a:p>
            <a:pPr lvl="1">
              <a:buClr>
                <a:srgbClr val="2FDFF7"/>
              </a:buClr>
            </a:pP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Preparatory 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lower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intensity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,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higher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volume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for aerobic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endurance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and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technique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.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Strength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training</a:t>
            </a:r>
          </a:p>
          <a:p>
            <a:pPr lvl="1">
              <a:buClr>
                <a:srgbClr val="2FDFF7"/>
              </a:buClr>
            </a:pP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Competitive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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specific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race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preparation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,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increased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intensity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,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interval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training and speed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work</a:t>
            </a:r>
            <a:endParaRPr lang="nb-NO" dirty="0">
              <a:solidFill>
                <a:srgbClr val="FFFFFE"/>
              </a:solidFill>
              <a:sym typeface="Wingdings" pitchFamily="2" charset="2"/>
            </a:endParaRPr>
          </a:p>
          <a:p>
            <a:pPr lvl="1">
              <a:buClr>
                <a:srgbClr val="2FDFF7"/>
              </a:buClr>
            </a:pP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Transition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 bridge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between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two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faces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. Rest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phase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,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recovering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while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maintaining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a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level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of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fitness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,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lower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intensity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and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lower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volume</a:t>
            </a:r>
            <a:endParaRPr lang="nb-NO" dirty="0">
              <a:solidFill>
                <a:srgbClr val="FFFFFE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05B0A65-04D8-67B3-5948-4441E2A2E33C}"/>
              </a:ext>
            </a:extLst>
          </p:cNvPr>
          <p:cNvSpPr txBox="1"/>
          <p:nvPr/>
        </p:nvSpPr>
        <p:spPr>
          <a:xfrm>
            <a:off x="128587" y="6546574"/>
            <a:ext cx="7709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err="1"/>
              <a:t>Figure</a:t>
            </a:r>
            <a:r>
              <a:rPr lang="nb-NO" sz="1100" dirty="0"/>
              <a:t> 3: </a:t>
            </a:r>
            <a:r>
              <a:rPr lang="nb-NO" sz="1100" dirty="0" err="1"/>
              <a:t>Triathlon</a:t>
            </a:r>
            <a:r>
              <a:rPr lang="nb-NO" sz="1100" dirty="0"/>
              <a:t> </a:t>
            </a:r>
            <a:r>
              <a:rPr lang="nb-NO" sz="1100" dirty="0" err="1"/>
              <a:t>competition</a:t>
            </a:r>
            <a:r>
              <a:rPr lang="nb-NO" sz="1100" dirty="0"/>
              <a:t>. </a:t>
            </a:r>
            <a:r>
              <a:rPr lang="nb-NO" sz="1100" dirty="0" err="1"/>
              <a:t>Obtained</a:t>
            </a:r>
            <a:r>
              <a:rPr lang="nb-NO" sz="1100" dirty="0"/>
              <a:t> from </a:t>
            </a:r>
            <a:r>
              <a:rPr lang="nb-NO" sz="1100" dirty="0">
                <a:hlinkClick r:id="rId3"/>
              </a:rPr>
              <a:t>https://olympics.com/en/news/world-triathlon-championship-series-cagliari-preview</a:t>
            </a:r>
            <a:r>
              <a:rPr lang="nb-NO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97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icipating In A Triathlon: Do You Have What It Takes? - CircleDNA">
            <a:extLst>
              <a:ext uri="{FF2B5EF4-FFF2-40B4-BE49-F238E27FC236}">
                <a16:creationId xmlns:a16="http://schemas.microsoft.com/office/drawing/2014/main" id="{CF48C385-C058-14D9-751F-0783B8E40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0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4109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026A36-C97F-A20A-40AB-D58D3DC9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nb-NO" dirty="0" err="1">
                <a:solidFill>
                  <a:srgbClr val="FFFFFE"/>
                </a:solidFill>
              </a:rPr>
              <a:t>Preparation</a:t>
            </a:r>
            <a:r>
              <a:rPr lang="nb-NO" dirty="0">
                <a:solidFill>
                  <a:srgbClr val="FFFFFE"/>
                </a:solidFill>
              </a:rPr>
              <a:t>/</a:t>
            </a:r>
            <a:r>
              <a:rPr lang="nb-NO" dirty="0" err="1">
                <a:solidFill>
                  <a:srgbClr val="FFFFFE"/>
                </a:solidFill>
              </a:rPr>
              <a:t>off-season</a:t>
            </a:r>
            <a:br>
              <a:rPr lang="nb-NO" dirty="0">
                <a:solidFill>
                  <a:srgbClr val="FFFFFE"/>
                </a:solidFill>
              </a:rPr>
            </a:b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Cejuela</a:t>
            </a: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US" sz="1500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Sellés</a:t>
            </a: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-Perez, 2022)</a:t>
            </a:r>
            <a:endParaRPr lang="nb-NO" sz="1500" dirty="0">
              <a:solidFill>
                <a:srgbClr val="FFFFFE"/>
              </a:solidFill>
            </a:endParaRPr>
          </a:p>
        </p:txBody>
      </p:sp>
      <p:cxnSp>
        <p:nvCxnSpPr>
          <p:cNvPr id="4112" name="Straight Connector 4111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11E4A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06DA84-53DD-20A6-3575-47DF973C6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11E4A4"/>
              </a:buClr>
            </a:pPr>
            <a:r>
              <a:rPr lang="nb-NO" dirty="0" err="1">
                <a:solidFill>
                  <a:srgbClr val="FFFFFE"/>
                </a:solidFill>
              </a:rPr>
              <a:t>Study</a:t>
            </a:r>
            <a:r>
              <a:rPr lang="nb-NO" dirty="0">
                <a:solidFill>
                  <a:srgbClr val="FFFFFE"/>
                </a:solidFill>
              </a:rPr>
              <a:t> from 2022 </a:t>
            </a:r>
            <a:r>
              <a:rPr lang="nb-NO" dirty="0" err="1">
                <a:solidFill>
                  <a:srgbClr val="FFFFFE"/>
                </a:solidFill>
              </a:rPr>
              <a:t>that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followed</a:t>
            </a:r>
            <a:r>
              <a:rPr lang="nb-NO" dirty="0">
                <a:solidFill>
                  <a:srgbClr val="FFFFFE"/>
                </a:solidFill>
              </a:rPr>
              <a:t> a male elite </a:t>
            </a:r>
            <a:r>
              <a:rPr lang="nb-NO" dirty="0" err="1">
                <a:solidFill>
                  <a:srgbClr val="FFFFFE"/>
                </a:solidFill>
              </a:rPr>
              <a:t>triathlete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towards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the</a:t>
            </a:r>
            <a:r>
              <a:rPr lang="nb-NO" dirty="0">
                <a:solidFill>
                  <a:srgbClr val="FFFFFE"/>
                </a:solidFill>
              </a:rPr>
              <a:t> Olympics in Tokyo 2020</a:t>
            </a:r>
          </a:p>
          <a:p>
            <a:pPr>
              <a:buClr>
                <a:srgbClr val="11E4A4"/>
              </a:buClr>
            </a:pPr>
            <a:r>
              <a:rPr lang="nb-NO" dirty="0" err="1">
                <a:solidFill>
                  <a:srgbClr val="FFFFFE"/>
                </a:solidFill>
              </a:rPr>
              <a:t>Preparation</a:t>
            </a:r>
            <a:r>
              <a:rPr lang="nb-NO" dirty="0">
                <a:solidFill>
                  <a:srgbClr val="FFFFFE"/>
                </a:solidFill>
              </a:rPr>
              <a:t> for 43 </a:t>
            </a:r>
            <a:r>
              <a:rPr lang="nb-NO" dirty="0" err="1">
                <a:solidFill>
                  <a:srgbClr val="FFFFFE"/>
                </a:solidFill>
              </a:rPr>
              <a:t>weeks</a:t>
            </a:r>
            <a:endParaRPr lang="nb-NO" dirty="0">
              <a:solidFill>
                <a:srgbClr val="FFFFFE"/>
              </a:solidFill>
            </a:endParaRPr>
          </a:p>
          <a:p>
            <a:pPr>
              <a:buClr>
                <a:srgbClr val="11E4A4"/>
              </a:buClr>
            </a:pPr>
            <a:r>
              <a:rPr lang="nb-NO" dirty="0">
                <a:solidFill>
                  <a:srgbClr val="FFFFFE"/>
                </a:solidFill>
              </a:rPr>
              <a:t>General </a:t>
            </a:r>
            <a:r>
              <a:rPr lang="nb-NO" dirty="0" err="1">
                <a:solidFill>
                  <a:srgbClr val="FFFFFE"/>
                </a:solidFill>
              </a:rPr>
              <a:t>preparation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period</a:t>
            </a:r>
            <a:r>
              <a:rPr lang="nb-NO" dirty="0">
                <a:solidFill>
                  <a:srgbClr val="FFFFFE"/>
                </a:solidFill>
              </a:rPr>
              <a:t> from </a:t>
            </a:r>
            <a:r>
              <a:rPr lang="nb-NO" dirty="0" err="1">
                <a:solidFill>
                  <a:srgbClr val="FFFFFE"/>
                </a:solidFill>
              </a:rPr>
              <a:t>week</a:t>
            </a:r>
            <a:r>
              <a:rPr lang="nb-NO" dirty="0">
                <a:solidFill>
                  <a:srgbClr val="FFFFFE"/>
                </a:solidFill>
              </a:rPr>
              <a:t> 1-14 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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increasing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in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volume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progressively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, most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of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the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trainings in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low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to moderate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intensity</a:t>
            </a:r>
            <a:endParaRPr lang="nb-NO" dirty="0">
              <a:solidFill>
                <a:srgbClr val="FFFFFE"/>
              </a:solidFill>
              <a:sym typeface="Wingdings" pitchFamily="2" charset="2"/>
            </a:endParaRPr>
          </a:p>
          <a:p>
            <a:pPr>
              <a:buClr>
                <a:srgbClr val="11E4A4"/>
              </a:buClr>
            </a:pP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Specific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preparatory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period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from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week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15-30 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two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altitude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camps</a:t>
            </a:r>
          </a:p>
          <a:p>
            <a:pPr lvl="1">
              <a:buClr>
                <a:srgbClr val="11E4A4"/>
              </a:buClr>
            </a:pP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Develop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higher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training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zones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,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closer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to race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intensity</a:t>
            </a:r>
            <a:endParaRPr lang="nb-NO" dirty="0">
              <a:solidFill>
                <a:srgbClr val="FFFFFE"/>
              </a:solidFill>
              <a:sym typeface="Wingdings" pitchFamily="2" charset="2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2BB4BAD-EE40-1B51-26C1-21CEC6A9EEE6}"/>
              </a:ext>
            </a:extLst>
          </p:cNvPr>
          <p:cNvSpPr txBox="1"/>
          <p:nvPr/>
        </p:nvSpPr>
        <p:spPr>
          <a:xfrm>
            <a:off x="97174" y="6468918"/>
            <a:ext cx="758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err="1"/>
              <a:t>Figure</a:t>
            </a:r>
            <a:r>
              <a:rPr lang="nb-NO" sz="1100" dirty="0"/>
              <a:t> 4: </a:t>
            </a:r>
            <a:r>
              <a:rPr lang="nb-NO" sz="1100" dirty="0" err="1"/>
              <a:t>Triathlon</a:t>
            </a:r>
            <a:r>
              <a:rPr lang="nb-NO" sz="1100" dirty="0"/>
              <a:t> </a:t>
            </a:r>
            <a:r>
              <a:rPr lang="nb-NO" sz="1100" dirty="0" err="1"/>
              <a:t>competition</a:t>
            </a:r>
            <a:r>
              <a:rPr lang="nb-NO" sz="1100" dirty="0"/>
              <a:t>. </a:t>
            </a:r>
            <a:r>
              <a:rPr lang="nb-NO" sz="1100" dirty="0" err="1"/>
              <a:t>Obtained</a:t>
            </a:r>
            <a:r>
              <a:rPr lang="nb-NO" sz="1100" dirty="0"/>
              <a:t> from </a:t>
            </a:r>
            <a:r>
              <a:rPr lang="nb-NO" sz="1100" dirty="0">
                <a:hlinkClick r:id="rId3"/>
              </a:rPr>
              <a:t>https://circledna.com/blog/do-you-have-what-it-takes-to-participate-in-a-triathlon/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93095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are the various triathlon distances? | MapQuest Travel">
            <a:extLst>
              <a:ext uri="{FF2B5EF4-FFF2-40B4-BE49-F238E27FC236}">
                <a16:creationId xmlns:a16="http://schemas.microsoft.com/office/drawing/2014/main" id="{7021A8AF-7472-381F-3A3E-A403DA844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9093" b="7304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5136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3EDBD3-4A64-B1F1-5CB1-74636BB2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nb-NO" dirty="0" err="1">
                <a:solidFill>
                  <a:srgbClr val="FFFFFE"/>
                </a:solidFill>
              </a:rPr>
              <a:t>Competition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period</a:t>
            </a:r>
            <a:br>
              <a:rPr lang="nb-NO" dirty="0">
                <a:solidFill>
                  <a:srgbClr val="FFFFFE"/>
                </a:solidFill>
              </a:rPr>
            </a:b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Cejuela</a:t>
            </a: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US" sz="1500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Sellés</a:t>
            </a: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-Perez, 2022)</a:t>
            </a:r>
            <a:endParaRPr lang="nb-NO" sz="1500" dirty="0">
              <a:solidFill>
                <a:srgbClr val="FFFFFE"/>
              </a:solidFill>
            </a:endParaRPr>
          </a:p>
        </p:txBody>
      </p:sp>
      <p:cxnSp>
        <p:nvCxnSpPr>
          <p:cNvPr id="5142" name="Straight Connector 5138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DDA64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5FBAAD-A27A-C207-5D19-77505A3A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buClr>
                <a:srgbClr val="DDA64C"/>
              </a:buClr>
            </a:pPr>
            <a:r>
              <a:rPr lang="nb-NO" dirty="0">
                <a:solidFill>
                  <a:srgbClr val="FFFFFE"/>
                </a:solidFill>
              </a:rPr>
              <a:t>First </a:t>
            </a:r>
            <a:r>
              <a:rPr lang="nb-NO" dirty="0" err="1">
                <a:solidFill>
                  <a:srgbClr val="FFFFFE"/>
                </a:solidFill>
              </a:rPr>
              <a:t>competition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period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lasted</a:t>
            </a:r>
            <a:r>
              <a:rPr lang="nb-NO" dirty="0">
                <a:solidFill>
                  <a:srgbClr val="FFFFFE"/>
                </a:solidFill>
              </a:rPr>
              <a:t> 5 </a:t>
            </a:r>
            <a:r>
              <a:rPr lang="nb-NO" dirty="0" err="1">
                <a:solidFill>
                  <a:srgbClr val="FFFFFE"/>
                </a:solidFill>
              </a:rPr>
              <a:t>weeks</a:t>
            </a:r>
            <a:r>
              <a:rPr lang="nb-NO" dirty="0">
                <a:solidFill>
                  <a:srgbClr val="FFFFFE"/>
                </a:solidFill>
              </a:rPr>
              <a:t>, from </a:t>
            </a:r>
            <a:r>
              <a:rPr lang="nb-NO" dirty="0" err="1">
                <a:solidFill>
                  <a:srgbClr val="FFFFFE"/>
                </a:solidFill>
              </a:rPr>
              <a:t>week</a:t>
            </a:r>
            <a:r>
              <a:rPr lang="nb-NO" dirty="0">
                <a:solidFill>
                  <a:srgbClr val="FFFFFE"/>
                </a:solidFill>
              </a:rPr>
              <a:t> 31-35</a:t>
            </a:r>
          </a:p>
          <a:p>
            <a:pPr>
              <a:buClr>
                <a:srgbClr val="DDA64C"/>
              </a:buClr>
            </a:pPr>
            <a:r>
              <a:rPr lang="nb-NO" dirty="0" err="1">
                <a:solidFill>
                  <a:srgbClr val="FFFFFE"/>
                </a:solidFill>
              </a:rPr>
              <a:t>Performed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two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olympic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distance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competitions</a:t>
            </a:r>
            <a:endParaRPr lang="nb-NO" dirty="0">
              <a:solidFill>
                <a:srgbClr val="FFFFFE"/>
              </a:solidFill>
            </a:endParaRPr>
          </a:p>
          <a:p>
            <a:pPr>
              <a:buClr>
                <a:srgbClr val="DDA64C"/>
              </a:buClr>
            </a:pPr>
            <a:r>
              <a:rPr lang="nb-NO" dirty="0" err="1">
                <a:solidFill>
                  <a:srgbClr val="FFFFFE"/>
                </a:solidFill>
              </a:rPr>
              <a:t>Tapering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period</a:t>
            </a:r>
            <a:r>
              <a:rPr lang="nb-NO" dirty="0">
                <a:solidFill>
                  <a:srgbClr val="FFFFFE"/>
                </a:solidFill>
              </a:rPr>
              <a:t> during </a:t>
            </a:r>
            <a:r>
              <a:rPr lang="nb-NO" dirty="0" err="1">
                <a:solidFill>
                  <a:srgbClr val="FFFFFE"/>
                </a:solidFill>
              </a:rPr>
              <a:t>these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 err="1">
                <a:solidFill>
                  <a:srgbClr val="FFFFFE"/>
                </a:solidFill>
              </a:rPr>
              <a:t>weeks</a:t>
            </a:r>
            <a:r>
              <a:rPr lang="nb-NO" dirty="0">
                <a:solidFill>
                  <a:srgbClr val="FFFFFE"/>
                </a:solidFill>
              </a:rPr>
              <a:t> 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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reduce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load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to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achieve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supercompensation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and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improve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recovery</a:t>
            </a:r>
            <a:endParaRPr lang="nb-NO" dirty="0">
              <a:solidFill>
                <a:srgbClr val="FFFFFE"/>
              </a:solidFill>
              <a:sym typeface="Wingdings" pitchFamily="2" charset="2"/>
            </a:endParaRPr>
          </a:p>
          <a:p>
            <a:pPr>
              <a:buClr>
                <a:srgbClr val="DDA64C"/>
              </a:buClr>
            </a:pP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Decreased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volume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,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maintained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high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intensity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training </a:t>
            </a:r>
          </a:p>
          <a:p>
            <a:pPr>
              <a:buClr>
                <a:srgbClr val="DDA64C"/>
              </a:buClr>
            </a:pP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5-week training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block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from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week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36-40 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specific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preparations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for Tokyo,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increased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the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load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again</a:t>
            </a:r>
            <a:endParaRPr lang="nb-NO" dirty="0">
              <a:solidFill>
                <a:srgbClr val="FFFFFE"/>
              </a:solidFill>
              <a:sym typeface="Wingdings" pitchFamily="2" charset="2"/>
            </a:endParaRPr>
          </a:p>
          <a:p>
            <a:pPr>
              <a:buClr>
                <a:srgbClr val="DDA64C"/>
              </a:buClr>
            </a:pP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2-week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tapering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period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in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week</a:t>
            </a:r>
            <a:r>
              <a:rPr lang="nb-NO" dirty="0">
                <a:solidFill>
                  <a:srgbClr val="FFFFFE"/>
                </a:solidFill>
                <a:sym typeface="Wingdings" pitchFamily="2" charset="2"/>
              </a:rPr>
              <a:t> 41-42  </a:t>
            </a:r>
            <a:r>
              <a:rPr lang="nb-NO" dirty="0" err="1">
                <a:solidFill>
                  <a:srgbClr val="FFFFFE"/>
                </a:solidFill>
                <a:sym typeface="Wingdings" pitchFamily="2" charset="2"/>
              </a:rPr>
              <a:t>supercompensation</a:t>
            </a:r>
            <a:endParaRPr lang="nb-NO" dirty="0">
              <a:solidFill>
                <a:srgbClr val="FFFFFE"/>
              </a:solidFill>
              <a:sym typeface="Wingdings" pitchFamily="2" charset="2"/>
            </a:endParaRPr>
          </a:p>
          <a:p>
            <a:pPr>
              <a:buClr>
                <a:srgbClr val="DDA64C"/>
              </a:buClr>
            </a:pPr>
            <a:endParaRPr lang="nb-NO" dirty="0">
              <a:solidFill>
                <a:srgbClr val="FFFFFE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22002D0-C91A-6D6F-777C-A60758EEAD53}"/>
              </a:ext>
            </a:extLst>
          </p:cNvPr>
          <p:cNvSpPr txBox="1"/>
          <p:nvPr/>
        </p:nvSpPr>
        <p:spPr>
          <a:xfrm>
            <a:off x="170153" y="6468918"/>
            <a:ext cx="785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err="1"/>
              <a:t>Figure</a:t>
            </a:r>
            <a:r>
              <a:rPr lang="nb-NO" sz="1100" dirty="0"/>
              <a:t> 5: </a:t>
            </a:r>
            <a:r>
              <a:rPr lang="nb-NO" sz="1100" dirty="0" err="1"/>
              <a:t>Triathlon</a:t>
            </a:r>
            <a:r>
              <a:rPr lang="nb-NO" sz="1100" dirty="0"/>
              <a:t> </a:t>
            </a:r>
            <a:r>
              <a:rPr lang="nb-NO" sz="1100" dirty="0" err="1"/>
              <a:t>competition</a:t>
            </a:r>
            <a:r>
              <a:rPr lang="nb-NO" sz="1100" dirty="0"/>
              <a:t>. </a:t>
            </a:r>
            <a:r>
              <a:rPr lang="nb-NO" sz="1100" dirty="0" err="1"/>
              <a:t>Obtained</a:t>
            </a:r>
            <a:r>
              <a:rPr lang="nb-NO" sz="1100" dirty="0"/>
              <a:t> from </a:t>
            </a:r>
            <a:r>
              <a:rPr lang="nb-NO" sz="1100" dirty="0">
                <a:hlinkClick r:id="rId3"/>
              </a:rPr>
              <a:t>https://www.mapquest.com/travel/outdoor-activities/triathlons/triathlon-distances.htm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19173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en's triathlon false start as media boat blocks competitors | CNN">
            <a:extLst>
              <a:ext uri="{FF2B5EF4-FFF2-40B4-BE49-F238E27FC236}">
                <a16:creationId xmlns:a16="http://schemas.microsoft.com/office/drawing/2014/main" id="{5EFF7154-41E1-FAD8-2C20-1B66918F0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5464" b="36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9" name="Rectangle 6168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013A0C-02C2-FB16-6583-1191D602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nb-NO" dirty="0" err="1">
                <a:solidFill>
                  <a:srgbClr val="FFFFFE"/>
                </a:solidFill>
              </a:rPr>
              <a:t>Strength</a:t>
            </a:r>
            <a:r>
              <a:rPr lang="nb-NO" dirty="0">
                <a:solidFill>
                  <a:srgbClr val="FFFFFE"/>
                </a:solidFill>
              </a:rPr>
              <a:t> training </a:t>
            </a:r>
            <a:br>
              <a:rPr lang="nb-NO" dirty="0">
                <a:solidFill>
                  <a:srgbClr val="FFFFFE"/>
                </a:solidFill>
              </a:rPr>
            </a:b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Cejuela</a:t>
            </a: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US" sz="1500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Sellés</a:t>
            </a: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-Perez, 2022)</a:t>
            </a:r>
            <a:endParaRPr lang="nb-NO" sz="1500" dirty="0">
              <a:solidFill>
                <a:srgbClr val="FFFFFE"/>
              </a:solidFill>
            </a:endParaRPr>
          </a:p>
        </p:txBody>
      </p:sp>
      <p:cxnSp>
        <p:nvCxnSpPr>
          <p:cNvPr id="6171" name="Straight Connector 6170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5894D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D81FA4-E446-158B-64A6-FF334E9EC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894D9"/>
              </a:buClr>
            </a:pPr>
            <a:r>
              <a:rPr lang="nb-NO" sz="1900" dirty="0" err="1">
                <a:solidFill>
                  <a:srgbClr val="FFFFFE"/>
                </a:solidFill>
              </a:rPr>
              <a:t>Two</a:t>
            </a:r>
            <a:r>
              <a:rPr lang="nb-NO" sz="1900" dirty="0">
                <a:solidFill>
                  <a:srgbClr val="FFFFFE"/>
                </a:solidFill>
              </a:rPr>
              <a:t> </a:t>
            </a:r>
            <a:r>
              <a:rPr lang="nb-NO" sz="1900" dirty="0" err="1">
                <a:solidFill>
                  <a:srgbClr val="FFFFFE"/>
                </a:solidFill>
              </a:rPr>
              <a:t>weekly</a:t>
            </a:r>
            <a:r>
              <a:rPr lang="nb-NO" sz="1900" dirty="0">
                <a:solidFill>
                  <a:srgbClr val="FFFFFE"/>
                </a:solidFill>
              </a:rPr>
              <a:t> </a:t>
            </a:r>
            <a:r>
              <a:rPr lang="nb-NO" sz="1900" dirty="0" err="1">
                <a:solidFill>
                  <a:srgbClr val="FFFFFE"/>
                </a:solidFill>
              </a:rPr>
              <a:t>strength</a:t>
            </a:r>
            <a:r>
              <a:rPr lang="nb-NO" sz="1900" dirty="0">
                <a:solidFill>
                  <a:srgbClr val="FFFFFE"/>
                </a:solidFill>
              </a:rPr>
              <a:t> sessions during </a:t>
            </a:r>
            <a:r>
              <a:rPr lang="nb-NO" sz="1900" dirty="0" err="1">
                <a:solidFill>
                  <a:srgbClr val="FFFFFE"/>
                </a:solidFill>
              </a:rPr>
              <a:t>the</a:t>
            </a:r>
            <a:r>
              <a:rPr lang="nb-NO" sz="1900" dirty="0">
                <a:solidFill>
                  <a:srgbClr val="FFFFFE"/>
                </a:solidFill>
              </a:rPr>
              <a:t> most part </a:t>
            </a:r>
            <a:r>
              <a:rPr lang="nb-NO" sz="1900" dirty="0" err="1">
                <a:solidFill>
                  <a:srgbClr val="FFFFFE"/>
                </a:solidFill>
              </a:rPr>
              <a:t>of</a:t>
            </a:r>
            <a:r>
              <a:rPr lang="nb-NO" sz="1900" dirty="0">
                <a:solidFill>
                  <a:srgbClr val="FFFFFE"/>
                </a:solidFill>
              </a:rPr>
              <a:t> </a:t>
            </a:r>
            <a:r>
              <a:rPr lang="nb-NO" sz="1900" dirty="0" err="1">
                <a:solidFill>
                  <a:srgbClr val="FFFFFE"/>
                </a:solidFill>
              </a:rPr>
              <a:t>the</a:t>
            </a:r>
            <a:r>
              <a:rPr lang="nb-NO" sz="1900" dirty="0">
                <a:solidFill>
                  <a:srgbClr val="FFFFFE"/>
                </a:solidFill>
              </a:rPr>
              <a:t> </a:t>
            </a:r>
            <a:r>
              <a:rPr lang="nb-NO" sz="1900" dirty="0" err="1">
                <a:solidFill>
                  <a:srgbClr val="FFFFFE"/>
                </a:solidFill>
              </a:rPr>
              <a:t>season</a:t>
            </a:r>
            <a:endParaRPr lang="nb-NO" sz="1900" dirty="0">
              <a:solidFill>
                <a:srgbClr val="FFFFFE"/>
              </a:solidFill>
            </a:endParaRPr>
          </a:p>
          <a:p>
            <a:pPr>
              <a:buClr>
                <a:srgbClr val="5894D9"/>
              </a:buClr>
            </a:pPr>
            <a:r>
              <a:rPr lang="nb-NO" sz="1900" dirty="0" err="1">
                <a:solidFill>
                  <a:srgbClr val="FFFFFE"/>
                </a:solidFill>
              </a:rPr>
              <a:t>Multi</a:t>
            </a:r>
            <a:r>
              <a:rPr lang="nb-NO" sz="1900" dirty="0">
                <a:solidFill>
                  <a:srgbClr val="FFFFFE"/>
                </a:solidFill>
              </a:rPr>
              <a:t>-joint </a:t>
            </a:r>
            <a:r>
              <a:rPr lang="nb-NO" sz="1900" dirty="0" err="1">
                <a:solidFill>
                  <a:srgbClr val="FFFFFE"/>
                </a:solidFill>
              </a:rPr>
              <a:t>exercises</a:t>
            </a:r>
            <a:r>
              <a:rPr lang="nb-NO" sz="1900" dirty="0">
                <a:solidFill>
                  <a:srgbClr val="FFFFFE"/>
                </a:solidFill>
              </a:rPr>
              <a:t> for </a:t>
            </a:r>
            <a:r>
              <a:rPr lang="nb-NO" sz="1900" dirty="0" err="1">
                <a:solidFill>
                  <a:srgbClr val="FFFFFE"/>
                </a:solidFill>
              </a:rPr>
              <a:t>upper</a:t>
            </a:r>
            <a:r>
              <a:rPr lang="nb-NO" sz="1900" dirty="0">
                <a:solidFill>
                  <a:srgbClr val="FFFFFE"/>
                </a:solidFill>
              </a:rPr>
              <a:t> and </a:t>
            </a:r>
            <a:r>
              <a:rPr lang="nb-NO" sz="1900" dirty="0" err="1">
                <a:solidFill>
                  <a:srgbClr val="FFFFFE"/>
                </a:solidFill>
              </a:rPr>
              <a:t>lower</a:t>
            </a:r>
            <a:r>
              <a:rPr lang="nb-NO" sz="1900" dirty="0">
                <a:solidFill>
                  <a:srgbClr val="FFFFFE"/>
                </a:solidFill>
              </a:rPr>
              <a:t> body</a:t>
            </a:r>
          </a:p>
          <a:p>
            <a:pPr lvl="1">
              <a:buClr>
                <a:srgbClr val="5894D9"/>
              </a:buClr>
            </a:pPr>
            <a:r>
              <a:rPr lang="nb-NO" sz="1700" dirty="0" err="1">
                <a:solidFill>
                  <a:srgbClr val="FFFFFE"/>
                </a:solidFill>
              </a:rPr>
              <a:t>Movements</a:t>
            </a:r>
            <a:r>
              <a:rPr lang="nb-NO" sz="1700" dirty="0">
                <a:solidFill>
                  <a:srgbClr val="FFFFFE"/>
                </a:solidFill>
              </a:rPr>
              <a:t> over </a:t>
            </a:r>
            <a:r>
              <a:rPr lang="nb-NO" sz="1700" dirty="0" err="1">
                <a:solidFill>
                  <a:srgbClr val="FFFFFE"/>
                </a:solidFill>
              </a:rPr>
              <a:t>several</a:t>
            </a:r>
            <a:r>
              <a:rPr lang="nb-NO" sz="1700" dirty="0">
                <a:solidFill>
                  <a:srgbClr val="FFFFFE"/>
                </a:solidFill>
              </a:rPr>
              <a:t> joints and </a:t>
            </a:r>
            <a:r>
              <a:rPr lang="nb-NO" sz="1700" dirty="0" err="1">
                <a:solidFill>
                  <a:srgbClr val="FFFFFE"/>
                </a:solidFill>
              </a:rPr>
              <a:t>muscle</a:t>
            </a:r>
            <a:r>
              <a:rPr lang="nb-NO" sz="1700" dirty="0">
                <a:solidFill>
                  <a:srgbClr val="FFFFFE"/>
                </a:solidFill>
              </a:rPr>
              <a:t> </a:t>
            </a:r>
            <a:r>
              <a:rPr lang="nb-NO" sz="1700" dirty="0" err="1">
                <a:solidFill>
                  <a:srgbClr val="FFFFFE"/>
                </a:solidFill>
              </a:rPr>
              <a:t>groups</a:t>
            </a:r>
            <a:r>
              <a:rPr lang="nb-NO" sz="1700" dirty="0">
                <a:solidFill>
                  <a:srgbClr val="FFFFFE"/>
                </a:solidFill>
              </a:rPr>
              <a:t>.</a:t>
            </a:r>
          </a:p>
          <a:p>
            <a:pPr lvl="1">
              <a:buClr>
                <a:srgbClr val="5894D9"/>
              </a:buClr>
            </a:pPr>
            <a:r>
              <a:rPr lang="nb-NO" sz="1700" dirty="0" err="1">
                <a:solidFill>
                  <a:srgbClr val="FFFFFE"/>
                </a:solidFill>
              </a:rPr>
              <a:t>Squats</a:t>
            </a:r>
            <a:r>
              <a:rPr lang="nb-NO" sz="1700" dirty="0">
                <a:solidFill>
                  <a:srgbClr val="FFFFFE"/>
                </a:solidFill>
              </a:rPr>
              <a:t>, </a:t>
            </a:r>
            <a:r>
              <a:rPr lang="nb-NO" sz="1700" dirty="0" err="1">
                <a:solidFill>
                  <a:srgbClr val="FFFFFE"/>
                </a:solidFill>
              </a:rPr>
              <a:t>deadlifts</a:t>
            </a:r>
            <a:r>
              <a:rPr lang="nb-NO" sz="1700" dirty="0">
                <a:solidFill>
                  <a:srgbClr val="FFFFFE"/>
                </a:solidFill>
              </a:rPr>
              <a:t>, </a:t>
            </a:r>
            <a:r>
              <a:rPr lang="nb-NO" sz="1700" dirty="0" err="1">
                <a:solidFill>
                  <a:srgbClr val="FFFFFE"/>
                </a:solidFill>
              </a:rPr>
              <a:t>bench</a:t>
            </a:r>
            <a:r>
              <a:rPr lang="nb-NO" sz="1700" dirty="0">
                <a:solidFill>
                  <a:srgbClr val="FFFFFE"/>
                </a:solidFill>
              </a:rPr>
              <a:t> press, pull-</a:t>
            </a:r>
            <a:r>
              <a:rPr lang="nb-NO" sz="1700" dirty="0" err="1">
                <a:solidFill>
                  <a:srgbClr val="FFFFFE"/>
                </a:solidFill>
              </a:rPr>
              <a:t>ups</a:t>
            </a:r>
            <a:r>
              <a:rPr lang="nb-NO" sz="1700" dirty="0">
                <a:solidFill>
                  <a:srgbClr val="FFFFFE"/>
                </a:solidFill>
              </a:rPr>
              <a:t>. </a:t>
            </a:r>
          </a:p>
          <a:p>
            <a:pPr>
              <a:buClr>
                <a:srgbClr val="5894D9"/>
              </a:buClr>
            </a:pPr>
            <a:r>
              <a:rPr lang="nb-NO" sz="1900" dirty="0" err="1">
                <a:solidFill>
                  <a:srgbClr val="FFFFFE"/>
                </a:solidFill>
              </a:rPr>
              <a:t>Loads</a:t>
            </a:r>
            <a:r>
              <a:rPr lang="nb-NO" sz="1900" dirty="0">
                <a:solidFill>
                  <a:srgbClr val="FFFFFE"/>
                </a:solidFill>
              </a:rPr>
              <a:t> from 55-75% </a:t>
            </a:r>
            <a:r>
              <a:rPr lang="nb-NO" sz="1900" dirty="0" err="1">
                <a:solidFill>
                  <a:srgbClr val="FFFFFE"/>
                </a:solidFill>
              </a:rPr>
              <a:t>of</a:t>
            </a:r>
            <a:r>
              <a:rPr lang="nb-NO" sz="1900" dirty="0">
                <a:solidFill>
                  <a:srgbClr val="FFFFFE"/>
                </a:solidFill>
              </a:rPr>
              <a:t> 1RM</a:t>
            </a:r>
          </a:p>
          <a:p>
            <a:pPr>
              <a:buClr>
                <a:srgbClr val="5894D9"/>
              </a:buClr>
            </a:pPr>
            <a:r>
              <a:rPr lang="nb-NO" sz="1900" dirty="0">
                <a:solidFill>
                  <a:srgbClr val="FFFFFE"/>
                </a:solidFill>
              </a:rPr>
              <a:t>2-4 </a:t>
            </a:r>
            <a:r>
              <a:rPr lang="nb-NO" sz="1900" dirty="0" err="1">
                <a:solidFill>
                  <a:srgbClr val="FFFFFE"/>
                </a:solidFill>
              </a:rPr>
              <a:t>sets</a:t>
            </a:r>
            <a:r>
              <a:rPr lang="nb-NO" sz="1900" dirty="0">
                <a:solidFill>
                  <a:srgbClr val="FFFFFE"/>
                </a:solidFill>
              </a:rPr>
              <a:t> per </a:t>
            </a:r>
            <a:r>
              <a:rPr lang="nb-NO" sz="1900" dirty="0" err="1">
                <a:solidFill>
                  <a:srgbClr val="FFFFFE"/>
                </a:solidFill>
              </a:rPr>
              <a:t>exercise</a:t>
            </a:r>
            <a:endParaRPr lang="nb-NO" sz="1900" dirty="0">
              <a:solidFill>
                <a:srgbClr val="FFFFFE"/>
              </a:solidFill>
            </a:endParaRPr>
          </a:p>
          <a:p>
            <a:pPr>
              <a:buClr>
                <a:srgbClr val="5894D9"/>
              </a:buClr>
            </a:pPr>
            <a:r>
              <a:rPr lang="nb-NO" sz="1900" dirty="0">
                <a:solidFill>
                  <a:srgbClr val="FFFFFE"/>
                </a:solidFill>
              </a:rPr>
              <a:t>4-8 reps per </a:t>
            </a:r>
            <a:r>
              <a:rPr lang="nb-NO" sz="1900" dirty="0" err="1">
                <a:solidFill>
                  <a:srgbClr val="FFFFFE"/>
                </a:solidFill>
              </a:rPr>
              <a:t>set</a:t>
            </a:r>
            <a:r>
              <a:rPr lang="nb-NO" sz="1900" dirty="0">
                <a:solidFill>
                  <a:srgbClr val="FFFFFE"/>
                </a:solidFill>
              </a:rPr>
              <a:t> </a:t>
            </a:r>
          </a:p>
          <a:p>
            <a:pPr>
              <a:buClr>
                <a:srgbClr val="5894D9"/>
              </a:buClr>
            </a:pPr>
            <a:r>
              <a:rPr lang="nb-NO" sz="1900" dirty="0" err="1">
                <a:solidFill>
                  <a:srgbClr val="FFFFFE"/>
                </a:solidFill>
              </a:rPr>
              <a:t>Complementary</a:t>
            </a:r>
            <a:r>
              <a:rPr lang="nb-NO" sz="1900" dirty="0">
                <a:solidFill>
                  <a:srgbClr val="FFFFFE"/>
                </a:solidFill>
              </a:rPr>
              <a:t> </a:t>
            </a:r>
            <a:r>
              <a:rPr lang="nb-NO" sz="1900" dirty="0" err="1">
                <a:solidFill>
                  <a:srgbClr val="FFFFFE"/>
                </a:solidFill>
              </a:rPr>
              <a:t>exercises</a:t>
            </a:r>
            <a:r>
              <a:rPr lang="nb-NO" sz="1900" dirty="0">
                <a:solidFill>
                  <a:srgbClr val="FFFFFE"/>
                </a:solidFill>
              </a:rPr>
              <a:t> 3-4 </a:t>
            </a:r>
            <a:r>
              <a:rPr lang="nb-NO" sz="1900" dirty="0" err="1">
                <a:solidFill>
                  <a:srgbClr val="FFFFFE"/>
                </a:solidFill>
              </a:rPr>
              <a:t>days</a:t>
            </a:r>
            <a:r>
              <a:rPr lang="nb-NO" sz="1900" dirty="0">
                <a:solidFill>
                  <a:srgbClr val="FFFFFE"/>
                </a:solidFill>
              </a:rPr>
              <a:t> per </a:t>
            </a:r>
            <a:r>
              <a:rPr lang="nb-NO" sz="1900" dirty="0" err="1">
                <a:solidFill>
                  <a:srgbClr val="FFFFFE"/>
                </a:solidFill>
              </a:rPr>
              <a:t>week</a:t>
            </a:r>
            <a:r>
              <a:rPr lang="nb-NO" sz="1900" dirty="0">
                <a:solidFill>
                  <a:srgbClr val="FFFFFE"/>
                </a:solidFill>
              </a:rPr>
              <a:t> </a:t>
            </a:r>
            <a:r>
              <a:rPr lang="nb-NO" sz="1900" dirty="0">
                <a:solidFill>
                  <a:srgbClr val="FFFFFE"/>
                </a:solidFill>
                <a:sym typeface="Wingdings" pitchFamily="2" charset="2"/>
              </a:rPr>
              <a:t> hip, </a:t>
            </a:r>
            <a:r>
              <a:rPr lang="nb-NO" sz="1900" dirty="0" err="1">
                <a:solidFill>
                  <a:srgbClr val="FFFFFE"/>
                </a:solidFill>
                <a:sym typeface="Wingdings" pitchFamily="2" charset="2"/>
              </a:rPr>
              <a:t>ankle</a:t>
            </a:r>
            <a:r>
              <a:rPr lang="nb-NO" sz="1900" dirty="0">
                <a:solidFill>
                  <a:srgbClr val="FFFFFE"/>
                </a:solidFill>
                <a:sym typeface="Wingdings" pitchFamily="2" charset="2"/>
              </a:rPr>
              <a:t> and </a:t>
            </a:r>
            <a:r>
              <a:rPr lang="nb-NO" sz="1900" dirty="0" err="1">
                <a:solidFill>
                  <a:srgbClr val="FFFFFE"/>
                </a:solidFill>
                <a:sym typeface="Wingdings" pitchFamily="2" charset="2"/>
              </a:rPr>
              <a:t>shoulder</a:t>
            </a:r>
            <a:r>
              <a:rPr lang="nb-NO" sz="19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900" dirty="0" err="1">
                <a:solidFill>
                  <a:srgbClr val="FFFFFE"/>
                </a:solidFill>
                <a:sym typeface="Wingdings" pitchFamily="2" charset="2"/>
              </a:rPr>
              <a:t>mobility</a:t>
            </a:r>
            <a:r>
              <a:rPr lang="nb-NO" sz="1900" dirty="0">
                <a:solidFill>
                  <a:srgbClr val="FFFFFE"/>
                </a:solidFill>
                <a:sym typeface="Wingdings" pitchFamily="2" charset="2"/>
              </a:rPr>
              <a:t>, </a:t>
            </a:r>
            <a:r>
              <a:rPr lang="nb-NO" sz="1900" dirty="0" err="1">
                <a:solidFill>
                  <a:srgbClr val="FFFFFE"/>
                </a:solidFill>
                <a:sym typeface="Wingdings" pitchFamily="2" charset="2"/>
              </a:rPr>
              <a:t>core</a:t>
            </a:r>
            <a:r>
              <a:rPr lang="nb-NO" sz="1900" dirty="0">
                <a:solidFill>
                  <a:srgbClr val="FFFFFE"/>
                </a:solidFill>
                <a:sym typeface="Wingdings" pitchFamily="2" charset="2"/>
              </a:rPr>
              <a:t> training</a:t>
            </a:r>
          </a:p>
          <a:p>
            <a:pPr>
              <a:buClr>
                <a:srgbClr val="5894D9"/>
              </a:buClr>
            </a:pPr>
            <a:r>
              <a:rPr lang="nb-NO" sz="1900" dirty="0" err="1">
                <a:solidFill>
                  <a:srgbClr val="FFFFFE"/>
                </a:solidFill>
                <a:sym typeface="Wingdings" pitchFamily="2" charset="2"/>
              </a:rPr>
              <a:t>Achilles</a:t>
            </a:r>
            <a:r>
              <a:rPr lang="nb-NO" sz="19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900" dirty="0" err="1">
                <a:solidFill>
                  <a:srgbClr val="FFFFFE"/>
                </a:solidFill>
                <a:sym typeface="Wingdings" pitchFamily="2" charset="2"/>
              </a:rPr>
              <a:t>tendon</a:t>
            </a:r>
            <a:r>
              <a:rPr lang="nb-NO" sz="19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900" dirty="0" err="1">
                <a:solidFill>
                  <a:srgbClr val="FFFFFE"/>
                </a:solidFill>
                <a:sym typeface="Wingdings" pitchFamily="2" charset="2"/>
              </a:rPr>
              <a:t>prevention</a:t>
            </a:r>
            <a:endParaRPr lang="nb-NO" sz="1900" dirty="0">
              <a:solidFill>
                <a:srgbClr val="FFFFFE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217D830-BB0F-581D-5E15-84F21444978F}"/>
              </a:ext>
            </a:extLst>
          </p:cNvPr>
          <p:cNvSpPr txBox="1"/>
          <p:nvPr/>
        </p:nvSpPr>
        <p:spPr>
          <a:xfrm>
            <a:off x="327803" y="6468918"/>
            <a:ext cx="8701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100" dirty="0" err="1"/>
              <a:t>Figure</a:t>
            </a:r>
            <a:r>
              <a:rPr lang="nb-NO" sz="1100" dirty="0"/>
              <a:t> 6: </a:t>
            </a:r>
            <a:r>
              <a:rPr lang="nb-NO" sz="1100" dirty="0" err="1"/>
              <a:t>Triathlon</a:t>
            </a:r>
            <a:r>
              <a:rPr lang="nb-NO" sz="1100" dirty="0"/>
              <a:t> </a:t>
            </a:r>
            <a:r>
              <a:rPr lang="nb-NO" sz="1100" dirty="0" err="1"/>
              <a:t>competition</a:t>
            </a:r>
            <a:r>
              <a:rPr lang="nb-NO" sz="1100" dirty="0"/>
              <a:t>. </a:t>
            </a:r>
            <a:r>
              <a:rPr lang="nb-NO" sz="1100" dirty="0" err="1"/>
              <a:t>Obtained</a:t>
            </a:r>
            <a:r>
              <a:rPr lang="nb-NO" sz="1100" dirty="0"/>
              <a:t> from </a:t>
            </a:r>
            <a:r>
              <a:rPr lang="nb-NO" sz="1100" dirty="0">
                <a:hlinkClick r:id="rId3"/>
              </a:rPr>
              <a:t>https://edition.cnn.com/2021/07/26/sport/men-triathlon-tokyo-2020-false-start-scli-intl-spt/index.html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83802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men's Triathlon Olympic Updates: Barthelemy, Belgium Place Fifth in Relay  - University of Michigan Athletics">
            <a:extLst>
              <a:ext uri="{FF2B5EF4-FFF2-40B4-BE49-F238E27FC236}">
                <a16:creationId xmlns:a16="http://schemas.microsoft.com/office/drawing/2014/main" id="{1254E824-5684-528D-5327-24FAADE0A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Rectangle 7181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DD2735C-720E-064B-62BF-9CA4CA8E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nb-NO" sz="2200" dirty="0">
                <a:solidFill>
                  <a:srgbClr val="FFFFFE"/>
                </a:solidFill>
              </a:rPr>
              <a:t>Injuries and </a:t>
            </a:r>
            <a:r>
              <a:rPr lang="nb-NO" sz="2200" dirty="0" err="1">
                <a:solidFill>
                  <a:srgbClr val="FFFFFE"/>
                </a:solidFill>
              </a:rPr>
              <a:t>prevention</a:t>
            </a:r>
            <a:br>
              <a:rPr lang="nb-NO" sz="2200" dirty="0">
                <a:solidFill>
                  <a:srgbClr val="FFFFFE"/>
                </a:solidFill>
              </a:rPr>
            </a:b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(Andersen et al, 2013; </a:t>
            </a:r>
            <a:r>
              <a:rPr lang="en-US" sz="1500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Rhind</a:t>
            </a: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al., 2022; </a:t>
            </a:r>
            <a:r>
              <a:rPr lang="en-US" sz="1500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Kienstra</a:t>
            </a: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al., 2017</a:t>
            </a:r>
            <a:r>
              <a:rPr lang="nb-NO" sz="1500" dirty="0">
                <a:solidFill>
                  <a:srgbClr val="FFFFF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1500" dirty="0" err="1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Etxebarria</a:t>
            </a:r>
            <a:r>
              <a:rPr lang="en-US" sz="1500" dirty="0">
                <a:solidFill>
                  <a:srgbClr val="FFFFF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al., 2019)</a:t>
            </a:r>
            <a:r>
              <a:rPr lang="nb-NO" sz="1500" dirty="0">
                <a:solidFill>
                  <a:srgbClr val="FFFFFE"/>
                </a:solidFill>
                <a:effectLst/>
              </a:rPr>
              <a:t> </a:t>
            </a:r>
            <a:endParaRPr lang="nb-NO" sz="1500" dirty="0">
              <a:solidFill>
                <a:srgbClr val="FFFFFE"/>
              </a:solidFill>
            </a:endParaRPr>
          </a:p>
        </p:txBody>
      </p:sp>
      <p:cxnSp>
        <p:nvCxnSpPr>
          <p:cNvPr id="7184" name="Straight Connector 7183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488CD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186B33-084C-D69D-8F56-228763FC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488CDA"/>
              </a:buClr>
            </a:pPr>
            <a:r>
              <a:rPr lang="nb-NO" sz="1700" dirty="0" err="1">
                <a:solidFill>
                  <a:srgbClr val="FFFFFE"/>
                </a:solidFill>
              </a:rPr>
              <a:t>Overuse</a:t>
            </a:r>
            <a:r>
              <a:rPr lang="nb-NO" sz="1700" dirty="0">
                <a:solidFill>
                  <a:srgbClr val="FFFFFE"/>
                </a:solidFill>
              </a:rPr>
              <a:t> injuries</a:t>
            </a:r>
          </a:p>
          <a:p>
            <a:pPr>
              <a:lnSpc>
                <a:spcPct val="110000"/>
              </a:lnSpc>
              <a:buClr>
                <a:srgbClr val="488CDA"/>
              </a:buClr>
            </a:pPr>
            <a:r>
              <a:rPr lang="nb-NO" sz="1700" dirty="0" err="1">
                <a:solidFill>
                  <a:srgbClr val="FFFFFE"/>
                </a:solidFill>
              </a:rPr>
              <a:t>Knee</a:t>
            </a:r>
            <a:r>
              <a:rPr lang="nb-NO" sz="1700" dirty="0">
                <a:solidFill>
                  <a:srgbClr val="FFFFFE"/>
                </a:solidFill>
              </a:rPr>
              <a:t>, </a:t>
            </a:r>
            <a:r>
              <a:rPr lang="nb-NO" sz="1700" dirty="0" err="1">
                <a:solidFill>
                  <a:srgbClr val="FFFFFE"/>
                </a:solidFill>
              </a:rPr>
              <a:t>lower</a:t>
            </a:r>
            <a:r>
              <a:rPr lang="nb-NO" sz="1700" dirty="0">
                <a:solidFill>
                  <a:srgbClr val="FFFFFE"/>
                </a:solidFill>
              </a:rPr>
              <a:t> leg, </a:t>
            </a:r>
            <a:r>
              <a:rPr lang="nb-NO" sz="1700" dirty="0" err="1">
                <a:solidFill>
                  <a:srgbClr val="FFFFFE"/>
                </a:solidFill>
              </a:rPr>
              <a:t>lower</a:t>
            </a:r>
            <a:r>
              <a:rPr lang="nb-NO" sz="1700" dirty="0">
                <a:solidFill>
                  <a:srgbClr val="FFFFFE"/>
                </a:solidFill>
              </a:rPr>
              <a:t> back, </a:t>
            </a:r>
            <a:r>
              <a:rPr lang="nb-NO" sz="1700" dirty="0" err="1">
                <a:solidFill>
                  <a:srgbClr val="FFFFFE"/>
                </a:solidFill>
              </a:rPr>
              <a:t>shoulder</a:t>
            </a:r>
            <a:endParaRPr lang="nb-NO" sz="1700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  <a:buClr>
                <a:srgbClr val="488CDA"/>
              </a:buClr>
            </a:pPr>
            <a:r>
              <a:rPr lang="nb-NO" sz="1700" dirty="0">
                <a:solidFill>
                  <a:srgbClr val="FFFFFE"/>
                </a:solidFill>
              </a:rPr>
              <a:t>3 </a:t>
            </a:r>
            <a:r>
              <a:rPr lang="nb-NO" sz="1700" dirty="0" err="1">
                <a:solidFill>
                  <a:srgbClr val="FFFFFE"/>
                </a:solidFill>
              </a:rPr>
              <a:t>disciplines</a:t>
            </a:r>
            <a:r>
              <a:rPr lang="nb-NO" sz="1700" dirty="0">
                <a:solidFill>
                  <a:srgbClr val="FFFFFE"/>
                </a:solidFill>
              </a:rPr>
              <a:t> at </a:t>
            </a:r>
            <a:r>
              <a:rPr lang="nb-NO" sz="1700" dirty="0" err="1">
                <a:solidFill>
                  <a:srgbClr val="FFFFFE"/>
                </a:solidFill>
              </a:rPr>
              <a:t>the</a:t>
            </a:r>
            <a:r>
              <a:rPr lang="nb-NO" sz="1700" dirty="0">
                <a:solidFill>
                  <a:srgbClr val="FFFFFE"/>
                </a:solidFill>
              </a:rPr>
              <a:t> same time </a:t>
            </a:r>
            <a:r>
              <a:rPr lang="nb-NO" sz="1700" dirty="0" err="1">
                <a:solidFill>
                  <a:srgbClr val="FFFFFE"/>
                </a:solidFill>
              </a:rPr>
              <a:t>will</a:t>
            </a:r>
            <a:r>
              <a:rPr lang="nb-NO" sz="1700" dirty="0">
                <a:solidFill>
                  <a:srgbClr val="FFFFFE"/>
                </a:solidFill>
              </a:rPr>
              <a:t> </a:t>
            </a:r>
            <a:r>
              <a:rPr lang="nb-NO" sz="1700" dirty="0" err="1">
                <a:solidFill>
                  <a:srgbClr val="FFFFFE"/>
                </a:solidFill>
              </a:rPr>
              <a:t>result</a:t>
            </a:r>
            <a:r>
              <a:rPr lang="nb-NO" sz="1700" dirty="0">
                <a:solidFill>
                  <a:srgbClr val="FFFFFE"/>
                </a:solidFill>
              </a:rPr>
              <a:t> in </a:t>
            </a:r>
            <a:r>
              <a:rPr lang="nb-NO" sz="1700" dirty="0" err="1">
                <a:solidFill>
                  <a:srgbClr val="FFFFFE"/>
                </a:solidFill>
              </a:rPr>
              <a:t>high</a:t>
            </a:r>
            <a:r>
              <a:rPr lang="nb-NO" sz="1700" dirty="0">
                <a:solidFill>
                  <a:srgbClr val="FFFFFE"/>
                </a:solidFill>
              </a:rPr>
              <a:t> total </a:t>
            </a:r>
            <a:r>
              <a:rPr lang="nb-NO" sz="1700" dirty="0" err="1">
                <a:solidFill>
                  <a:srgbClr val="FFFFFE"/>
                </a:solidFill>
              </a:rPr>
              <a:t>load</a:t>
            </a:r>
            <a:r>
              <a:rPr lang="nb-NO" sz="1700" dirty="0">
                <a:solidFill>
                  <a:srgbClr val="FFFFFE"/>
                </a:solidFill>
              </a:rPr>
              <a:t> 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 training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load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,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appropriate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changes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in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volume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and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adequate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recovery</a:t>
            </a:r>
            <a:endParaRPr lang="nb-NO" sz="1700" dirty="0">
              <a:solidFill>
                <a:srgbClr val="FFFFFE"/>
              </a:solidFill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488CDA"/>
              </a:buClr>
            </a:pP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Strength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training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effective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to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prevent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injuries </a:t>
            </a:r>
          </a:p>
          <a:p>
            <a:pPr>
              <a:lnSpc>
                <a:spcPct val="110000"/>
              </a:lnSpc>
              <a:buClr>
                <a:srgbClr val="488CDA"/>
              </a:buClr>
            </a:pP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The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athlete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performed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multi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-joint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strength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exercises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for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muscle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endurance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and joint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stability</a:t>
            </a:r>
            <a:endParaRPr lang="nb-NO" sz="1700" dirty="0">
              <a:solidFill>
                <a:srgbClr val="FFFFFE"/>
              </a:solidFill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488CDA"/>
              </a:buClr>
            </a:pP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Mobility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exercises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</a:p>
          <a:p>
            <a:pPr>
              <a:lnSpc>
                <a:spcPct val="110000"/>
              </a:lnSpc>
              <a:buClr>
                <a:srgbClr val="488CDA"/>
              </a:buClr>
            </a:pP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Specific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injury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prevention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exercises</a:t>
            </a:r>
            <a:endParaRPr lang="nb-NO" sz="1700" dirty="0">
              <a:solidFill>
                <a:srgbClr val="FFFFFE"/>
              </a:solidFill>
              <a:sym typeface="Wingdings" pitchFamily="2" charset="2"/>
            </a:endParaRPr>
          </a:p>
          <a:p>
            <a:pPr>
              <a:lnSpc>
                <a:spcPct val="110000"/>
              </a:lnSpc>
              <a:buClr>
                <a:srgbClr val="488CDA"/>
              </a:buClr>
            </a:pP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Be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careful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with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compensating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by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increasing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volume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another</a:t>
            </a:r>
            <a:r>
              <a:rPr lang="nb-NO" sz="1700" dirty="0">
                <a:solidFill>
                  <a:srgbClr val="FFFFFE"/>
                </a:solidFill>
                <a:sym typeface="Wingdings" pitchFamily="2" charset="2"/>
              </a:rPr>
              <a:t> </a:t>
            </a:r>
            <a:r>
              <a:rPr lang="nb-NO" sz="1700" dirty="0" err="1">
                <a:solidFill>
                  <a:srgbClr val="FFFFFE"/>
                </a:solidFill>
                <a:sym typeface="Wingdings" pitchFamily="2" charset="2"/>
              </a:rPr>
              <a:t>discipline</a:t>
            </a:r>
            <a:endParaRPr lang="nb-NO" sz="1700" dirty="0">
              <a:solidFill>
                <a:srgbClr val="FFFFFE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D89D895-744F-1A99-79E5-AFACE15C5FD5}"/>
              </a:ext>
            </a:extLst>
          </p:cNvPr>
          <p:cNvSpPr txBox="1"/>
          <p:nvPr/>
        </p:nvSpPr>
        <p:spPr>
          <a:xfrm>
            <a:off x="65934" y="6468918"/>
            <a:ext cx="816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err="1"/>
              <a:t>Figure</a:t>
            </a:r>
            <a:r>
              <a:rPr lang="nb-NO" sz="1100" dirty="0"/>
              <a:t> 7: </a:t>
            </a:r>
            <a:r>
              <a:rPr lang="nb-NO" sz="1100" dirty="0" err="1"/>
              <a:t>Triathlon</a:t>
            </a:r>
            <a:r>
              <a:rPr lang="nb-NO" sz="1100" dirty="0"/>
              <a:t> </a:t>
            </a:r>
            <a:r>
              <a:rPr lang="nb-NO" sz="1100" dirty="0" err="1"/>
              <a:t>competition</a:t>
            </a:r>
            <a:r>
              <a:rPr lang="nb-NO" sz="1100" dirty="0"/>
              <a:t>. </a:t>
            </a:r>
            <a:r>
              <a:rPr lang="nb-NO" sz="1100" dirty="0" err="1"/>
              <a:t>Obtained</a:t>
            </a:r>
            <a:r>
              <a:rPr lang="nb-NO" sz="1100" dirty="0"/>
              <a:t> from </a:t>
            </a:r>
            <a:r>
              <a:rPr lang="nb-NO" sz="1100" dirty="0">
                <a:hlinkClick r:id="rId3"/>
              </a:rPr>
              <a:t>https://mgoblue.com/news/2021/7/30/olympics-michigan-olympic-updates-womens-triathlon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28323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70790B-C00E-B4F2-B718-5909683C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References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6C9BA8-90A3-0A8C-DB12-054517B0B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b="0" i="0" dirty="0">
                <a:solidFill>
                  <a:srgbClr val="212121"/>
                </a:solidFill>
                <a:effectLst/>
                <a:latin typeface="Merriweather Sans" pitchFamily="2" charset="77"/>
              </a:rPr>
              <a:t>Andersen, C. A.,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Merriweather Sans" pitchFamily="2" charset="77"/>
              </a:rPr>
              <a:t>Clarsen</a:t>
            </a:r>
            <a:r>
              <a:rPr lang="nb-NO" b="0" i="0" dirty="0">
                <a:solidFill>
                  <a:srgbClr val="212121"/>
                </a:solidFill>
                <a:effectLst/>
                <a:latin typeface="Merriweather Sans" pitchFamily="2" charset="77"/>
              </a:rPr>
              <a:t>, B., Johansen, T.V. &amp; Engebretsen, L. (2013). High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Merriweather Sans" pitchFamily="2" charset="77"/>
              </a:rPr>
              <a:t>prevalence</a:t>
            </a:r>
            <a:r>
              <a:rPr lang="nb-NO" b="0" i="0" dirty="0">
                <a:solidFill>
                  <a:srgbClr val="212121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Merriweather Sans" pitchFamily="2" charset="77"/>
              </a:rPr>
              <a:t>of</a:t>
            </a:r>
            <a:r>
              <a:rPr lang="nb-NO" b="0" i="0" dirty="0">
                <a:solidFill>
                  <a:srgbClr val="212121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Merriweather Sans" pitchFamily="2" charset="77"/>
              </a:rPr>
              <a:t>overuse</a:t>
            </a:r>
            <a:r>
              <a:rPr lang="nb-NO" b="0" i="0" dirty="0">
                <a:solidFill>
                  <a:srgbClr val="212121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Merriweather Sans" pitchFamily="2" charset="77"/>
              </a:rPr>
              <a:t>injury</a:t>
            </a:r>
            <a:r>
              <a:rPr lang="nb-NO" b="0" i="0" dirty="0">
                <a:solidFill>
                  <a:srgbClr val="212121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Merriweather Sans" pitchFamily="2" charset="77"/>
              </a:rPr>
              <a:t>amon</a:t>
            </a:r>
            <a:r>
              <a:rPr lang="nb-NO" dirty="0" err="1">
                <a:solidFill>
                  <a:srgbClr val="212121"/>
                </a:solidFill>
                <a:latin typeface="Merriweather Sans" pitchFamily="2" charset="77"/>
              </a:rPr>
              <a:t>g</a:t>
            </a:r>
            <a:r>
              <a:rPr lang="nb-NO" dirty="0">
                <a:solidFill>
                  <a:srgbClr val="212121"/>
                </a:solidFill>
                <a:latin typeface="Merriweather Sans" pitchFamily="2" charset="77"/>
              </a:rPr>
              <a:t> </a:t>
            </a:r>
            <a:r>
              <a:rPr lang="nb-NO" dirty="0" err="1">
                <a:solidFill>
                  <a:srgbClr val="212121"/>
                </a:solidFill>
                <a:latin typeface="Merriweather Sans" pitchFamily="2" charset="77"/>
              </a:rPr>
              <a:t>iron-distance</a:t>
            </a:r>
            <a:r>
              <a:rPr lang="nb-NO" dirty="0">
                <a:solidFill>
                  <a:srgbClr val="212121"/>
                </a:solidFill>
                <a:latin typeface="Merriweather Sans" pitchFamily="2" charset="77"/>
              </a:rPr>
              <a:t> </a:t>
            </a:r>
            <a:r>
              <a:rPr lang="nb-NO" dirty="0" err="1">
                <a:solidFill>
                  <a:srgbClr val="212121"/>
                </a:solidFill>
                <a:latin typeface="Merriweather Sans" pitchFamily="2" charset="77"/>
              </a:rPr>
              <a:t>triathletes</a:t>
            </a:r>
            <a:r>
              <a:rPr lang="nb-NO" dirty="0">
                <a:solidFill>
                  <a:srgbClr val="212121"/>
                </a:solidFill>
                <a:latin typeface="Merriweather Sans" pitchFamily="2" charset="77"/>
              </a:rPr>
              <a:t>. </a:t>
            </a:r>
            <a:r>
              <a:rPr lang="nb-NO" i="1" dirty="0">
                <a:solidFill>
                  <a:srgbClr val="212121"/>
                </a:solidFill>
                <a:latin typeface="Merriweather Sans" pitchFamily="2" charset="77"/>
              </a:rPr>
              <a:t>British Journal </a:t>
            </a:r>
            <a:r>
              <a:rPr lang="nb-NO" i="1" dirty="0" err="1">
                <a:solidFill>
                  <a:srgbClr val="212121"/>
                </a:solidFill>
                <a:latin typeface="Merriweather Sans" pitchFamily="2" charset="77"/>
              </a:rPr>
              <a:t>of</a:t>
            </a:r>
            <a:r>
              <a:rPr lang="nb-NO" i="1" dirty="0">
                <a:solidFill>
                  <a:srgbClr val="212121"/>
                </a:solidFill>
                <a:latin typeface="Merriweather Sans" pitchFamily="2" charset="77"/>
              </a:rPr>
              <a:t> Sports </a:t>
            </a:r>
            <a:r>
              <a:rPr lang="nb-NO" i="1" dirty="0" err="1">
                <a:solidFill>
                  <a:srgbClr val="212121"/>
                </a:solidFill>
                <a:latin typeface="Merriweather Sans" pitchFamily="2" charset="77"/>
              </a:rPr>
              <a:t>Medicine</a:t>
            </a:r>
            <a:r>
              <a:rPr lang="nb-NO" i="1" dirty="0">
                <a:solidFill>
                  <a:srgbClr val="212121"/>
                </a:solidFill>
                <a:latin typeface="Merriweather Sans" pitchFamily="2" charset="77"/>
              </a:rPr>
              <a:t>, </a:t>
            </a:r>
            <a:r>
              <a:rPr lang="nb-NO" dirty="0">
                <a:solidFill>
                  <a:srgbClr val="212121"/>
                </a:solidFill>
                <a:latin typeface="Merriweather Sans" pitchFamily="2" charset="77"/>
              </a:rPr>
              <a:t>47, 857-861. </a:t>
            </a:r>
            <a:r>
              <a:rPr lang="nb-NO" dirty="0">
                <a:solidFill>
                  <a:srgbClr val="212121"/>
                </a:solidFill>
                <a:latin typeface="Merriweather Sans" pitchFamily="2" charset="77"/>
                <a:hlinkClick r:id="rId2"/>
              </a:rPr>
              <a:t>https://bjsm.bmj.com/content/bjsports/47/13/857.full.pdf</a:t>
            </a:r>
            <a:endParaRPr lang="nb-NO" dirty="0">
              <a:solidFill>
                <a:srgbClr val="212121"/>
              </a:solidFill>
              <a:latin typeface="Merriweather Sans" pitchFamily="2" charset="77"/>
            </a:endParaRPr>
          </a:p>
          <a:p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Cejuela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R. &amp;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Sellés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-Perez, S. (2022). Road to Tokyo 2020 Olympic Games: Training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Characteristics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of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a World Class Male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Triathlete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. </a:t>
            </a:r>
            <a:r>
              <a:rPr lang="nb-NO" b="0" i="1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Frontiers</a:t>
            </a:r>
            <a:r>
              <a:rPr lang="nb-NO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, </a:t>
            </a:r>
            <a:r>
              <a:rPr lang="nb-NO" b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article</a:t>
            </a:r>
            <a:r>
              <a:rPr lang="nb-NO" b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835705. </a:t>
            </a:r>
            <a:r>
              <a:rPr lang="nb-NO" b="0" i="0" u="none" strike="noStrike" dirty="0">
                <a:effectLst/>
                <a:latin typeface="Merriweather Sans" pitchFamily="2" charset="77"/>
                <a:hlinkClick r:id="rId3"/>
              </a:rPr>
              <a:t>https://doi.org/10.3389/fphys.2022.835705</a:t>
            </a:r>
            <a:endParaRPr lang="nb-NO" b="0" dirty="0">
              <a:solidFill>
                <a:srgbClr val="222222"/>
              </a:solidFill>
              <a:effectLst/>
              <a:latin typeface="Merriweather Sans" pitchFamily="2" charset="77"/>
            </a:endParaRPr>
          </a:p>
          <a:p>
            <a:r>
              <a:rPr lang="nb-NO" b="0" i="0" dirty="0" err="1">
                <a:effectLst/>
                <a:latin typeface="Merriweather Sans" pitchFamily="2" charset="77"/>
              </a:rPr>
              <a:t>Etxebarria</a:t>
            </a:r>
            <a:r>
              <a:rPr lang="nb-NO" b="0" i="0" dirty="0">
                <a:effectLst/>
                <a:latin typeface="Merriweather Sans" pitchFamily="2" charset="77"/>
              </a:rPr>
              <a:t>, N., </a:t>
            </a:r>
            <a:r>
              <a:rPr lang="nb-NO" b="0" i="0" dirty="0" err="1">
                <a:effectLst/>
                <a:latin typeface="Merriweather Sans" pitchFamily="2" charset="77"/>
              </a:rPr>
              <a:t>Mujika</a:t>
            </a:r>
            <a:r>
              <a:rPr lang="nb-NO" b="0" i="0" dirty="0">
                <a:effectLst/>
                <a:latin typeface="Merriweather Sans" pitchFamily="2" charset="77"/>
              </a:rPr>
              <a:t>, I. &amp; </a:t>
            </a:r>
            <a:r>
              <a:rPr lang="nb-NO" b="0" i="0" dirty="0" err="1">
                <a:effectLst/>
                <a:latin typeface="Merriweather Sans" pitchFamily="2" charset="77"/>
              </a:rPr>
              <a:t>Pyne</a:t>
            </a:r>
            <a:r>
              <a:rPr lang="nb-NO" b="0" i="0" dirty="0">
                <a:effectLst/>
                <a:latin typeface="Merriweather Sans" pitchFamily="2" charset="77"/>
              </a:rPr>
              <a:t>, D. B. (2019). Training and </a:t>
            </a:r>
            <a:r>
              <a:rPr lang="nb-NO" b="0" i="0" dirty="0" err="1">
                <a:effectLst/>
                <a:latin typeface="Merriweather Sans" pitchFamily="2" charset="77"/>
              </a:rPr>
              <a:t>Competition</a:t>
            </a:r>
            <a:r>
              <a:rPr lang="nb-NO" b="0" i="0" dirty="0">
                <a:effectLst/>
                <a:latin typeface="Merriweather Sans" pitchFamily="2" charset="77"/>
              </a:rPr>
              <a:t> Readiness in </a:t>
            </a:r>
            <a:r>
              <a:rPr lang="nb-NO" b="0" i="0" dirty="0" err="1">
                <a:effectLst/>
                <a:latin typeface="Merriweather Sans" pitchFamily="2" charset="77"/>
              </a:rPr>
              <a:t>Triathlon</a:t>
            </a:r>
            <a:r>
              <a:rPr lang="nb-NO" b="0" i="0" dirty="0">
                <a:effectLst/>
                <a:latin typeface="Merriweather Sans" pitchFamily="2" charset="77"/>
              </a:rPr>
              <a:t>. </a:t>
            </a:r>
            <a:r>
              <a:rPr lang="nb-NO" b="0" i="1" dirty="0">
                <a:effectLst/>
                <a:latin typeface="Merriweather Sans" pitchFamily="2" charset="77"/>
              </a:rPr>
              <a:t>Sports, 7(5), 101. 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  <a:hlinkClick r:id="rId4"/>
              </a:rPr>
              <a:t>https://doi.org/10.3390/sports7050101</a:t>
            </a:r>
            <a:endParaRPr lang="nb-NO" b="0" i="0" dirty="0">
              <a:solidFill>
                <a:srgbClr val="222222"/>
              </a:solidFill>
              <a:effectLst/>
              <a:latin typeface="Merriweather Sans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Kienstra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C. M., Asken, T. R., Garcia, J. D., Lara V. &amp; Best, T. M. (2017).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Triathlon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Injuries: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Transitioning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from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Prevalence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to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Prediction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and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Prevention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. </a:t>
            </a:r>
            <a:r>
              <a:rPr lang="nb-NO" i="1" dirty="0" err="1">
                <a:solidFill>
                  <a:srgbClr val="222222"/>
                </a:solidFill>
                <a:latin typeface="Merriweather Sans" pitchFamily="2" charset="77"/>
              </a:rPr>
              <a:t>Current</a:t>
            </a:r>
            <a:r>
              <a:rPr lang="nb-NO" i="1" dirty="0">
                <a:solidFill>
                  <a:srgbClr val="222222"/>
                </a:solidFill>
                <a:latin typeface="Merriweather Sans" pitchFamily="2" charset="77"/>
              </a:rPr>
              <a:t> Sports </a:t>
            </a:r>
            <a:r>
              <a:rPr lang="nb-NO" i="1" dirty="0" err="1">
                <a:solidFill>
                  <a:srgbClr val="222222"/>
                </a:solidFill>
                <a:latin typeface="Merriweather Sans" pitchFamily="2" charset="77"/>
              </a:rPr>
              <a:t>Medicine</a:t>
            </a:r>
            <a:r>
              <a:rPr lang="nb-NO" i="1" dirty="0">
                <a:solidFill>
                  <a:srgbClr val="222222"/>
                </a:solidFill>
                <a:latin typeface="Merriweather Sans" pitchFamily="2" charset="77"/>
              </a:rPr>
              <a:t> Reports, 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16(6), 397-403. </a:t>
            </a:r>
            <a:r>
              <a:rPr lang="nb-NO" u="sng" dirty="0">
                <a:solidFill>
                  <a:srgbClr val="205493"/>
                </a:solidFill>
                <a:effectLst/>
                <a:latin typeface="Merriweather Sans" pitchFamily="2" charset="77"/>
                <a:hlinkClick r:id="rId5"/>
              </a:rPr>
              <a:t>10.1249/JSR.0000000000000417</a:t>
            </a:r>
            <a:endParaRPr lang="nb-NO" b="0" i="0" dirty="0">
              <a:solidFill>
                <a:srgbClr val="222222"/>
              </a:solidFill>
              <a:effectLst/>
              <a:latin typeface="Merriweather Sans" pitchFamily="2" charset="77"/>
            </a:endParaRPr>
          </a:p>
          <a:p>
            <a:endParaRPr lang="nb-NO" b="0" i="0" dirty="0">
              <a:effectLst/>
              <a:latin typeface="Merriweather Sans" pitchFamily="2" charset="77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974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0A2721-883D-DE7B-A387-F6B0C8DF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References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1D4B58-9AB9-62A8-E07A-D09C2D0BC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b="0" i="0" dirty="0" err="1">
                <a:effectLst/>
                <a:latin typeface="Merriweather Sans" pitchFamily="2" charset="77"/>
              </a:rPr>
              <a:t>Niyazova</a:t>
            </a:r>
            <a:r>
              <a:rPr lang="nb-NO" b="0" i="0" dirty="0">
                <a:effectLst/>
                <a:latin typeface="Merriweather Sans" pitchFamily="2" charset="77"/>
              </a:rPr>
              <a:t> R.R. &amp; </a:t>
            </a:r>
            <a:r>
              <a:rPr lang="nb-NO" b="0" i="0" dirty="0" err="1">
                <a:effectLst/>
                <a:latin typeface="Merriweather Sans" pitchFamily="2" charset="77"/>
              </a:rPr>
              <a:t>Raximova</a:t>
            </a:r>
            <a:r>
              <a:rPr lang="nb-NO" b="0" i="0" dirty="0">
                <a:effectLst/>
                <a:latin typeface="Merriweather Sans" pitchFamily="2" charset="77"/>
              </a:rPr>
              <a:t> Z.D. (2021). Analysis </a:t>
            </a:r>
            <a:r>
              <a:rPr lang="nb-NO" b="0" i="0" dirty="0" err="1">
                <a:effectLst/>
                <a:latin typeface="Merriweather Sans" pitchFamily="2" charset="77"/>
              </a:rPr>
              <a:t>of</a:t>
            </a:r>
            <a:r>
              <a:rPr lang="nb-NO" b="0" i="0" dirty="0"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effectLst/>
                <a:latin typeface="Merriweather Sans" pitchFamily="2" charset="77"/>
              </a:rPr>
              <a:t>physical</a:t>
            </a:r>
            <a:r>
              <a:rPr lang="nb-NO" b="0" i="0" dirty="0"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effectLst/>
                <a:latin typeface="Merriweather Sans" pitchFamily="2" charset="77"/>
              </a:rPr>
              <a:t>fitness</a:t>
            </a:r>
            <a:r>
              <a:rPr lang="nb-NO" b="0" i="0" dirty="0"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effectLst/>
                <a:latin typeface="Merriweather Sans" pitchFamily="2" charset="77"/>
              </a:rPr>
              <a:t>of</a:t>
            </a:r>
            <a:r>
              <a:rPr lang="nb-NO" b="0" i="0" dirty="0"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effectLst/>
                <a:latin typeface="Merriweather Sans" pitchFamily="2" charset="77"/>
              </a:rPr>
              <a:t>triathletes</a:t>
            </a:r>
            <a:r>
              <a:rPr lang="nb-NO" b="0" i="0" dirty="0">
                <a:effectLst/>
                <a:latin typeface="Merriweather Sans" pitchFamily="2" charset="77"/>
              </a:rPr>
              <a:t> at </a:t>
            </a:r>
            <a:r>
              <a:rPr lang="nb-NO" b="0" i="0" dirty="0" err="1">
                <a:effectLst/>
                <a:latin typeface="Merriweather Sans" pitchFamily="2" charset="77"/>
              </a:rPr>
              <a:t>the</a:t>
            </a:r>
            <a:r>
              <a:rPr lang="nb-NO" b="0" i="0" dirty="0">
                <a:effectLst/>
                <a:latin typeface="Merriweather Sans" pitchFamily="2" charset="77"/>
              </a:rPr>
              <a:t> stage </a:t>
            </a:r>
            <a:r>
              <a:rPr lang="nb-NO" b="0" i="0" dirty="0" err="1">
                <a:effectLst/>
                <a:latin typeface="Merriweather Sans" pitchFamily="2" charset="77"/>
              </a:rPr>
              <a:t>of</a:t>
            </a:r>
            <a:r>
              <a:rPr lang="nb-NO" b="0" i="0" dirty="0"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effectLst/>
                <a:latin typeface="Merriweather Sans" pitchFamily="2" charset="77"/>
              </a:rPr>
              <a:t>improving</a:t>
            </a:r>
            <a:r>
              <a:rPr lang="nb-NO" b="0" i="0" dirty="0">
                <a:effectLst/>
                <a:latin typeface="Merriweather Sans" pitchFamily="2" charset="77"/>
              </a:rPr>
              <a:t> sports skills. </a:t>
            </a:r>
            <a:r>
              <a:rPr lang="nb-NO" b="0" i="1" dirty="0">
                <a:effectLst/>
                <a:latin typeface="Merriweather Sans" pitchFamily="2" charset="77"/>
              </a:rPr>
              <a:t>Central </a:t>
            </a:r>
            <a:r>
              <a:rPr lang="nb-NO" b="0" i="1" dirty="0" err="1">
                <a:effectLst/>
                <a:latin typeface="Merriweather Sans" pitchFamily="2" charset="77"/>
              </a:rPr>
              <a:t>Asian</a:t>
            </a:r>
            <a:r>
              <a:rPr lang="nb-NO" b="0" i="1" dirty="0">
                <a:effectLst/>
                <a:latin typeface="Merriweather Sans" pitchFamily="2" charset="77"/>
              </a:rPr>
              <a:t> Research Journal for </a:t>
            </a:r>
            <a:r>
              <a:rPr lang="nb-NO" b="0" i="1" dirty="0" err="1">
                <a:effectLst/>
                <a:latin typeface="Merriweather Sans" pitchFamily="2" charset="77"/>
              </a:rPr>
              <a:t>Interdisciplinary</a:t>
            </a:r>
            <a:r>
              <a:rPr lang="nb-NO" b="0" i="1" dirty="0">
                <a:effectLst/>
                <a:latin typeface="Merriweather Sans" pitchFamily="2" charset="77"/>
              </a:rPr>
              <a:t> Studies, </a:t>
            </a:r>
            <a:r>
              <a:rPr lang="nb-NO" b="0" i="0" dirty="0">
                <a:effectLst/>
                <a:latin typeface="Merriweather Sans" pitchFamily="2" charset="77"/>
              </a:rPr>
              <a:t>1 (3), 148-154. </a:t>
            </a:r>
            <a:r>
              <a:rPr lang="nb-NO" b="0" i="0" dirty="0">
                <a:effectLst/>
                <a:latin typeface="Merriweather Sans" pitchFamily="2" charset="77"/>
                <a:hlinkClick r:id="rId2"/>
              </a:rPr>
              <a:t>https://cyberleninka.ru/article/n/analysis-of-physical-fitness-of-triathletes-at-the-stage-of-improving-sports-skills/viewer</a:t>
            </a:r>
            <a:endParaRPr lang="nb-NO" b="0" i="0" u="none" strike="noStrike" dirty="0">
              <a:solidFill>
                <a:srgbClr val="0071BC"/>
              </a:solidFill>
              <a:effectLst/>
              <a:latin typeface="Merriweather Sans" pitchFamily="2" charset="77"/>
            </a:endParaRPr>
          </a:p>
          <a:p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Sleivert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G.G &amp;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Rowlands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D.S. (2012).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Physical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and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Physiological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Factors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factors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associated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with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success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in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the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</a:t>
            </a:r>
            <a:r>
              <a:rPr lang="nb-NO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triathlon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. </a:t>
            </a:r>
            <a:r>
              <a:rPr lang="nb-NO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Sports </a:t>
            </a:r>
            <a:r>
              <a:rPr lang="nb-NO" b="0" i="1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Medicine</a:t>
            </a:r>
            <a:r>
              <a:rPr lang="nb-NO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, </a:t>
            </a:r>
            <a:r>
              <a:rPr lang="nb-NO" b="0" dirty="0">
                <a:solidFill>
                  <a:srgbClr val="222222"/>
                </a:solidFill>
                <a:effectLst/>
                <a:latin typeface="Merriweather Sans" pitchFamily="2" charset="77"/>
              </a:rPr>
              <a:t>22, 8-18. </a:t>
            </a:r>
            <a:r>
              <a:rPr lang="nb-NO" b="0" i="0" dirty="0">
                <a:solidFill>
                  <a:srgbClr val="222222"/>
                </a:solidFill>
                <a:effectLst/>
                <a:latin typeface="Merriweather Sans" pitchFamily="2" charset="77"/>
                <a:hlinkClick r:id="rId3"/>
              </a:rPr>
              <a:t>https://doi.org/10.2165/00007256-199622010-00002</a:t>
            </a:r>
            <a:endParaRPr lang="nb-NO" dirty="0">
              <a:solidFill>
                <a:srgbClr val="222222"/>
              </a:solidFill>
              <a:latin typeface="Merriweather Sans" pitchFamily="2" charset="77"/>
            </a:endParaRPr>
          </a:p>
          <a:p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Rhind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, J.-H.,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Debashis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, D., Barnett, A. &amp;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Carmont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, M. (2022).  A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Systematic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Review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of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Long-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Distance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Triathlon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</a:t>
            </a:r>
            <a:r>
              <a:rPr lang="nb-NO" dirty="0" err="1">
                <a:solidFill>
                  <a:srgbClr val="222222"/>
                </a:solidFill>
                <a:latin typeface="Merriweather Sans" pitchFamily="2" charset="77"/>
              </a:rPr>
              <a:t>Musculosceletal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 Injuries. </a:t>
            </a:r>
            <a:r>
              <a:rPr lang="nb-NO" i="1" dirty="0">
                <a:solidFill>
                  <a:srgbClr val="222222"/>
                </a:solidFill>
                <a:latin typeface="Merriweather Sans" pitchFamily="2" charset="77"/>
              </a:rPr>
              <a:t>Journal </a:t>
            </a:r>
            <a:r>
              <a:rPr lang="nb-NO" i="1" dirty="0" err="1">
                <a:solidFill>
                  <a:srgbClr val="222222"/>
                </a:solidFill>
                <a:latin typeface="Merriweather Sans" pitchFamily="2" charset="77"/>
              </a:rPr>
              <a:t>of</a:t>
            </a:r>
            <a:r>
              <a:rPr lang="nb-NO" i="1" dirty="0">
                <a:solidFill>
                  <a:srgbClr val="222222"/>
                </a:solidFill>
                <a:latin typeface="Merriweather Sans" pitchFamily="2" charset="77"/>
              </a:rPr>
              <a:t> Human </a:t>
            </a:r>
            <a:r>
              <a:rPr lang="nb-NO" i="1" dirty="0" err="1">
                <a:solidFill>
                  <a:srgbClr val="222222"/>
                </a:solidFill>
                <a:latin typeface="Merriweather Sans" pitchFamily="2" charset="77"/>
              </a:rPr>
              <a:t>Kinetics</a:t>
            </a:r>
            <a:r>
              <a:rPr lang="nb-NO" i="1" dirty="0">
                <a:solidFill>
                  <a:srgbClr val="222222"/>
                </a:solidFill>
                <a:latin typeface="Merriweather Sans" pitchFamily="2" charset="77"/>
              </a:rPr>
              <a:t>, </a:t>
            </a:r>
            <a:r>
              <a:rPr lang="nb-NO" dirty="0">
                <a:solidFill>
                  <a:srgbClr val="222222"/>
                </a:solidFill>
                <a:latin typeface="Merriweather Sans" pitchFamily="2" charset="77"/>
              </a:rPr>
              <a:t>10:81, 123-134. 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Merriweather Sans" pitchFamily="2" charset="77"/>
                <a:hlinkClick r:id="rId4"/>
              </a:rPr>
              <a:t>https://doi.org/10.2478/hukin-2022-0011</a:t>
            </a:r>
            <a:endParaRPr lang="nb-NO" dirty="0">
              <a:solidFill>
                <a:srgbClr val="222222"/>
              </a:solidFill>
              <a:latin typeface="Merriweather Sans" pitchFamily="2" charset="77"/>
            </a:endParaRPr>
          </a:p>
          <a:p>
            <a:endParaRPr lang="nb-NO" dirty="0"/>
          </a:p>
          <a:p>
            <a:endParaRPr lang="nb-NO" b="0" i="0" dirty="0">
              <a:solidFill>
                <a:srgbClr val="212121"/>
              </a:solidFill>
              <a:effectLst/>
              <a:latin typeface="Merriweather Sans" pitchFamily="2" charset="77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005139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Galleri</Template>
  <TotalTime>257</TotalTime>
  <Words>990</Words>
  <Application>Microsoft Macintosh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Gill Sans MT</vt:lpstr>
      <vt:lpstr>Merriweather Sans</vt:lpstr>
      <vt:lpstr>Times New Roman</vt:lpstr>
      <vt:lpstr>Galleri</vt:lpstr>
      <vt:lpstr>Strength training and conditioning in triathlon</vt:lpstr>
      <vt:lpstr>Physical demands (Sleivert &amp; Rowlands, 2012; Niyazova &amp; Raximova, 2021) </vt:lpstr>
      <vt:lpstr>Training  (Etxebarria et al., 2019)</vt:lpstr>
      <vt:lpstr>Preparation/off-season (Cejuela &amp; Sellés-Perez, 2022)</vt:lpstr>
      <vt:lpstr>Competition period (Cejuela &amp; Sellés-Perez, 2022)</vt:lpstr>
      <vt:lpstr>Strength training  (Cejuela &amp; Sellés-Perez, 2022)</vt:lpstr>
      <vt:lpstr>Injuries and prevention (Andersen et al, 2013; Rhind et al., 2022; Kienstra et al., 2017; Etxebarria et al., 2019) </vt:lpstr>
      <vt:lpstr>References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 training and conditioning in triathlon</dc:title>
  <dc:creator>Thea Lothe Nilsen</dc:creator>
  <cp:lastModifiedBy>Thea Lothe Nilsen</cp:lastModifiedBy>
  <cp:revision>25</cp:revision>
  <dcterms:created xsi:type="dcterms:W3CDTF">2024-04-18T17:56:28Z</dcterms:created>
  <dcterms:modified xsi:type="dcterms:W3CDTF">2024-04-23T19:43:59Z</dcterms:modified>
</cp:coreProperties>
</file>