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3" autoAdjust="0"/>
    <p:restoredTop sz="94660"/>
  </p:normalViewPr>
  <p:slideViewPr>
    <p:cSldViewPr snapToGrid="0">
      <p:cViewPr varScale="1">
        <p:scale>
          <a:sx n="83" d="100"/>
          <a:sy n="83"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doi.org/10.1002/cir.388006011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016/S0896-6273(02)00967-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404280@in.muni.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89211" y="4196078"/>
            <a:ext cx="8915399" cy="2044341"/>
          </a:xfrm>
        </p:spPr>
        <p:txBody>
          <a:bodyPr>
            <a:normAutofit/>
          </a:bodyPr>
          <a:lstStyle/>
          <a:p>
            <a:pPr algn="ctr"/>
            <a:r>
              <a:rPr lang="en-GB" sz="4000" dirty="0"/>
              <a:t>Hacking the stress system: the stress response as an adaptive trait that can work for or against you</a:t>
            </a:r>
          </a:p>
        </p:txBody>
      </p:sp>
      <p:sp>
        <p:nvSpPr>
          <p:cNvPr id="3" name="Podnadpis 2"/>
          <p:cNvSpPr>
            <a:spLocks noGrp="1"/>
          </p:cNvSpPr>
          <p:nvPr>
            <p:ph type="subTitle" idx="1"/>
          </p:nvPr>
        </p:nvSpPr>
        <p:spPr>
          <a:xfrm>
            <a:off x="2589212" y="6240419"/>
            <a:ext cx="8915399" cy="424541"/>
          </a:xfrm>
        </p:spPr>
        <p:txBody>
          <a:bodyPr/>
          <a:lstStyle/>
          <a:p>
            <a:pPr lvl="0">
              <a:spcBef>
                <a:spcPts val="0"/>
              </a:spcBef>
              <a:buClrTx/>
            </a:pPr>
            <a:r>
              <a:rPr lang="en-GB" dirty="0" smtClean="0"/>
              <a:t>I - </a:t>
            </a:r>
            <a:r>
              <a:rPr lang="en-GB" sz="1600" dirty="0">
                <a:solidFill>
                  <a:prstClr val="black"/>
                </a:solidFill>
              </a:rPr>
              <a:t>Introduction to the course and the evolutionary basics of stress </a:t>
            </a:r>
          </a:p>
          <a:p>
            <a:endParaRPr lang="en-GB" dirty="0"/>
          </a:p>
        </p:txBody>
      </p:sp>
      <p:pic>
        <p:nvPicPr>
          <p:cNvPr id="4" name="Obrázek 3"/>
          <p:cNvPicPr>
            <a:picLocks noChangeAspect="1"/>
          </p:cNvPicPr>
          <p:nvPr/>
        </p:nvPicPr>
        <p:blipFill>
          <a:blip r:embed="rId2"/>
          <a:stretch>
            <a:fillRect/>
          </a:stretch>
        </p:blipFill>
        <p:spPr>
          <a:xfrm>
            <a:off x="3760150" y="286631"/>
            <a:ext cx="6573520" cy="3909447"/>
          </a:xfrm>
          <a:prstGeom prst="rect">
            <a:avLst/>
          </a:prstGeom>
        </p:spPr>
      </p:pic>
    </p:spTree>
    <p:extLst>
      <p:ext uri="{BB962C8B-B14F-4D97-AF65-F5344CB8AC3E}">
        <p14:creationId xmlns:p14="http://schemas.microsoft.com/office/powerpoint/2010/main" val="98558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l="-1" r="-285" b="12749"/>
          <a:stretch/>
        </p:blipFill>
        <p:spPr>
          <a:xfrm>
            <a:off x="2189271" y="518160"/>
            <a:ext cx="9492384" cy="5840044"/>
          </a:xfrm>
          <a:prstGeom prst="rect">
            <a:avLst/>
          </a:prstGeom>
        </p:spPr>
      </p:pic>
    </p:spTree>
    <p:extLst>
      <p:ext uri="{BB962C8B-B14F-4D97-AF65-F5344CB8AC3E}">
        <p14:creationId xmlns:p14="http://schemas.microsoft.com/office/powerpoint/2010/main" val="997541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Nature selects for speed</a:t>
            </a:r>
            <a:endParaRPr lang="en-GB" dirty="0"/>
          </a:p>
        </p:txBody>
      </p:sp>
      <p:sp>
        <p:nvSpPr>
          <p:cNvPr id="3" name="Zástupný symbol pro obsah 2"/>
          <p:cNvSpPr>
            <a:spLocks noGrp="1"/>
          </p:cNvSpPr>
          <p:nvPr>
            <p:ph idx="1"/>
          </p:nvPr>
        </p:nvSpPr>
        <p:spPr>
          <a:xfrm>
            <a:off x="1103312" y="2052918"/>
            <a:ext cx="8946541" cy="3574159"/>
          </a:xfrm>
        </p:spPr>
        <p:txBody>
          <a:bodyPr/>
          <a:lstStyle/>
          <a:p>
            <a:r>
              <a:rPr lang="en-GB" dirty="0" smtClean="0"/>
              <a:t>Speed over accuracy</a:t>
            </a:r>
          </a:p>
          <a:p>
            <a:pPr lvl="1"/>
            <a:r>
              <a:rPr lang="en-GB" dirty="0" smtClean="0"/>
              <a:t>It matter less where you run than that you run as quickly as possible</a:t>
            </a:r>
          </a:p>
          <a:p>
            <a:endParaRPr lang="en-GB" dirty="0"/>
          </a:p>
          <a:p>
            <a:r>
              <a:rPr lang="en-GB" dirty="0" smtClean="0"/>
              <a:t>Limited time frame (5 min)</a:t>
            </a:r>
          </a:p>
          <a:p>
            <a:pPr lvl="1"/>
            <a:r>
              <a:rPr lang="en-GB" dirty="0" smtClean="0"/>
              <a:t>Most negatives effects of stress are the result of turning on the system for way longer than the approximately 5 minutes it usually takes.</a:t>
            </a:r>
            <a:endParaRPr lang="en-GB" dirty="0"/>
          </a:p>
        </p:txBody>
      </p:sp>
      <p:sp>
        <p:nvSpPr>
          <p:cNvPr id="4" name="TextovéPole 3"/>
          <p:cNvSpPr txBox="1"/>
          <p:nvPr/>
        </p:nvSpPr>
        <p:spPr>
          <a:xfrm>
            <a:off x="1103312" y="5521569"/>
            <a:ext cx="10795611" cy="954107"/>
          </a:xfrm>
          <a:prstGeom prst="rect">
            <a:avLst/>
          </a:prstGeom>
          <a:noFill/>
          <a:ln>
            <a:solidFill>
              <a:schemeClr val="tx1"/>
            </a:solidFill>
          </a:ln>
        </p:spPr>
        <p:txBody>
          <a:bodyPr wrap="square" rtlCol="0">
            <a:spAutoFit/>
          </a:bodyPr>
          <a:lstStyle/>
          <a:p>
            <a:r>
              <a:rPr lang="en-GB" sz="1400" dirty="0" err="1"/>
              <a:t>Sapolsky</a:t>
            </a:r>
            <a:r>
              <a:rPr lang="en-GB" sz="1400" dirty="0"/>
              <a:t>, R. M. (2004). Why zebras don’t get ulcers: A guide to stress, stress related diseases, and coping. In </a:t>
            </a:r>
            <a:r>
              <a:rPr lang="en-GB" sz="1400" i="1" dirty="0"/>
              <a:t>Natural History</a:t>
            </a:r>
            <a:r>
              <a:rPr lang="en-GB" sz="1400" dirty="0"/>
              <a:t>. </a:t>
            </a:r>
            <a:r>
              <a:rPr lang="en-GB" sz="1400" dirty="0">
                <a:hlinkClick r:id="rId2"/>
              </a:rPr>
              <a:t>https://</a:t>
            </a:r>
            <a:r>
              <a:rPr lang="en-GB" sz="1400" dirty="0" smtClean="0">
                <a:hlinkClick r:id="rId2"/>
              </a:rPr>
              <a:t>doi.org/10.1002/cir.3880060119</a:t>
            </a:r>
            <a:endParaRPr lang="en-GB" sz="1400" dirty="0" smtClean="0"/>
          </a:p>
          <a:p>
            <a:r>
              <a:rPr lang="en-GB" sz="1400" dirty="0" err="1"/>
              <a:t>Heitz</a:t>
            </a:r>
            <a:r>
              <a:rPr lang="en-GB" sz="1400" dirty="0"/>
              <a:t>, R. P. (2014). The speed-accuracy </a:t>
            </a:r>
            <a:r>
              <a:rPr lang="en-GB" sz="1400" dirty="0" err="1"/>
              <a:t>tradeoff</a:t>
            </a:r>
            <a:r>
              <a:rPr lang="en-GB" sz="1400" dirty="0"/>
              <a:t>: History, physiology, methodology, and </a:t>
            </a:r>
            <a:r>
              <a:rPr lang="en-GB" sz="1400" dirty="0" err="1"/>
              <a:t>behavior</a:t>
            </a:r>
            <a:r>
              <a:rPr lang="en-GB" sz="1400" dirty="0"/>
              <a:t>. </a:t>
            </a:r>
            <a:r>
              <a:rPr lang="en-GB" sz="1400" i="1" dirty="0"/>
              <a:t>Frontiers in Neuroscience</a:t>
            </a:r>
            <a:r>
              <a:rPr lang="en-GB" sz="1400" dirty="0"/>
              <a:t>, </a:t>
            </a:r>
            <a:r>
              <a:rPr lang="en-GB" sz="1400" i="1" dirty="0"/>
              <a:t>8</a:t>
            </a:r>
            <a:r>
              <a:rPr lang="en-GB" sz="1400" dirty="0"/>
              <a:t>(8 JUN), 1–19. https://</a:t>
            </a:r>
            <a:r>
              <a:rPr lang="en-GB" sz="1400" dirty="0" smtClean="0"/>
              <a:t>doi.org/10.3389/fnins.2014.00150</a:t>
            </a:r>
            <a:endParaRPr lang="en-GB" sz="1400" dirty="0"/>
          </a:p>
        </p:txBody>
      </p:sp>
    </p:spTree>
    <p:extLst>
      <p:ext uri="{BB962C8B-B14F-4D97-AF65-F5344CB8AC3E}">
        <p14:creationId xmlns:p14="http://schemas.microsoft.com/office/powerpoint/2010/main" val="945569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sz="4000" dirty="0" smtClean="0"/>
              <a:t>Both the lion and the gazelle need the same acute processes to survive</a:t>
            </a:r>
            <a:endParaRPr lang="en-GB" sz="4000" dirty="0"/>
          </a:p>
        </p:txBody>
      </p:sp>
      <p:sp>
        <p:nvSpPr>
          <p:cNvPr id="3" name="Zástupný symbol pro obsah 2"/>
          <p:cNvSpPr>
            <a:spLocks noGrp="1"/>
          </p:cNvSpPr>
          <p:nvPr>
            <p:ph idx="1"/>
          </p:nvPr>
        </p:nvSpPr>
        <p:spPr/>
        <p:txBody>
          <a:bodyPr/>
          <a:lstStyle/>
          <a:p>
            <a:endParaRPr lang="en-US" dirty="0" smtClean="0"/>
          </a:p>
          <a:p>
            <a:r>
              <a:rPr lang="en-US" dirty="0" smtClean="0"/>
              <a:t>Energy (fuel + oxygen)</a:t>
            </a:r>
          </a:p>
          <a:p>
            <a:pPr marL="0" indent="0">
              <a:buNone/>
            </a:pPr>
            <a:endParaRPr lang="en-US" dirty="0" smtClean="0"/>
          </a:p>
          <a:p>
            <a:r>
              <a:rPr lang="en-US" dirty="0" smtClean="0"/>
              <a:t>Hyper cognitive focus on the task at hand</a:t>
            </a:r>
            <a:endParaRPr lang="en-GB" dirty="0"/>
          </a:p>
          <a:p>
            <a:endParaRPr lang="en-US" dirty="0" smtClean="0"/>
          </a:p>
          <a:p>
            <a:r>
              <a:rPr lang="en-US" dirty="0" smtClean="0"/>
              <a:t>Down-regulation of non-essential processes</a:t>
            </a:r>
          </a:p>
          <a:p>
            <a:endParaRPr lang="en-US" dirty="0"/>
          </a:p>
          <a:p>
            <a:r>
              <a:rPr lang="en-US" dirty="0" smtClean="0"/>
              <a:t>Upregulation of the immune system</a:t>
            </a:r>
            <a:endParaRPr lang="en-GB" dirty="0"/>
          </a:p>
        </p:txBody>
      </p:sp>
    </p:spTree>
    <p:extLst>
      <p:ext uri="{BB962C8B-B14F-4D97-AF65-F5344CB8AC3E}">
        <p14:creationId xmlns:p14="http://schemas.microsoft.com/office/powerpoint/2010/main" val="462444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One major issue to address</a:t>
            </a:r>
            <a:endParaRPr lang="en-GB" dirty="0"/>
          </a:p>
        </p:txBody>
      </p:sp>
      <p:sp>
        <p:nvSpPr>
          <p:cNvPr id="3" name="Zástupný symbol pro obsah 2"/>
          <p:cNvSpPr>
            <a:spLocks noGrp="1"/>
          </p:cNvSpPr>
          <p:nvPr>
            <p:ph idx="1"/>
          </p:nvPr>
        </p:nvSpPr>
        <p:spPr/>
        <p:txBody>
          <a:bodyPr/>
          <a:lstStyle/>
          <a:p>
            <a:r>
              <a:rPr lang="en-US" dirty="0" smtClean="0"/>
              <a:t>The point of this course is </a:t>
            </a:r>
            <a:r>
              <a:rPr lang="en-US" b="1" i="1" u="sng" dirty="0" smtClean="0">
                <a:solidFill>
                  <a:srgbClr val="FF0000"/>
                </a:solidFill>
              </a:rPr>
              <a:t>NOT</a:t>
            </a:r>
            <a:r>
              <a:rPr lang="en-US" dirty="0" smtClean="0"/>
              <a:t> [sic!] to reduce or eliminate stress! If you are in a situation that requires a functional, focused and quick response, you had better get stressed like any other mammal!</a:t>
            </a:r>
          </a:p>
          <a:p>
            <a:pPr lvl="1"/>
            <a:r>
              <a:rPr lang="en-US" dirty="0" smtClean="0"/>
              <a:t>Stress management</a:t>
            </a:r>
          </a:p>
          <a:p>
            <a:pPr lvl="1"/>
            <a:r>
              <a:rPr lang="en-US" dirty="0" smtClean="0"/>
              <a:t>(Genetic) disorders that impair the stress response</a:t>
            </a:r>
          </a:p>
          <a:p>
            <a:pPr lvl="2"/>
            <a:r>
              <a:rPr lang="en-US" dirty="0" smtClean="0"/>
              <a:t>Psychopathy</a:t>
            </a:r>
          </a:p>
          <a:p>
            <a:pPr lvl="2"/>
            <a:r>
              <a:rPr lang="en-US" dirty="0" smtClean="0"/>
              <a:t>Addison’s disease</a:t>
            </a:r>
          </a:p>
          <a:p>
            <a:pPr lvl="2"/>
            <a:endParaRPr lang="en-GB" dirty="0"/>
          </a:p>
        </p:txBody>
      </p:sp>
    </p:spTree>
    <p:extLst>
      <p:ext uri="{BB962C8B-B14F-4D97-AF65-F5344CB8AC3E}">
        <p14:creationId xmlns:p14="http://schemas.microsoft.com/office/powerpoint/2010/main" val="195357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An easy conceptualisation of the different neurotransmitters involved</a:t>
            </a:r>
            <a:endParaRPr lang="en-GB" dirty="0"/>
          </a:p>
        </p:txBody>
      </p:sp>
      <p:sp>
        <p:nvSpPr>
          <p:cNvPr id="3" name="Zástupný symbol pro obsah 2"/>
          <p:cNvSpPr>
            <a:spLocks noGrp="1"/>
          </p:cNvSpPr>
          <p:nvPr>
            <p:ph idx="1"/>
          </p:nvPr>
        </p:nvSpPr>
        <p:spPr>
          <a:xfrm>
            <a:off x="2589212" y="2133600"/>
            <a:ext cx="8915400" cy="3283789"/>
          </a:xfrm>
        </p:spPr>
        <p:txBody>
          <a:bodyPr>
            <a:normAutofit fontScale="77500" lnSpcReduction="20000"/>
          </a:bodyPr>
          <a:lstStyle/>
          <a:p>
            <a:r>
              <a:rPr lang="en-GB" dirty="0" smtClean="0"/>
              <a:t>Noradrenaline (movement)</a:t>
            </a:r>
          </a:p>
          <a:p>
            <a:pPr lvl="1"/>
            <a:r>
              <a:rPr lang="en-GB" dirty="0"/>
              <a:t>Blood pressure / heart-rate</a:t>
            </a:r>
          </a:p>
          <a:p>
            <a:pPr lvl="1"/>
            <a:r>
              <a:rPr lang="en-GB" dirty="0"/>
              <a:t>Respiration rate</a:t>
            </a:r>
          </a:p>
          <a:p>
            <a:pPr lvl="1"/>
            <a:r>
              <a:rPr lang="en-GB" dirty="0"/>
              <a:t> Task related focus and </a:t>
            </a:r>
            <a:r>
              <a:rPr lang="en-GB" dirty="0" smtClean="0"/>
              <a:t>memory</a:t>
            </a:r>
            <a:endParaRPr lang="en-GB" dirty="0"/>
          </a:p>
          <a:p>
            <a:endParaRPr lang="en-GB" dirty="0" smtClean="0"/>
          </a:p>
          <a:p>
            <a:r>
              <a:rPr lang="en-GB" dirty="0" smtClean="0"/>
              <a:t>Cortisol (energy)</a:t>
            </a:r>
          </a:p>
          <a:p>
            <a:pPr lvl="1"/>
            <a:r>
              <a:rPr lang="en-GB" dirty="0"/>
              <a:t>Release glucose (fuel) from glycogen </a:t>
            </a:r>
            <a:r>
              <a:rPr lang="en-GB" dirty="0" smtClean="0"/>
              <a:t>stores</a:t>
            </a:r>
          </a:p>
          <a:p>
            <a:pPr lvl="1"/>
            <a:r>
              <a:rPr lang="en-GB" dirty="0" smtClean="0"/>
              <a:t>Suppress inflammation</a:t>
            </a:r>
          </a:p>
          <a:p>
            <a:pPr lvl="1"/>
            <a:r>
              <a:rPr lang="en-GB" dirty="0" smtClean="0"/>
              <a:t>Blood </a:t>
            </a:r>
            <a:r>
              <a:rPr lang="en-GB" dirty="0"/>
              <a:t>pressure</a:t>
            </a:r>
          </a:p>
          <a:p>
            <a:endParaRPr lang="en-GB" dirty="0"/>
          </a:p>
          <a:p>
            <a:r>
              <a:rPr lang="en-GB" dirty="0" smtClean="0"/>
              <a:t>Dopamine (direction)</a:t>
            </a:r>
          </a:p>
          <a:p>
            <a:pPr marL="457200" lvl="1" indent="0">
              <a:buNone/>
            </a:pPr>
            <a:endParaRPr lang="en-GB" dirty="0" smtClean="0"/>
          </a:p>
        </p:txBody>
      </p:sp>
      <p:sp>
        <p:nvSpPr>
          <p:cNvPr id="4" name="TextovéPole 3"/>
          <p:cNvSpPr txBox="1"/>
          <p:nvPr/>
        </p:nvSpPr>
        <p:spPr>
          <a:xfrm>
            <a:off x="2589212" y="5645989"/>
            <a:ext cx="8983724" cy="1015663"/>
          </a:xfrm>
          <a:prstGeom prst="rect">
            <a:avLst/>
          </a:prstGeom>
          <a:noFill/>
          <a:ln>
            <a:solidFill>
              <a:schemeClr val="tx1"/>
            </a:solidFill>
          </a:ln>
        </p:spPr>
        <p:txBody>
          <a:bodyPr wrap="square" rtlCol="0">
            <a:spAutoFit/>
          </a:bodyPr>
          <a:lstStyle/>
          <a:p>
            <a:r>
              <a:rPr lang="en-GB" sz="1200" dirty="0"/>
              <a:t>Schultz, W. (2002). Getting formal with dopamine and reward. </a:t>
            </a:r>
            <a:r>
              <a:rPr lang="en-GB" sz="1200" i="1" dirty="0"/>
              <a:t>Neuron</a:t>
            </a:r>
            <a:r>
              <a:rPr lang="en-GB" sz="1200" dirty="0"/>
              <a:t>, </a:t>
            </a:r>
            <a:r>
              <a:rPr lang="en-GB" sz="1200" i="1" dirty="0"/>
              <a:t>36</a:t>
            </a:r>
            <a:r>
              <a:rPr lang="en-GB" sz="1200" dirty="0"/>
              <a:t>(2), 241–263. </a:t>
            </a:r>
            <a:r>
              <a:rPr lang="en-GB" sz="1200" dirty="0">
                <a:hlinkClick r:id="rId2"/>
              </a:rPr>
              <a:t>https://</a:t>
            </a:r>
            <a:r>
              <a:rPr lang="en-GB" sz="1200" dirty="0" smtClean="0">
                <a:hlinkClick r:id="rId2"/>
              </a:rPr>
              <a:t>doi.org/10.1016/S0896-6273(02)00967-4</a:t>
            </a:r>
            <a:endParaRPr lang="en-GB" sz="1200" dirty="0" smtClean="0"/>
          </a:p>
          <a:p>
            <a:r>
              <a:rPr lang="en-GB" sz="1200" dirty="0"/>
              <a:t>Ross, J. A., &amp; Van </a:t>
            </a:r>
            <a:r>
              <a:rPr lang="en-GB" sz="1200" dirty="0" err="1"/>
              <a:t>Bockstaele</a:t>
            </a:r>
            <a:r>
              <a:rPr lang="en-GB" sz="1200" dirty="0"/>
              <a:t>, E. J. (2021). The Locus </a:t>
            </a:r>
            <a:r>
              <a:rPr lang="en-GB" sz="1200" dirty="0" err="1"/>
              <a:t>Coeruleus</a:t>
            </a:r>
            <a:r>
              <a:rPr lang="en-GB" sz="1200" dirty="0"/>
              <a:t>- Norepinephrine System in Stress and Arousal: </a:t>
            </a:r>
            <a:r>
              <a:rPr lang="en-GB" sz="1200" dirty="0" err="1"/>
              <a:t>Unraveling</a:t>
            </a:r>
            <a:r>
              <a:rPr lang="en-GB" sz="1200" dirty="0"/>
              <a:t> Historical, Current, and Future Perspectives. </a:t>
            </a:r>
            <a:r>
              <a:rPr lang="en-GB" sz="1200" i="1" dirty="0"/>
              <a:t>Frontiers in Psychiatry</a:t>
            </a:r>
            <a:r>
              <a:rPr lang="en-GB" sz="1200" dirty="0"/>
              <a:t>, </a:t>
            </a:r>
            <a:r>
              <a:rPr lang="en-GB" sz="1200" i="1" dirty="0"/>
              <a:t>11</a:t>
            </a:r>
            <a:r>
              <a:rPr lang="en-GB" sz="1200" dirty="0"/>
              <a:t>(January), 1–23. https://</a:t>
            </a:r>
            <a:r>
              <a:rPr lang="en-GB" sz="1200" dirty="0" smtClean="0"/>
              <a:t>doi.org/10.3389/fpsyt.2020.601519</a:t>
            </a:r>
            <a:endParaRPr lang="en-GB" sz="1200" dirty="0"/>
          </a:p>
        </p:txBody>
      </p:sp>
    </p:spTree>
    <p:extLst>
      <p:ext uri="{BB962C8B-B14F-4D97-AF65-F5344CB8AC3E}">
        <p14:creationId xmlns:p14="http://schemas.microsoft.com/office/powerpoint/2010/main" val="2771417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Stress as a promotor of peak performance</a:t>
            </a:r>
            <a:endParaRPr lang="en-GB" dirty="0"/>
          </a:p>
        </p:txBody>
      </p:sp>
      <p:sp>
        <p:nvSpPr>
          <p:cNvPr id="3" name="Zástupný symbol pro obsah 2"/>
          <p:cNvSpPr>
            <a:spLocks noGrp="1"/>
          </p:cNvSpPr>
          <p:nvPr>
            <p:ph idx="1"/>
          </p:nvPr>
        </p:nvSpPr>
        <p:spPr/>
        <p:txBody>
          <a:bodyPr/>
          <a:lstStyle/>
          <a:p>
            <a:r>
              <a:rPr lang="en-GB" dirty="0" smtClean="0"/>
              <a:t>Without stress you’d get bored! Nothing would get done, and you would probably die off as a species.</a:t>
            </a:r>
          </a:p>
          <a:p>
            <a:endParaRPr lang="en-GB" dirty="0"/>
          </a:p>
          <a:p>
            <a:pPr lvl="1"/>
            <a:r>
              <a:rPr lang="en-GB" dirty="0" smtClean="0"/>
              <a:t>Stress facilitates / supports</a:t>
            </a:r>
          </a:p>
          <a:p>
            <a:pPr lvl="2"/>
            <a:r>
              <a:rPr lang="en-GB" dirty="0" smtClean="0"/>
              <a:t>Movement</a:t>
            </a:r>
          </a:p>
          <a:p>
            <a:pPr lvl="2"/>
            <a:r>
              <a:rPr lang="en-GB" dirty="0" smtClean="0"/>
              <a:t>Progress</a:t>
            </a:r>
          </a:p>
          <a:p>
            <a:pPr lvl="2"/>
            <a:r>
              <a:rPr lang="en-GB" dirty="0" smtClean="0"/>
              <a:t>Community</a:t>
            </a:r>
          </a:p>
          <a:p>
            <a:pPr lvl="2"/>
            <a:r>
              <a:rPr lang="en-GB" dirty="0" smtClean="0"/>
              <a:t>Human excellence against all odds</a:t>
            </a:r>
          </a:p>
          <a:p>
            <a:pPr lvl="2"/>
            <a:endParaRPr lang="en-GB" dirty="0"/>
          </a:p>
          <a:p>
            <a:pPr marL="0" indent="0">
              <a:buNone/>
            </a:pPr>
            <a:endParaRPr lang="en-GB" dirty="0" smtClean="0"/>
          </a:p>
        </p:txBody>
      </p:sp>
    </p:spTree>
    <p:extLst>
      <p:ext uri="{BB962C8B-B14F-4D97-AF65-F5344CB8AC3E}">
        <p14:creationId xmlns:p14="http://schemas.microsoft.com/office/powerpoint/2010/main" val="11000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Course: </a:t>
            </a:r>
            <a:r>
              <a:rPr lang="en-GB" sz="4400" dirty="0"/>
              <a:t>Performing under Pressure</a:t>
            </a:r>
            <a:endParaRPr lang="en-GB" dirty="0"/>
          </a:p>
        </p:txBody>
      </p:sp>
      <p:sp>
        <p:nvSpPr>
          <p:cNvPr id="3" name="Zástupný symbol pro obsah 2"/>
          <p:cNvSpPr>
            <a:spLocks noGrp="1"/>
          </p:cNvSpPr>
          <p:nvPr>
            <p:ph idx="1"/>
          </p:nvPr>
        </p:nvSpPr>
        <p:spPr/>
        <p:txBody>
          <a:bodyPr/>
          <a:lstStyle/>
          <a:p>
            <a:r>
              <a:rPr lang="en-GB" dirty="0" smtClean="0"/>
              <a:t>Faculty of Sports Studies </a:t>
            </a:r>
          </a:p>
          <a:p>
            <a:r>
              <a:rPr lang="en-GB" dirty="0" smtClean="0"/>
              <a:t>Schedule</a:t>
            </a:r>
            <a:endParaRPr lang="en-GB" dirty="0" smtClean="0"/>
          </a:p>
          <a:p>
            <a:pPr lvl="1"/>
            <a:r>
              <a:rPr lang="en-GB" b="1" i="1" dirty="0" smtClean="0">
                <a:solidFill>
                  <a:srgbClr val="FF0000"/>
                </a:solidFill>
              </a:rPr>
              <a:t>Every </a:t>
            </a:r>
            <a:r>
              <a:rPr lang="en-GB" b="1" i="1" dirty="0" smtClean="0">
                <a:solidFill>
                  <a:srgbClr val="FF0000"/>
                </a:solidFill>
              </a:rPr>
              <a:t>Tuesday at 9:00</a:t>
            </a:r>
            <a:endParaRPr lang="en-GB" b="1" i="1" dirty="0" smtClean="0">
              <a:solidFill>
                <a:srgbClr val="FF0000"/>
              </a:solidFill>
            </a:endParaRPr>
          </a:p>
          <a:p>
            <a:r>
              <a:rPr lang="en-GB" dirty="0" smtClean="0"/>
              <a:t>Lecturer</a:t>
            </a:r>
          </a:p>
          <a:p>
            <a:pPr lvl="1"/>
            <a:r>
              <a:rPr lang="en-GB" dirty="0" smtClean="0"/>
              <a:t>David William Mac </a:t>
            </a:r>
            <a:r>
              <a:rPr lang="en-GB" dirty="0" err="1" smtClean="0"/>
              <a:t>Gillavry</a:t>
            </a:r>
            <a:endParaRPr lang="en-GB" dirty="0" smtClean="0"/>
          </a:p>
          <a:p>
            <a:pPr lvl="1"/>
            <a:r>
              <a:rPr lang="en-GB" dirty="0" smtClean="0">
                <a:hlinkClick r:id="rId2"/>
              </a:rPr>
              <a:t>404280@in.muni.cz</a:t>
            </a:r>
            <a:endParaRPr lang="en-GB" dirty="0" smtClean="0"/>
          </a:p>
          <a:p>
            <a:pPr lvl="1"/>
            <a:r>
              <a:rPr lang="en-US" dirty="0" smtClean="0"/>
              <a:t>Office hours – upon request</a:t>
            </a:r>
          </a:p>
          <a:p>
            <a:pPr lvl="1"/>
            <a:endParaRPr lang="en-GB" dirty="0" smtClean="0"/>
          </a:p>
        </p:txBody>
      </p:sp>
    </p:spTree>
    <p:extLst>
      <p:ext uri="{BB962C8B-B14F-4D97-AF65-F5344CB8AC3E}">
        <p14:creationId xmlns:p14="http://schemas.microsoft.com/office/powerpoint/2010/main" val="116613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Who am I?</a:t>
            </a:r>
            <a:endParaRPr lang="en-GB" dirty="0"/>
          </a:p>
        </p:txBody>
      </p:sp>
      <p:sp>
        <p:nvSpPr>
          <p:cNvPr id="3" name="Zástupný symbol pro obsah 2"/>
          <p:cNvSpPr>
            <a:spLocks noGrp="1"/>
          </p:cNvSpPr>
          <p:nvPr>
            <p:ph sz="half" idx="1"/>
          </p:nvPr>
        </p:nvSpPr>
        <p:spPr/>
        <p:txBody>
          <a:bodyPr/>
          <a:lstStyle/>
          <a:p>
            <a:r>
              <a:rPr lang="en-US" sz="1600" dirty="0"/>
              <a:t>Religious </a:t>
            </a:r>
            <a:r>
              <a:rPr lang="en-US" sz="1600" dirty="0" smtClean="0"/>
              <a:t>studies (</a:t>
            </a:r>
            <a:r>
              <a:rPr lang="en-US" sz="1600" dirty="0" err="1" smtClean="0"/>
              <a:t>UvA</a:t>
            </a:r>
            <a:r>
              <a:rPr lang="en-US" sz="1600" dirty="0" smtClean="0"/>
              <a:t> / MUNI)</a:t>
            </a:r>
            <a:endParaRPr lang="en-US" sz="1600" dirty="0"/>
          </a:p>
          <a:p>
            <a:pPr lvl="1"/>
            <a:r>
              <a:rPr lang="en-US" dirty="0" smtClean="0"/>
              <a:t>Cognitive science </a:t>
            </a:r>
            <a:r>
              <a:rPr lang="en-US" dirty="0"/>
              <a:t>of </a:t>
            </a:r>
            <a:r>
              <a:rPr lang="en-US" dirty="0" smtClean="0"/>
              <a:t>religion</a:t>
            </a:r>
          </a:p>
          <a:p>
            <a:pPr lvl="1"/>
            <a:r>
              <a:rPr lang="en-US" dirty="0" smtClean="0"/>
              <a:t>Western esotericism</a:t>
            </a:r>
          </a:p>
          <a:p>
            <a:pPr lvl="1"/>
            <a:r>
              <a:rPr lang="en-US" dirty="0" smtClean="0"/>
              <a:t>Secrecy dynamics</a:t>
            </a:r>
            <a:endParaRPr lang="en-US" dirty="0"/>
          </a:p>
          <a:p>
            <a:r>
              <a:rPr lang="en-US" sz="1600" dirty="0"/>
              <a:t>Military </a:t>
            </a:r>
            <a:r>
              <a:rPr lang="en-US" sz="1600" dirty="0" smtClean="0"/>
              <a:t>Management (UNOB)</a:t>
            </a:r>
            <a:endParaRPr lang="en-US" sz="1600" dirty="0"/>
          </a:p>
          <a:p>
            <a:pPr lvl="1"/>
            <a:r>
              <a:rPr lang="en-US" dirty="0"/>
              <a:t>Stress &amp; PTSD</a:t>
            </a:r>
          </a:p>
          <a:p>
            <a:pPr lvl="1"/>
            <a:r>
              <a:rPr lang="en-US" dirty="0"/>
              <a:t>Leadership </a:t>
            </a:r>
          </a:p>
          <a:p>
            <a:pPr lvl="1"/>
            <a:r>
              <a:rPr lang="en-US" dirty="0" smtClean="0"/>
              <a:t>Nutrition</a:t>
            </a:r>
          </a:p>
          <a:p>
            <a:pPr lvl="1"/>
            <a:r>
              <a:rPr lang="en-US" dirty="0" smtClean="0"/>
              <a:t>Social conformity &amp; in-group dynamics</a:t>
            </a:r>
            <a:endParaRPr lang="en-US" dirty="0"/>
          </a:p>
          <a:p>
            <a:endParaRPr lang="en-GB" dirty="0"/>
          </a:p>
        </p:txBody>
      </p:sp>
      <p:pic>
        <p:nvPicPr>
          <p:cNvPr id="5" name="Content Placeholder 4">
            <a:extLst>
              <a:ext uri="{FF2B5EF4-FFF2-40B4-BE49-F238E27FC236}">
                <a16:creationId xmlns:a16="http://schemas.microsoft.com/office/drawing/2014/main" id="{40B88928-2E42-E945-963D-3AE319156DE2}"/>
              </a:ext>
            </a:extLst>
          </p:cNvPr>
          <p:cNvPicPr>
            <a:picLocks noGrp="1" noChangeAspect="1"/>
          </p:cNvPicPr>
          <p:nvPr>
            <p:ph sz="half" idx="2"/>
          </p:nvPr>
        </p:nvPicPr>
        <p:blipFill rotWithShape="1">
          <a:blip r:embed="rId2"/>
          <a:srcRect r="1" b="1630"/>
          <a:stretch/>
        </p:blipFill>
        <p:spPr>
          <a:xfrm>
            <a:off x="7768652" y="1905000"/>
            <a:ext cx="3735959" cy="4200525"/>
          </a:xfrm>
          <a:prstGeom prst="rect">
            <a:avLst/>
          </a:prstGeom>
        </p:spPr>
      </p:pic>
    </p:spTree>
    <p:extLst>
      <p:ext uri="{BB962C8B-B14F-4D97-AF65-F5344CB8AC3E}">
        <p14:creationId xmlns:p14="http://schemas.microsoft.com/office/powerpoint/2010/main" val="1083538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dirty="0" smtClean="0"/>
              <a:t>My current research </a:t>
            </a:r>
            <a:br>
              <a:rPr lang="en-GB" dirty="0" smtClean="0"/>
            </a:br>
            <a:r>
              <a:rPr lang="en-GB" dirty="0" smtClean="0"/>
              <a:t>University of Defence</a:t>
            </a:r>
            <a:endParaRPr lang="en-GB" dirty="0"/>
          </a:p>
        </p:txBody>
      </p:sp>
      <p:sp>
        <p:nvSpPr>
          <p:cNvPr id="3" name="Zástupný symbol pro obsah 2"/>
          <p:cNvSpPr>
            <a:spLocks noGrp="1"/>
          </p:cNvSpPr>
          <p:nvPr>
            <p:ph sz="half" idx="1"/>
          </p:nvPr>
        </p:nvSpPr>
        <p:spPr/>
        <p:txBody>
          <a:bodyPr/>
          <a:lstStyle/>
          <a:p>
            <a:r>
              <a:rPr lang="en-GB" dirty="0" smtClean="0"/>
              <a:t>Stress resilience under extreme conditions</a:t>
            </a:r>
          </a:p>
          <a:p>
            <a:r>
              <a:rPr lang="en-GB" dirty="0" smtClean="0"/>
              <a:t>Leadership &amp; combat leadership</a:t>
            </a:r>
          </a:p>
          <a:p>
            <a:r>
              <a:rPr lang="en-GB" dirty="0" smtClean="0"/>
              <a:t>In-group dynamics &amp; moral behaviour under extreme conditions</a:t>
            </a:r>
          </a:p>
          <a:p>
            <a:r>
              <a:rPr lang="en-GB" dirty="0" smtClean="0"/>
              <a:t>Preparation for high-stress experiences</a:t>
            </a:r>
            <a:endParaRPr lang="en-GB" dirty="0"/>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094" r="18021"/>
          <a:stretch/>
        </p:blipFill>
        <p:spPr>
          <a:xfrm>
            <a:off x="6849372" y="2060575"/>
            <a:ext cx="4207471" cy="4195763"/>
          </a:xfrm>
        </p:spPr>
      </p:pic>
    </p:spTree>
    <p:extLst>
      <p:ext uri="{BB962C8B-B14F-4D97-AF65-F5344CB8AC3E}">
        <p14:creationId xmlns:p14="http://schemas.microsoft.com/office/powerpoint/2010/main" val="395902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Course specifics</a:t>
            </a:r>
            <a:endParaRPr lang="en-GB"/>
          </a:p>
        </p:txBody>
      </p:sp>
      <p:sp>
        <p:nvSpPr>
          <p:cNvPr id="3" name="Zástupný symbol pro obsah 2"/>
          <p:cNvSpPr>
            <a:spLocks noGrp="1"/>
          </p:cNvSpPr>
          <p:nvPr>
            <p:ph idx="1"/>
          </p:nvPr>
        </p:nvSpPr>
        <p:spPr/>
        <p:txBody>
          <a:bodyPr/>
          <a:lstStyle/>
          <a:p>
            <a:r>
              <a:rPr lang="en-GB" dirty="0"/>
              <a:t>The course aims to provide students with a comprehensive understanding of the evolution and function of the stress response, as well as practical methods to optimise this response for better performance. Students will learn that the stress response is a double edged sword that can be incredibly harmful to both short-term performance and long-term health, or a tool with which to tackle complex problems under time pressure. After successful completion of the course students will have a both a theoretical basis and a set of practically applicable techniques, with which the stress response can be optimised for performance in both oneself and others. </a:t>
            </a:r>
          </a:p>
        </p:txBody>
      </p:sp>
    </p:spTree>
    <p:extLst>
      <p:ext uri="{BB962C8B-B14F-4D97-AF65-F5344CB8AC3E}">
        <p14:creationId xmlns:p14="http://schemas.microsoft.com/office/powerpoint/2010/main" val="351432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Syllabus</a:t>
            </a:r>
            <a:endParaRPr lang="en-GB"/>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940402545"/>
              </p:ext>
            </p:extLst>
          </p:nvPr>
        </p:nvGraphicFramePr>
        <p:xfrm>
          <a:off x="2592925" y="1616242"/>
          <a:ext cx="8947149" cy="4968240"/>
        </p:xfrm>
        <a:graphic>
          <a:graphicData uri="http://schemas.openxmlformats.org/drawingml/2006/table">
            <a:tbl>
              <a:tblPr firstRow="1" bandRow="1">
                <a:tableStyleId>{5C22544A-7EE6-4342-B048-85BDC9FD1C3A}</a:tableStyleId>
              </a:tblPr>
              <a:tblGrid>
                <a:gridCol w="1020762">
                  <a:extLst>
                    <a:ext uri="{9D8B030D-6E8A-4147-A177-3AD203B41FA5}">
                      <a16:colId xmlns:a16="http://schemas.microsoft.com/office/drawing/2014/main" val="700142180"/>
                    </a:ext>
                  </a:extLst>
                </a:gridCol>
                <a:gridCol w="4944004">
                  <a:extLst>
                    <a:ext uri="{9D8B030D-6E8A-4147-A177-3AD203B41FA5}">
                      <a16:colId xmlns:a16="http://schemas.microsoft.com/office/drawing/2014/main" val="2900192762"/>
                    </a:ext>
                  </a:extLst>
                </a:gridCol>
                <a:gridCol w="2982383">
                  <a:extLst>
                    <a:ext uri="{9D8B030D-6E8A-4147-A177-3AD203B41FA5}">
                      <a16:colId xmlns:a16="http://schemas.microsoft.com/office/drawing/2014/main" val="661093648"/>
                    </a:ext>
                  </a:extLst>
                </a:gridCol>
              </a:tblGrid>
              <a:tr h="304480">
                <a:tc>
                  <a:txBody>
                    <a:bodyPr/>
                    <a:lstStyle/>
                    <a:p>
                      <a:pPr algn="ctr"/>
                      <a:r>
                        <a:rPr lang="en-US" sz="1600" smtClean="0"/>
                        <a:t>Lecture</a:t>
                      </a:r>
                      <a:endParaRPr lang="en-GB" sz="1600" dirty="0"/>
                    </a:p>
                  </a:txBody>
                  <a:tcPr/>
                </a:tc>
                <a:tc>
                  <a:txBody>
                    <a:bodyPr/>
                    <a:lstStyle/>
                    <a:p>
                      <a:pPr algn="ctr"/>
                      <a:r>
                        <a:rPr lang="en-US" sz="1600" dirty="0" smtClean="0"/>
                        <a:t>Topic</a:t>
                      </a:r>
                      <a:endParaRPr lang="en-GB" sz="1600" dirty="0"/>
                    </a:p>
                  </a:txBody>
                  <a:tcPr/>
                </a:tc>
                <a:tc>
                  <a:txBody>
                    <a:bodyPr/>
                    <a:lstStyle/>
                    <a:p>
                      <a:pPr algn="ctr"/>
                      <a:r>
                        <a:rPr lang="en-US" sz="1600" dirty="0" smtClean="0"/>
                        <a:t>Seminar</a:t>
                      </a:r>
                      <a:endParaRPr lang="en-GB" sz="1600" dirty="0"/>
                    </a:p>
                  </a:txBody>
                  <a:tcPr/>
                </a:tc>
                <a:extLst>
                  <a:ext uri="{0D108BD9-81ED-4DB2-BD59-A6C34878D82A}">
                    <a16:rowId xmlns:a16="http://schemas.microsoft.com/office/drawing/2014/main" val="3055146667"/>
                  </a:ext>
                </a:extLst>
              </a:tr>
              <a:tr h="525920">
                <a:tc>
                  <a:txBody>
                    <a:bodyPr/>
                    <a:lstStyle/>
                    <a:p>
                      <a:pPr algn="ctr"/>
                      <a:r>
                        <a:rPr lang="en-US" sz="1600" smtClean="0"/>
                        <a:t>1</a:t>
                      </a:r>
                      <a:endParaRPr lang="en-GB" sz="1600"/>
                    </a:p>
                  </a:txBody>
                  <a:tcPr/>
                </a:tc>
                <a:tc>
                  <a:txBody>
                    <a:bodyPr/>
                    <a:lstStyle/>
                    <a:p>
                      <a:r>
                        <a:rPr lang="en-GB" sz="1600" kern="1200" dirty="0" smtClean="0">
                          <a:solidFill>
                            <a:schemeClr val="dk1"/>
                          </a:solidFill>
                          <a:effectLst/>
                          <a:latin typeface="+mn-lt"/>
                          <a:ea typeface="+mn-ea"/>
                          <a:cs typeface="+mn-cs"/>
                        </a:rPr>
                        <a:t>Introduction to the course and the evolutionary basics of stress </a:t>
                      </a:r>
                    </a:p>
                  </a:txBody>
                  <a:tcPr/>
                </a:tc>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Your stress in a wider context </a:t>
                      </a:r>
                    </a:p>
                    <a:p>
                      <a:endParaRPr lang="en-GB" sz="1600" dirty="0"/>
                    </a:p>
                  </a:txBody>
                  <a:tcPr/>
                </a:tc>
                <a:extLst>
                  <a:ext uri="{0D108BD9-81ED-4DB2-BD59-A6C34878D82A}">
                    <a16:rowId xmlns:a16="http://schemas.microsoft.com/office/drawing/2014/main" val="638106582"/>
                  </a:ext>
                </a:extLst>
              </a:tr>
              <a:tr h="304480">
                <a:tc>
                  <a:txBody>
                    <a:bodyPr/>
                    <a:lstStyle/>
                    <a:p>
                      <a:pPr algn="ctr"/>
                      <a:r>
                        <a:rPr lang="en-US" sz="1600" dirty="0" smtClean="0"/>
                        <a:t>2</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Social stress, reproduction and hierarchy</a:t>
                      </a:r>
                    </a:p>
                  </a:txBody>
                  <a:tcPr/>
                </a:tc>
                <a:tc vMerge="1">
                  <a:txBody>
                    <a:bodyPr/>
                    <a:lstStyle/>
                    <a:p>
                      <a:pPr algn="ctr"/>
                      <a:endParaRPr lang="en-GB" dirty="0"/>
                    </a:p>
                  </a:txBody>
                  <a:tcPr/>
                </a:tc>
                <a:extLst>
                  <a:ext uri="{0D108BD9-81ED-4DB2-BD59-A6C34878D82A}">
                    <a16:rowId xmlns:a16="http://schemas.microsoft.com/office/drawing/2014/main" val="2404684048"/>
                  </a:ext>
                </a:extLst>
              </a:tr>
              <a:tr h="525920">
                <a:tc>
                  <a:txBody>
                    <a:bodyPr/>
                    <a:lstStyle/>
                    <a:p>
                      <a:pPr algn="ctr"/>
                      <a:r>
                        <a:rPr lang="en-US" sz="1600" dirty="0" smtClean="0"/>
                        <a:t>3</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On the genetics and epigenetics of stress resilience / sensitivity </a:t>
                      </a:r>
                    </a:p>
                  </a:txBody>
                  <a:tcPr/>
                </a:tc>
                <a:tc vMerge="1">
                  <a:txBody>
                    <a:bodyPr/>
                    <a:lstStyle/>
                    <a:p>
                      <a:pPr algn="ctr"/>
                      <a:endParaRPr lang="en-GB" dirty="0"/>
                    </a:p>
                  </a:txBody>
                  <a:tcPr/>
                </a:tc>
                <a:extLst>
                  <a:ext uri="{0D108BD9-81ED-4DB2-BD59-A6C34878D82A}">
                    <a16:rowId xmlns:a16="http://schemas.microsoft.com/office/drawing/2014/main" val="2907189838"/>
                  </a:ext>
                </a:extLst>
              </a:tr>
              <a:tr h="304480">
                <a:tc>
                  <a:txBody>
                    <a:bodyPr/>
                    <a:lstStyle/>
                    <a:p>
                      <a:pPr algn="ctr"/>
                      <a:r>
                        <a:rPr lang="en-US" sz="1600" dirty="0" smtClean="0"/>
                        <a:t>4</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On the intersection between culture and stress </a:t>
                      </a:r>
                    </a:p>
                  </a:txBody>
                  <a:tcPr/>
                </a:tc>
                <a:tc vMerge="1">
                  <a:txBody>
                    <a:bodyPr/>
                    <a:lstStyle/>
                    <a:p>
                      <a:pPr algn="ctr"/>
                      <a:endParaRPr lang="en-GB" dirty="0"/>
                    </a:p>
                  </a:txBody>
                  <a:tcPr/>
                </a:tc>
                <a:extLst>
                  <a:ext uri="{0D108BD9-81ED-4DB2-BD59-A6C34878D82A}">
                    <a16:rowId xmlns:a16="http://schemas.microsoft.com/office/drawing/2014/main" val="2020176253"/>
                  </a:ext>
                </a:extLst>
              </a:tr>
              <a:tr h="304480">
                <a:tc>
                  <a:txBody>
                    <a:bodyPr/>
                    <a:lstStyle/>
                    <a:p>
                      <a:pPr algn="ctr"/>
                      <a:r>
                        <a:rPr lang="en-US" sz="1600" dirty="0" smtClean="0"/>
                        <a:t>5</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Why stress makes you stupid, most of the time </a:t>
                      </a:r>
                    </a:p>
                  </a:txBody>
                  <a:tcPr/>
                </a:tc>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What stresses you and why? </a:t>
                      </a:r>
                    </a:p>
                  </a:txBody>
                  <a:tcPr/>
                </a:tc>
                <a:extLst>
                  <a:ext uri="{0D108BD9-81ED-4DB2-BD59-A6C34878D82A}">
                    <a16:rowId xmlns:a16="http://schemas.microsoft.com/office/drawing/2014/main" val="3095621518"/>
                  </a:ext>
                </a:extLst>
              </a:tr>
              <a:tr h="304480">
                <a:tc>
                  <a:txBody>
                    <a:bodyPr/>
                    <a:lstStyle/>
                    <a:p>
                      <a:pPr algn="ctr"/>
                      <a:r>
                        <a:rPr lang="en-US" sz="1600" dirty="0" smtClean="0"/>
                        <a:t>6</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Depression, PTSD and anxiety</a:t>
                      </a:r>
                    </a:p>
                  </a:txBody>
                  <a:tcPr/>
                </a:tc>
                <a:tc vMerge="1">
                  <a:txBody>
                    <a:bodyPr/>
                    <a:lstStyle/>
                    <a:p>
                      <a:pPr algn="ctr"/>
                      <a:endParaRPr lang="en-GB" dirty="0"/>
                    </a:p>
                  </a:txBody>
                  <a:tcPr/>
                </a:tc>
                <a:extLst>
                  <a:ext uri="{0D108BD9-81ED-4DB2-BD59-A6C34878D82A}">
                    <a16:rowId xmlns:a16="http://schemas.microsoft.com/office/drawing/2014/main" val="214279448"/>
                  </a:ext>
                </a:extLst>
              </a:tr>
              <a:tr h="525920">
                <a:tc>
                  <a:txBody>
                    <a:bodyPr/>
                    <a:lstStyle/>
                    <a:p>
                      <a:pPr algn="ctr"/>
                      <a:r>
                        <a:rPr lang="en-US" sz="1600" dirty="0" smtClean="0"/>
                        <a:t>7</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On the psychology of lying, deceit, and how stress makes it all much worse </a:t>
                      </a:r>
                    </a:p>
                  </a:txBody>
                  <a:tcPr/>
                </a:tc>
                <a:tc vMerge="1">
                  <a:txBody>
                    <a:bodyPr/>
                    <a:lstStyle/>
                    <a:p>
                      <a:endParaRPr lang="en-GB" sz="1600" dirty="0"/>
                    </a:p>
                  </a:txBody>
                  <a:tcPr/>
                </a:tc>
                <a:extLst>
                  <a:ext uri="{0D108BD9-81ED-4DB2-BD59-A6C34878D82A}">
                    <a16:rowId xmlns:a16="http://schemas.microsoft.com/office/drawing/2014/main" val="660962739"/>
                  </a:ext>
                </a:extLst>
              </a:tr>
              <a:tr h="332160">
                <a:tc>
                  <a:txBody>
                    <a:bodyPr/>
                    <a:lstStyle/>
                    <a:p>
                      <a:pPr algn="ctr"/>
                      <a:r>
                        <a:rPr lang="en-US" sz="1600" dirty="0" smtClean="0"/>
                        <a:t>8</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Lifestyle and stress I: Nutrition &amp; Sleep</a:t>
                      </a:r>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How can </a:t>
                      </a:r>
                      <a:r>
                        <a:rPr lang="en-GB" sz="1800" i="1" kern="1200" dirty="0" smtClean="0">
                          <a:solidFill>
                            <a:schemeClr val="dk1"/>
                          </a:solidFill>
                          <a:effectLst/>
                          <a:latin typeface="+mn-lt"/>
                          <a:ea typeface="+mn-ea"/>
                          <a:cs typeface="+mn-cs"/>
                        </a:rPr>
                        <a:t>you</a:t>
                      </a:r>
                      <a:r>
                        <a:rPr lang="en-GB" sz="1800" kern="1200" dirty="0" smtClean="0">
                          <a:solidFill>
                            <a:schemeClr val="dk1"/>
                          </a:solidFill>
                          <a:effectLst/>
                          <a:latin typeface="+mn-lt"/>
                          <a:ea typeface="+mn-ea"/>
                          <a:cs typeface="+mn-cs"/>
                        </a:rPr>
                        <a:t> optimise resilience?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778770869"/>
                  </a:ext>
                </a:extLst>
              </a:tr>
              <a:tr h="498240">
                <a:tc>
                  <a:txBody>
                    <a:bodyPr/>
                    <a:lstStyle/>
                    <a:p>
                      <a:pPr algn="ctr"/>
                      <a:r>
                        <a:rPr lang="en-US" sz="1600" dirty="0" smtClean="0"/>
                        <a:t>9</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Lifestyle and stress II: Sport &amp; Social connections</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504174136"/>
                  </a:ext>
                </a:extLst>
              </a:tr>
              <a:tr h="581280">
                <a:tc>
                  <a:txBody>
                    <a:bodyPr/>
                    <a:lstStyle/>
                    <a:p>
                      <a:pPr algn="ctr"/>
                      <a:r>
                        <a:rPr lang="en-GB" sz="1600" dirty="0" smtClean="0"/>
                        <a:t>10</a:t>
                      </a:r>
                      <a:endParaRPr lang="en-GB" sz="1600" dirty="0"/>
                    </a:p>
                  </a:txBody>
                  <a:tcPr/>
                </a:tc>
                <a:tc>
                  <a:txBody>
                    <a:bodyPr/>
                    <a:lstStyle/>
                    <a:p>
                      <a:r>
                        <a:rPr lang="en-GB" sz="1800" kern="1200" dirty="0" smtClean="0">
                          <a:solidFill>
                            <a:schemeClr val="dk1"/>
                          </a:solidFill>
                          <a:effectLst/>
                          <a:latin typeface="+mn-lt"/>
                          <a:ea typeface="+mn-ea"/>
                          <a:cs typeface="+mn-cs"/>
                        </a:rPr>
                        <a:t>Optimising the stress response for greater </a:t>
                      </a:r>
                    </a:p>
                    <a:p>
                      <a:r>
                        <a:rPr lang="en-GB" sz="1800" kern="1200" dirty="0" smtClean="0">
                          <a:solidFill>
                            <a:schemeClr val="dk1"/>
                          </a:solidFill>
                          <a:effectLst/>
                          <a:latin typeface="+mn-lt"/>
                          <a:ea typeface="+mn-ea"/>
                          <a:cs typeface="+mn-cs"/>
                        </a:rPr>
                        <a:t>performance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Practical solutions for stress management</a:t>
                      </a:r>
                    </a:p>
                  </a:txBody>
                  <a:tcPr/>
                </a:tc>
                <a:extLst>
                  <a:ext uri="{0D108BD9-81ED-4DB2-BD59-A6C34878D82A}">
                    <a16:rowId xmlns:a16="http://schemas.microsoft.com/office/drawing/2014/main" val="3227481208"/>
                  </a:ext>
                </a:extLst>
              </a:tr>
            </a:tbl>
          </a:graphicData>
        </a:graphic>
      </p:graphicFrame>
    </p:spTree>
    <p:extLst>
      <p:ext uri="{BB962C8B-B14F-4D97-AF65-F5344CB8AC3E}">
        <p14:creationId xmlns:p14="http://schemas.microsoft.com/office/powerpoint/2010/main" val="337299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Course requirements</a:t>
            </a:r>
            <a:endParaRPr lang="en-GB"/>
          </a:p>
        </p:txBody>
      </p:sp>
      <p:sp>
        <p:nvSpPr>
          <p:cNvPr id="3" name="Zástupný symbol pro obsah 2"/>
          <p:cNvSpPr>
            <a:spLocks noGrp="1"/>
          </p:cNvSpPr>
          <p:nvPr>
            <p:ph idx="1"/>
          </p:nvPr>
        </p:nvSpPr>
        <p:spPr/>
        <p:txBody>
          <a:bodyPr/>
          <a:lstStyle/>
          <a:p>
            <a:r>
              <a:rPr lang="en-US" dirty="0" smtClean="0"/>
              <a:t>Be here, be active &amp; be prepared</a:t>
            </a:r>
          </a:p>
          <a:p>
            <a:r>
              <a:rPr lang="en-US" dirty="0" smtClean="0">
                <a:solidFill>
                  <a:srgbClr val="FF0000"/>
                </a:solidFill>
              </a:rPr>
              <a:t>A term paper </a:t>
            </a:r>
          </a:p>
          <a:p>
            <a:pPr lvl="1"/>
            <a:r>
              <a:rPr lang="en-US" dirty="0" smtClean="0"/>
              <a:t>Min </a:t>
            </a:r>
            <a:r>
              <a:rPr lang="en-US" dirty="0" smtClean="0"/>
              <a:t>5 </a:t>
            </a:r>
            <a:r>
              <a:rPr lang="en-US" dirty="0" smtClean="0"/>
              <a:t>pages (2.0 spacing)</a:t>
            </a:r>
          </a:p>
          <a:p>
            <a:pPr lvl="1"/>
            <a:r>
              <a:rPr lang="en-US" dirty="0" smtClean="0"/>
              <a:t>Proper bibliography and referencing (preferably APA)</a:t>
            </a:r>
          </a:p>
          <a:p>
            <a:pPr lvl="1"/>
            <a:r>
              <a:rPr lang="en-US" dirty="0" smtClean="0"/>
              <a:t>Subject of your choosing as long as it relates to stress and peak performance</a:t>
            </a:r>
          </a:p>
          <a:p>
            <a:pPr lvl="1"/>
            <a:endParaRPr lang="en-GB" dirty="0"/>
          </a:p>
        </p:txBody>
      </p:sp>
    </p:spTree>
    <p:extLst>
      <p:ext uri="{BB962C8B-B14F-4D97-AF65-F5344CB8AC3E}">
        <p14:creationId xmlns:p14="http://schemas.microsoft.com/office/powerpoint/2010/main" val="164016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Stress in an evolutionary context</a:t>
            </a:r>
            <a:endParaRPr lang="en-GB" dirty="0"/>
          </a:p>
        </p:txBody>
      </p:sp>
      <p:sp>
        <p:nvSpPr>
          <p:cNvPr id="3" name="Zástupný symbol pro obsah 2"/>
          <p:cNvSpPr>
            <a:spLocks noGrp="1"/>
          </p:cNvSpPr>
          <p:nvPr>
            <p:ph idx="1"/>
          </p:nvPr>
        </p:nvSpPr>
        <p:spPr/>
        <p:txBody>
          <a:bodyPr/>
          <a:lstStyle/>
          <a:p>
            <a:r>
              <a:rPr lang="en-GB" dirty="0" smtClean="0"/>
              <a:t>Stress evolved to protect the organism from (often life-) threatening stimuli.</a:t>
            </a:r>
          </a:p>
          <a:p>
            <a:endParaRPr lang="en-GB" dirty="0"/>
          </a:p>
          <a:p>
            <a:pPr lvl="1"/>
            <a:r>
              <a:rPr lang="en-GB" dirty="0" smtClean="0"/>
              <a:t>Other species (who wish to eat you)</a:t>
            </a:r>
          </a:p>
          <a:p>
            <a:pPr lvl="1"/>
            <a:r>
              <a:rPr lang="en-GB" dirty="0" smtClean="0"/>
              <a:t>Infections (bacterial and viral)</a:t>
            </a:r>
          </a:p>
          <a:p>
            <a:pPr lvl="1"/>
            <a:r>
              <a:rPr lang="en-GB" dirty="0" smtClean="0"/>
              <a:t>Parasites</a:t>
            </a:r>
          </a:p>
          <a:p>
            <a:pPr lvl="1"/>
            <a:r>
              <a:rPr lang="en-GB" dirty="0" smtClean="0"/>
              <a:t>Injury </a:t>
            </a:r>
          </a:p>
          <a:p>
            <a:pPr lvl="1"/>
            <a:r>
              <a:rPr lang="en-GB" dirty="0" smtClean="0"/>
              <a:t>Out-group members (struggle over recourses)</a:t>
            </a:r>
          </a:p>
          <a:p>
            <a:pPr lvl="1"/>
            <a:r>
              <a:rPr lang="en-GB" dirty="0" smtClean="0"/>
              <a:t>In-group members (struggle over position)</a:t>
            </a:r>
            <a:endParaRPr lang="en-GB" dirty="0"/>
          </a:p>
        </p:txBody>
      </p:sp>
    </p:spTree>
    <p:extLst>
      <p:ext uri="{BB962C8B-B14F-4D97-AF65-F5344CB8AC3E}">
        <p14:creationId xmlns:p14="http://schemas.microsoft.com/office/powerpoint/2010/main" val="68460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Specific solution for a specific problem</a:t>
            </a:r>
            <a:endParaRPr lang="en-GB" dirty="0"/>
          </a:p>
        </p:txBody>
      </p:sp>
      <p:sp>
        <p:nvSpPr>
          <p:cNvPr id="3" name="Zástupný symbol pro obsah 2"/>
          <p:cNvSpPr>
            <a:spLocks noGrp="1"/>
          </p:cNvSpPr>
          <p:nvPr>
            <p:ph idx="1"/>
          </p:nvPr>
        </p:nvSpPr>
        <p:spPr/>
        <p:txBody>
          <a:bodyPr/>
          <a:lstStyle/>
          <a:p>
            <a:r>
              <a:rPr lang="en-GB" dirty="0" smtClean="0"/>
              <a:t>Evolution usually endows us with specific solutions for specific problems. </a:t>
            </a:r>
            <a:endParaRPr lang="en-GB" dirty="0"/>
          </a:p>
          <a:p>
            <a:endParaRPr lang="en-GB" dirty="0" smtClean="0"/>
          </a:p>
          <a:p>
            <a:r>
              <a:rPr lang="en-GB" dirty="0" smtClean="0"/>
              <a:t>The stress response, however is a single solution to a host of different unpleasant stimuli. </a:t>
            </a:r>
          </a:p>
        </p:txBody>
      </p:sp>
    </p:spTree>
    <p:extLst>
      <p:ext uri="{BB962C8B-B14F-4D97-AF65-F5344CB8AC3E}">
        <p14:creationId xmlns:p14="http://schemas.microsoft.com/office/powerpoint/2010/main" val="3825817037"/>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1273</TotalTime>
  <Words>852</Words>
  <Application>Microsoft Office PowerPoint</Application>
  <PresentationFormat>Širokoúhlá obrazovka</PresentationFormat>
  <Paragraphs>120</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Century Gothic</vt:lpstr>
      <vt:lpstr>Wingdings 3</vt:lpstr>
      <vt:lpstr>Stébla</vt:lpstr>
      <vt:lpstr>Hacking the stress system: the stress response as an adaptive trait that can work for or against you</vt:lpstr>
      <vt:lpstr>Course: Performing under Pressure</vt:lpstr>
      <vt:lpstr>Who am I?</vt:lpstr>
      <vt:lpstr>My current research  University of Defence</vt:lpstr>
      <vt:lpstr>Course specifics</vt:lpstr>
      <vt:lpstr>Syllabus</vt:lpstr>
      <vt:lpstr>Course requirements</vt:lpstr>
      <vt:lpstr>Stress in an evolutionary context</vt:lpstr>
      <vt:lpstr>Specific solution for a specific problem</vt:lpstr>
      <vt:lpstr>Prezentace aplikace PowerPoint</vt:lpstr>
      <vt:lpstr>Nature selects for speed</vt:lpstr>
      <vt:lpstr>Both the lion and the gazelle need the same acute processes to survive</vt:lpstr>
      <vt:lpstr>One major issue to address</vt:lpstr>
      <vt:lpstr>An easy conceptualisation of the different neurotransmitters involved</vt:lpstr>
      <vt:lpstr>Stress as a promotor of peak performance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Hacking the stress system: the stress response as an adaptive trait that can work for or against you</dc:title>
  <dc:creator>Mac Gillavry David William</dc:creator>
  <cp:lastModifiedBy>Mac Gillavry David William</cp:lastModifiedBy>
  <cp:revision>11</cp:revision>
  <dcterms:created xsi:type="dcterms:W3CDTF">2023-01-11T21:06:27Z</dcterms:created>
  <dcterms:modified xsi:type="dcterms:W3CDTF">2024-02-19T19:20:25Z</dcterms:modified>
</cp:coreProperties>
</file>