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9" r:id="rId3"/>
    <p:sldId id="260" r:id="rId4"/>
    <p:sldId id="261" r:id="rId5"/>
    <p:sldId id="263" r:id="rId6"/>
    <p:sldId id="262" r:id="rId7"/>
    <p:sldId id="258" r:id="rId8"/>
    <p:sldId id="264" r:id="rId9"/>
    <p:sldId id="265"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3" autoAdjust="0"/>
    <p:restoredTop sz="94660"/>
  </p:normalViewPr>
  <p:slideViewPr>
    <p:cSldViewPr snapToGrid="0">
      <p:cViewPr varScale="1">
        <p:scale>
          <a:sx n="89" d="100"/>
          <a:sy n="89" d="100"/>
        </p:scale>
        <p:origin x="461"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cs-CZ" smtClean="0"/>
              <a:t>Kliknutím lze upravit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můžete upravit styl předlohy.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cs-CZ" smtClean="0"/>
              <a:t>Kliknutím lze upravit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smtClean="0"/>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Upravte styly předlohy textu.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cs-CZ" smtClean="0"/>
              <a:t>Kliknutím lze upravit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smtClean="0"/>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smtClean="0"/>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Upravte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smtClean="0"/>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cs-CZ" smtClean="0"/>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Upravte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smtClean="0"/>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cs-CZ" smtClean="0"/>
              <a:t>Kliknutím lze upravit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cs-CZ" smtClean="0"/>
              <a:t>Kliknutím lze upravit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smtClean="0"/>
              <a:t>Kliknutím lze upravit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cs-CZ" smtClean="0"/>
              <a:t>Kliknutím lze upravit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cs-CZ" smtClean="0"/>
              <a:t>Kliknutím lze upravit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1/15/2023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doi.org/10.1016/j.yhbeh.2006.09.005"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oi.org/10.1111/1467-8357.00356"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doi.org/10.1016/j.pneurobio.2010.06.00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doi.org/10.1210/en.2009-0916"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doi.org/10.1016/j.evolhumbehav.2014.10.00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589211" y="4196078"/>
            <a:ext cx="8915399" cy="2044341"/>
          </a:xfrm>
        </p:spPr>
        <p:txBody>
          <a:bodyPr>
            <a:normAutofit/>
          </a:bodyPr>
          <a:lstStyle/>
          <a:p>
            <a:pPr algn="ctr"/>
            <a:r>
              <a:rPr lang="en-GB" sz="4000" dirty="0"/>
              <a:t>Hacking the stress system: the stress response as an adaptive trait that can work for or against you</a:t>
            </a:r>
          </a:p>
        </p:txBody>
      </p:sp>
      <p:sp>
        <p:nvSpPr>
          <p:cNvPr id="3" name="Podnadpis 2"/>
          <p:cNvSpPr>
            <a:spLocks noGrp="1"/>
          </p:cNvSpPr>
          <p:nvPr>
            <p:ph type="subTitle" idx="1"/>
          </p:nvPr>
        </p:nvSpPr>
        <p:spPr>
          <a:xfrm>
            <a:off x="2589212" y="6240419"/>
            <a:ext cx="8915399" cy="424541"/>
          </a:xfrm>
        </p:spPr>
        <p:txBody>
          <a:bodyPr/>
          <a:lstStyle/>
          <a:p>
            <a:r>
              <a:rPr lang="en-GB" dirty="0" smtClean="0"/>
              <a:t>III - </a:t>
            </a:r>
            <a:r>
              <a:rPr lang="en-GB" dirty="0"/>
              <a:t>On the genetics and epigenetics of stress resilience / sensitivity (L)</a:t>
            </a:r>
          </a:p>
          <a:p>
            <a:endParaRPr lang="en-GB"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8132" y="347300"/>
            <a:ext cx="7697556" cy="3848778"/>
          </a:xfrm>
          <a:prstGeom prst="rect">
            <a:avLst/>
          </a:prstGeom>
        </p:spPr>
      </p:pic>
    </p:spTree>
    <p:extLst>
      <p:ext uri="{BB962C8B-B14F-4D97-AF65-F5344CB8AC3E}">
        <p14:creationId xmlns:p14="http://schemas.microsoft.com/office/powerpoint/2010/main" val="609450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Downstream effects</a:t>
            </a:r>
            <a:endParaRPr lang="en-GB" dirty="0"/>
          </a:p>
        </p:txBody>
      </p:sp>
      <p:sp>
        <p:nvSpPr>
          <p:cNvPr id="3" name="Zástupný symbol pro obsah 2"/>
          <p:cNvSpPr>
            <a:spLocks noGrp="1"/>
          </p:cNvSpPr>
          <p:nvPr>
            <p:ph idx="1"/>
          </p:nvPr>
        </p:nvSpPr>
        <p:spPr/>
        <p:txBody>
          <a:bodyPr/>
          <a:lstStyle/>
          <a:p>
            <a:r>
              <a:rPr lang="en-GB" dirty="0" smtClean="0"/>
              <a:t>The altered function of one gene can have unforeseen effects further down the line</a:t>
            </a:r>
          </a:p>
          <a:p>
            <a:pPr lvl="1"/>
            <a:endParaRPr lang="en-GB" dirty="0" smtClean="0"/>
          </a:p>
          <a:p>
            <a:pPr lvl="1"/>
            <a:r>
              <a:rPr lang="en-GB" dirty="0" smtClean="0"/>
              <a:t>Complex integrated network</a:t>
            </a:r>
          </a:p>
          <a:p>
            <a:pPr lvl="1"/>
            <a:endParaRPr lang="en-GB" dirty="0" smtClean="0"/>
          </a:p>
          <a:p>
            <a:pPr lvl="1"/>
            <a:r>
              <a:rPr lang="en-GB" dirty="0" smtClean="0"/>
              <a:t>Nonlinearity</a:t>
            </a:r>
          </a:p>
          <a:p>
            <a:pPr lvl="1"/>
            <a:endParaRPr lang="en-GB" dirty="0"/>
          </a:p>
        </p:txBody>
      </p:sp>
    </p:spTree>
    <p:extLst>
      <p:ext uri="{BB962C8B-B14F-4D97-AF65-F5344CB8AC3E}">
        <p14:creationId xmlns:p14="http://schemas.microsoft.com/office/powerpoint/2010/main" val="3043173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dirty="0" smtClean="0"/>
              <a:t>Notable issues and caveats:</a:t>
            </a:r>
            <a:endParaRPr lang="en-GB" dirty="0"/>
          </a:p>
        </p:txBody>
      </p:sp>
      <p:sp>
        <p:nvSpPr>
          <p:cNvPr id="3" name="Zástupný symbol pro obsah 2"/>
          <p:cNvSpPr>
            <a:spLocks noGrp="1"/>
          </p:cNvSpPr>
          <p:nvPr>
            <p:ph idx="1"/>
          </p:nvPr>
        </p:nvSpPr>
        <p:spPr/>
        <p:txBody>
          <a:bodyPr/>
          <a:lstStyle/>
          <a:p>
            <a:r>
              <a:rPr lang="en-GB" dirty="0" smtClean="0"/>
              <a:t>Convergence</a:t>
            </a:r>
          </a:p>
          <a:p>
            <a:endParaRPr lang="en-GB" dirty="0" smtClean="0"/>
          </a:p>
          <a:p>
            <a:r>
              <a:rPr lang="en-GB" dirty="0" smtClean="0"/>
              <a:t>Divergence</a:t>
            </a:r>
          </a:p>
          <a:p>
            <a:endParaRPr lang="en-GB" dirty="0" smtClean="0"/>
          </a:p>
          <a:p>
            <a:r>
              <a:rPr lang="en-GB" dirty="0" smtClean="0"/>
              <a:t>Gene environment interactions</a:t>
            </a:r>
          </a:p>
          <a:p>
            <a:endParaRPr lang="en-GB" dirty="0"/>
          </a:p>
          <a:p>
            <a:r>
              <a:rPr lang="en-GB" dirty="0" smtClean="0"/>
              <a:t>Individual variation</a:t>
            </a:r>
            <a:endParaRPr lang="en-GB" dirty="0"/>
          </a:p>
        </p:txBody>
      </p:sp>
    </p:spTree>
    <p:extLst>
      <p:ext uri="{BB962C8B-B14F-4D97-AF65-F5344CB8AC3E}">
        <p14:creationId xmlns:p14="http://schemas.microsoft.com/office/powerpoint/2010/main" val="2537605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28252" y="863600"/>
            <a:ext cx="8915399" cy="5130800"/>
          </a:xfrm>
        </p:spPr>
        <p:txBody>
          <a:bodyPr>
            <a:normAutofit fontScale="90000"/>
          </a:bodyPr>
          <a:lstStyle/>
          <a:p>
            <a:r>
              <a:rPr lang="en-GB" dirty="0" smtClean="0"/>
              <a:t>Genetics are an incredibly bad predictor of behaviour. Genes express themselves in interaction with the environment and behaviour is exceptionally susceptible to this interaction. Moreover, most biological processes that give rise to behaviour do so without reference to value judgements.</a:t>
            </a:r>
            <a:endParaRPr lang="en-GB" dirty="0"/>
          </a:p>
        </p:txBody>
      </p:sp>
    </p:spTree>
    <p:extLst>
      <p:ext uri="{BB962C8B-B14F-4D97-AF65-F5344CB8AC3E}">
        <p14:creationId xmlns:p14="http://schemas.microsoft.com/office/powerpoint/2010/main" val="596529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The curious case of testosterone</a:t>
            </a:r>
            <a:endParaRPr lang="en-GB" dirty="0"/>
          </a:p>
        </p:txBody>
      </p:sp>
      <p:sp>
        <p:nvSpPr>
          <p:cNvPr id="3" name="Zástupný symbol pro obsah 2"/>
          <p:cNvSpPr>
            <a:spLocks noGrp="1"/>
          </p:cNvSpPr>
          <p:nvPr>
            <p:ph idx="1"/>
          </p:nvPr>
        </p:nvSpPr>
        <p:spPr>
          <a:xfrm>
            <a:off x="2589212" y="2133600"/>
            <a:ext cx="4685348" cy="2763520"/>
          </a:xfrm>
        </p:spPr>
        <p:txBody>
          <a:bodyPr/>
          <a:lstStyle/>
          <a:p>
            <a:r>
              <a:rPr lang="en-GB" dirty="0" smtClean="0"/>
              <a:t>Its competition within a social context, not aggression!</a:t>
            </a:r>
          </a:p>
          <a:p>
            <a:pPr lvl="1"/>
            <a:r>
              <a:rPr lang="en-GB" dirty="0" smtClean="0"/>
              <a:t>In a context that values aggression, testosterone stimulates aggression but in a context which does not, it doesn’t. </a:t>
            </a:r>
          </a:p>
          <a:p>
            <a:pPr lvl="1"/>
            <a:r>
              <a:rPr lang="en-GB" dirty="0" smtClean="0"/>
              <a:t>Suppression in low-ranking males</a:t>
            </a:r>
          </a:p>
          <a:p>
            <a:pPr lvl="1"/>
            <a:r>
              <a:rPr lang="en-GB" dirty="0" smtClean="0"/>
              <a:t>No linear relation between testosterone and behaviour</a:t>
            </a:r>
          </a:p>
        </p:txBody>
      </p:sp>
      <p:pic>
        <p:nvPicPr>
          <p:cNvPr id="4" name="Obrázek 3"/>
          <p:cNvPicPr>
            <a:picLocks noChangeAspect="1"/>
          </p:cNvPicPr>
          <p:nvPr/>
        </p:nvPicPr>
        <p:blipFill>
          <a:blip r:embed="rId2"/>
          <a:stretch>
            <a:fillRect/>
          </a:stretch>
        </p:blipFill>
        <p:spPr>
          <a:xfrm>
            <a:off x="7347267" y="2428240"/>
            <a:ext cx="4680269" cy="2468880"/>
          </a:xfrm>
          <a:prstGeom prst="rect">
            <a:avLst/>
          </a:prstGeom>
        </p:spPr>
      </p:pic>
      <p:sp>
        <p:nvSpPr>
          <p:cNvPr id="5" name="TextovéPole 4"/>
          <p:cNvSpPr txBox="1"/>
          <p:nvPr/>
        </p:nvSpPr>
        <p:spPr>
          <a:xfrm>
            <a:off x="1742440" y="5821680"/>
            <a:ext cx="11064240" cy="830997"/>
          </a:xfrm>
          <a:prstGeom prst="rect">
            <a:avLst/>
          </a:prstGeom>
          <a:noFill/>
          <a:ln>
            <a:solidFill>
              <a:schemeClr val="tx1"/>
            </a:solidFill>
          </a:ln>
        </p:spPr>
        <p:txBody>
          <a:bodyPr wrap="square" rtlCol="0">
            <a:spAutoFit/>
          </a:bodyPr>
          <a:lstStyle/>
          <a:p>
            <a:r>
              <a:rPr lang="en-GB" sz="1200" dirty="0"/>
              <a:t>Edwards, D. A. (2006). Competition and testosterone. </a:t>
            </a:r>
            <a:r>
              <a:rPr lang="en-GB" sz="1200" i="1" dirty="0"/>
              <a:t>Hormones and </a:t>
            </a:r>
            <a:r>
              <a:rPr lang="en-GB" sz="1200" i="1" dirty="0" err="1"/>
              <a:t>Behavior</a:t>
            </a:r>
            <a:r>
              <a:rPr lang="en-GB" sz="1200" dirty="0"/>
              <a:t>, </a:t>
            </a:r>
            <a:r>
              <a:rPr lang="en-GB" sz="1200" i="1" dirty="0"/>
              <a:t>50</a:t>
            </a:r>
            <a:r>
              <a:rPr lang="en-GB" sz="1200" dirty="0"/>
              <a:t>(5), 681–683. </a:t>
            </a:r>
            <a:r>
              <a:rPr lang="en-GB" sz="1200" dirty="0">
                <a:hlinkClick r:id="rId3"/>
              </a:rPr>
              <a:t>https://</a:t>
            </a:r>
            <a:r>
              <a:rPr lang="en-GB" sz="1200" dirty="0" smtClean="0">
                <a:hlinkClick r:id="rId3"/>
              </a:rPr>
              <a:t>doi.org/10.1016/j.yhbeh.2006.09.005</a:t>
            </a:r>
            <a:endParaRPr lang="en-GB" sz="1200" dirty="0" smtClean="0"/>
          </a:p>
          <a:p>
            <a:r>
              <a:rPr lang="en-GB" sz="1200" dirty="0" err="1"/>
              <a:t>Delisi</a:t>
            </a:r>
            <a:r>
              <a:rPr lang="en-GB" sz="1200" dirty="0"/>
              <a:t>, L. E. (2009). Handbook of Neurochemistry and Molecular Neurobiology. </a:t>
            </a:r>
            <a:r>
              <a:rPr lang="en-GB" sz="1200" i="1" dirty="0"/>
              <a:t>Handbook of Neurochemistry and Molecular Neurobiology Schizophrenia</a:t>
            </a:r>
            <a:r>
              <a:rPr lang="en-GB" sz="1200" dirty="0"/>
              <a:t>, </a:t>
            </a:r>
            <a:r>
              <a:rPr lang="en-GB" sz="1200" i="1" dirty="0"/>
              <a:t>27</a:t>
            </a:r>
            <a:r>
              <a:rPr lang="en-GB" sz="1200" dirty="0"/>
              <a:t>, 107–241. https://doi.org/10.1016/j.jns.2009.03.019</a:t>
            </a:r>
          </a:p>
          <a:p>
            <a:r>
              <a:rPr lang="en-GB" sz="1200" dirty="0" err="1"/>
              <a:t>Sapolsky</a:t>
            </a:r>
            <a:r>
              <a:rPr lang="en-GB" sz="1200" dirty="0"/>
              <a:t>, R., &amp; </a:t>
            </a:r>
            <a:r>
              <a:rPr lang="en-GB" sz="1200" dirty="0" err="1"/>
              <a:t>Balt</a:t>
            </a:r>
            <a:r>
              <a:rPr lang="en-GB" sz="1200" dirty="0"/>
              <a:t>, S. (1996). Reductionism and variability in data: a meta-analysis. </a:t>
            </a:r>
            <a:r>
              <a:rPr lang="en-GB" sz="1200" i="1" dirty="0"/>
              <a:t>Perspectives in Biology and Medicine</a:t>
            </a:r>
            <a:r>
              <a:rPr lang="en-GB" sz="1200" dirty="0"/>
              <a:t>, </a:t>
            </a:r>
            <a:r>
              <a:rPr lang="en-GB" sz="1200" i="1" dirty="0"/>
              <a:t>39</a:t>
            </a:r>
            <a:r>
              <a:rPr lang="en-GB" sz="1200" dirty="0"/>
              <a:t>(2</a:t>
            </a:r>
            <a:r>
              <a:rPr lang="en-GB" sz="1200" dirty="0" smtClean="0"/>
              <a:t>).</a:t>
            </a:r>
            <a:endParaRPr lang="en-GB" sz="1200" dirty="0"/>
          </a:p>
        </p:txBody>
      </p:sp>
    </p:spTree>
    <p:extLst>
      <p:ext uri="{BB962C8B-B14F-4D97-AF65-F5344CB8AC3E}">
        <p14:creationId xmlns:p14="http://schemas.microsoft.com/office/powerpoint/2010/main" val="1775485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Intra-group competition against a backdrop </a:t>
            </a:r>
            <a:endParaRPr lang="en-GB" dirty="0"/>
          </a:p>
        </p:txBody>
      </p:sp>
      <p:sp>
        <p:nvSpPr>
          <p:cNvPr id="3" name="Zástupný symbol pro obsah 2"/>
          <p:cNvSpPr>
            <a:spLocks noGrp="1"/>
          </p:cNvSpPr>
          <p:nvPr>
            <p:ph idx="1"/>
          </p:nvPr>
        </p:nvSpPr>
        <p:spPr>
          <a:xfrm>
            <a:off x="2589212" y="2133600"/>
            <a:ext cx="3425508" cy="3777622"/>
          </a:xfrm>
        </p:spPr>
        <p:txBody>
          <a:bodyPr/>
          <a:lstStyle/>
          <a:p>
            <a:r>
              <a:rPr lang="en-GB" dirty="0"/>
              <a:t>Inter-group competition can, and often does, involve efforts to outdo one another in the extend to which victories are gained against otherwise anonymous members of targeted </a:t>
            </a:r>
            <a:r>
              <a:rPr lang="en-GB" dirty="0" smtClean="0"/>
              <a:t>outgroups, rather than each other. </a:t>
            </a:r>
            <a:endParaRPr lang="en-GB" dirty="0"/>
          </a:p>
        </p:txBody>
      </p:sp>
      <p:pic>
        <p:nvPicPr>
          <p:cNvPr id="4" name="Obrázek 3"/>
          <p:cNvPicPr>
            <a:picLocks noChangeAspect="1"/>
          </p:cNvPicPr>
          <p:nvPr/>
        </p:nvPicPr>
        <p:blipFill>
          <a:blip r:embed="rId2"/>
          <a:stretch>
            <a:fillRect/>
          </a:stretch>
        </p:blipFill>
        <p:spPr>
          <a:xfrm>
            <a:off x="6766560" y="2464748"/>
            <a:ext cx="5291787" cy="3115326"/>
          </a:xfrm>
          <a:prstGeom prst="rect">
            <a:avLst/>
          </a:prstGeom>
        </p:spPr>
      </p:pic>
    </p:spTree>
    <p:extLst>
      <p:ext uri="{BB962C8B-B14F-4D97-AF65-F5344CB8AC3E}">
        <p14:creationId xmlns:p14="http://schemas.microsoft.com/office/powerpoint/2010/main" val="1646138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The even more curious case of aggression </a:t>
            </a:r>
            <a:endParaRPr lang="en-GB" dirty="0"/>
          </a:p>
        </p:txBody>
      </p:sp>
      <p:sp>
        <p:nvSpPr>
          <p:cNvPr id="3" name="Zástupný symbol pro obsah 2"/>
          <p:cNvSpPr>
            <a:spLocks noGrp="1"/>
          </p:cNvSpPr>
          <p:nvPr>
            <p:ph idx="1"/>
          </p:nvPr>
        </p:nvSpPr>
        <p:spPr>
          <a:xfrm>
            <a:off x="2589212" y="2133600"/>
            <a:ext cx="4583748" cy="3027680"/>
          </a:xfrm>
        </p:spPr>
        <p:txBody>
          <a:bodyPr>
            <a:normAutofit lnSpcReduction="10000"/>
          </a:bodyPr>
          <a:lstStyle/>
          <a:p>
            <a:r>
              <a:rPr lang="en-GB" dirty="0" smtClean="0"/>
              <a:t>Aggression can derive from a wide range of brain states </a:t>
            </a:r>
          </a:p>
          <a:p>
            <a:pPr lvl="1"/>
            <a:r>
              <a:rPr lang="en-GB" dirty="0" smtClean="0"/>
              <a:t>Testosterone (competition – threads to one’s position in the social context)</a:t>
            </a:r>
          </a:p>
          <a:p>
            <a:pPr lvl="1"/>
            <a:r>
              <a:rPr lang="en-GB" dirty="0" smtClean="0"/>
              <a:t>Oxytocin (protection of the in-group)</a:t>
            </a:r>
          </a:p>
          <a:p>
            <a:pPr lvl="1"/>
            <a:r>
              <a:rPr lang="el-GR" dirty="0" smtClean="0"/>
              <a:t>Β</a:t>
            </a:r>
            <a:r>
              <a:rPr lang="en-GB" dirty="0" smtClean="0"/>
              <a:t>-endorphin (to ensure in-group belonging</a:t>
            </a:r>
          </a:p>
          <a:p>
            <a:pPr lvl="1"/>
            <a:r>
              <a:rPr lang="en-GB" dirty="0" smtClean="0"/>
              <a:t>Norepinephrine (stress – fight or flight)</a:t>
            </a:r>
            <a:endParaRPr lang="en-GB" dirty="0"/>
          </a:p>
        </p:txBody>
      </p:sp>
      <p:sp>
        <p:nvSpPr>
          <p:cNvPr id="4" name="TextovéPole 3"/>
          <p:cNvSpPr txBox="1"/>
          <p:nvPr/>
        </p:nvSpPr>
        <p:spPr>
          <a:xfrm>
            <a:off x="2092960" y="5608320"/>
            <a:ext cx="9702800" cy="830997"/>
          </a:xfrm>
          <a:prstGeom prst="rect">
            <a:avLst/>
          </a:prstGeom>
          <a:noFill/>
          <a:ln>
            <a:solidFill>
              <a:schemeClr val="tx1"/>
            </a:solidFill>
          </a:ln>
        </p:spPr>
        <p:txBody>
          <a:bodyPr wrap="square" rtlCol="0">
            <a:spAutoFit/>
          </a:bodyPr>
          <a:lstStyle/>
          <a:p>
            <a:r>
              <a:rPr lang="en-GB" sz="1200" dirty="0" err="1"/>
              <a:t>Sapolsky</a:t>
            </a:r>
            <a:r>
              <a:rPr lang="en-GB" sz="1200" dirty="0"/>
              <a:t>, R. M. (2017). Behave! The biology of humans at our best and worst. In </a:t>
            </a:r>
            <a:r>
              <a:rPr lang="en-GB" sz="1200" i="1" dirty="0"/>
              <a:t>Penguin Press</a:t>
            </a:r>
            <a:r>
              <a:rPr lang="en-GB" sz="1200" dirty="0"/>
              <a:t> (1st ed.). </a:t>
            </a:r>
            <a:r>
              <a:rPr lang="en-GB" sz="1200" dirty="0">
                <a:hlinkClick r:id="rId2"/>
              </a:rPr>
              <a:t>https://</a:t>
            </a:r>
            <a:r>
              <a:rPr lang="en-GB" sz="1200" dirty="0" smtClean="0">
                <a:hlinkClick r:id="rId2"/>
              </a:rPr>
              <a:t>doi.org/10.1111/1467-8357.00356</a:t>
            </a:r>
            <a:endParaRPr lang="en-GB" sz="1200" dirty="0" smtClean="0"/>
          </a:p>
          <a:p>
            <a:r>
              <a:rPr lang="en-GB" sz="1200" dirty="0"/>
              <a:t>Machin, A. A. J., &amp; Dunbar, R. I. M. (2011). The brain opioid theory of social attachment : a review of the evidence. </a:t>
            </a:r>
            <a:r>
              <a:rPr lang="en-GB" sz="1200" i="1" dirty="0"/>
              <a:t>Behaviour</a:t>
            </a:r>
            <a:r>
              <a:rPr lang="en-GB" sz="1200" dirty="0"/>
              <a:t>, </a:t>
            </a:r>
            <a:r>
              <a:rPr lang="en-GB" sz="1200" i="1" dirty="0"/>
              <a:t>148</a:t>
            </a:r>
            <a:r>
              <a:rPr lang="en-GB" sz="1200" dirty="0"/>
              <a:t>(9), 985–1025</a:t>
            </a:r>
            <a:r>
              <a:rPr lang="en-GB" sz="1200" dirty="0" smtClean="0"/>
              <a:t>.</a:t>
            </a:r>
            <a:endParaRPr lang="en-GB" sz="1200" dirty="0"/>
          </a:p>
        </p:txBody>
      </p:sp>
      <p:pic>
        <p:nvPicPr>
          <p:cNvPr id="5" name="Obrázek 4"/>
          <p:cNvPicPr>
            <a:picLocks noChangeAspect="1"/>
          </p:cNvPicPr>
          <p:nvPr/>
        </p:nvPicPr>
        <p:blipFill rotWithShape="1">
          <a:blip r:embed="rId3"/>
          <a:srcRect l="27209"/>
          <a:stretch/>
        </p:blipFill>
        <p:spPr>
          <a:xfrm>
            <a:off x="7792720" y="2133600"/>
            <a:ext cx="4267200" cy="3297555"/>
          </a:xfrm>
          <a:prstGeom prst="rect">
            <a:avLst/>
          </a:prstGeom>
        </p:spPr>
      </p:pic>
    </p:spTree>
    <p:extLst>
      <p:ext uri="{BB962C8B-B14F-4D97-AF65-F5344CB8AC3E}">
        <p14:creationId xmlns:p14="http://schemas.microsoft.com/office/powerpoint/2010/main" val="3804926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Genetic disruption of the stress system</a:t>
            </a:r>
            <a:endParaRPr lang="en-GB" dirty="0"/>
          </a:p>
        </p:txBody>
      </p:sp>
      <p:sp>
        <p:nvSpPr>
          <p:cNvPr id="3" name="Zástupný symbol pro obsah 2"/>
          <p:cNvSpPr>
            <a:spLocks noGrp="1"/>
          </p:cNvSpPr>
          <p:nvPr>
            <p:ph idx="1"/>
          </p:nvPr>
        </p:nvSpPr>
        <p:spPr/>
        <p:txBody>
          <a:bodyPr/>
          <a:lstStyle/>
          <a:p>
            <a:r>
              <a:rPr lang="en-GB" dirty="0" smtClean="0"/>
              <a:t>Although there seem to be heritable components to stress sensitivity and there are specific genetic disorders in which the stress system is dysregulated, in general there is remarkably little evidence for genetic ‘determinism’. Potential exceptions:</a:t>
            </a:r>
          </a:p>
          <a:p>
            <a:pPr lvl="1"/>
            <a:r>
              <a:rPr lang="en-GB" dirty="0" smtClean="0"/>
              <a:t>A polymorphism on the OPRM </a:t>
            </a:r>
          </a:p>
          <a:p>
            <a:pPr lvl="1"/>
            <a:r>
              <a:rPr lang="en-GB" dirty="0"/>
              <a:t>DAT Polymorphisms in major depression</a:t>
            </a:r>
          </a:p>
          <a:p>
            <a:pPr marL="457200" lvl="1" indent="0">
              <a:buNone/>
            </a:pPr>
            <a:endParaRPr lang="en-GB" dirty="0" smtClean="0"/>
          </a:p>
          <a:p>
            <a:r>
              <a:rPr lang="en-GB" dirty="0" smtClean="0"/>
              <a:t>Rather many genes which code for components of the stress system express </a:t>
            </a:r>
            <a:r>
              <a:rPr lang="en-GB" dirty="0" smtClean="0"/>
              <a:t>dysfunctional </a:t>
            </a:r>
            <a:r>
              <a:rPr lang="en-GB" dirty="0" smtClean="0"/>
              <a:t>if, and only if, certain conditions are met.</a:t>
            </a:r>
          </a:p>
        </p:txBody>
      </p:sp>
      <p:sp>
        <p:nvSpPr>
          <p:cNvPr id="4" name="TextovéPole 3"/>
          <p:cNvSpPr txBox="1"/>
          <p:nvPr/>
        </p:nvSpPr>
        <p:spPr>
          <a:xfrm>
            <a:off x="1646775" y="5469146"/>
            <a:ext cx="10403456" cy="1200329"/>
          </a:xfrm>
          <a:prstGeom prst="rect">
            <a:avLst/>
          </a:prstGeom>
          <a:noFill/>
          <a:ln>
            <a:solidFill>
              <a:schemeClr val="tx1"/>
            </a:solidFill>
          </a:ln>
        </p:spPr>
        <p:txBody>
          <a:bodyPr wrap="square" rtlCol="0">
            <a:spAutoFit/>
          </a:bodyPr>
          <a:lstStyle/>
          <a:p>
            <a:r>
              <a:rPr lang="en-GB" sz="1200" dirty="0" err="1"/>
              <a:t>Opmeer</a:t>
            </a:r>
            <a:r>
              <a:rPr lang="en-GB" sz="1200" dirty="0"/>
              <a:t>, E. M., </a:t>
            </a:r>
            <a:r>
              <a:rPr lang="en-GB" sz="1200" dirty="0" err="1"/>
              <a:t>Kortekaas</a:t>
            </a:r>
            <a:r>
              <a:rPr lang="en-GB" sz="1200" dirty="0"/>
              <a:t>, R., &amp; Aleman, A. (2010). Depression and the role of genes involved in dopamine metabolism and signalling. </a:t>
            </a:r>
            <a:r>
              <a:rPr lang="en-GB" sz="1200" i="1" dirty="0"/>
              <a:t>Progress in Neurobiology</a:t>
            </a:r>
            <a:r>
              <a:rPr lang="en-GB" sz="1200" dirty="0"/>
              <a:t>, </a:t>
            </a:r>
            <a:r>
              <a:rPr lang="en-GB" sz="1200" i="1" dirty="0"/>
              <a:t>92</a:t>
            </a:r>
            <a:r>
              <a:rPr lang="en-GB" sz="1200" dirty="0"/>
              <a:t>(2), 112–133. </a:t>
            </a:r>
            <a:r>
              <a:rPr lang="en-GB" sz="1200" dirty="0">
                <a:hlinkClick r:id="rId2"/>
              </a:rPr>
              <a:t>https://</a:t>
            </a:r>
            <a:r>
              <a:rPr lang="en-GB" sz="1200" dirty="0" smtClean="0">
                <a:hlinkClick r:id="rId2"/>
              </a:rPr>
              <a:t>doi.org/10.1016/j.pneurobio.2010.06.003</a:t>
            </a:r>
            <a:endParaRPr lang="en-GB" sz="1200" dirty="0" smtClean="0"/>
          </a:p>
          <a:p>
            <a:r>
              <a:rPr lang="en-GB" sz="1200" dirty="0"/>
              <a:t>Gelernter, J., &amp; </a:t>
            </a:r>
            <a:r>
              <a:rPr lang="en-GB" sz="1200" dirty="0" err="1"/>
              <a:t>Polimanti</a:t>
            </a:r>
            <a:r>
              <a:rPr lang="en-GB" sz="1200" dirty="0"/>
              <a:t>, R. (2021). Genetics of substance use disorders in the era of big data. </a:t>
            </a:r>
            <a:r>
              <a:rPr lang="en-GB" sz="1200" i="1" dirty="0"/>
              <a:t>Nature Reviews Genetics</a:t>
            </a:r>
            <a:r>
              <a:rPr lang="en-GB" sz="1200" dirty="0"/>
              <a:t>, </a:t>
            </a:r>
            <a:r>
              <a:rPr lang="en-GB" sz="1200" i="1" dirty="0"/>
              <a:t>22</a:t>
            </a:r>
            <a:r>
              <a:rPr lang="en-GB" sz="1200" dirty="0"/>
              <a:t>(11), 712–729. https://doi.org/10.1038/s41576-021-00377-1</a:t>
            </a:r>
          </a:p>
          <a:p>
            <a:r>
              <a:rPr lang="en-GB" sz="1200" dirty="0"/>
              <a:t>Nugent, N. R., </a:t>
            </a:r>
            <a:r>
              <a:rPr lang="en-GB" sz="1200" dirty="0" err="1"/>
              <a:t>Lally</a:t>
            </a:r>
            <a:r>
              <a:rPr lang="en-GB" sz="1200" dirty="0"/>
              <a:t>, M. A., Brown, L., </a:t>
            </a:r>
            <a:r>
              <a:rPr lang="en-GB" sz="1200" dirty="0" err="1"/>
              <a:t>Knopik</a:t>
            </a:r>
            <a:r>
              <a:rPr lang="en-GB" sz="1200" dirty="0"/>
              <a:t>, V. S., &amp; </a:t>
            </a:r>
            <a:r>
              <a:rPr lang="en-GB" sz="1200" dirty="0" err="1"/>
              <a:t>McGeary</a:t>
            </a:r>
            <a:r>
              <a:rPr lang="en-GB" sz="1200" dirty="0"/>
              <a:t>, J. E. (2012). OPRM1 and diagnosis-related posttraumatic stress disorder in binge-drinking patients living with HIV. </a:t>
            </a:r>
            <a:r>
              <a:rPr lang="en-GB" sz="1200" i="1" dirty="0"/>
              <a:t>AIDS and </a:t>
            </a:r>
            <a:r>
              <a:rPr lang="en-GB" sz="1200" i="1" dirty="0" err="1"/>
              <a:t>Behavior</a:t>
            </a:r>
            <a:r>
              <a:rPr lang="en-GB" sz="1200" dirty="0"/>
              <a:t>, </a:t>
            </a:r>
            <a:r>
              <a:rPr lang="en-GB" sz="1200" i="1" dirty="0"/>
              <a:t>16</a:t>
            </a:r>
            <a:r>
              <a:rPr lang="en-GB" sz="1200" dirty="0"/>
              <a:t>(8), 2171–2180. https://</a:t>
            </a:r>
            <a:r>
              <a:rPr lang="en-GB" sz="1200" dirty="0" smtClean="0"/>
              <a:t>doi.org/10.1007/s10461-011-0095-8</a:t>
            </a:r>
            <a:endParaRPr lang="en-GB" sz="1200" dirty="0"/>
          </a:p>
        </p:txBody>
      </p:sp>
    </p:spTree>
    <p:extLst>
      <p:ext uri="{BB962C8B-B14F-4D97-AF65-F5344CB8AC3E}">
        <p14:creationId xmlns:p14="http://schemas.microsoft.com/office/powerpoint/2010/main" val="3173307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Generational trauma; echoes from the womb </a:t>
            </a:r>
            <a:endParaRPr lang="en-GB" dirty="0"/>
          </a:p>
        </p:txBody>
      </p:sp>
      <p:sp>
        <p:nvSpPr>
          <p:cNvPr id="3" name="Zástupný symbol pro obsah 2"/>
          <p:cNvSpPr>
            <a:spLocks noGrp="1"/>
          </p:cNvSpPr>
          <p:nvPr>
            <p:ph idx="1"/>
          </p:nvPr>
        </p:nvSpPr>
        <p:spPr>
          <a:xfrm>
            <a:off x="1103312" y="2052918"/>
            <a:ext cx="8946541" cy="3114305"/>
          </a:xfrm>
        </p:spPr>
        <p:txBody>
          <a:bodyPr/>
          <a:lstStyle/>
          <a:p>
            <a:r>
              <a:rPr lang="en-GB" dirty="0" smtClean="0"/>
              <a:t>Trauma, and the accompanied increased stress response can be transmitted from parents to children.</a:t>
            </a:r>
          </a:p>
          <a:p>
            <a:pPr lvl="1"/>
            <a:r>
              <a:rPr lang="en-GB" dirty="0" smtClean="0"/>
              <a:t>Rats</a:t>
            </a:r>
          </a:p>
          <a:p>
            <a:pPr lvl="1"/>
            <a:r>
              <a:rPr lang="en-GB" dirty="0" smtClean="0"/>
              <a:t>Holocaust survivors / Winter war children</a:t>
            </a:r>
          </a:p>
          <a:p>
            <a:pPr lvl="1"/>
            <a:endParaRPr lang="en-GB" dirty="0"/>
          </a:p>
          <a:p>
            <a:pPr lvl="1"/>
            <a:r>
              <a:rPr lang="en-GB" dirty="0" smtClean="0"/>
              <a:t>Dutch hunger winter syndrome</a:t>
            </a:r>
          </a:p>
          <a:p>
            <a:pPr lvl="1"/>
            <a:endParaRPr lang="en-GB" dirty="0" smtClean="0"/>
          </a:p>
        </p:txBody>
      </p:sp>
      <p:sp>
        <p:nvSpPr>
          <p:cNvPr id="4" name="TextovéPole 3"/>
          <p:cNvSpPr txBox="1"/>
          <p:nvPr/>
        </p:nvSpPr>
        <p:spPr>
          <a:xfrm>
            <a:off x="1605279" y="5589917"/>
            <a:ext cx="9436531" cy="1015663"/>
          </a:xfrm>
          <a:prstGeom prst="rect">
            <a:avLst/>
          </a:prstGeom>
          <a:noFill/>
          <a:ln>
            <a:solidFill>
              <a:schemeClr val="tx1"/>
            </a:solidFill>
          </a:ln>
        </p:spPr>
        <p:txBody>
          <a:bodyPr wrap="square" rtlCol="0">
            <a:spAutoFit/>
          </a:bodyPr>
          <a:lstStyle/>
          <a:p>
            <a:r>
              <a:rPr lang="en-GB" sz="1200" dirty="0"/>
              <a:t>Matthews, S. G., &amp; Phillips, D. I. W. (2010). </a:t>
            </a:r>
            <a:r>
              <a:rPr lang="en-GB" sz="1200" dirty="0" err="1"/>
              <a:t>Minireview</a:t>
            </a:r>
            <a:r>
              <a:rPr lang="en-GB" sz="1200" dirty="0"/>
              <a:t>: Transgenerational inheritance of the stress response: A new frontier in stress research. </a:t>
            </a:r>
            <a:r>
              <a:rPr lang="en-GB" sz="1200" i="1" dirty="0"/>
              <a:t>Endocrinology</a:t>
            </a:r>
            <a:r>
              <a:rPr lang="en-GB" sz="1200" dirty="0"/>
              <a:t>, </a:t>
            </a:r>
            <a:r>
              <a:rPr lang="en-GB" sz="1200" i="1" dirty="0"/>
              <a:t>151</a:t>
            </a:r>
            <a:r>
              <a:rPr lang="en-GB" sz="1200" dirty="0"/>
              <a:t>(1), 7–13. </a:t>
            </a:r>
            <a:r>
              <a:rPr lang="en-GB" sz="1200" dirty="0">
                <a:hlinkClick r:id="rId2"/>
              </a:rPr>
              <a:t>https://</a:t>
            </a:r>
            <a:r>
              <a:rPr lang="en-GB" sz="1200" dirty="0" smtClean="0">
                <a:hlinkClick r:id="rId2"/>
              </a:rPr>
              <a:t>doi.org/10.1210/en.2009-0916</a:t>
            </a:r>
            <a:endParaRPr lang="en-GB" sz="1200" dirty="0" smtClean="0"/>
          </a:p>
          <a:p>
            <a:r>
              <a:rPr lang="en-GB" sz="1200" dirty="0"/>
              <a:t>Schulz, L. C. (2010). The Dutch hunger winter and the developmental origins of health and disease. </a:t>
            </a:r>
            <a:r>
              <a:rPr lang="en-GB" sz="1200" i="1" dirty="0"/>
              <a:t>Proceedings of the National Academy of Sciences of the United States of America</a:t>
            </a:r>
            <a:r>
              <a:rPr lang="en-GB" sz="1200" dirty="0"/>
              <a:t>, </a:t>
            </a:r>
            <a:r>
              <a:rPr lang="en-GB" sz="1200" i="1" dirty="0"/>
              <a:t>107</a:t>
            </a:r>
            <a:r>
              <a:rPr lang="en-GB" sz="1200" dirty="0"/>
              <a:t>(39), 16757–16758. https://</a:t>
            </a:r>
            <a:r>
              <a:rPr lang="en-GB" sz="1200" dirty="0" smtClean="0"/>
              <a:t>doi.org/10.1073/pnas.1012911107</a:t>
            </a:r>
            <a:endParaRPr lang="en-GB" sz="1200" dirty="0"/>
          </a:p>
        </p:txBody>
      </p:sp>
    </p:spTree>
    <p:extLst>
      <p:ext uri="{BB962C8B-B14F-4D97-AF65-F5344CB8AC3E}">
        <p14:creationId xmlns:p14="http://schemas.microsoft.com/office/powerpoint/2010/main" val="1144681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Experiences and gene expression</a:t>
            </a:r>
            <a:endParaRPr lang="en-GB" dirty="0"/>
          </a:p>
        </p:txBody>
      </p:sp>
      <p:sp>
        <p:nvSpPr>
          <p:cNvPr id="3" name="Zástupný symbol pro obsah 2"/>
          <p:cNvSpPr>
            <a:spLocks noGrp="1"/>
          </p:cNvSpPr>
          <p:nvPr>
            <p:ph idx="1"/>
          </p:nvPr>
        </p:nvSpPr>
        <p:spPr>
          <a:xfrm>
            <a:off x="2589212" y="2133600"/>
            <a:ext cx="4360228" cy="3777622"/>
          </a:xfrm>
        </p:spPr>
        <p:txBody>
          <a:bodyPr/>
          <a:lstStyle/>
          <a:p>
            <a:r>
              <a:rPr lang="en-GB" dirty="0" smtClean="0"/>
              <a:t>Post-traumatic stress disorder</a:t>
            </a:r>
          </a:p>
          <a:p>
            <a:pPr lvl="1"/>
            <a:r>
              <a:rPr lang="en-GB" dirty="0" smtClean="0"/>
              <a:t>Only after trauma</a:t>
            </a:r>
          </a:p>
          <a:p>
            <a:pPr lvl="1"/>
            <a:r>
              <a:rPr lang="en-GB" dirty="0" smtClean="0"/>
              <a:t>OPRM1 polymorphism </a:t>
            </a:r>
          </a:p>
          <a:p>
            <a:pPr lvl="1"/>
            <a:endParaRPr lang="en-GB" dirty="0"/>
          </a:p>
          <a:p>
            <a:r>
              <a:rPr lang="en-GB" dirty="0" smtClean="0"/>
              <a:t>Cheating</a:t>
            </a:r>
          </a:p>
          <a:p>
            <a:pPr lvl="1"/>
            <a:r>
              <a:rPr lang="en-GB" dirty="0" smtClean="0"/>
              <a:t>Vasopressin </a:t>
            </a:r>
          </a:p>
          <a:p>
            <a:pPr lvl="1"/>
            <a:r>
              <a:rPr lang="en-GB" dirty="0" smtClean="0"/>
              <a:t>Context </a:t>
            </a:r>
            <a:endParaRPr lang="en-GB" dirty="0"/>
          </a:p>
        </p:txBody>
      </p:sp>
      <p:sp>
        <p:nvSpPr>
          <p:cNvPr id="4" name="TextovéPole 3"/>
          <p:cNvSpPr txBox="1"/>
          <p:nvPr/>
        </p:nvSpPr>
        <p:spPr>
          <a:xfrm>
            <a:off x="2062480" y="5547360"/>
            <a:ext cx="9855200" cy="1015663"/>
          </a:xfrm>
          <a:prstGeom prst="rect">
            <a:avLst/>
          </a:prstGeom>
          <a:noFill/>
          <a:ln>
            <a:solidFill>
              <a:schemeClr val="tx1"/>
            </a:solidFill>
          </a:ln>
        </p:spPr>
        <p:txBody>
          <a:bodyPr wrap="square" rtlCol="0">
            <a:spAutoFit/>
          </a:bodyPr>
          <a:lstStyle/>
          <a:p>
            <a:r>
              <a:rPr lang="en-GB" sz="1200" dirty="0" err="1"/>
              <a:t>Zietsch</a:t>
            </a:r>
            <a:r>
              <a:rPr lang="en-GB" sz="1200" dirty="0"/>
              <a:t>, B. P., </a:t>
            </a:r>
            <a:r>
              <a:rPr lang="en-GB" sz="1200" dirty="0" err="1"/>
              <a:t>Westberg</a:t>
            </a:r>
            <a:r>
              <a:rPr lang="en-GB" sz="1200" dirty="0"/>
              <a:t>, L., </a:t>
            </a:r>
            <a:r>
              <a:rPr lang="en-GB" sz="1200" dirty="0" err="1"/>
              <a:t>Santtila</a:t>
            </a:r>
            <a:r>
              <a:rPr lang="en-GB" sz="1200" dirty="0"/>
              <a:t>, P., &amp; </a:t>
            </a:r>
            <a:r>
              <a:rPr lang="en-GB" sz="1200" dirty="0" err="1"/>
              <a:t>Jern</a:t>
            </a:r>
            <a:r>
              <a:rPr lang="en-GB" sz="1200" dirty="0"/>
              <a:t>, P. (2015). Evolution and Human </a:t>
            </a:r>
            <a:r>
              <a:rPr lang="en-GB" sz="1200" dirty="0" err="1"/>
              <a:t>Behavior</a:t>
            </a:r>
            <a:r>
              <a:rPr lang="en-GB" sz="1200" dirty="0"/>
              <a:t> Genetic analysis of human </a:t>
            </a:r>
            <a:r>
              <a:rPr lang="en-GB" sz="1200" dirty="0" err="1"/>
              <a:t>extrapair</a:t>
            </a:r>
            <a:r>
              <a:rPr lang="en-GB" sz="1200" dirty="0"/>
              <a:t> mating : heritability , between-sex correlation , and receptor genes for vasopressin and oxytocin. </a:t>
            </a:r>
            <a:r>
              <a:rPr lang="en-GB" sz="1200" i="1" dirty="0"/>
              <a:t>Evolution and Human </a:t>
            </a:r>
            <a:r>
              <a:rPr lang="en-GB" sz="1200" i="1" dirty="0" err="1"/>
              <a:t>Behavior</a:t>
            </a:r>
            <a:r>
              <a:rPr lang="en-GB" sz="1200" dirty="0"/>
              <a:t>, </a:t>
            </a:r>
            <a:r>
              <a:rPr lang="en-GB" sz="1200" i="1" dirty="0"/>
              <a:t>36</a:t>
            </a:r>
            <a:r>
              <a:rPr lang="en-GB" sz="1200" dirty="0"/>
              <a:t>(2), 130–136. </a:t>
            </a:r>
            <a:r>
              <a:rPr lang="en-GB" sz="1200" dirty="0">
                <a:hlinkClick r:id="rId2"/>
              </a:rPr>
              <a:t>https://</a:t>
            </a:r>
            <a:r>
              <a:rPr lang="en-GB" sz="1200" dirty="0" smtClean="0">
                <a:hlinkClick r:id="rId2"/>
              </a:rPr>
              <a:t>doi.org/10.1016/j.evolhumbehav.2014.10.001</a:t>
            </a:r>
            <a:endParaRPr lang="en-GB" sz="1200" dirty="0" smtClean="0"/>
          </a:p>
          <a:p>
            <a:r>
              <a:rPr lang="en-GB" sz="1200" dirty="0"/>
              <a:t>Nugent, N. R., </a:t>
            </a:r>
            <a:r>
              <a:rPr lang="en-GB" sz="1200" dirty="0" err="1"/>
              <a:t>Lally</a:t>
            </a:r>
            <a:r>
              <a:rPr lang="en-GB" sz="1200" dirty="0"/>
              <a:t>, M. A., Brown, L., </a:t>
            </a:r>
            <a:r>
              <a:rPr lang="en-GB" sz="1200" dirty="0" err="1"/>
              <a:t>Knopik</a:t>
            </a:r>
            <a:r>
              <a:rPr lang="en-GB" sz="1200" dirty="0"/>
              <a:t>, V. S., &amp; </a:t>
            </a:r>
            <a:r>
              <a:rPr lang="en-GB" sz="1200" dirty="0" err="1"/>
              <a:t>McGeary</a:t>
            </a:r>
            <a:r>
              <a:rPr lang="en-GB" sz="1200" dirty="0"/>
              <a:t>, J. E. (2012). OPRM1 and diagnosis-related posttraumatic stress disorder in binge-drinking patients living with HIV. </a:t>
            </a:r>
            <a:r>
              <a:rPr lang="en-GB" sz="1200" i="1" dirty="0"/>
              <a:t>AIDS and </a:t>
            </a:r>
            <a:r>
              <a:rPr lang="en-GB" sz="1200" i="1" dirty="0" err="1"/>
              <a:t>Behavior</a:t>
            </a:r>
            <a:r>
              <a:rPr lang="en-GB" sz="1200" dirty="0"/>
              <a:t>, </a:t>
            </a:r>
            <a:r>
              <a:rPr lang="en-GB" sz="1200" i="1" dirty="0"/>
              <a:t>16</a:t>
            </a:r>
            <a:r>
              <a:rPr lang="en-GB" sz="1200" dirty="0"/>
              <a:t>(8), 2171–2180. https://</a:t>
            </a:r>
            <a:r>
              <a:rPr lang="en-GB" sz="1200" dirty="0" smtClean="0"/>
              <a:t>doi.org/10.1007/s10461-011-0095-8</a:t>
            </a:r>
          </a:p>
        </p:txBody>
      </p:sp>
    </p:spTree>
    <p:extLst>
      <p:ext uri="{BB962C8B-B14F-4D97-AF65-F5344CB8AC3E}">
        <p14:creationId xmlns:p14="http://schemas.microsoft.com/office/powerpoint/2010/main" val="3820585917"/>
      </p:ext>
    </p:extLst>
  </p:cSld>
  <p:clrMapOvr>
    <a:masterClrMapping/>
  </p:clrMapOvr>
</p:sld>
</file>

<file path=ppt/theme/theme1.xml><?xml version="1.0" encoding="utf-8"?>
<a:theme xmlns:a="http://schemas.openxmlformats.org/drawingml/2006/main" name="Stébla">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697</TotalTime>
  <Words>867</Words>
  <Application>Microsoft Office PowerPoint</Application>
  <PresentationFormat>Širokoúhlá obrazovka</PresentationFormat>
  <Paragraphs>62</Paragraphs>
  <Slides>10</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10</vt:i4>
      </vt:variant>
    </vt:vector>
  </HeadingPairs>
  <TitlesOfParts>
    <vt:vector size="14" baseType="lpstr">
      <vt:lpstr>Arial</vt:lpstr>
      <vt:lpstr>Century Gothic</vt:lpstr>
      <vt:lpstr>Wingdings 3</vt:lpstr>
      <vt:lpstr>Stébla</vt:lpstr>
      <vt:lpstr>Hacking the stress system: the stress response as an adaptive trait that can work for or against you</vt:lpstr>
      <vt:lpstr>Notable issues and caveats:</vt:lpstr>
      <vt:lpstr>Genetics are an incredibly bad predictor of behaviour. Genes express themselves in interaction with the environment and behaviour is exceptionally susceptible to this interaction. Moreover, most biological processes that give rise to behaviour do so without reference to value judgements.</vt:lpstr>
      <vt:lpstr>The curious case of testosterone</vt:lpstr>
      <vt:lpstr>Intra-group competition against a backdrop </vt:lpstr>
      <vt:lpstr>The even more curious case of aggression </vt:lpstr>
      <vt:lpstr>Genetic disruption of the stress system</vt:lpstr>
      <vt:lpstr>Generational trauma; echoes from the womb </vt:lpstr>
      <vt:lpstr>Experiences and gene expression</vt:lpstr>
      <vt:lpstr>Downstream effects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Hacking the stress system: the stress response as an adaptive trait that can work for or against you</dc:title>
  <dc:creator>Mac Gillavry David William</dc:creator>
  <cp:lastModifiedBy>Mac Gillavry David William</cp:lastModifiedBy>
  <cp:revision>15</cp:revision>
  <dcterms:created xsi:type="dcterms:W3CDTF">2023-01-12T11:19:20Z</dcterms:created>
  <dcterms:modified xsi:type="dcterms:W3CDTF">2023-01-15T20:38:44Z</dcterms:modified>
</cp:coreProperties>
</file>