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63" r:id="rId4"/>
    <p:sldId id="264" r:id="rId5"/>
    <p:sldId id="265" r:id="rId6"/>
    <p:sldId id="266" r:id="rId7"/>
    <p:sldId id="267" r:id="rId8"/>
    <p:sldId id="270" r:id="rId9"/>
    <p:sldId id="272" r:id="rId10"/>
    <p:sldId id="26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http:/dx.doi.org/10.1163/156853707X2085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1" y="4196078"/>
            <a:ext cx="8915399" cy="204434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Hacking the stress system: the stress response as an adaptive trait that can work for or against you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6240419"/>
            <a:ext cx="8915399" cy="4245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</a:pPr>
            <a:r>
              <a:rPr lang="en-GB" dirty="0" smtClean="0"/>
              <a:t>IV - </a:t>
            </a:r>
            <a:r>
              <a:rPr lang="en-GB" sz="1600" dirty="0">
                <a:solidFill>
                  <a:schemeClr val="dk1"/>
                </a:solidFill>
              </a:rPr>
              <a:t>On the intersection between culture and stress 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endParaRPr lang="en-GB" sz="1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400" y="338425"/>
            <a:ext cx="5797020" cy="38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7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FCF3-A7F7-6049-AC76-7A44B5D3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The cortex &amp; in-group function.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32C0-E166-514B-8936-03FC9C1F1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Dunbar’s number (+/- 150)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Larger groups require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Formal leadership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Codified barter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Why Frontal Lobe Failure Impairs Memory in Dementia ...">
            <a:extLst>
              <a:ext uri="{FF2B5EF4-FFF2-40B4-BE49-F238E27FC236}">
                <a16:creationId xmlns:a16="http://schemas.microsoft.com/office/drawing/2014/main" id="{60FECBFE-DCB4-8749-933F-7CEECBC2F3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409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57864" y="5908989"/>
            <a:ext cx="43668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Dunbar, R. (2010). </a:t>
            </a:r>
            <a:r>
              <a:rPr lang="en-GB" sz="1200" i="1"/>
              <a:t>How Many Friends Does One Person Need?</a:t>
            </a:r>
            <a:r>
              <a:rPr lang="en-GB" sz="1200"/>
              <a:t> Cambricge: Harvard University Press.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9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and social support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Growth, support and initiation</a:t>
            </a:r>
          </a:p>
          <a:p>
            <a:endParaRPr lang="en-GB" dirty="0"/>
          </a:p>
          <a:p>
            <a:r>
              <a:rPr lang="en-GB" dirty="0" smtClean="0"/>
              <a:t>How much time does mom invest  in you in your first days</a:t>
            </a:r>
          </a:p>
          <a:p>
            <a:endParaRPr lang="en-GB" dirty="0" smtClean="0"/>
          </a:p>
          <a:p>
            <a:r>
              <a:rPr lang="en-GB" dirty="0" smtClean="0"/>
              <a:t>How strong are the social bonds in your group</a:t>
            </a:r>
            <a:endParaRPr lang="en-GB" dirty="0"/>
          </a:p>
          <a:p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7177" y="2133600"/>
            <a:ext cx="4313238" cy="28775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58528" y="5911222"/>
            <a:ext cx="94372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Pourmand</a:t>
            </a:r>
            <a:r>
              <a:rPr lang="en-GB" sz="1200" dirty="0"/>
              <a:t>, V., Lawley, K. A., &amp; Lehman, B. J. (2021). Cultural differences in stress and affection following social support receipt. </a:t>
            </a:r>
            <a:r>
              <a:rPr lang="en-GB" sz="1200" i="1" dirty="0" err="1"/>
              <a:t>PLoS</a:t>
            </a:r>
            <a:r>
              <a:rPr lang="en-GB" sz="1200" i="1" dirty="0"/>
              <a:t> ONE</a:t>
            </a:r>
            <a:r>
              <a:rPr lang="en-GB" sz="1200" dirty="0"/>
              <a:t>, </a:t>
            </a:r>
            <a:r>
              <a:rPr lang="en-GB" sz="1200" i="1" dirty="0"/>
              <a:t>16</a:t>
            </a:r>
            <a:r>
              <a:rPr lang="en-GB" sz="1200" dirty="0"/>
              <a:t>(9 September), 1–17. https://doi.org/10.1371/journal.pone.0256859</a:t>
            </a:r>
          </a:p>
          <a:p>
            <a:r>
              <a:rPr lang="en-GB" sz="1200" dirty="0"/>
              <a:t>Francis, D. D., &amp; </a:t>
            </a:r>
            <a:r>
              <a:rPr lang="en-GB" sz="1200" dirty="0" err="1"/>
              <a:t>Meaney</a:t>
            </a:r>
            <a:r>
              <a:rPr lang="en-GB" sz="1200" dirty="0"/>
              <a:t>, M. J. (1999). Maternal care and the development of stress responses. </a:t>
            </a:r>
            <a:r>
              <a:rPr lang="en-GB" sz="1200" i="1" dirty="0"/>
              <a:t>Current Opinion in Neurobiology</a:t>
            </a:r>
            <a:r>
              <a:rPr lang="en-GB" sz="1200" dirty="0"/>
              <a:t>, </a:t>
            </a:r>
            <a:r>
              <a:rPr lang="en-GB" sz="1200" i="1" dirty="0"/>
              <a:t>9</a:t>
            </a:r>
            <a:r>
              <a:rPr lang="en-GB" sz="1200" dirty="0"/>
              <a:t>(1), 128–134. https://doi.org/10.1016/S0959-4388(99)80016-6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203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Life-threatening and social stress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Acute life threatening stress</a:t>
            </a:r>
          </a:p>
          <a:p>
            <a:pPr lvl="1"/>
            <a:r>
              <a:rPr lang="en-GB" dirty="0" smtClean="0"/>
              <a:t>Fight or flight response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Social stress</a:t>
            </a:r>
          </a:p>
          <a:p>
            <a:pPr lvl="1"/>
            <a:r>
              <a:rPr lang="en-GB" dirty="0" smtClean="0"/>
              <a:t>Social standing and position in the hierarchy</a:t>
            </a:r>
          </a:p>
          <a:p>
            <a:pPr lvl="1"/>
            <a:r>
              <a:rPr lang="en-GB" dirty="0" smtClean="0"/>
              <a:t>Challenges to reproductive success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325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our stress differs from most other mammals I: Anticipation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352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you can turn on the stress system before a stressor arrives, you are  even quicker. </a:t>
            </a:r>
          </a:p>
          <a:p>
            <a:endParaRPr lang="en-GB" dirty="0"/>
          </a:p>
          <a:p>
            <a:r>
              <a:rPr lang="en-GB" dirty="0" smtClean="0"/>
              <a:t>Hyperactive Agency Detection</a:t>
            </a:r>
          </a:p>
          <a:p>
            <a:pPr lvl="1"/>
            <a:r>
              <a:rPr lang="en-GB" dirty="0" smtClean="0"/>
              <a:t>Its better to get scared a 100 times for nothing, than not have a stress response when you really need it.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Theory of mind</a:t>
            </a:r>
          </a:p>
          <a:p>
            <a:pPr lvl="1"/>
            <a:r>
              <a:rPr lang="en-GB" dirty="0" smtClean="0"/>
              <a:t>The anticipation of intention</a:t>
            </a:r>
          </a:p>
          <a:p>
            <a:pPr lvl="1"/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degree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92925" y="5840083"/>
            <a:ext cx="89116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Lisdorf</a:t>
            </a:r>
            <a:r>
              <a:rPr lang="en-GB" sz="1200" dirty="0"/>
              <a:t>, A. (2004). What’s </a:t>
            </a:r>
            <a:r>
              <a:rPr lang="en-GB" sz="1200" dirty="0" err="1"/>
              <a:t>HIDD’n</a:t>
            </a:r>
            <a:r>
              <a:rPr lang="en-GB" sz="1200" dirty="0"/>
              <a:t> in the HADD?–A cognitive conjuring trick? </a:t>
            </a:r>
            <a:r>
              <a:rPr lang="en-GB" sz="1200" i="1" dirty="0" err="1"/>
              <a:t>Birot.Hu</a:t>
            </a:r>
            <a:r>
              <a:rPr lang="en-GB" sz="1200" dirty="0"/>
              <a:t>, (January 2006), </a:t>
            </a:r>
            <a:r>
              <a:rPr lang="en-GB" sz="1200" dirty="0" smtClean="0"/>
              <a:t>5–7. </a:t>
            </a:r>
            <a:r>
              <a:rPr lang="en-GB" sz="1200" dirty="0" smtClean="0">
                <a:hlinkClick r:id="rId2"/>
              </a:rPr>
              <a:t>https</a:t>
            </a:r>
            <a:r>
              <a:rPr lang="en-GB" sz="1200" dirty="0">
                <a:hlinkClick r:id="rId2"/>
              </a:rPr>
              <a:t>://doi.org/http://</a:t>
            </a:r>
            <a:r>
              <a:rPr lang="en-GB" sz="1200" dirty="0" smtClean="0">
                <a:hlinkClick r:id="rId2"/>
              </a:rPr>
              <a:t>dx.doi.org/10.1163/156853707X208549</a:t>
            </a:r>
            <a:endParaRPr lang="en-GB" sz="1200" dirty="0" smtClean="0"/>
          </a:p>
          <a:p>
            <a:r>
              <a:rPr lang="en-GB" sz="1200" dirty="0"/>
              <a:t>Bering, J. M. (2002). The existential theory of mind. </a:t>
            </a:r>
            <a:r>
              <a:rPr lang="en-GB" sz="1200" i="1" dirty="0"/>
              <a:t>Review of General Psychology</a:t>
            </a:r>
            <a:r>
              <a:rPr lang="en-GB" sz="1200" dirty="0"/>
              <a:t>, </a:t>
            </a:r>
            <a:r>
              <a:rPr lang="en-GB" sz="1200" i="1" dirty="0"/>
              <a:t>6</a:t>
            </a:r>
            <a:r>
              <a:rPr lang="en-GB" sz="1200" dirty="0"/>
              <a:t>(1), 3–24. https://doi.org/10.1037//</a:t>
            </a:r>
            <a:r>
              <a:rPr lang="en-GB" sz="1200" dirty="0" smtClean="0"/>
              <a:t>1089-2680.6.1.3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7549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our stress differs from most other mammals </a:t>
            </a:r>
            <a:r>
              <a:rPr lang="en-GB" dirty="0" smtClean="0"/>
              <a:t>II: perception</a:t>
            </a:r>
            <a:endParaRPr lang="en-GB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55985"/>
          </a:xfrm>
        </p:spPr>
        <p:txBody>
          <a:bodyPr>
            <a:normAutofit/>
          </a:bodyPr>
          <a:lstStyle/>
          <a:p>
            <a:r>
              <a:rPr lang="en-GB" dirty="0" smtClean="0"/>
              <a:t>We have a strong tendency to stress over perceived inadequacies rather than real ones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Beauty ideals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Happiness &amp; success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Social media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20592" y="5677458"/>
            <a:ext cx="965264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Frank, R. H. (2016). </a:t>
            </a:r>
            <a:r>
              <a:rPr lang="en-GB" sz="1200" i="1" dirty="0"/>
              <a:t>Success and luck: good fortune and the myth of meritocracy</a:t>
            </a:r>
            <a:r>
              <a:rPr lang="en-GB" sz="1200" dirty="0"/>
              <a:t>. Princeton, Oxford: Princeton University Press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Lin, R., &amp; </a:t>
            </a:r>
            <a:r>
              <a:rPr lang="en-GB" sz="1200" dirty="0" err="1"/>
              <a:t>Utz</a:t>
            </a:r>
            <a:r>
              <a:rPr lang="en-GB" sz="1200" dirty="0"/>
              <a:t>, S. (2015). The emotional responses of browsing Facebook: Happiness, envy, and the role of tie strength. </a:t>
            </a:r>
            <a:r>
              <a:rPr lang="en-GB" sz="1200" i="1" dirty="0"/>
              <a:t>Computers in Human </a:t>
            </a:r>
            <a:r>
              <a:rPr lang="en-GB" sz="1200" i="1" dirty="0" err="1"/>
              <a:t>Behavior</a:t>
            </a:r>
            <a:r>
              <a:rPr lang="en-GB" sz="1200" dirty="0"/>
              <a:t>, </a:t>
            </a:r>
            <a:r>
              <a:rPr lang="en-GB" sz="1200" i="1" dirty="0"/>
              <a:t>52</a:t>
            </a:r>
            <a:r>
              <a:rPr lang="en-GB" sz="1200" dirty="0"/>
              <a:t>, 29–38. https://doi.org/10.1016/j.chb.2015.04.064</a:t>
            </a:r>
          </a:p>
          <a:p>
            <a:r>
              <a:rPr lang="en-GB" sz="1200" dirty="0"/>
              <a:t>de Lima Bastos, P. A., &amp; Pessoa, R. R. (2019). A discussion on </a:t>
            </a:r>
            <a:r>
              <a:rPr lang="en-GB" sz="1200" dirty="0" err="1"/>
              <a:t>english</a:t>
            </a:r>
            <a:r>
              <a:rPr lang="en-GB" sz="1200" dirty="0"/>
              <a:t> language students’ body image: Beauty standards and fatness. </a:t>
            </a:r>
            <a:r>
              <a:rPr lang="en-GB" sz="1200" i="1" dirty="0"/>
              <a:t>Profile: Issues in Teachers’ Professional Development</a:t>
            </a:r>
            <a:r>
              <a:rPr lang="en-GB" sz="1200" dirty="0"/>
              <a:t>, </a:t>
            </a:r>
            <a:r>
              <a:rPr lang="en-GB" sz="1200" i="1" dirty="0"/>
              <a:t>21</a:t>
            </a:r>
            <a:r>
              <a:rPr lang="en-GB" sz="1200" dirty="0"/>
              <a:t>(1), 13–26. https://</a:t>
            </a:r>
            <a:r>
              <a:rPr lang="en-GB" sz="1200" dirty="0" smtClean="0"/>
              <a:t>doi.org/10.15446/profile.v21n1.69603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6191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Retrospective stress appraisal: did we win?</a:t>
            </a:r>
            <a:endParaRPr lang="en-GB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52" y="1704596"/>
            <a:ext cx="8157632" cy="45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7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our stress differs from most other mammals </a:t>
            </a:r>
            <a:r>
              <a:rPr lang="en-GB" dirty="0" smtClean="0"/>
              <a:t>III: Duration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4387321" cy="377762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We turn on the stress system for much longer than any other animal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Many of the stress related problems we know derive from this ability to be stressed for much longer than any other animal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833" r="18333"/>
          <a:stretch/>
        </p:blipFill>
        <p:spPr>
          <a:xfrm>
            <a:off x="7653867" y="2133600"/>
            <a:ext cx="40132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our stress differs from most other mammals </a:t>
            </a:r>
            <a:r>
              <a:rPr lang="en-GB" dirty="0" smtClean="0"/>
              <a:t>IV: Projection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4421188" cy="3777622"/>
          </a:xfrm>
        </p:spPr>
        <p:txBody>
          <a:bodyPr/>
          <a:lstStyle/>
          <a:p>
            <a:r>
              <a:rPr lang="en-GB" dirty="0" smtClean="0"/>
              <a:t>We have the unique ability to project our stress on other beings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Other people, even those we do not know</a:t>
            </a:r>
          </a:p>
          <a:p>
            <a:pPr lvl="1"/>
            <a:r>
              <a:rPr lang="en-GB" dirty="0" smtClean="0"/>
              <a:t>Animals</a:t>
            </a:r>
          </a:p>
          <a:p>
            <a:pPr lvl="1"/>
            <a:r>
              <a:rPr lang="en-GB" dirty="0" smtClean="0"/>
              <a:t>Fictional characters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9365" r="8080"/>
          <a:stretch/>
        </p:blipFill>
        <p:spPr>
          <a:xfrm>
            <a:off x="7545474" y="2133600"/>
            <a:ext cx="464652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Agriculture, population growth and specialisation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You need a food surplus for some to specialise in other fields than food production.</a:t>
            </a:r>
          </a:p>
          <a:p>
            <a:pPr lvl="1"/>
            <a:r>
              <a:rPr lang="en-GB" dirty="0" smtClean="0"/>
              <a:t>Political class</a:t>
            </a:r>
          </a:p>
          <a:p>
            <a:pPr lvl="1"/>
            <a:r>
              <a:rPr lang="en-GB" dirty="0" smtClean="0"/>
              <a:t>Religious class</a:t>
            </a:r>
          </a:p>
          <a:p>
            <a:pPr lvl="1"/>
            <a:r>
              <a:rPr lang="en-GB" dirty="0" smtClean="0"/>
              <a:t>Warrior class</a:t>
            </a:r>
          </a:p>
          <a:p>
            <a:pPr lvl="1"/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Problems with population growth and available land</a:t>
            </a:r>
          </a:p>
          <a:p>
            <a:pPr lvl="1"/>
            <a:r>
              <a:rPr lang="en-GB" dirty="0" smtClean="0"/>
              <a:t>Who inherits?</a:t>
            </a:r>
          </a:p>
          <a:p>
            <a:pPr lvl="1"/>
            <a:r>
              <a:rPr lang="en-GB" dirty="0" smtClean="0"/>
              <a:t>What do you do with the rest?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4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as an emergent property of circumstance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we eat</a:t>
            </a:r>
          </a:p>
          <a:p>
            <a:endParaRPr lang="en-GB" dirty="0"/>
          </a:p>
          <a:p>
            <a:r>
              <a:rPr lang="en-GB" dirty="0" smtClean="0"/>
              <a:t>Where our culture develops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11476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626</Words>
  <Application>Microsoft Office PowerPoint</Application>
  <PresentationFormat>Širokoúhlá obrazovka</PresentationFormat>
  <Paragraphs>73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Stébla</vt:lpstr>
      <vt:lpstr>Hacking the stress system: the stress response as an adaptive trait that can work for or against you</vt:lpstr>
      <vt:lpstr>Life-threatening and social stress</vt:lpstr>
      <vt:lpstr>How our stress differs from most other mammals I: Anticipation</vt:lpstr>
      <vt:lpstr>How our stress differs from most other mammals II: perception</vt:lpstr>
      <vt:lpstr>Retrospective stress appraisal: did we win?</vt:lpstr>
      <vt:lpstr>How our stress differs from most other mammals III: Duration</vt:lpstr>
      <vt:lpstr>How our stress differs from most other mammals IV: Projection</vt:lpstr>
      <vt:lpstr>Agriculture, population growth and specialisation</vt:lpstr>
      <vt:lpstr>Culture as an emergent property of circumstance</vt:lpstr>
      <vt:lpstr>The cortex &amp; in-group function. </vt:lpstr>
      <vt:lpstr>Culture and social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stress system: the stress response as an adaptive trait that can work for or against you</dc:title>
  <dc:creator>Mac Gillavry David William</dc:creator>
  <cp:lastModifiedBy>Mac Gillavry David William</cp:lastModifiedBy>
  <cp:revision>15</cp:revision>
  <dcterms:created xsi:type="dcterms:W3CDTF">2023-01-12T18:03:21Z</dcterms:created>
  <dcterms:modified xsi:type="dcterms:W3CDTF">2023-01-13T11:45:50Z</dcterms:modified>
</cp:coreProperties>
</file>