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7" r:id="rId4"/>
    <p:sldId id="266" r:id="rId5"/>
    <p:sldId id="261" r:id="rId6"/>
    <p:sldId id="260" r:id="rId7"/>
    <p:sldId id="262" r:id="rId8"/>
    <p:sldId id="268" r:id="rId9"/>
    <p:sldId id="269" r:id="rId10"/>
    <p:sldId id="264" r:id="rId11"/>
    <p:sldId id="263"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89" d="100"/>
          <a:sy n="89" d="100"/>
        </p:scale>
        <p:origin x="46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007/s12110-010-909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177/0261927X145346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89211" y="4196078"/>
            <a:ext cx="8915399" cy="2044341"/>
          </a:xfrm>
        </p:spPr>
        <p:txBody>
          <a:bodyPr>
            <a:normAutofit/>
          </a:bodyPr>
          <a:lstStyle/>
          <a:p>
            <a:pPr algn="ctr"/>
            <a:r>
              <a:rPr lang="en-GB" sz="4000" dirty="0"/>
              <a:t>Hacking the stress system: the stress response as an adaptive trait that can work for or against you</a:t>
            </a:r>
          </a:p>
        </p:txBody>
      </p:sp>
      <p:sp>
        <p:nvSpPr>
          <p:cNvPr id="3" name="Podnadpis 2"/>
          <p:cNvSpPr>
            <a:spLocks noGrp="1"/>
          </p:cNvSpPr>
          <p:nvPr>
            <p:ph type="subTitle" idx="1"/>
          </p:nvPr>
        </p:nvSpPr>
        <p:spPr>
          <a:xfrm>
            <a:off x="2589212" y="6240419"/>
            <a:ext cx="8915399" cy="424541"/>
          </a:xfrm>
        </p:spPr>
        <p:txBody>
          <a:bodyPr/>
          <a:lstStyle/>
          <a:p>
            <a:pPr>
              <a:spcBef>
                <a:spcPts val="0"/>
              </a:spcBef>
              <a:buClrTx/>
            </a:pPr>
            <a:r>
              <a:rPr lang="en-GB" dirty="0" smtClean="0"/>
              <a:t>VII - </a:t>
            </a:r>
            <a:r>
              <a:rPr lang="en-GB" dirty="0">
                <a:solidFill>
                  <a:schemeClr val="dk1"/>
                </a:solidFill>
              </a:rPr>
              <a:t>On the psychology of lying, deceit, and how stress makes it all much worse </a:t>
            </a:r>
          </a:p>
          <a:p>
            <a:pPr lvl="0">
              <a:spcBef>
                <a:spcPts val="0"/>
              </a:spcBef>
              <a:buClrTx/>
            </a:pPr>
            <a:endParaRPr lang="en-GB" dirty="0"/>
          </a:p>
        </p:txBody>
      </p:sp>
      <p:pic>
        <p:nvPicPr>
          <p:cNvPr id="5" name="Obrázek 4"/>
          <p:cNvPicPr>
            <a:picLocks noChangeAspect="1"/>
          </p:cNvPicPr>
          <p:nvPr/>
        </p:nvPicPr>
        <p:blipFill>
          <a:blip r:embed="rId2"/>
          <a:stretch>
            <a:fillRect/>
          </a:stretch>
        </p:blipFill>
        <p:spPr>
          <a:xfrm>
            <a:off x="3332160" y="103505"/>
            <a:ext cx="7429500" cy="4171950"/>
          </a:xfrm>
          <a:prstGeom prst="rect">
            <a:avLst/>
          </a:prstGeom>
        </p:spPr>
      </p:pic>
    </p:spTree>
    <p:extLst>
      <p:ext uri="{BB962C8B-B14F-4D97-AF65-F5344CB8AC3E}">
        <p14:creationId xmlns:p14="http://schemas.microsoft.com/office/powerpoint/2010/main" val="11746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Processing stress stimuli</a:t>
            </a:r>
            <a:r>
              <a:rPr lang="en-GB" dirty="0"/>
              <a:t>:</a:t>
            </a:r>
            <a:r>
              <a:rPr lang="en-GB" dirty="0" smtClean="0"/>
              <a:t> the hardware</a:t>
            </a:r>
            <a:endParaRPr lang="en-GB" dirty="0"/>
          </a:p>
        </p:txBody>
      </p:sp>
      <p:sp>
        <p:nvSpPr>
          <p:cNvPr id="3" name="Zástupný symbol pro obsah 2"/>
          <p:cNvSpPr>
            <a:spLocks noGrp="1"/>
          </p:cNvSpPr>
          <p:nvPr>
            <p:ph idx="1"/>
          </p:nvPr>
        </p:nvSpPr>
        <p:spPr>
          <a:xfrm>
            <a:off x="1103313" y="2052919"/>
            <a:ext cx="4896434" cy="4091208"/>
          </a:xfrm>
        </p:spPr>
        <p:txBody>
          <a:bodyPr/>
          <a:lstStyle/>
          <a:p>
            <a:r>
              <a:rPr lang="en-GB" dirty="0"/>
              <a:t>A stimulus is detected by one of our senses</a:t>
            </a:r>
          </a:p>
          <a:p>
            <a:r>
              <a:rPr lang="en-GB" dirty="0"/>
              <a:t>The amygdala relays signals if the stimulus is threatening</a:t>
            </a:r>
          </a:p>
          <a:p>
            <a:pPr lvl="1"/>
            <a:r>
              <a:rPr lang="en-GB" dirty="0"/>
              <a:t>Locus </a:t>
            </a:r>
            <a:r>
              <a:rPr lang="en-GB" dirty="0" err="1"/>
              <a:t>coeruleus</a:t>
            </a:r>
            <a:r>
              <a:rPr lang="en-GB" dirty="0"/>
              <a:t> (Norepinephrine)</a:t>
            </a:r>
          </a:p>
          <a:p>
            <a:pPr lvl="1"/>
            <a:r>
              <a:rPr lang="en-GB" dirty="0"/>
              <a:t>Hypothalamic adrenal axis (Cortisol)</a:t>
            </a:r>
          </a:p>
          <a:p>
            <a:pPr lvl="1"/>
            <a:r>
              <a:rPr lang="en-GB" dirty="0"/>
              <a:t>Ventral tegmental area (Dopamine</a:t>
            </a:r>
            <a:r>
              <a:rPr lang="en-GB" dirty="0" smtClean="0"/>
              <a:t>)</a:t>
            </a:r>
          </a:p>
          <a:p>
            <a:pPr lvl="1"/>
            <a:r>
              <a:rPr lang="en-GB" dirty="0" smtClean="0"/>
              <a:t>Medial prefrontal cortex</a:t>
            </a:r>
            <a:endParaRPr lang="en-GB" dirty="0"/>
          </a:p>
          <a:p>
            <a:endParaRPr lang="en-GB" dirty="0"/>
          </a:p>
          <a:p>
            <a:endParaRPr lang="en-GB" dirty="0"/>
          </a:p>
        </p:txBody>
      </p:sp>
      <p:pic>
        <p:nvPicPr>
          <p:cNvPr id="4"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317" y="1853248"/>
            <a:ext cx="3252706" cy="3505911"/>
          </a:xfrm>
          <a:prstGeom prst="rect">
            <a:avLst/>
          </a:prstGeom>
        </p:spPr>
      </p:pic>
    </p:spTree>
    <p:extLst>
      <p:ext uri="{BB962C8B-B14F-4D97-AF65-F5344CB8AC3E}">
        <p14:creationId xmlns:p14="http://schemas.microsoft.com/office/powerpoint/2010/main" val="117732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frontal cortex and lying</a:t>
            </a:r>
            <a:endParaRPr lang="en-GB" dirty="0"/>
          </a:p>
        </p:txBody>
      </p:sp>
      <p:sp>
        <p:nvSpPr>
          <p:cNvPr id="3" name="Zástupný symbol pro obsah 2"/>
          <p:cNvSpPr>
            <a:spLocks noGrp="1"/>
          </p:cNvSpPr>
          <p:nvPr>
            <p:ph idx="1"/>
          </p:nvPr>
        </p:nvSpPr>
        <p:spPr>
          <a:xfrm>
            <a:off x="2589212" y="2133600"/>
            <a:ext cx="4294667" cy="3777622"/>
          </a:xfrm>
        </p:spPr>
        <p:txBody>
          <a:bodyPr/>
          <a:lstStyle/>
          <a:p>
            <a:r>
              <a:rPr lang="en-GB" dirty="0" smtClean="0"/>
              <a:t>Stress makes people lie (avoid confrontation / focus at personal needs)</a:t>
            </a:r>
          </a:p>
          <a:p>
            <a:pPr marL="0" indent="0">
              <a:buNone/>
            </a:pPr>
            <a:endParaRPr lang="en-GB" dirty="0" smtClean="0"/>
          </a:p>
          <a:p>
            <a:r>
              <a:rPr lang="en-GB" dirty="0" smtClean="0"/>
              <a:t>Your frontal cortex keeps you from doing so, but when you do, it will make sure you will do so well. </a:t>
            </a:r>
            <a:endParaRPr lang="en-GB" dirty="0"/>
          </a:p>
        </p:txBody>
      </p:sp>
      <p:pic>
        <p:nvPicPr>
          <p:cNvPr id="6" name="Obrázek 5"/>
          <p:cNvPicPr>
            <a:picLocks noChangeAspect="1"/>
          </p:cNvPicPr>
          <p:nvPr/>
        </p:nvPicPr>
        <p:blipFill rotWithShape="1">
          <a:blip r:embed="rId2"/>
          <a:srcRect l="8534" r="8139"/>
          <a:stretch/>
        </p:blipFill>
        <p:spPr>
          <a:xfrm>
            <a:off x="7427343" y="2133600"/>
            <a:ext cx="4537495" cy="3777622"/>
          </a:xfrm>
          <a:prstGeom prst="rect">
            <a:avLst/>
          </a:prstGeom>
        </p:spPr>
      </p:pic>
    </p:spTree>
    <p:extLst>
      <p:ext uri="{BB962C8B-B14F-4D97-AF65-F5344CB8AC3E}">
        <p14:creationId xmlns:p14="http://schemas.microsoft.com/office/powerpoint/2010/main" val="1842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2167216"/>
          </a:xfrm>
        </p:spPr>
        <p:txBody>
          <a:bodyPr/>
          <a:lstStyle/>
          <a:p>
            <a:r>
              <a:rPr lang="en-US" dirty="0" smtClean="0"/>
              <a:t>However, if lying does take effort (even if it may seem less than facing up to the truth) …</a:t>
            </a:r>
            <a:endParaRPr lang="en-GB" dirty="0"/>
          </a:p>
        </p:txBody>
      </p:sp>
      <p:sp>
        <p:nvSpPr>
          <p:cNvPr id="3" name="Zástupný symbol pro obsah 2"/>
          <p:cNvSpPr>
            <a:spLocks noGrp="1"/>
          </p:cNvSpPr>
          <p:nvPr>
            <p:ph idx="1"/>
          </p:nvPr>
        </p:nvSpPr>
        <p:spPr>
          <a:xfrm>
            <a:off x="2589212" y="2791326"/>
            <a:ext cx="8915400" cy="3119895"/>
          </a:xfrm>
        </p:spPr>
        <p:txBody>
          <a:bodyPr>
            <a:normAutofit lnSpcReduction="10000"/>
          </a:bodyPr>
          <a:lstStyle/>
          <a:p>
            <a:r>
              <a:rPr lang="en-US" dirty="0" smtClean="0"/>
              <a:t>There should be observable physical and psychological signs of deceit </a:t>
            </a:r>
          </a:p>
          <a:p>
            <a:pPr lvl="1"/>
            <a:r>
              <a:rPr lang="en-US" dirty="0" smtClean="0"/>
              <a:t>Stress related indicators </a:t>
            </a:r>
          </a:p>
          <a:p>
            <a:pPr lvl="2"/>
            <a:r>
              <a:rPr lang="en-US" dirty="0" smtClean="0"/>
              <a:t>Increased heart-rate</a:t>
            </a:r>
          </a:p>
          <a:p>
            <a:pPr lvl="2"/>
            <a:r>
              <a:rPr lang="en-US" dirty="0" smtClean="0"/>
              <a:t>Increased skin conductivity</a:t>
            </a:r>
          </a:p>
          <a:p>
            <a:pPr lvl="2"/>
            <a:r>
              <a:rPr lang="en-US" dirty="0" smtClean="0"/>
              <a:t>Calming </a:t>
            </a:r>
            <a:r>
              <a:rPr lang="en-US" dirty="0" err="1" smtClean="0"/>
              <a:t>behaviours</a:t>
            </a:r>
            <a:r>
              <a:rPr lang="en-US" dirty="0" smtClean="0"/>
              <a:t> (signifiers)</a:t>
            </a:r>
          </a:p>
          <a:p>
            <a:pPr lvl="2"/>
            <a:endParaRPr lang="en-US" dirty="0" smtClean="0"/>
          </a:p>
          <a:p>
            <a:pPr lvl="1"/>
            <a:r>
              <a:rPr lang="en-US" dirty="0" smtClean="0"/>
              <a:t>Masking </a:t>
            </a:r>
            <a:r>
              <a:rPr lang="en-US" dirty="0" err="1" smtClean="0"/>
              <a:t>behaviours</a:t>
            </a:r>
            <a:endParaRPr lang="en-US" dirty="0" smtClean="0"/>
          </a:p>
          <a:p>
            <a:pPr lvl="2"/>
            <a:r>
              <a:rPr lang="en-US" dirty="0" smtClean="0"/>
              <a:t>Micro-expressions</a:t>
            </a:r>
          </a:p>
          <a:p>
            <a:pPr lvl="2"/>
            <a:r>
              <a:rPr lang="en-US" dirty="0" smtClean="0"/>
              <a:t>Freudian slips</a:t>
            </a:r>
          </a:p>
        </p:txBody>
      </p:sp>
      <p:sp>
        <p:nvSpPr>
          <p:cNvPr id="4" name="TextovéPole 3"/>
          <p:cNvSpPr txBox="1"/>
          <p:nvPr/>
        </p:nvSpPr>
        <p:spPr>
          <a:xfrm>
            <a:off x="2589212" y="6280189"/>
            <a:ext cx="8005314" cy="276999"/>
          </a:xfrm>
          <a:prstGeom prst="rect">
            <a:avLst/>
          </a:prstGeom>
          <a:noFill/>
          <a:ln>
            <a:solidFill>
              <a:schemeClr val="tx1"/>
            </a:solidFill>
          </a:ln>
        </p:spPr>
        <p:txBody>
          <a:bodyPr wrap="square" rtlCol="0">
            <a:spAutoFit/>
          </a:bodyPr>
          <a:lstStyle/>
          <a:p>
            <a:r>
              <a:rPr lang="en-GB" sz="1200" dirty="0"/>
              <a:t>Ekman. (2009). </a:t>
            </a:r>
            <a:r>
              <a:rPr lang="en-GB" sz="1200" i="1" dirty="0"/>
              <a:t>Telling lies</a:t>
            </a:r>
            <a:r>
              <a:rPr lang="en-GB" sz="1200" dirty="0"/>
              <a:t>. New York, London: W </a:t>
            </a:r>
            <a:r>
              <a:rPr lang="en-GB" sz="1200" dirty="0" err="1"/>
              <a:t>W</a:t>
            </a:r>
            <a:r>
              <a:rPr lang="en-GB" sz="1200" dirty="0"/>
              <a:t> - Norton &amp; Company.</a:t>
            </a:r>
            <a:endParaRPr lang="en-GB" sz="1200" dirty="0">
              <a:effectLst/>
            </a:endParaRPr>
          </a:p>
        </p:txBody>
      </p:sp>
    </p:spTree>
    <p:extLst>
      <p:ext uri="{BB962C8B-B14F-4D97-AF65-F5344CB8AC3E}">
        <p14:creationId xmlns:p14="http://schemas.microsoft.com/office/powerpoint/2010/main" val="185857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89212" y="2058750"/>
            <a:ext cx="8915399" cy="3459734"/>
          </a:xfrm>
        </p:spPr>
        <p:txBody>
          <a:bodyPr>
            <a:normAutofit fontScale="90000"/>
          </a:bodyPr>
          <a:lstStyle/>
          <a:p>
            <a:r>
              <a:rPr lang="en-US" dirty="0" smtClean="0"/>
              <a:t>Careful though: Many tells are stress related and, consequently, they may indicate deceit. They may however also be indicative of the stressful stimuli (being interrogated, being disbelieved, etc.)</a:t>
            </a:r>
            <a:endParaRPr lang="en-GB" dirty="0"/>
          </a:p>
        </p:txBody>
      </p:sp>
    </p:spTree>
    <p:extLst>
      <p:ext uri="{BB962C8B-B14F-4D97-AF65-F5344CB8AC3E}">
        <p14:creationId xmlns:p14="http://schemas.microsoft.com/office/powerpoint/2010/main" val="50536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What does it mean to be human?</a:t>
            </a:r>
            <a:br>
              <a:rPr lang="en-GB" dirty="0" smtClean="0"/>
            </a:br>
            <a:endParaRPr lang="en-GB" dirty="0"/>
          </a:p>
        </p:txBody>
      </p:sp>
      <p:sp>
        <p:nvSpPr>
          <p:cNvPr id="3" name="Zástupný symbol pro obsah 2"/>
          <p:cNvSpPr>
            <a:spLocks noGrp="1"/>
          </p:cNvSpPr>
          <p:nvPr>
            <p:ph idx="1"/>
          </p:nvPr>
        </p:nvSpPr>
        <p:spPr/>
        <p:txBody>
          <a:bodyPr/>
          <a:lstStyle/>
          <a:p>
            <a:r>
              <a:rPr lang="en-GB" dirty="0" smtClean="0"/>
              <a:t>Are people naturally good, but situationally bad?</a:t>
            </a:r>
          </a:p>
          <a:p>
            <a:pPr lvl="1"/>
            <a:r>
              <a:rPr lang="en-GB" dirty="0" smtClean="0"/>
              <a:t>Soul</a:t>
            </a:r>
          </a:p>
          <a:p>
            <a:pPr lvl="1"/>
            <a:r>
              <a:rPr lang="en-GB" dirty="0" smtClean="0"/>
              <a:t>Rooted in traditional religious perceptions of human nature</a:t>
            </a:r>
          </a:p>
          <a:p>
            <a:pPr lvl="1"/>
            <a:endParaRPr lang="en-GB" dirty="0"/>
          </a:p>
          <a:p>
            <a:r>
              <a:rPr lang="en-GB" dirty="0" smtClean="0"/>
              <a:t>Are people naturally geared towards their perceived optimisation of returns on investment? This may mean:</a:t>
            </a:r>
          </a:p>
          <a:p>
            <a:pPr lvl="1"/>
            <a:r>
              <a:rPr lang="en-GB" dirty="0" smtClean="0"/>
              <a:t>Selfishness, dishonesty and betrayal</a:t>
            </a:r>
          </a:p>
          <a:p>
            <a:pPr lvl="1"/>
            <a:r>
              <a:rPr lang="en-GB" dirty="0" smtClean="0"/>
              <a:t>But it may just as well mean in-group loyalty, friendship, altruism and kindness</a:t>
            </a:r>
          </a:p>
          <a:p>
            <a:pPr lvl="1"/>
            <a:r>
              <a:rPr lang="en-GB" dirty="0" smtClean="0"/>
              <a:t>Moreover, sometimes lies serve the in-group, ethics and humanity</a:t>
            </a:r>
          </a:p>
          <a:p>
            <a:pPr marL="457200" lvl="1" indent="0">
              <a:buNone/>
            </a:pPr>
            <a:endParaRPr lang="en-GB" dirty="0" smtClean="0"/>
          </a:p>
          <a:p>
            <a:pPr lvl="1"/>
            <a:endParaRPr lang="en-GB" dirty="0"/>
          </a:p>
          <a:p>
            <a:pPr marL="457200" lvl="1" indent="0">
              <a:buNone/>
            </a:pPr>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263311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does it mean to be human</a:t>
            </a:r>
            <a:r>
              <a:rPr lang="en-GB" dirty="0" smtClean="0"/>
              <a:t>? </a:t>
            </a:r>
            <a:br>
              <a:rPr lang="en-GB" dirty="0" smtClean="0"/>
            </a:br>
            <a:r>
              <a:rPr lang="en-GB" dirty="0" smtClean="0"/>
              <a:t>I: The traditional view</a:t>
            </a:r>
            <a:endParaRPr lang="en-GB" dirty="0"/>
          </a:p>
        </p:txBody>
      </p:sp>
      <p:sp>
        <p:nvSpPr>
          <p:cNvPr id="3" name="Zástupný symbol pro obsah 2"/>
          <p:cNvSpPr>
            <a:spLocks noGrp="1"/>
          </p:cNvSpPr>
          <p:nvPr>
            <p:ph sz="half" idx="1"/>
          </p:nvPr>
        </p:nvSpPr>
        <p:spPr/>
        <p:txBody>
          <a:bodyPr/>
          <a:lstStyle/>
          <a:p>
            <a:r>
              <a:rPr lang="en-GB" dirty="0" smtClean="0"/>
              <a:t>People are naturally good, but situationally bad?</a:t>
            </a:r>
          </a:p>
          <a:p>
            <a:pPr lvl="1"/>
            <a:r>
              <a:rPr lang="en-GB" dirty="0" smtClean="0"/>
              <a:t>Mind – body division</a:t>
            </a:r>
          </a:p>
          <a:p>
            <a:pPr lvl="2"/>
            <a:r>
              <a:rPr lang="en-GB" dirty="0" smtClean="0"/>
              <a:t>Soul, higher self, etc.</a:t>
            </a:r>
          </a:p>
          <a:p>
            <a:pPr lvl="1"/>
            <a:endParaRPr lang="en-GB" dirty="0" smtClean="0"/>
          </a:p>
          <a:p>
            <a:pPr lvl="1"/>
            <a:r>
              <a:rPr lang="en-GB" dirty="0" smtClean="0"/>
              <a:t>Rooted in traditional religious perceptions of human nature</a:t>
            </a:r>
          </a:p>
          <a:p>
            <a:pPr lvl="1"/>
            <a:endParaRPr lang="en-GB" dirty="0" smtClean="0"/>
          </a:p>
          <a:p>
            <a:pPr marL="0" indent="0">
              <a:buNone/>
            </a:pPr>
            <a:endParaRPr lang="en-GB" dirty="0"/>
          </a:p>
        </p:txBody>
      </p:sp>
      <p:pic>
        <p:nvPicPr>
          <p:cNvPr id="5" name="Zástupný symbol pro obsah 4"/>
          <p:cNvPicPr>
            <a:picLocks noGrp="1" noChangeAspect="1"/>
          </p:cNvPicPr>
          <p:nvPr>
            <p:ph sz="half" idx="2"/>
          </p:nvPr>
        </p:nvPicPr>
        <p:blipFill>
          <a:blip r:embed="rId2"/>
          <a:stretch>
            <a:fillRect/>
          </a:stretch>
        </p:blipFill>
        <p:spPr>
          <a:xfrm>
            <a:off x="8316147" y="2133600"/>
            <a:ext cx="3188464" cy="3759532"/>
          </a:xfrm>
          <a:prstGeom prst="rect">
            <a:avLst/>
          </a:prstGeom>
        </p:spPr>
      </p:pic>
    </p:spTree>
    <p:extLst>
      <p:ext uri="{BB962C8B-B14F-4D97-AF65-F5344CB8AC3E}">
        <p14:creationId xmlns:p14="http://schemas.microsoft.com/office/powerpoint/2010/main" val="27312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does it mean to be human? </a:t>
            </a:r>
            <a:br>
              <a:rPr lang="en-GB" dirty="0"/>
            </a:br>
            <a:r>
              <a:rPr lang="en-GB" dirty="0" smtClean="0"/>
              <a:t>II: </a:t>
            </a:r>
            <a:r>
              <a:rPr lang="en-US" dirty="0" smtClean="0"/>
              <a:t>The evolutionary perspective</a:t>
            </a:r>
            <a:endParaRPr lang="en-GB" dirty="0"/>
          </a:p>
        </p:txBody>
      </p:sp>
      <p:sp>
        <p:nvSpPr>
          <p:cNvPr id="3" name="Zástupný symbol pro obsah 2"/>
          <p:cNvSpPr>
            <a:spLocks noGrp="1"/>
          </p:cNvSpPr>
          <p:nvPr>
            <p:ph idx="1"/>
          </p:nvPr>
        </p:nvSpPr>
        <p:spPr>
          <a:xfrm>
            <a:off x="2589212" y="2133600"/>
            <a:ext cx="4742030" cy="4315326"/>
          </a:xfrm>
        </p:spPr>
        <p:txBody>
          <a:bodyPr>
            <a:normAutofit lnSpcReduction="10000"/>
          </a:bodyPr>
          <a:lstStyle/>
          <a:p>
            <a:r>
              <a:rPr lang="en-US" dirty="0" smtClean="0"/>
              <a:t>A </a:t>
            </a:r>
            <a:r>
              <a:rPr lang="en-US" dirty="0" err="1" smtClean="0"/>
              <a:t>behaviour</a:t>
            </a:r>
            <a:r>
              <a:rPr lang="en-US" dirty="0" smtClean="0"/>
              <a:t>, regardless of value judgements on its morality, must advance, or in the very least not hamper, the proliferation of the organisms genes in the next generation. </a:t>
            </a:r>
          </a:p>
          <a:p>
            <a:pPr lvl="1"/>
            <a:r>
              <a:rPr lang="en-US" dirty="0" smtClean="0"/>
              <a:t>Promoting survival</a:t>
            </a:r>
          </a:p>
          <a:p>
            <a:pPr lvl="1"/>
            <a:r>
              <a:rPr lang="en-US" dirty="0" smtClean="0"/>
              <a:t>Promoting reproduction</a:t>
            </a:r>
          </a:p>
          <a:p>
            <a:pPr lvl="1"/>
            <a:r>
              <a:rPr lang="en-US" dirty="0" smtClean="0"/>
              <a:t>Promoting the survival of offspring </a:t>
            </a:r>
          </a:p>
          <a:p>
            <a:endParaRPr lang="en-US" dirty="0"/>
          </a:p>
          <a:p>
            <a:r>
              <a:rPr lang="en-US" dirty="0" smtClean="0"/>
              <a:t>Lying, and other forms of questionable </a:t>
            </a:r>
            <a:r>
              <a:rPr lang="en-US" dirty="0" err="1" smtClean="0"/>
              <a:t>behaviour</a:t>
            </a:r>
            <a:r>
              <a:rPr lang="en-US" dirty="0" smtClean="0"/>
              <a:t>, can thus be highly adaptive, if it furthers these evolutionary aims.</a:t>
            </a:r>
          </a:p>
          <a:p>
            <a:pPr lvl="1"/>
            <a:endParaRPr lang="en-GB" dirty="0"/>
          </a:p>
        </p:txBody>
      </p:sp>
      <p:pic>
        <p:nvPicPr>
          <p:cNvPr id="5" name="Obrázek 4"/>
          <p:cNvPicPr>
            <a:picLocks noChangeAspect="1"/>
          </p:cNvPicPr>
          <p:nvPr/>
        </p:nvPicPr>
        <p:blipFill>
          <a:blip r:embed="rId2"/>
          <a:stretch>
            <a:fillRect/>
          </a:stretch>
        </p:blipFill>
        <p:spPr>
          <a:xfrm>
            <a:off x="7569700" y="2630905"/>
            <a:ext cx="3893720" cy="2234371"/>
          </a:xfrm>
          <a:prstGeom prst="rect">
            <a:avLst/>
          </a:prstGeom>
        </p:spPr>
      </p:pic>
      <p:sp>
        <p:nvSpPr>
          <p:cNvPr id="6" name="TextovéPole 5"/>
          <p:cNvSpPr txBox="1"/>
          <p:nvPr/>
        </p:nvSpPr>
        <p:spPr>
          <a:xfrm>
            <a:off x="7610892" y="5101389"/>
            <a:ext cx="3852528" cy="923330"/>
          </a:xfrm>
          <a:prstGeom prst="rect">
            <a:avLst/>
          </a:prstGeom>
          <a:noFill/>
          <a:ln>
            <a:solidFill>
              <a:schemeClr val="tx1"/>
            </a:solidFill>
          </a:ln>
        </p:spPr>
        <p:txBody>
          <a:bodyPr wrap="square" rtlCol="0">
            <a:spAutoFit/>
          </a:bodyPr>
          <a:lstStyle/>
          <a:p>
            <a:r>
              <a:rPr lang="en-GB" dirty="0"/>
              <a:t>Ekman. (2009). </a:t>
            </a:r>
            <a:r>
              <a:rPr lang="en-GB" i="1" dirty="0"/>
              <a:t>Telling lies</a:t>
            </a:r>
            <a:r>
              <a:rPr lang="en-GB" dirty="0"/>
              <a:t>. New York, London: W </a:t>
            </a:r>
            <a:r>
              <a:rPr lang="en-GB" dirty="0" err="1"/>
              <a:t>W</a:t>
            </a:r>
            <a:r>
              <a:rPr lang="en-GB" dirty="0"/>
              <a:t> - Norton &amp; Company.</a:t>
            </a:r>
            <a:endParaRPr lang="en-GB" dirty="0">
              <a:effectLst/>
            </a:endParaRPr>
          </a:p>
        </p:txBody>
      </p:sp>
    </p:spTree>
    <p:extLst>
      <p:ext uri="{BB962C8B-B14F-4D97-AF65-F5344CB8AC3E}">
        <p14:creationId xmlns:p14="http://schemas.microsoft.com/office/powerpoint/2010/main" val="415147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So, why would we lie? </a:t>
            </a:r>
            <a:endParaRPr lang="en-GB" dirty="0"/>
          </a:p>
        </p:txBody>
      </p:sp>
      <p:sp>
        <p:nvSpPr>
          <p:cNvPr id="3" name="Zástupný symbol pro obsah 2"/>
          <p:cNvSpPr>
            <a:spLocks noGrp="1"/>
          </p:cNvSpPr>
          <p:nvPr>
            <p:ph idx="1"/>
          </p:nvPr>
        </p:nvSpPr>
        <p:spPr>
          <a:xfrm>
            <a:off x="2589212" y="2133600"/>
            <a:ext cx="4453272" cy="3275162"/>
          </a:xfrm>
        </p:spPr>
        <p:txBody>
          <a:bodyPr>
            <a:normAutofit lnSpcReduction="10000"/>
          </a:bodyPr>
          <a:lstStyle/>
          <a:p>
            <a:r>
              <a:rPr lang="en-GB" dirty="0" smtClean="0"/>
              <a:t>To conceal unpleasant information about ourselves</a:t>
            </a:r>
          </a:p>
          <a:p>
            <a:pPr lvl="1"/>
            <a:r>
              <a:rPr lang="en-GB" dirty="0" smtClean="0"/>
              <a:t>Misbehaviour</a:t>
            </a:r>
          </a:p>
          <a:p>
            <a:pPr lvl="1"/>
            <a:r>
              <a:rPr lang="en-GB" dirty="0" smtClean="0"/>
              <a:t>Stigmatisation</a:t>
            </a:r>
          </a:p>
          <a:p>
            <a:pPr lvl="2"/>
            <a:r>
              <a:rPr lang="en-GB" dirty="0"/>
              <a:t>D</a:t>
            </a:r>
            <a:r>
              <a:rPr lang="en-GB" dirty="0" smtClean="0"/>
              <a:t>yadic cooperation</a:t>
            </a:r>
          </a:p>
          <a:p>
            <a:pPr lvl="2"/>
            <a:r>
              <a:rPr lang="en-GB" dirty="0" smtClean="0"/>
              <a:t>Parasite avoidance</a:t>
            </a:r>
          </a:p>
          <a:p>
            <a:pPr lvl="2"/>
            <a:r>
              <a:rPr lang="en-GB" dirty="0" smtClean="0"/>
              <a:t>Coalitional </a:t>
            </a:r>
            <a:r>
              <a:rPr lang="en-GB" dirty="0"/>
              <a:t>exploitation</a:t>
            </a:r>
            <a:endParaRPr lang="en-GB" dirty="0" smtClean="0"/>
          </a:p>
          <a:p>
            <a:r>
              <a:rPr lang="en-GB" dirty="0" smtClean="0"/>
              <a:t>For material or social benefit</a:t>
            </a:r>
          </a:p>
          <a:p>
            <a:r>
              <a:rPr lang="en-GB" dirty="0" smtClean="0"/>
              <a:t>To avoid discomfort in others (white lies)</a:t>
            </a:r>
            <a:endParaRPr lang="en-GB" dirty="0"/>
          </a:p>
        </p:txBody>
      </p:sp>
      <p:sp>
        <p:nvSpPr>
          <p:cNvPr id="4" name="TextovéPole 3"/>
          <p:cNvSpPr txBox="1"/>
          <p:nvPr/>
        </p:nvSpPr>
        <p:spPr>
          <a:xfrm>
            <a:off x="2589212" y="5805577"/>
            <a:ext cx="8983724" cy="830997"/>
          </a:xfrm>
          <a:prstGeom prst="rect">
            <a:avLst/>
          </a:prstGeom>
          <a:noFill/>
          <a:ln>
            <a:solidFill>
              <a:schemeClr val="tx1"/>
            </a:solidFill>
          </a:ln>
        </p:spPr>
        <p:txBody>
          <a:bodyPr wrap="square" rtlCol="0">
            <a:spAutoFit/>
          </a:bodyPr>
          <a:lstStyle/>
          <a:p>
            <a:r>
              <a:rPr lang="en-GB" sz="1200" dirty="0"/>
              <a:t>Piazza, J., &amp; Bering, J. M. (2010). The Coevolution of Secrecy and Stigmatization. </a:t>
            </a:r>
            <a:r>
              <a:rPr lang="en-GB" sz="1200" i="1" dirty="0"/>
              <a:t>Human Nature</a:t>
            </a:r>
            <a:r>
              <a:rPr lang="en-GB" sz="1200" dirty="0"/>
              <a:t>, </a:t>
            </a:r>
            <a:r>
              <a:rPr lang="en-GB" sz="1200" i="1" dirty="0"/>
              <a:t>21</a:t>
            </a:r>
            <a:r>
              <a:rPr lang="en-GB" sz="1200" dirty="0"/>
              <a:t>(3), 290–308. </a:t>
            </a:r>
            <a:r>
              <a:rPr lang="en-GB" sz="1200" dirty="0">
                <a:hlinkClick r:id="rId2"/>
              </a:rPr>
              <a:t>https://</a:t>
            </a:r>
            <a:r>
              <a:rPr lang="en-GB" sz="1200" dirty="0" smtClean="0">
                <a:hlinkClick r:id="rId2"/>
              </a:rPr>
              <a:t>doi.org/10.1007/s12110-010-9090-4</a:t>
            </a:r>
            <a:endParaRPr lang="en-GB" sz="1200" dirty="0" smtClean="0"/>
          </a:p>
          <a:p>
            <a:r>
              <a:rPr lang="en-GB" sz="1200" dirty="0"/>
              <a:t>Mac </a:t>
            </a:r>
            <a:r>
              <a:rPr lang="en-GB" sz="1200" dirty="0" err="1"/>
              <a:t>Gillavry</a:t>
            </a:r>
            <a:r>
              <a:rPr lang="en-GB" sz="1200" dirty="0"/>
              <a:t>, D. W. (2018). Rethinking Secrecy in Religion: Cognition and the Intimacy of Secrecy. </a:t>
            </a:r>
            <a:r>
              <a:rPr lang="en-GB" sz="1200" i="1" dirty="0"/>
              <a:t>Method &amp; Theory in the Study of Religion</a:t>
            </a:r>
            <a:r>
              <a:rPr lang="en-GB" sz="1200" dirty="0"/>
              <a:t>, </a:t>
            </a:r>
            <a:r>
              <a:rPr lang="en-GB" sz="1200" i="1" dirty="0"/>
              <a:t>30</a:t>
            </a:r>
            <a:r>
              <a:rPr lang="en-GB" sz="1200" dirty="0"/>
              <a:t>(4–5), 301–320. https://</a:t>
            </a:r>
            <a:r>
              <a:rPr lang="en-GB" sz="1200" dirty="0" smtClean="0"/>
              <a:t>doi.org/10.1163/15700682-12341430</a:t>
            </a:r>
            <a:endParaRPr lang="en-GB" sz="1200" dirty="0"/>
          </a:p>
        </p:txBody>
      </p:sp>
      <p:pic>
        <p:nvPicPr>
          <p:cNvPr id="5" name="Obrázek 4"/>
          <p:cNvPicPr>
            <a:picLocks noChangeAspect="1"/>
          </p:cNvPicPr>
          <p:nvPr/>
        </p:nvPicPr>
        <p:blipFill rotWithShape="1">
          <a:blip r:embed="rId3"/>
          <a:srcRect l="21819" r="19256"/>
          <a:stretch/>
        </p:blipFill>
        <p:spPr>
          <a:xfrm>
            <a:off x="8050084" y="2221894"/>
            <a:ext cx="3245980" cy="3098573"/>
          </a:xfrm>
          <a:prstGeom prst="rect">
            <a:avLst/>
          </a:prstGeom>
        </p:spPr>
      </p:pic>
    </p:spTree>
    <p:extLst>
      <p:ext uri="{BB962C8B-B14F-4D97-AF65-F5344CB8AC3E}">
        <p14:creationId xmlns:p14="http://schemas.microsoft.com/office/powerpoint/2010/main" val="427174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13950"/>
            <a:ext cx="8911687" cy="1280890"/>
          </a:xfrm>
        </p:spPr>
        <p:txBody>
          <a:bodyPr/>
          <a:lstStyle/>
          <a:p>
            <a:r>
              <a:rPr lang="en-GB" dirty="0" smtClean="0"/>
              <a:t>Types of deceit</a:t>
            </a:r>
            <a:endParaRPr lang="en-GB" dirty="0"/>
          </a:p>
        </p:txBody>
      </p:sp>
      <p:sp>
        <p:nvSpPr>
          <p:cNvPr id="3" name="Zástupný symbol pro obsah 2"/>
          <p:cNvSpPr>
            <a:spLocks noGrp="1"/>
          </p:cNvSpPr>
          <p:nvPr>
            <p:ph idx="1"/>
          </p:nvPr>
        </p:nvSpPr>
        <p:spPr>
          <a:xfrm>
            <a:off x="2589212" y="2133600"/>
            <a:ext cx="8915400" cy="3159760"/>
          </a:xfrm>
        </p:spPr>
        <p:txBody>
          <a:bodyPr/>
          <a:lstStyle/>
          <a:p>
            <a:r>
              <a:rPr lang="en-GB" b="1" i="1" dirty="0" smtClean="0"/>
              <a:t>Fabrication</a:t>
            </a:r>
          </a:p>
          <a:p>
            <a:endParaRPr lang="en-GB" dirty="0"/>
          </a:p>
          <a:p>
            <a:r>
              <a:rPr lang="en-GB" dirty="0" smtClean="0"/>
              <a:t>Omitting information (not providing crucial information)</a:t>
            </a:r>
          </a:p>
          <a:p>
            <a:endParaRPr lang="en-GB" dirty="0"/>
          </a:p>
          <a:p>
            <a:r>
              <a:rPr lang="en-GB" dirty="0" smtClean="0"/>
              <a:t>Secrecy (concealing information while not concealing its existence)</a:t>
            </a:r>
          </a:p>
          <a:p>
            <a:endParaRPr lang="en-GB" dirty="0"/>
          </a:p>
          <a:p>
            <a:r>
              <a:rPr lang="en-GB" dirty="0" smtClean="0"/>
              <a:t>Self-concealment (concealing both the information and its existence)</a:t>
            </a:r>
            <a:endParaRPr lang="en-GB" dirty="0"/>
          </a:p>
        </p:txBody>
      </p:sp>
      <p:sp>
        <p:nvSpPr>
          <p:cNvPr id="4" name="TextovéPole 3"/>
          <p:cNvSpPr txBox="1"/>
          <p:nvPr/>
        </p:nvSpPr>
        <p:spPr>
          <a:xfrm>
            <a:off x="2113280" y="5801360"/>
            <a:ext cx="9391332" cy="646331"/>
          </a:xfrm>
          <a:prstGeom prst="rect">
            <a:avLst/>
          </a:prstGeom>
          <a:noFill/>
          <a:ln>
            <a:solidFill>
              <a:schemeClr val="tx1"/>
            </a:solidFill>
          </a:ln>
        </p:spPr>
        <p:txBody>
          <a:bodyPr wrap="square" rtlCol="0">
            <a:spAutoFit/>
          </a:bodyPr>
          <a:lstStyle/>
          <a:p>
            <a:r>
              <a:rPr lang="en-GB" sz="1200" dirty="0"/>
              <a:t>Ekman. (2009). </a:t>
            </a:r>
            <a:r>
              <a:rPr lang="en-GB" sz="1200" i="1" dirty="0"/>
              <a:t>Telling lies</a:t>
            </a:r>
            <a:r>
              <a:rPr lang="en-GB" sz="1200" dirty="0"/>
              <a:t>. New York, London: W </a:t>
            </a:r>
            <a:r>
              <a:rPr lang="en-GB" sz="1200" dirty="0" err="1"/>
              <a:t>W</a:t>
            </a:r>
            <a:r>
              <a:rPr lang="en-GB" sz="1200" dirty="0"/>
              <a:t> - Norton &amp; Company</a:t>
            </a:r>
            <a:r>
              <a:rPr lang="en-GB" sz="1200" dirty="0" smtClean="0"/>
              <a:t>.</a:t>
            </a:r>
          </a:p>
          <a:p>
            <a:r>
              <a:rPr lang="en-GB" sz="1200" dirty="0"/>
              <a:t>Mac </a:t>
            </a:r>
            <a:r>
              <a:rPr lang="en-GB" sz="1200" dirty="0" err="1"/>
              <a:t>Gillavry</a:t>
            </a:r>
            <a:r>
              <a:rPr lang="en-GB" sz="1200" dirty="0"/>
              <a:t>, D. W. (2018). Rethinking secrecy in religion cognition and the intimacy of secrecy. </a:t>
            </a:r>
            <a:r>
              <a:rPr lang="en-GB" sz="1200" i="1" dirty="0"/>
              <a:t>Method and Theory in the Study of Religion</a:t>
            </a:r>
            <a:r>
              <a:rPr lang="en-GB" sz="1200" dirty="0"/>
              <a:t>, Vol. 30, pp. 301–320. https://</a:t>
            </a:r>
            <a:r>
              <a:rPr lang="en-GB" sz="1200" dirty="0" smtClean="0"/>
              <a:t>doi.org/10.1163/15700682-12341430</a:t>
            </a:r>
            <a:endParaRPr lang="en-GB" sz="1200" dirty="0"/>
          </a:p>
        </p:txBody>
      </p:sp>
    </p:spTree>
    <p:extLst>
      <p:ext uri="{BB962C8B-B14F-4D97-AF65-F5344CB8AC3E}">
        <p14:creationId xmlns:p14="http://schemas.microsoft.com/office/powerpoint/2010/main" val="335315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competing theories</a:t>
            </a:r>
            <a:endParaRPr lang="en-GB" dirty="0"/>
          </a:p>
        </p:txBody>
      </p:sp>
      <p:sp>
        <p:nvSpPr>
          <p:cNvPr id="3" name="Zástupný symbol pro obsah 2"/>
          <p:cNvSpPr>
            <a:spLocks noGrp="1"/>
          </p:cNvSpPr>
          <p:nvPr>
            <p:ph idx="1"/>
          </p:nvPr>
        </p:nvSpPr>
        <p:spPr>
          <a:xfrm>
            <a:off x="2589212" y="2133600"/>
            <a:ext cx="4180556" cy="3336758"/>
          </a:xfrm>
        </p:spPr>
        <p:txBody>
          <a:bodyPr>
            <a:normAutofit/>
          </a:bodyPr>
          <a:lstStyle/>
          <a:p>
            <a:r>
              <a:rPr lang="en-GB" dirty="0" smtClean="0"/>
              <a:t>Truth Default Theory </a:t>
            </a:r>
          </a:p>
          <a:p>
            <a:pPr lvl="1"/>
            <a:r>
              <a:rPr lang="en-GB" dirty="0" smtClean="0"/>
              <a:t>We speak the truth because it is harder to lie.</a:t>
            </a:r>
          </a:p>
          <a:p>
            <a:pPr marL="457200" lvl="1" indent="0">
              <a:buNone/>
            </a:pPr>
            <a:endParaRPr lang="en-GB" dirty="0" smtClean="0"/>
          </a:p>
          <a:p>
            <a:r>
              <a:rPr lang="en-GB" dirty="0" smtClean="0"/>
              <a:t>Information Manipulation Theory 2</a:t>
            </a:r>
          </a:p>
          <a:p>
            <a:pPr lvl="1"/>
            <a:r>
              <a:rPr lang="en-GB" dirty="0" smtClean="0"/>
              <a:t>It is only easier to be truthful under neutral circumstances. </a:t>
            </a:r>
          </a:p>
          <a:p>
            <a:pPr lvl="1"/>
            <a:r>
              <a:rPr lang="en-US" dirty="0" smtClean="0"/>
              <a:t>Once you enter in a stressor, deceit may be the easier option</a:t>
            </a:r>
          </a:p>
        </p:txBody>
      </p:sp>
      <p:sp>
        <p:nvSpPr>
          <p:cNvPr id="4" name="TextovéPole 3"/>
          <p:cNvSpPr txBox="1"/>
          <p:nvPr/>
        </p:nvSpPr>
        <p:spPr>
          <a:xfrm>
            <a:off x="1992702" y="5684808"/>
            <a:ext cx="9721970" cy="1015663"/>
          </a:xfrm>
          <a:prstGeom prst="rect">
            <a:avLst/>
          </a:prstGeom>
          <a:noFill/>
          <a:ln>
            <a:solidFill>
              <a:schemeClr val="tx1"/>
            </a:solidFill>
          </a:ln>
        </p:spPr>
        <p:txBody>
          <a:bodyPr wrap="square" rtlCol="0">
            <a:spAutoFit/>
          </a:bodyPr>
          <a:lstStyle/>
          <a:p>
            <a:r>
              <a:rPr lang="en-GB" sz="1200" dirty="0" err="1"/>
              <a:t>McCornack</a:t>
            </a:r>
            <a:r>
              <a:rPr lang="en-GB" sz="1200" dirty="0"/>
              <a:t>, S. A., Morrison, K., Paik, J. E., Wisner, A. M., &amp; Zhu, X. (2014). Information Manipulation Theory 2: A Propositional Theory of Deceptive Discourse Production. </a:t>
            </a:r>
            <a:r>
              <a:rPr lang="en-GB" sz="1200" i="1" dirty="0"/>
              <a:t>Journal of Language and Social Psychology</a:t>
            </a:r>
            <a:r>
              <a:rPr lang="en-GB" sz="1200" dirty="0"/>
              <a:t>, </a:t>
            </a:r>
            <a:r>
              <a:rPr lang="en-GB" sz="1200" i="1" dirty="0"/>
              <a:t>33</a:t>
            </a:r>
            <a:r>
              <a:rPr lang="en-GB" sz="1200" dirty="0"/>
              <a:t>(4), 348–377. </a:t>
            </a:r>
            <a:r>
              <a:rPr lang="en-GB" sz="1200" dirty="0">
                <a:hlinkClick r:id="rId2"/>
              </a:rPr>
              <a:t>https://</a:t>
            </a:r>
            <a:r>
              <a:rPr lang="en-GB" sz="1200" dirty="0" smtClean="0">
                <a:hlinkClick r:id="rId2"/>
              </a:rPr>
              <a:t>doi.org/10.1177/0261927X14534656</a:t>
            </a:r>
            <a:endParaRPr lang="en-GB" sz="1200" dirty="0" smtClean="0"/>
          </a:p>
          <a:p>
            <a:r>
              <a:rPr lang="en-GB" sz="1200" dirty="0"/>
              <a:t>Levine, T. R. (2014). Truth-Default Theory (TDT): A Theory of Human Deception and Deception Detection. </a:t>
            </a:r>
            <a:r>
              <a:rPr lang="en-GB" sz="1200" i="1" dirty="0"/>
              <a:t>Journal of Language and Social Psychology</a:t>
            </a:r>
            <a:r>
              <a:rPr lang="en-GB" sz="1200" dirty="0"/>
              <a:t>, </a:t>
            </a:r>
            <a:r>
              <a:rPr lang="en-GB" sz="1200" i="1" dirty="0"/>
              <a:t>33</a:t>
            </a:r>
            <a:r>
              <a:rPr lang="en-GB" sz="1200" dirty="0"/>
              <a:t>(4), 378–392. https://</a:t>
            </a:r>
            <a:r>
              <a:rPr lang="en-GB" sz="1200" dirty="0" smtClean="0"/>
              <a:t>doi.org/10.1177/0261927X14535916</a:t>
            </a:r>
            <a:endParaRPr lang="en-GB" sz="1200" dirty="0"/>
          </a:p>
        </p:txBody>
      </p:sp>
      <p:pic>
        <p:nvPicPr>
          <p:cNvPr id="6" name="Obrázek 5"/>
          <p:cNvPicPr>
            <a:picLocks noChangeAspect="1"/>
          </p:cNvPicPr>
          <p:nvPr/>
        </p:nvPicPr>
        <p:blipFill>
          <a:blip r:embed="rId3"/>
          <a:stretch>
            <a:fillRect/>
          </a:stretch>
        </p:blipFill>
        <p:spPr>
          <a:xfrm>
            <a:off x="7048768" y="2133600"/>
            <a:ext cx="4472797" cy="2981864"/>
          </a:xfrm>
          <a:prstGeom prst="rect">
            <a:avLst/>
          </a:prstGeom>
        </p:spPr>
      </p:pic>
    </p:spTree>
    <p:extLst>
      <p:ext uri="{BB962C8B-B14F-4D97-AF65-F5344CB8AC3E}">
        <p14:creationId xmlns:p14="http://schemas.microsoft.com/office/powerpoint/2010/main" val="107982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happened here?</a:t>
            </a:r>
            <a:endParaRPr lang="en-GB" dirty="0"/>
          </a:p>
        </p:txBody>
      </p:sp>
      <p:pic>
        <p:nvPicPr>
          <p:cNvPr id="4" name="Zástupný symbol pro obsah 3"/>
          <p:cNvPicPr>
            <a:picLocks noGrp="1" noChangeAspect="1"/>
          </p:cNvPicPr>
          <p:nvPr>
            <p:ph idx="1"/>
          </p:nvPr>
        </p:nvPicPr>
        <p:blipFill>
          <a:blip r:embed="rId2"/>
          <a:stretch>
            <a:fillRect/>
          </a:stretch>
        </p:blipFill>
        <p:spPr>
          <a:xfrm>
            <a:off x="3539399" y="1552072"/>
            <a:ext cx="7018737" cy="4656221"/>
          </a:xfrm>
          <a:prstGeom prst="rect">
            <a:avLst/>
          </a:prstGeom>
        </p:spPr>
      </p:pic>
    </p:spTree>
    <p:extLst>
      <p:ext uri="{BB962C8B-B14F-4D97-AF65-F5344CB8AC3E}">
        <p14:creationId xmlns:p14="http://schemas.microsoft.com/office/powerpoint/2010/main" val="203768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89212" y="2058749"/>
            <a:ext cx="8915399" cy="3620155"/>
          </a:xfrm>
        </p:spPr>
        <p:txBody>
          <a:bodyPr>
            <a:normAutofit fontScale="90000"/>
          </a:bodyPr>
          <a:lstStyle/>
          <a:p>
            <a:r>
              <a:rPr lang="en-US" dirty="0" smtClean="0"/>
              <a:t>It is all about perception! The ad hoc decision on the better choice. When stressed, tired, hungry, etc. we are more likely to opt for solutions which provide immediate relief. </a:t>
            </a:r>
            <a:br>
              <a:rPr lang="en-US" dirty="0" smtClean="0"/>
            </a:br>
            <a:r>
              <a:rPr lang="en-US" dirty="0" smtClean="0"/>
              <a:t>				Speed over accuracy!</a:t>
            </a:r>
            <a:endParaRPr lang="en-GB" dirty="0"/>
          </a:p>
        </p:txBody>
      </p:sp>
    </p:spTree>
    <p:extLst>
      <p:ext uri="{BB962C8B-B14F-4D97-AF65-F5344CB8AC3E}">
        <p14:creationId xmlns:p14="http://schemas.microsoft.com/office/powerpoint/2010/main" val="3227911751"/>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200</TotalTime>
  <Words>830</Words>
  <Application>Microsoft Office PowerPoint</Application>
  <PresentationFormat>Širokoúhlá obrazovka</PresentationFormat>
  <Paragraphs>83</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Century Gothic</vt:lpstr>
      <vt:lpstr>Wingdings 3</vt:lpstr>
      <vt:lpstr>Stébla</vt:lpstr>
      <vt:lpstr>Hacking the stress system: the stress response as an adaptive trait that can work for or against you</vt:lpstr>
      <vt:lpstr>What does it mean to be human? </vt:lpstr>
      <vt:lpstr>What does it mean to be human?  I: The traditional view</vt:lpstr>
      <vt:lpstr>What does it mean to be human?  II: The evolutionary perspective</vt:lpstr>
      <vt:lpstr>So, why would we lie? </vt:lpstr>
      <vt:lpstr>Types of deceit</vt:lpstr>
      <vt:lpstr>Two competing theories</vt:lpstr>
      <vt:lpstr>What happened here?</vt:lpstr>
      <vt:lpstr>It is all about perception! The ad hoc decision on the better choice. When stressed, tired, hungry, etc. we are more likely to opt for solutions which provide immediate relief.      Speed over accuracy!</vt:lpstr>
      <vt:lpstr>Processing stress stimuli: the hardware</vt:lpstr>
      <vt:lpstr>The frontal cortex and lying</vt:lpstr>
      <vt:lpstr>However, if lying does take effort (even if it may seem less than facing up to the truth) …</vt:lpstr>
      <vt:lpstr>Careful though: Many tells are stress related and, consequently, they may indicate deceit. They may however also be indicative of the stressful stimuli (being interrogated, being disbelieved, 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Hacking the stress system: the stress response as an adaptive trait that can work for or against you</dc:title>
  <dc:creator>Mac Gillavry David William</dc:creator>
  <cp:lastModifiedBy>Mac Gillavry David William</cp:lastModifiedBy>
  <cp:revision>19</cp:revision>
  <dcterms:created xsi:type="dcterms:W3CDTF">2023-01-12T18:35:33Z</dcterms:created>
  <dcterms:modified xsi:type="dcterms:W3CDTF">2023-01-15T22:44:21Z</dcterms:modified>
</cp:coreProperties>
</file>