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8" r:id="rId3"/>
    <p:sldId id="269" r:id="rId4"/>
    <p:sldId id="258" r:id="rId5"/>
    <p:sldId id="259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06939710325142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105649261558997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1" y="4196078"/>
            <a:ext cx="8915399" cy="2044341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Hacking the stress system: the stress response as an adaptive trait that can work for or against you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2" y="6240419"/>
            <a:ext cx="8915399" cy="424541"/>
          </a:xfrm>
        </p:spPr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GB" dirty="0" smtClean="0"/>
              <a:t>IX - </a:t>
            </a:r>
            <a:r>
              <a:rPr lang="en-GB" sz="1600" dirty="0">
                <a:solidFill>
                  <a:schemeClr val="dk1"/>
                </a:solidFill>
              </a:rPr>
              <a:t>Lifestyle and stress II: Sport &amp; Social connections</a:t>
            </a:r>
          </a:p>
          <a:p>
            <a:pPr lvl="0">
              <a:spcBef>
                <a:spcPts val="0"/>
              </a:spcBef>
              <a:buClrTx/>
            </a:pPr>
            <a:endParaRPr lang="en-GB" sz="16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858" y="185198"/>
            <a:ext cx="6126103" cy="40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1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Leadership: an evolved behavioural solution to a specific problem 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Coordinated action</a:t>
            </a:r>
          </a:p>
          <a:p>
            <a:pPr lvl="1"/>
            <a:r>
              <a:rPr lang="en-GB" dirty="0" smtClean="0"/>
              <a:t>Leadership can only exist, where there is a problem to be solved, i.e. a stressor. </a:t>
            </a:r>
          </a:p>
          <a:p>
            <a:pPr lvl="1"/>
            <a:r>
              <a:rPr lang="en-GB" dirty="0" smtClean="0"/>
              <a:t>Leadership effectively modulates stress reactions</a:t>
            </a:r>
          </a:p>
          <a:p>
            <a:pPr lvl="1"/>
            <a:endParaRPr lang="en-GB" dirty="0"/>
          </a:p>
          <a:p>
            <a:r>
              <a:rPr lang="en-GB" dirty="0" smtClean="0"/>
              <a:t>The range of human crises, which require communal action, is so large, that it is not feasible that one behavioural action can produce effective leadership in all cases.</a:t>
            </a:r>
          </a:p>
          <a:p>
            <a:pPr lvl="1"/>
            <a:r>
              <a:rPr lang="en-GB" dirty="0" smtClean="0"/>
              <a:t>Observable behavioural and physiological changes in followers </a:t>
            </a:r>
          </a:p>
          <a:p>
            <a:pPr lvl="1"/>
            <a:r>
              <a:rPr lang="en-GB" dirty="0" smtClean="0"/>
              <a:t>Context related behavioural and physiological changes in leaders</a:t>
            </a:r>
          </a:p>
        </p:txBody>
      </p:sp>
    </p:spTree>
    <p:extLst>
      <p:ext uri="{BB962C8B-B14F-4D97-AF65-F5344CB8AC3E}">
        <p14:creationId xmlns:p14="http://schemas.microsoft.com/office/powerpoint/2010/main" val="368284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exercise affects the stress response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63189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Exercise enhances</a:t>
            </a:r>
          </a:p>
          <a:p>
            <a:pPr lvl="1"/>
            <a:r>
              <a:rPr lang="en-GB" dirty="0" smtClean="0"/>
              <a:t>Mood</a:t>
            </a:r>
          </a:p>
          <a:p>
            <a:pPr lvl="1"/>
            <a:r>
              <a:rPr lang="en-GB" dirty="0" smtClean="0"/>
              <a:t>Energy</a:t>
            </a:r>
          </a:p>
          <a:p>
            <a:pPr lvl="1"/>
            <a:r>
              <a:rPr lang="en-GB" dirty="0" smtClean="0"/>
              <a:t>Memory</a:t>
            </a:r>
          </a:p>
          <a:p>
            <a:pPr lvl="1"/>
            <a:r>
              <a:rPr lang="en-GB" dirty="0" smtClean="0"/>
              <a:t>Attention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A single workout can raise dopamine, noradrenaline and serotonin for at about 2 hours</a:t>
            </a:r>
          </a:p>
          <a:p>
            <a:r>
              <a:rPr lang="en-GB" dirty="0" smtClean="0"/>
              <a:t>Repeated exercise</a:t>
            </a:r>
          </a:p>
          <a:p>
            <a:pPr lvl="1"/>
            <a:r>
              <a:rPr lang="en-GB" dirty="0" smtClean="0"/>
              <a:t>neuroplasticity </a:t>
            </a:r>
          </a:p>
          <a:p>
            <a:pPr lvl="2"/>
            <a:r>
              <a:rPr lang="en-GB" dirty="0" smtClean="0"/>
              <a:t>Hippocampus (memory)</a:t>
            </a:r>
          </a:p>
          <a:p>
            <a:pPr lvl="2"/>
            <a:r>
              <a:rPr lang="en-GB" dirty="0" smtClean="0"/>
              <a:t>Frontal cortex (attention)</a:t>
            </a:r>
          </a:p>
          <a:p>
            <a:pPr lvl="1"/>
            <a:r>
              <a:rPr lang="en-GB" dirty="0" smtClean="0"/>
              <a:t>Brain health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0279" y="5642942"/>
            <a:ext cx="1051560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Suzuki, W. (2017). </a:t>
            </a:r>
            <a:r>
              <a:rPr lang="en-GB" sz="1200" i="1" dirty="0"/>
              <a:t>The brain-changing benefits of exercise</a:t>
            </a:r>
            <a:r>
              <a:rPr lang="en-GB" sz="1200" dirty="0"/>
              <a:t>.</a:t>
            </a:r>
          </a:p>
          <a:p>
            <a:r>
              <a:rPr lang="en-GB" sz="1200" dirty="0"/>
              <a:t>Basso, J. C., Shang, A., Elman, M., </a:t>
            </a:r>
            <a:r>
              <a:rPr lang="en-GB" sz="1200" dirty="0" err="1"/>
              <a:t>Karmouta</a:t>
            </a:r>
            <a:r>
              <a:rPr lang="en-GB" sz="1200" dirty="0"/>
              <a:t>, R., &amp; Suzuki, W. A. (2015). </a:t>
            </a:r>
            <a:r>
              <a:rPr lang="en-GB" sz="1200" i="1" dirty="0"/>
              <a:t>Acute Exercise Improves Prefrontal Cortex but not Hippocampal Function in Healthy Adults</a:t>
            </a:r>
            <a:r>
              <a:rPr lang="en-GB" sz="1200" dirty="0"/>
              <a:t>. 791–801. https://doi.org/10.1017/S135561771500106X</a:t>
            </a:r>
          </a:p>
          <a:p>
            <a:r>
              <a:rPr lang="en-GB" sz="1200" dirty="0"/>
              <a:t>Basso, J. C., &amp; Suzuki, W. A. (2017). </a:t>
            </a:r>
            <a:r>
              <a:rPr lang="en-GB" sz="1200" i="1" dirty="0"/>
              <a:t>The Effects of Acute Exercise on Mood , Cognition , Neurophysiology , and Neurochemical Pathways : A Review</a:t>
            </a:r>
            <a:r>
              <a:rPr lang="en-GB" sz="1200" dirty="0"/>
              <a:t>. </a:t>
            </a:r>
            <a:r>
              <a:rPr lang="en-GB" sz="1200" i="1" dirty="0"/>
              <a:t>2</a:t>
            </a:r>
            <a:r>
              <a:rPr lang="en-GB" sz="1200" dirty="0"/>
              <a:t>, 127–152. https://doi.org/10.3233/BPL-160040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066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Hippocampal neurogenesis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Brain Derived Neurotropic Factor (BDNF)</a:t>
            </a:r>
          </a:p>
          <a:p>
            <a:endParaRPr lang="en-GB" dirty="0"/>
          </a:p>
          <a:p>
            <a:r>
              <a:rPr lang="en-GB" dirty="0" smtClean="0"/>
              <a:t>2 pathways through which exercise stimulates BDNF</a:t>
            </a:r>
          </a:p>
          <a:p>
            <a:pPr lvl="1"/>
            <a:r>
              <a:rPr lang="en-GB" dirty="0" err="1" smtClean="0"/>
              <a:t>Myokine</a:t>
            </a:r>
            <a:r>
              <a:rPr lang="en-GB" dirty="0" smtClean="0"/>
              <a:t> (muscle released protein); exercise increases levels and permutation of the blood brain barrier</a:t>
            </a:r>
          </a:p>
          <a:p>
            <a:pPr lvl="1"/>
            <a:r>
              <a:rPr lang="en-GB" dirty="0" smtClean="0"/>
              <a:t>Beta-</a:t>
            </a:r>
            <a:r>
              <a:rPr lang="en-GB" dirty="0" err="1" smtClean="0"/>
              <a:t>hydroxybutyrate</a:t>
            </a:r>
            <a:r>
              <a:rPr lang="en-GB" dirty="0" smtClean="0"/>
              <a:t> (a ketone released by the liver during exercise</a:t>
            </a:r>
          </a:p>
          <a:p>
            <a:pPr lvl="1"/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06106" y="5755086"/>
            <a:ext cx="1051560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Suzuki, W. (2017). </a:t>
            </a:r>
            <a:r>
              <a:rPr lang="en-GB" sz="1200" i="1" dirty="0"/>
              <a:t>The brain-changing benefits of exercise</a:t>
            </a:r>
            <a:r>
              <a:rPr lang="en-GB" sz="1200" dirty="0"/>
              <a:t>.</a:t>
            </a:r>
          </a:p>
          <a:p>
            <a:r>
              <a:rPr lang="en-GB" sz="1200" dirty="0"/>
              <a:t>Basso, J. C., Shang, A., Elman, M., </a:t>
            </a:r>
            <a:r>
              <a:rPr lang="en-GB" sz="1200" dirty="0" err="1"/>
              <a:t>Karmouta</a:t>
            </a:r>
            <a:r>
              <a:rPr lang="en-GB" sz="1200" dirty="0"/>
              <a:t>, R., &amp; Suzuki, W. A. (2015). </a:t>
            </a:r>
            <a:r>
              <a:rPr lang="en-GB" sz="1200" i="1" dirty="0"/>
              <a:t>Acute Exercise Improves Prefrontal Cortex but not Hippocampal Function in Healthy Adults</a:t>
            </a:r>
            <a:r>
              <a:rPr lang="en-GB" sz="1200" dirty="0"/>
              <a:t>. 791–801. https://doi.org/10.1017/S135561771500106X</a:t>
            </a:r>
          </a:p>
          <a:p>
            <a:r>
              <a:rPr lang="en-GB" sz="1200" dirty="0"/>
              <a:t>Basso, J. C., &amp; Suzuki, W. A. (2017). </a:t>
            </a:r>
            <a:r>
              <a:rPr lang="en-GB" sz="1200" i="1" dirty="0"/>
              <a:t>The Effects of Acute Exercise on Mood , Cognition , Neurophysiology , and Neurochemical Pathways : A Review</a:t>
            </a:r>
            <a:r>
              <a:rPr lang="en-GB" sz="1200" dirty="0"/>
              <a:t>. </a:t>
            </a:r>
            <a:r>
              <a:rPr lang="en-GB" sz="1200" i="1" dirty="0"/>
              <a:t>2</a:t>
            </a:r>
            <a:r>
              <a:rPr lang="en-GB" sz="1200" dirty="0"/>
              <a:t>, 127–152. https://doi.org/10.3233/BPL-160040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610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7532" y="1966823"/>
            <a:ext cx="9627079" cy="2958860"/>
          </a:xfrm>
        </p:spPr>
        <p:txBody>
          <a:bodyPr/>
          <a:lstStyle/>
          <a:p>
            <a:pPr algn="ctr"/>
            <a:r>
              <a:rPr lang="en-GB" sz="6000" dirty="0" smtClean="0"/>
              <a:t>Completion between individuals vs completion between groups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6150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Competition between individuals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529737" cy="3864803"/>
          </a:xfrm>
        </p:spPr>
        <p:txBody>
          <a:bodyPr>
            <a:normAutofit/>
          </a:bodyPr>
          <a:lstStyle/>
          <a:p>
            <a:r>
              <a:rPr lang="en-GB" dirty="0" smtClean="0"/>
              <a:t>Internal struggle between individuals within the group</a:t>
            </a:r>
          </a:p>
          <a:p>
            <a:endParaRPr lang="en-GB" dirty="0" smtClean="0"/>
          </a:p>
          <a:p>
            <a:r>
              <a:rPr lang="en-GB" dirty="0" smtClean="0"/>
              <a:t>Struggle over excess to mates, recourses and position in the social hierarchy</a:t>
            </a:r>
          </a:p>
          <a:p>
            <a:endParaRPr lang="en-GB" dirty="0"/>
          </a:p>
          <a:p>
            <a:r>
              <a:rPr lang="en-GB" dirty="0" smtClean="0"/>
              <a:t>In its core, </a:t>
            </a:r>
            <a:r>
              <a:rPr lang="en-GB" dirty="0" err="1" smtClean="0"/>
              <a:t>egocentristic</a:t>
            </a:r>
            <a:endParaRPr lang="en-GB" dirty="0" smtClean="0"/>
          </a:p>
          <a:p>
            <a:endParaRPr lang="en-GB" dirty="0" smtClean="0"/>
          </a:p>
          <a:p>
            <a:pPr lvl="1"/>
            <a:r>
              <a:rPr lang="en-GB" dirty="0" smtClean="0"/>
              <a:t>Testosterone (its not aggression!!)</a:t>
            </a:r>
            <a:endParaRPr lang="en-GB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9807" r="10715"/>
          <a:stretch/>
        </p:blipFill>
        <p:spPr>
          <a:xfrm>
            <a:off x="6202394" y="1668437"/>
            <a:ext cx="4994694" cy="42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Intra-group conflict as a backdrop for inter-group </a:t>
            </a:r>
            <a:r>
              <a:rPr lang="en-GB" dirty="0"/>
              <a:t>competition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702265" cy="4195481"/>
          </a:xfrm>
        </p:spPr>
        <p:txBody>
          <a:bodyPr/>
          <a:lstStyle/>
          <a:p>
            <a:r>
              <a:rPr lang="en-GB" dirty="0" smtClean="0"/>
              <a:t>Inter-group competition can, and often does, involve efforts to outdo one another in the extend to which victories are gained against otherwise anonymous members of targeted outgroups.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627" r="7171"/>
          <a:stretch/>
        </p:blipFill>
        <p:spPr>
          <a:xfrm>
            <a:off x="6495690" y="2052918"/>
            <a:ext cx="5293144" cy="31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5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Intra-group competition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3874129" cy="4195481"/>
          </a:xfrm>
        </p:spPr>
        <p:txBody>
          <a:bodyPr/>
          <a:lstStyle/>
          <a:p>
            <a:r>
              <a:rPr lang="en-GB" dirty="0" smtClean="0"/>
              <a:t>In-group coordination</a:t>
            </a:r>
          </a:p>
          <a:p>
            <a:pPr lvl="1"/>
            <a:r>
              <a:rPr lang="en-GB" dirty="0" smtClean="0"/>
              <a:t>Teamwork</a:t>
            </a:r>
          </a:p>
          <a:p>
            <a:pPr lvl="1"/>
            <a:r>
              <a:rPr lang="en-GB" dirty="0" smtClean="0"/>
              <a:t>Cooperation</a:t>
            </a:r>
          </a:p>
          <a:p>
            <a:pPr lvl="1"/>
            <a:r>
              <a:rPr lang="en-GB" dirty="0" smtClean="0"/>
              <a:t>Leadership</a:t>
            </a:r>
            <a:endParaRPr lang="en-GB" dirty="0"/>
          </a:p>
          <a:p>
            <a:pPr lvl="1"/>
            <a:r>
              <a:rPr lang="en-GB" dirty="0" smtClean="0"/>
              <a:t>Group-identity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299" y="2052918"/>
            <a:ext cx="6511506" cy="36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4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Costly signalling and the free rider problem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685013" cy="3596749"/>
          </a:xfrm>
        </p:spPr>
        <p:txBody>
          <a:bodyPr>
            <a:normAutofit/>
          </a:bodyPr>
          <a:lstStyle/>
          <a:p>
            <a:r>
              <a:rPr lang="en-GB" dirty="0" smtClean="0"/>
              <a:t>Humans are extremely vulnerable alone but united, we dominate almost any environment we enter.</a:t>
            </a:r>
          </a:p>
          <a:p>
            <a:pPr lvl="1"/>
            <a:r>
              <a:rPr lang="en-GB" dirty="0" smtClean="0"/>
              <a:t>Teamwork serves the group</a:t>
            </a:r>
          </a:p>
          <a:p>
            <a:pPr lvl="1"/>
            <a:r>
              <a:rPr lang="en-GB" dirty="0" smtClean="0"/>
              <a:t>But abstaining from cooperation, while reaping the benefits of the team effort serves the individual most</a:t>
            </a:r>
          </a:p>
          <a:p>
            <a:pPr lvl="1"/>
            <a:r>
              <a:rPr lang="en-GB" dirty="0" smtClean="0"/>
              <a:t>Groups need to control for free riding</a:t>
            </a:r>
          </a:p>
          <a:p>
            <a:pPr lvl="2"/>
            <a:r>
              <a:rPr lang="en-GB" dirty="0" smtClean="0"/>
              <a:t>Costly signalling</a:t>
            </a:r>
          </a:p>
          <a:p>
            <a:pPr lvl="3"/>
            <a:r>
              <a:rPr lang="en-GB" dirty="0" smtClean="0"/>
              <a:t>Hard to fake</a:t>
            </a:r>
          </a:p>
          <a:p>
            <a:pPr lvl="2"/>
            <a:endParaRPr lang="en-GB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147" y="2022232"/>
            <a:ext cx="4390126" cy="36274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6111" y="5818651"/>
            <a:ext cx="1118933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Sosis</a:t>
            </a:r>
            <a:r>
              <a:rPr lang="en-GB" sz="1200" dirty="0"/>
              <a:t>, R., &amp; </a:t>
            </a:r>
            <a:r>
              <a:rPr lang="en-GB" sz="1200" dirty="0" err="1"/>
              <a:t>Bressler</a:t>
            </a:r>
            <a:r>
              <a:rPr lang="en-GB" sz="1200" dirty="0"/>
              <a:t>, E. R. (2003). </a:t>
            </a:r>
            <a:r>
              <a:rPr lang="en-GB" sz="1200" dirty="0" err="1"/>
              <a:t>Signaling</a:t>
            </a:r>
            <a:r>
              <a:rPr lang="en-GB" sz="1200" dirty="0"/>
              <a:t> Theory of Religion. </a:t>
            </a:r>
            <a:r>
              <a:rPr lang="en-GB" sz="1200" i="1" dirty="0" err="1"/>
              <a:t>CrossCultural</a:t>
            </a:r>
            <a:r>
              <a:rPr lang="en-GB" sz="1200" i="1" dirty="0"/>
              <a:t> Research</a:t>
            </a:r>
            <a:r>
              <a:rPr lang="en-GB" sz="1200" dirty="0"/>
              <a:t>, </a:t>
            </a:r>
            <a:r>
              <a:rPr lang="en-GB" sz="1200" i="1" dirty="0"/>
              <a:t>37</a:t>
            </a:r>
            <a:r>
              <a:rPr lang="en-GB" sz="1200" dirty="0"/>
              <a:t>(2), 211–239. </a:t>
            </a: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doi.org/10.1177/1069397103251426</a:t>
            </a:r>
            <a:endParaRPr lang="en-GB" sz="1200" dirty="0" smtClean="0"/>
          </a:p>
          <a:p>
            <a:r>
              <a:rPr lang="en-GB" sz="1200" dirty="0"/>
              <a:t>Dunbar, R., Barrett, L., &amp; </a:t>
            </a:r>
            <a:r>
              <a:rPr lang="en-GB" sz="1200" dirty="0" err="1"/>
              <a:t>Lycett</a:t>
            </a:r>
            <a:r>
              <a:rPr lang="en-GB" sz="1200" dirty="0"/>
              <a:t>, J. (2007). </a:t>
            </a:r>
            <a:r>
              <a:rPr lang="en-GB" sz="1200" i="1" dirty="0"/>
              <a:t>Evolutionary Psychology</a:t>
            </a:r>
            <a:r>
              <a:rPr lang="en-GB" sz="1200" dirty="0"/>
              <a:t>.</a:t>
            </a:r>
          </a:p>
          <a:p>
            <a:r>
              <a:rPr lang="en-GB" sz="1200" dirty="0"/>
              <a:t>Sun, S., </a:t>
            </a:r>
            <a:r>
              <a:rPr lang="en-GB" sz="1200" dirty="0" err="1"/>
              <a:t>Johanis</a:t>
            </a:r>
            <a:r>
              <a:rPr lang="en-GB" sz="1200" dirty="0"/>
              <a:t>, M., &amp; </a:t>
            </a:r>
            <a:r>
              <a:rPr lang="en-GB" sz="1200" dirty="0" err="1"/>
              <a:t>Rychtář</a:t>
            </a:r>
            <a:r>
              <a:rPr lang="en-GB" sz="1200" dirty="0"/>
              <a:t>, J. (2020). Costly signalling theory and dishonest signalling. </a:t>
            </a:r>
            <a:r>
              <a:rPr lang="en-GB" sz="1200" i="1" dirty="0"/>
              <a:t>Theoretical Ecology</a:t>
            </a:r>
            <a:r>
              <a:rPr lang="en-GB" sz="1200" dirty="0"/>
              <a:t>, </a:t>
            </a:r>
            <a:r>
              <a:rPr lang="en-GB" sz="1200" i="1" dirty="0"/>
              <a:t>13</a:t>
            </a:r>
            <a:r>
              <a:rPr lang="en-GB" sz="1200" dirty="0"/>
              <a:t>(1), 85–92. https://</a:t>
            </a:r>
            <a:r>
              <a:rPr lang="en-GB" sz="1200" dirty="0" smtClean="0"/>
              <a:t>doi.org/10.1007/s12080-019-0429-0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5225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Leadership, the great undefinable !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588757"/>
          </a:xfrm>
        </p:spPr>
        <p:txBody>
          <a:bodyPr>
            <a:normAutofit/>
          </a:bodyPr>
          <a:lstStyle/>
          <a:p>
            <a:r>
              <a:rPr lang="en-GB" dirty="0" smtClean="0"/>
              <a:t>A minimum of 66 different theories on leadership in the expert literature</a:t>
            </a:r>
          </a:p>
          <a:p>
            <a:r>
              <a:rPr lang="en-GB" dirty="0" smtClean="0"/>
              <a:t>Massive methodological issues in the field</a:t>
            </a:r>
          </a:p>
          <a:p>
            <a:endParaRPr lang="en-GB" dirty="0" smtClean="0"/>
          </a:p>
          <a:p>
            <a:r>
              <a:rPr lang="en-GB" dirty="0" smtClean="0"/>
              <a:t>The main problem</a:t>
            </a:r>
          </a:p>
          <a:p>
            <a:pPr lvl="1"/>
            <a:r>
              <a:rPr lang="en-GB" dirty="0" smtClean="0"/>
              <a:t>Philosophical reflection upon phenomenological observations of behaviour in search of universal tendencies </a:t>
            </a:r>
          </a:p>
          <a:p>
            <a:pPr lvl="2"/>
            <a:r>
              <a:rPr lang="en-GB" dirty="0" smtClean="0"/>
              <a:t>Ethics?</a:t>
            </a:r>
            <a:endParaRPr lang="en-GB" dirty="0"/>
          </a:p>
          <a:p>
            <a:pPr lvl="2"/>
            <a:r>
              <a:rPr lang="en-GB" dirty="0" smtClean="0"/>
              <a:t>Transformation?</a:t>
            </a:r>
            <a:endParaRPr lang="en-GB" dirty="0"/>
          </a:p>
          <a:p>
            <a:pPr lvl="2"/>
            <a:r>
              <a:rPr lang="en-GB" dirty="0" smtClean="0"/>
              <a:t>Service?</a:t>
            </a:r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6111" y="5900468"/>
            <a:ext cx="1108494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Alvesson</a:t>
            </a:r>
            <a:r>
              <a:rPr lang="en-GB" sz="1200" dirty="0"/>
              <a:t>, M., &amp; </a:t>
            </a:r>
            <a:r>
              <a:rPr lang="en-GB" sz="1200" dirty="0" err="1"/>
              <a:t>Kärreman</a:t>
            </a:r>
            <a:r>
              <a:rPr lang="en-GB" sz="1200" dirty="0"/>
              <a:t>, D. (2016). Intellectual Failure and Ideological Success in Organization Studies: The Case of Transformational Leadership. </a:t>
            </a:r>
            <a:r>
              <a:rPr lang="en-GB" sz="1200" i="1" dirty="0"/>
              <a:t>Journal of Management Inquiry</a:t>
            </a:r>
            <a:r>
              <a:rPr lang="en-GB" sz="1200" dirty="0"/>
              <a:t>, </a:t>
            </a:r>
            <a:r>
              <a:rPr lang="en-GB" sz="1200" i="1" dirty="0"/>
              <a:t>25</a:t>
            </a:r>
            <a:r>
              <a:rPr lang="en-GB" sz="1200" dirty="0"/>
              <a:t>(2), 139–152.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doi.org/10.1177/1056492615589974</a:t>
            </a:r>
            <a:endParaRPr lang="en-GB" sz="1200" dirty="0" smtClean="0"/>
          </a:p>
          <a:p>
            <a:r>
              <a:rPr lang="en-GB" sz="1200" dirty="0"/>
              <a:t>Atwater, L. E., Mumford, M. D., </a:t>
            </a:r>
            <a:r>
              <a:rPr lang="en-GB" sz="1200" dirty="0" err="1"/>
              <a:t>Schriesheim</a:t>
            </a:r>
            <a:r>
              <a:rPr lang="en-GB" sz="1200" dirty="0"/>
              <a:t>, C. A., &amp; </a:t>
            </a:r>
            <a:r>
              <a:rPr lang="en-GB" sz="1200" dirty="0" err="1"/>
              <a:t>Yammarino</a:t>
            </a:r>
            <a:r>
              <a:rPr lang="en-GB" sz="1200" dirty="0"/>
              <a:t>, F. J. (2014). Retraction of leadership articles: Causes and prevention. </a:t>
            </a:r>
            <a:r>
              <a:rPr lang="en-GB" sz="1200" i="1" dirty="0"/>
              <a:t>Leadership Quarterly</a:t>
            </a:r>
            <a:r>
              <a:rPr lang="en-GB" sz="1200" dirty="0"/>
              <a:t>, </a:t>
            </a:r>
            <a:r>
              <a:rPr lang="en-GB" sz="1200" i="1" dirty="0"/>
              <a:t>25</a:t>
            </a:r>
            <a:r>
              <a:rPr lang="en-GB" sz="1200" dirty="0"/>
              <a:t>(6), 1174–1180. https://</a:t>
            </a:r>
            <a:r>
              <a:rPr lang="en-GB" sz="1200" dirty="0" smtClean="0"/>
              <a:t>doi.org/10.1016/j.leaqua.2014.10.006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905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232</TotalTime>
  <Words>755</Words>
  <Application>Microsoft Office PowerPoint</Application>
  <PresentationFormat>Širokoúhlá obrazovka</PresentationFormat>
  <Paragraphs>73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Stébla</vt:lpstr>
      <vt:lpstr>Hacking the stress system: the stress response as an adaptive trait that can work for or against you</vt:lpstr>
      <vt:lpstr>How exercise affects the stress response</vt:lpstr>
      <vt:lpstr>Hippocampal neurogenesis </vt:lpstr>
      <vt:lpstr>Completion between individuals vs completion between groups</vt:lpstr>
      <vt:lpstr>Competition between individuals</vt:lpstr>
      <vt:lpstr>Intra-group conflict as a backdrop for inter-group competition</vt:lpstr>
      <vt:lpstr>Intra-group competition</vt:lpstr>
      <vt:lpstr>Costly signalling and the free rider problem</vt:lpstr>
      <vt:lpstr>Leadership, the great undefinable !</vt:lpstr>
      <vt:lpstr>Leadership: an evolved behavioural solution to a specific problem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Hacking the stress system: the stress response as an adaptive trait that can work for or against you</dc:title>
  <dc:creator>Mac Gillavry David William</dc:creator>
  <cp:lastModifiedBy>Mac Gillavry David William</cp:lastModifiedBy>
  <cp:revision>4</cp:revision>
  <dcterms:created xsi:type="dcterms:W3CDTF">2023-01-15T18:22:14Z</dcterms:created>
  <dcterms:modified xsi:type="dcterms:W3CDTF">2023-01-15T23:05:02Z</dcterms:modified>
</cp:coreProperties>
</file>