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58" r:id="rId4"/>
    <p:sldId id="276" r:id="rId5"/>
    <p:sldId id="262" r:id="rId6"/>
    <p:sldId id="281" r:id="rId7"/>
    <p:sldId id="263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91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7F64-0613-4720-94A1-E104C74AE1FE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C05C-675F-47E9-B62C-D231507622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89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C8B1A-B152-4126-AD27-E327E026B1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DC"/>
                </a:solidFill>
                <a:effectLst/>
              </a:rPr>
              <a:t>nk4060</a:t>
            </a:r>
            <a:r>
              <a:rPr lang="cs-CZ" b="0" i="0" dirty="0">
                <a:solidFill>
                  <a:srgbClr val="0000DC"/>
                </a:solidFill>
                <a:effectLst/>
              </a:rPr>
              <a:t> 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trends</a:t>
            </a:r>
            <a:r>
              <a:rPr lang="cs-CZ" dirty="0"/>
              <a:t> in </a:t>
            </a:r>
            <a:r>
              <a:rPr lang="cs-CZ" dirty="0" err="1"/>
              <a:t>regeneration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B30FF7-3174-4A1E-A843-A87A34F3FF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Spring</a:t>
            </a:r>
            <a:r>
              <a:rPr lang="cs-CZ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957673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DF6E0-D6E9-4FAE-B700-C8400134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 </a:t>
            </a:r>
            <a:r>
              <a:rPr lang="cs-CZ" dirty="0" err="1"/>
              <a:t>groups</a:t>
            </a:r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AF7E75C4-C749-4C02-B90D-0B4AE24316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461523"/>
              </p:ext>
            </p:extLst>
          </p:nvPr>
        </p:nvGraphicFramePr>
        <p:xfrm>
          <a:off x="720000" y="1548581"/>
          <a:ext cx="10753201" cy="5117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9627">
                  <a:extLst>
                    <a:ext uri="{9D8B030D-6E8A-4147-A177-3AD203B41FA5}">
                      <a16:colId xmlns:a16="http://schemas.microsoft.com/office/drawing/2014/main" val="3354186060"/>
                    </a:ext>
                  </a:extLst>
                </a:gridCol>
                <a:gridCol w="1888673">
                  <a:extLst>
                    <a:ext uri="{9D8B030D-6E8A-4147-A177-3AD203B41FA5}">
                      <a16:colId xmlns:a16="http://schemas.microsoft.com/office/drawing/2014/main" val="3980541476"/>
                    </a:ext>
                  </a:extLst>
                </a:gridCol>
                <a:gridCol w="898229">
                  <a:extLst>
                    <a:ext uri="{9D8B030D-6E8A-4147-A177-3AD203B41FA5}">
                      <a16:colId xmlns:a16="http://schemas.microsoft.com/office/drawing/2014/main" val="1434547218"/>
                    </a:ext>
                  </a:extLst>
                </a:gridCol>
                <a:gridCol w="1790072">
                  <a:extLst>
                    <a:ext uri="{9D8B030D-6E8A-4147-A177-3AD203B41FA5}">
                      <a16:colId xmlns:a16="http://schemas.microsoft.com/office/drawing/2014/main" val="717709344"/>
                    </a:ext>
                  </a:extLst>
                </a:gridCol>
                <a:gridCol w="879386">
                  <a:extLst>
                    <a:ext uri="{9D8B030D-6E8A-4147-A177-3AD203B41FA5}">
                      <a16:colId xmlns:a16="http://schemas.microsoft.com/office/drawing/2014/main" val="3689543050"/>
                    </a:ext>
                  </a:extLst>
                </a:gridCol>
                <a:gridCol w="1808914">
                  <a:extLst>
                    <a:ext uri="{9D8B030D-6E8A-4147-A177-3AD203B41FA5}">
                      <a16:colId xmlns:a16="http://schemas.microsoft.com/office/drawing/2014/main" val="3193905730"/>
                    </a:ext>
                  </a:extLst>
                </a:gridCol>
                <a:gridCol w="845796">
                  <a:extLst>
                    <a:ext uri="{9D8B030D-6E8A-4147-A177-3AD203B41FA5}">
                      <a16:colId xmlns:a16="http://schemas.microsoft.com/office/drawing/2014/main" val="18948962"/>
                    </a:ext>
                  </a:extLst>
                </a:gridCol>
                <a:gridCol w="1842504">
                  <a:extLst>
                    <a:ext uri="{9D8B030D-6E8A-4147-A177-3AD203B41FA5}">
                      <a16:colId xmlns:a16="http://schemas.microsoft.com/office/drawing/2014/main" val="2859853679"/>
                    </a:ext>
                  </a:extLst>
                </a:gridCol>
              </a:tblGrid>
              <a:tr h="852948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Kopřiva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Hejda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Kašpar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Džemlová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769305"/>
                  </a:ext>
                </a:extLst>
              </a:tr>
              <a:tr h="85294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/>
                        <a:t>Krýda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Kolčavová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Vartovník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Hnízdilová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614030"/>
                  </a:ext>
                </a:extLst>
              </a:tr>
              <a:tr h="85294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Štemberová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Křipský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Bárta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Niznerová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088845"/>
                  </a:ext>
                </a:extLst>
              </a:tr>
              <a:tr h="852948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/>
                        <a:t>Sporina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Krejčířová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Hlisnikowska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Rochowanská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208099"/>
                  </a:ext>
                </a:extLst>
              </a:tr>
              <a:tr h="85294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/>
                        <a:t>Šurán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Rybová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Karásková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Pruckl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330289"/>
                  </a:ext>
                </a:extLst>
              </a:tr>
              <a:tr h="85294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Vítová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Kadelová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Nedojedlá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Koubková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591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44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E94D6-3C0A-4D49-9A0A-09C0DD787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seminars</a:t>
            </a: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E8087F9-A29F-4496-9036-93A9D31272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240123"/>
              </p:ext>
            </p:extLst>
          </p:nvPr>
        </p:nvGraphicFramePr>
        <p:xfrm>
          <a:off x="1509251" y="1297803"/>
          <a:ext cx="9173497" cy="230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539">
                  <a:extLst>
                    <a:ext uri="{9D8B030D-6E8A-4147-A177-3AD203B41FA5}">
                      <a16:colId xmlns:a16="http://schemas.microsoft.com/office/drawing/2014/main" val="1125135946"/>
                    </a:ext>
                  </a:extLst>
                </a:gridCol>
                <a:gridCol w="1328888">
                  <a:extLst>
                    <a:ext uri="{9D8B030D-6E8A-4147-A177-3AD203B41FA5}">
                      <a16:colId xmlns:a16="http://schemas.microsoft.com/office/drawing/2014/main" val="1541476088"/>
                    </a:ext>
                  </a:extLst>
                </a:gridCol>
                <a:gridCol w="2018754">
                  <a:extLst>
                    <a:ext uri="{9D8B030D-6E8A-4147-A177-3AD203B41FA5}">
                      <a16:colId xmlns:a16="http://schemas.microsoft.com/office/drawing/2014/main" val="1608760461"/>
                    </a:ext>
                  </a:extLst>
                </a:gridCol>
                <a:gridCol w="4508316">
                  <a:extLst>
                    <a:ext uri="{9D8B030D-6E8A-4147-A177-3AD203B41FA5}">
                      <a16:colId xmlns:a16="http://schemas.microsoft.com/office/drawing/2014/main" val="678661849"/>
                    </a:ext>
                  </a:extLst>
                </a:gridCol>
              </a:tblGrid>
              <a:tr h="480872">
                <a:tc>
                  <a:txBody>
                    <a:bodyPr/>
                    <a:lstStyle/>
                    <a:p>
                      <a:r>
                        <a:rPr lang="cs-CZ" dirty="0" err="1"/>
                        <a:t>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Room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Teacher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Content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555950"/>
                  </a:ext>
                </a:extLst>
              </a:tr>
              <a:tr h="48087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dirty="0">
                          <a:effectLst/>
                        </a:rPr>
                        <a:t>1.3.2024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B11/235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dirty="0">
                          <a:effectLst/>
                        </a:rPr>
                        <a:t>Lipková, </a:t>
                      </a:r>
                      <a:r>
                        <a:rPr lang="cs-CZ" dirty="0" err="1">
                          <a:effectLst/>
                        </a:rPr>
                        <a:t>Krajňák</a:t>
                      </a:r>
                      <a:endParaRPr lang="cs-CZ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Basic </a:t>
                      </a:r>
                      <a:r>
                        <a:rPr lang="en-US" dirty="0" err="1">
                          <a:effectLst/>
                        </a:rPr>
                        <a:t>info+draw</a:t>
                      </a:r>
                      <a:r>
                        <a:rPr lang="en-US" dirty="0">
                          <a:effectLst/>
                        </a:rPr>
                        <a:t> of case studies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Kinesiotaping</a:t>
                      </a:r>
                      <a:r>
                        <a:rPr lang="cs-CZ" dirty="0">
                          <a:effectLst/>
                        </a:rPr>
                        <a:t> and </a:t>
                      </a:r>
                      <a:r>
                        <a:rPr lang="cs-CZ" dirty="0" err="1">
                          <a:effectLst/>
                        </a:rPr>
                        <a:t>postural</a:t>
                      </a:r>
                      <a:r>
                        <a:rPr lang="cs-CZ" dirty="0">
                          <a:effectLst/>
                        </a:rPr>
                        <a:t> stability, </a:t>
                      </a:r>
                      <a:r>
                        <a:rPr lang="cs-CZ" dirty="0" err="1">
                          <a:effectLst/>
                        </a:rPr>
                        <a:t>sensomotoric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function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303223978"/>
                  </a:ext>
                </a:extLst>
              </a:tr>
              <a:tr h="48087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dirty="0">
                          <a:effectLst/>
                        </a:rPr>
                        <a:t>15.3.2024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B11/206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dirty="0">
                          <a:effectLst/>
                        </a:rPr>
                        <a:t>Hlinský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Scientific approach to athlete's recovery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473112651"/>
                  </a:ext>
                </a:extLst>
              </a:tr>
              <a:tr h="48087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dirty="0">
                          <a:effectLst/>
                        </a:rPr>
                        <a:t>5.4.2024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dirty="0">
                          <a:effectLst/>
                        </a:rPr>
                        <a:t>B11/311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dirty="0">
                          <a:effectLst/>
                        </a:rPr>
                        <a:t>Mix </a:t>
                      </a:r>
                      <a:r>
                        <a:rPr lang="cs-CZ" dirty="0" err="1">
                          <a:effectLst/>
                        </a:rPr>
                        <a:t>of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all</a:t>
                      </a:r>
                      <a:endParaRPr lang="cs-CZ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dirty="0">
                          <a:effectLst/>
                        </a:rPr>
                        <a:t>Case </a:t>
                      </a:r>
                      <a:r>
                        <a:rPr lang="cs-CZ" dirty="0" err="1">
                          <a:effectLst/>
                        </a:rPr>
                        <a:t>studies</a:t>
                      </a:r>
                      <a:r>
                        <a:rPr lang="cs-CZ" dirty="0">
                          <a:effectLst/>
                        </a:rPr>
                        <a:t> - 8x</a:t>
                      </a:r>
                    </a:p>
                  </a:txBody>
                  <a:tcPr marL="0" marR="0" marT="19050" marB="19050" anchor="b"/>
                </a:tc>
                <a:extLst>
                  <a:ext uri="{0D108BD9-81ED-4DB2-BD59-A6C34878D82A}">
                    <a16:rowId xmlns:a16="http://schemas.microsoft.com/office/drawing/2014/main" val="18189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12611-6AC7-434F-BB5C-500E85705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80101C-30E3-4329-9027-005CB99D1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710813"/>
            <a:ext cx="10061126" cy="501445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sz="3000" b="1" dirty="0">
                <a:effectLst/>
              </a:rPr>
              <a:t> </a:t>
            </a:r>
            <a:r>
              <a:rPr lang="en-US" sz="3000" b="1" dirty="0">
                <a:effectLst/>
              </a:rPr>
              <a:t>Attendance</a:t>
            </a:r>
            <a:r>
              <a:rPr lang="en-US" sz="3000" dirty="0">
                <a:effectLst/>
              </a:rPr>
              <a:t>:</a:t>
            </a:r>
          </a:p>
          <a:p>
            <a:pPr marL="17145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Regular attendance is mandatory for all seminars.</a:t>
            </a:r>
            <a:endParaRPr lang="cs-CZ" sz="3000" dirty="0">
              <a:effectLst/>
            </a:endParaRPr>
          </a:p>
          <a:p>
            <a:pPr marL="17145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>
                <a:effectLst/>
              </a:rPr>
              <a:t>80 % </a:t>
            </a:r>
            <a:r>
              <a:rPr lang="cs-CZ" sz="3000" dirty="0" err="1">
                <a:effectLst/>
              </a:rPr>
              <a:t>attendance</a:t>
            </a:r>
            <a:r>
              <a:rPr lang="cs-CZ" sz="3000" dirty="0">
                <a:effectLst/>
              </a:rPr>
              <a:t> </a:t>
            </a:r>
            <a:r>
              <a:rPr lang="en-US" sz="3000" dirty="0">
                <a:effectLst/>
              </a:rPr>
              <a:t>throughout the duration of the seminar sessions.</a:t>
            </a:r>
            <a:endParaRPr lang="cs-CZ" sz="3000" dirty="0">
              <a:effectLst/>
            </a:endParaRPr>
          </a:p>
          <a:p>
            <a:pPr lvl="1" algn="l">
              <a:lnSpc>
                <a:spcPct val="100000"/>
              </a:lnSpc>
            </a:pPr>
            <a:endParaRPr lang="en-US" sz="3000" dirty="0">
              <a:effectLst/>
            </a:endParaRP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sz="3000" b="1" dirty="0">
                <a:effectLst/>
              </a:rPr>
              <a:t> </a:t>
            </a:r>
            <a:r>
              <a:rPr lang="cs-CZ" sz="3000" b="1" dirty="0" err="1">
                <a:effectLst/>
              </a:rPr>
              <a:t>Activities</a:t>
            </a:r>
            <a:r>
              <a:rPr lang="en-US" sz="3000" b="1" dirty="0">
                <a:effectLst/>
              </a:rPr>
              <a:t> in Seminars</a:t>
            </a:r>
            <a:r>
              <a:rPr lang="en-US" sz="3000" dirty="0">
                <a:effectLst/>
              </a:rPr>
              <a:t>:</a:t>
            </a:r>
          </a:p>
          <a:p>
            <a:pPr marL="17145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Active participation in seminar discussions and activities is encouraged.</a:t>
            </a:r>
          </a:p>
          <a:p>
            <a:pPr marL="17145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Students are expected to </a:t>
            </a:r>
            <a:r>
              <a:rPr lang="cs-CZ" sz="3000" dirty="0" err="1">
                <a:effectLst/>
              </a:rPr>
              <a:t>debate</a:t>
            </a:r>
            <a:r>
              <a:rPr lang="en-US" sz="3000" dirty="0">
                <a:effectLst/>
              </a:rPr>
              <a:t>, share opinions, and ask questions during seminars.</a:t>
            </a:r>
          </a:p>
        </p:txBody>
      </p:sp>
    </p:spTree>
    <p:extLst>
      <p:ext uri="{BB962C8B-B14F-4D97-AF65-F5344CB8AC3E}">
        <p14:creationId xmlns:p14="http://schemas.microsoft.com/office/powerpoint/2010/main" val="159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12611-6AC7-434F-BB5C-500E85705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80101C-30E3-4329-9027-005CB99D1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55" y="1991032"/>
            <a:ext cx="9984658" cy="392307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sz="3000" b="1" dirty="0">
                <a:solidFill>
                  <a:srgbClr val="0000DC"/>
                </a:solidFill>
              </a:rPr>
              <a:t>3. </a:t>
            </a:r>
            <a:r>
              <a:rPr lang="en-US" sz="3000" b="1" dirty="0" err="1">
                <a:effectLst/>
              </a:rPr>
              <a:t>Prepar</a:t>
            </a:r>
            <a:r>
              <a:rPr lang="cs-CZ" sz="3000" b="1" dirty="0" err="1">
                <a:effectLst/>
              </a:rPr>
              <a:t>ation</a:t>
            </a:r>
            <a:r>
              <a:rPr lang="en-US" sz="3000" b="1" dirty="0">
                <a:effectLst/>
              </a:rPr>
              <a:t> and Presentation of Case Study</a:t>
            </a:r>
            <a:r>
              <a:rPr lang="en-US" sz="3000" dirty="0">
                <a:effectLst/>
              </a:rPr>
              <a:t>: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Students may be required to prepare a case study.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The case study should include research, analysis, recommendations, and potential solutions.</a:t>
            </a:r>
            <a:endParaRPr lang="cs-CZ" sz="3000" dirty="0">
              <a:effectLst/>
            </a:endParaRP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B</a:t>
            </a:r>
            <a:r>
              <a:rPr lang="en-US" sz="3000" dirty="0" err="1">
                <a:effectLst/>
              </a:rPr>
              <a:t>efore</a:t>
            </a:r>
            <a:r>
              <a:rPr lang="en-US" sz="3000" dirty="0">
                <a:effectLst/>
              </a:rPr>
              <a:t> the presentation, one </a:t>
            </a:r>
            <a:r>
              <a:rPr lang="cs-CZ" sz="3000" dirty="0" err="1">
                <a:effectLst/>
              </a:rPr>
              <a:t>from</a:t>
            </a:r>
            <a:r>
              <a:rPr lang="cs-CZ" sz="3000" dirty="0">
                <a:effectLst/>
              </a:rPr>
              <a:t> </a:t>
            </a:r>
            <a:r>
              <a:rPr lang="cs-CZ" sz="3000" dirty="0" err="1">
                <a:effectLst/>
              </a:rPr>
              <a:t>the</a:t>
            </a:r>
            <a:r>
              <a:rPr lang="cs-CZ" sz="3000" dirty="0">
                <a:effectLst/>
              </a:rPr>
              <a:t> </a:t>
            </a:r>
            <a:r>
              <a:rPr lang="en-US" sz="3000" dirty="0">
                <a:effectLst/>
              </a:rPr>
              <a:t>group </a:t>
            </a:r>
            <a:r>
              <a:rPr lang="cs-CZ" sz="3000" dirty="0" err="1">
                <a:effectLst/>
              </a:rPr>
              <a:t>inserts</a:t>
            </a:r>
            <a:r>
              <a:rPr lang="en-US" sz="3000" dirty="0">
                <a:effectLst/>
              </a:rPr>
              <a:t> the presentation into IS</a:t>
            </a:r>
            <a:r>
              <a:rPr lang="cs-CZ" sz="3000" dirty="0">
                <a:effectLst/>
              </a:rPr>
              <a:t>.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Students will be expected to present their case study during </a:t>
            </a:r>
            <a:r>
              <a:rPr lang="cs-CZ" sz="3000" dirty="0" err="1">
                <a:effectLst/>
              </a:rPr>
              <a:t>the</a:t>
            </a:r>
            <a:r>
              <a:rPr lang="cs-CZ" sz="3000" dirty="0">
                <a:effectLst/>
              </a:rPr>
              <a:t> last </a:t>
            </a:r>
            <a:r>
              <a:rPr lang="cs-CZ" sz="3000" dirty="0" err="1">
                <a:effectLst/>
              </a:rPr>
              <a:t>two</a:t>
            </a:r>
            <a:r>
              <a:rPr lang="en-US" sz="3000" dirty="0">
                <a:effectLst/>
              </a:rPr>
              <a:t> </a:t>
            </a:r>
            <a:r>
              <a:rPr lang="cs-CZ" sz="3000" dirty="0" err="1">
                <a:effectLst/>
              </a:rPr>
              <a:t>seminars</a:t>
            </a:r>
            <a:r>
              <a:rPr lang="en-US" sz="300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163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7A7E-4EAC-4F51-B054-6B1D7379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DAAE6-95CB-4598-BCC1-3FF5399B9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732" y="1312606"/>
            <a:ext cx="10905688" cy="5264363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300" dirty="0"/>
              <a:t>8 case </a:t>
            </a:r>
            <a:r>
              <a:rPr lang="cs-CZ" sz="2300" dirty="0" err="1"/>
              <a:t>studies</a:t>
            </a:r>
            <a:r>
              <a:rPr lang="cs-CZ" sz="2300" dirty="0"/>
              <a:t>, </a:t>
            </a:r>
            <a:r>
              <a:rPr lang="cs-CZ" sz="2300" dirty="0" err="1"/>
              <a:t>group</a:t>
            </a:r>
            <a:r>
              <a:rPr lang="cs-CZ" sz="2300" dirty="0"/>
              <a:t> </a:t>
            </a:r>
            <a:r>
              <a:rPr lang="cs-CZ" sz="2300" dirty="0" err="1"/>
              <a:t>of</a:t>
            </a:r>
            <a:r>
              <a:rPr lang="cs-CZ" sz="2300" dirty="0"/>
              <a:t> 3, </a:t>
            </a:r>
            <a:r>
              <a:rPr lang="cs-CZ" sz="2300" dirty="0" err="1"/>
              <a:t>selection</a:t>
            </a:r>
            <a:r>
              <a:rPr lang="cs-CZ" sz="2300" dirty="0"/>
              <a:t> by </a:t>
            </a:r>
            <a:r>
              <a:rPr lang="cs-CZ" sz="2300" dirty="0" err="1"/>
              <a:t>lottery</a:t>
            </a:r>
            <a:endParaRPr lang="cs-CZ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300" dirty="0"/>
              <a:t>presentations at the last seminar</a:t>
            </a:r>
            <a:endParaRPr lang="cs-CZ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300" dirty="0"/>
              <a:t>each </a:t>
            </a:r>
            <a:r>
              <a:rPr lang="cs-CZ" sz="2300" dirty="0" err="1"/>
              <a:t>group</a:t>
            </a:r>
            <a:r>
              <a:rPr lang="en-US" sz="2300" dirty="0"/>
              <a:t> has a reserved time of </a:t>
            </a:r>
            <a:r>
              <a:rPr lang="cs-CZ" sz="2300" dirty="0"/>
              <a:t>10 </a:t>
            </a:r>
            <a:r>
              <a:rPr lang="cs-CZ" sz="2300" dirty="0" err="1"/>
              <a:t>minutes</a:t>
            </a:r>
            <a:r>
              <a:rPr lang="cs-CZ" sz="2300" dirty="0"/>
              <a:t> </a:t>
            </a:r>
            <a:r>
              <a:rPr lang="en-US" sz="2300" dirty="0"/>
              <a:t>of </a:t>
            </a:r>
            <a:r>
              <a:rPr lang="en-US" sz="2300" dirty="0" err="1"/>
              <a:t>presentatio</a:t>
            </a:r>
            <a:r>
              <a:rPr lang="cs-CZ" sz="2300" dirty="0"/>
              <a:t>n + </a:t>
            </a:r>
            <a:r>
              <a:rPr lang="cs-CZ" sz="2300" dirty="0" err="1"/>
              <a:t>discussion</a:t>
            </a:r>
            <a:r>
              <a:rPr lang="cs-CZ" sz="23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300" b="1" dirty="0" err="1"/>
              <a:t>specific</a:t>
            </a:r>
            <a:r>
              <a:rPr lang="cs-CZ" sz="2300" b="1" dirty="0"/>
              <a:t> </a:t>
            </a:r>
            <a:r>
              <a:rPr lang="en-US" sz="2300" b="1" dirty="0"/>
              <a:t>recommendations </a:t>
            </a:r>
            <a:r>
              <a:rPr lang="en-US" sz="2300" dirty="0"/>
              <a:t>from the point of view of regeneration, nutrition, training</a:t>
            </a:r>
            <a:r>
              <a:rPr lang="cs-CZ" sz="2300" dirty="0"/>
              <a:t> - </a:t>
            </a:r>
            <a:r>
              <a:rPr lang="en-US" sz="2300" dirty="0"/>
              <a:t>try to be specific, it's not enough to just say, you need to include more regeneration, or focus on nutrition. we expect specific recommendations, e.g. a weekly regeneration/nutritional plan, etc. try to approach the case as if it were your client.</a:t>
            </a:r>
            <a:endParaRPr lang="cs-CZ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300" dirty="0"/>
              <a:t>the main goal of the presentation is to present a case study, propose a solution to the given problem,</a:t>
            </a:r>
            <a:r>
              <a:rPr lang="cs-CZ" sz="2300" dirty="0"/>
              <a:t> use</a:t>
            </a:r>
            <a:r>
              <a:rPr lang="en-US" sz="2300" dirty="0"/>
              <a:t> a comprehensive approach</a:t>
            </a:r>
            <a:endParaRPr lang="cs-CZ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300" dirty="0"/>
              <a:t>a partial goal is preparation for state exams</a:t>
            </a:r>
            <a:r>
              <a:rPr lang="cs-CZ" sz="2300" dirty="0"/>
              <a:t>,</a:t>
            </a:r>
            <a:r>
              <a:rPr lang="en-US" sz="2300" dirty="0"/>
              <a:t> try to present in front of a group in English and discuss the topic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7392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E0528-B17D-4133-ADB6-4E6635D1E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06DEA-91C2-4FA9-99FD-DB9AEB150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832" y="1528014"/>
            <a:ext cx="9906336" cy="4220497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cs-CZ" sz="3000" b="1" dirty="0">
                <a:solidFill>
                  <a:srgbClr val="0000DC"/>
                </a:solidFill>
                <a:effectLst/>
              </a:rPr>
              <a:t>4. </a:t>
            </a:r>
            <a:r>
              <a:rPr lang="en-US" sz="3000" b="1" dirty="0">
                <a:effectLst/>
              </a:rPr>
              <a:t>Oral Exam</a:t>
            </a:r>
            <a:r>
              <a:rPr lang="en-US" sz="3000" dirty="0">
                <a:effectLst/>
              </a:rPr>
              <a:t>: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An oral exam may assess students' understanding of the subject matter.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The exam may cover topics discussed during seminars, case studies, and additional course materials.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</a:rPr>
              <a:t>Students should be prepared to answer questions and demonstrate their knowledge during the oral exam.</a:t>
            </a:r>
            <a:endParaRPr lang="cs-CZ" sz="3000" dirty="0">
              <a:effectLst/>
            </a:endParaRP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T</a:t>
            </a:r>
            <a:r>
              <a:rPr lang="en-US" sz="3000" dirty="0">
                <a:effectLst/>
              </a:rPr>
              <a:t>here will always be more than one examiner at the oral exam</a:t>
            </a:r>
            <a:r>
              <a:rPr lang="cs-CZ" sz="3000" dirty="0">
                <a:effectLst/>
              </a:rPr>
              <a:t>.</a:t>
            </a:r>
            <a:endParaRPr lang="en-US" sz="30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616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03189-9FD9-4F00-AFE9-888C23DA8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040" y="3075518"/>
            <a:ext cx="7179875" cy="706964"/>
          </a:xfrm>
        </p:spPr>
        <p:txBody>
          <a:bodyPr/>
          <a:lstStyle/>
          <a:p>
            <a:r>
              <a:rPr lang="en-US" dirty="0">
                <a:solidFill>
                  <a:srgbClr val="0000DC"/>
                </a:solidFill>
              </a:rPr>
              <a:t>Do you have any questions?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6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3D6F06DF-7BC1-4702-9A5D-CC767619D027}"/>
              </a:ext>
            </a:extLst>
          </p:cNvPr>
          <p:cNvSpPr txBox="1">
            <a:spLocks/>
          </p:cNvSpPr>
          <p:nvPr/>
        </p:nvSpPr>
        <p:spPr>
          <a:xfrm>
            <a:off x="683341" y="3075518"/>
            <a:ext cx="11277601" cy="7069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>
                <a:solidFill>
                  <a:srgbClr val="0000DC"/>
                </a:solidFill>
              </a:rPr>
              <a:t>Great</a:t>
            </a:r>
            <a:r>
              <a:rPr lang="en-US" kern="0" dirty="0">
                <a:solidFill>
                  <a:srgbClr val="0000DC"/>
                </a:solidFill>
              </a:rPr>
              <a:t>, we can start the lottery of case studies.</a:t>
            </a:r>
            <a:endParaRPr lang="cs-CZ" kern="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52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E0D5F-E8DC-460F-98C7-B2D0C01B0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Lottery</a:t>
            </a:r>
            <a:r>
              <a:rPr lang="cs-CZ" dirty="0"/>
              <a:t> - </a:t>
            </a:r>
            <a:r>
              <a:rPr lang="cs-CZ" dirty="0" err="1"/>
              <a:t>instruction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DA2653-37CB-408E-BA71-B3A21D1C6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755057"/>
            <a:ext cx="9390143" cy="46752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3000" dirty="0"/>
              <a:t>E</a:t>
            </a:r>
            <a:r>
              <a:rPr lang="en-US" sz="3000" dirty="0"/>
              <a:t>ach of you draws a </a:t>
            </a:r>
            <a:r>
              <a:rPr lang="cs-CZ" sz="3000" dirty="0" err="1"/>
              <a:t>number</a:t>
            </a:r>
            <a:r>
              <a:rPr lang="cs-CZ" sz="3000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err="1"/>
              <a:t>The</a:t>
            </a:r>
            <a:r>
              <a:rPr lang="en-US" sz="3000" dirty="0"/>
              <a:t> number will determine with whom you will be in the group for the preparation and presentation of the case study</a:t>
            </a:r>
            <a:r>
              <a:rPr lang="cs-CZ" sz="30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F</a:t>
            </a:r>
            <a:r>
              <a:rPr lang="en-US" sz="3000" dirty="0" err="1"/>
              <a:t>ind</a:t>
            </a:r>
            <a:r>
              <a:rPr lang="en-US" sz="3000" dirty="0"/>
              <a:t> </a:t>
            </a:r>
            <a:r>
              <a:rPr lang="cs-CZ" sz="3000" dirty="0" err="1"/>
              <a:t>your</a:t>
            </a:r>
            <a:r>
              <a:rPr lang="cs-CZ" sz="3000" dirty="0"/>
              <a:t> </a:t>
            </a:r>
            <a:r>
              <a:rPr lang="en-US" sz="3000" dirty="0"/>
              <a:t>colleagues from the group (according to the drawn number)</a:t>
            </a:r>
            <a:r>
              <a:rPr lang="cs-CZ" sz="30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O</a:t>
            </a:r>
            <a:r>
              <a:rPr lang="en-US" sz="3000" dirty="0"/>
              <a:t>ne of the group draws a case study for that group</a:t>
            </a:r>
            <a:r>
              <a:rPr lang="cs-CZ" sz="30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R</a:t>
            </a:r>
            <a:r>
              <a:rPr lang="en-US" sz="3000" dirty="0" err="1"/>
              <a:t>eport</a:t>
            </a:r>
            <a:r>
              <a:rPr lang="en-US" sz="3000" dirty="0"/>
              <a:t> the group and case number</a:t>
            </a:r>
            <a:r>
              <a:rPr lang="cs-CZ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82519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 (3)</Template>
  <TotalTime>2358</TotalTime>
  <Words>505</Words>
  <Application>Microsoft Office PowerPoint</Application>
  <PresentationFormat>Širokoúhlá obrazovka</PresentationFormat>
  <Paragraphs>87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nk4060 Alternative trends in regeneration</vt:lpstr>
      <vt:lpstr>Content of seminars</vt:lpstr>
      <vt:lpstr>Requirements</vt:lpstr>
      <vt:lpstr>Requirements</vt:lpstr>
      <vt:lpstr>Case studies</vt:lpstr>
      <vt:lpstr>Requirements</vt:lpstr>
      <vt:lpstr>Do you have any questions?</vt:lpstr>
      <vt:lpstr>Prezentace aplikace PowerPoint</vt:lpstr>
      <vt:lpstr>Lottery - instruction</vt:lpstr>
      <vt:lpstr>Case study groups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Šimonová</dc:creator>
  <cp:lastModifiedBy>Marie Šimonová</cp:lastModifiedBy>
  <cp:revision>53</cp:revision>
  <cp:lastPrinted>1601-01-01T00:00:00Z</cp:lastPrinted>
  <dcterms:created xsi:type="dcterms:W3CDTF">2024-02-07T09:29:26Z</dcterms:created>
  <dcterms:modified xsi:type="dcterms:W3CDTF">2024-04-04T07:24:40Z</dcterms:modified>
</cp:coreProperties>
</file>