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9/23/2021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9/23/2021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9/23/2021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9/23/2021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9/23/2021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9/23/2021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9/23/2021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9/23/2021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9/23/2021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9/23/2021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9/23/2021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9/23/2021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invts.cz/" TargetMode="External"/><Relationship Id="rId2" Type="http://schemas.openxmlformats.org/officeDocument/2006/relationships/hyperlink" Target="http://red-tulip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ortex-academy.cz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hyperlink" Target="https://www.youtube.com/watch?v=IYy3TxewbSw&amp;t=775s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E50F31-B4BE-4780-A155-6DDC10523D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Inhibice primárních reflexů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7853669-C916-43AB-A720-20A0A23E04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Alena Skotáková – 3h</a:t>
            </a:r>
          </a:p>
        </p:txBody>
      </p:sp>
    </p:spTree>
    <p:extLst>
      <p:ext uri="{BB962C8B-B14F-4D97-AF65-F5344CB8AC3E}">
        <p14:creationId xmlns:p14="http://schemas.microsoft.com/office/powerpoint/2010/main" val="3429244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9DA3CB-D192-49C4-8088-0F55EE878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Tonický labyrintový reflex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A7B2E35-9F43-4826-932C-C79BAEA1CBC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Nestabilita ve stoji a problém udržet vzpřímený postoj (pohyb hlavy přes středovou osu těla má vliv na rovnováhu a svalový tonus)</a:t>
            </a:r>
          </a:p>
          <a:p>
            <a:r>
              <a:rPr lang="cs-CZ" dirty="0"/>
              <a:t>Tendence k chůzi po špičkách</a:t>
            </a:r>
          </a:p>
          <a:p>
            <a:r>
              <a:rPr lang="cs-CZ" dirty="0"/>
              <a:t>Zvýšený nebo snížený svalový tonus</a:t>
            </a:r>
          </a:p>
          <a:p>
            <a:r>
              <a:rPr lang="cs-CZ" dirty="0"/>
              <a:t>Problémy s ovládáním pohybů očí a se zrakovým vnímáním</a:t>
            </a:r>
          </a:p>
          <a:p>
            <a:r>
              <a:rPr lang="cs-CZ" dirty="0"/>
              <a:t>Slabá prostorová orientace a zmatek ve sluchovém vnímání</a:t>
            </a:r>
          </a:p>
          <a:p>
            <a:r>
              <a:rPr lang="cs-CZ" dirty="0"/>
              <a:t>Závratě a nevolnost v dopravních prostředcích</a:t>
            </a:r>
          </a:p>
          <a:p>
            <a:r>
              <a:rPr lang="cs-CZ" dirty="0"/>
              <a:t>Test - https://www.youtube.com/watch?v=b7m7poKTxaQ</a:t>
            </a:r>
          </a:p>
        </p:txBody>
      </p:sp>
      <p:pic>
        <p:nvPicPr>
          <p:cNvPr id="1026" name="Picture 2" descr="Tonický labyrintový reflex - Euspe.skEuspe.sk">
            <a:extLst>
              <a:ext uri="{FF2B5EF4-FFF2-40B4-BE49-F238E27FC236}">
                <a16:creationId xmlns:a16="http://schemas.microsoft.com/office/drawing/2014/main" id="{44558C8F-E0C2-452D-A1E1-EEC23E74E193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620" y="2336873"/>
            <a:ext cx="27432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onický labyrintový reflex - Euspe.skEuspe.sk">
            <a:extLst>
              <a:ext uri="{FF2B5EF4-FFF2-40B4-BE49-F238E27FC236}">
                <a16:creationId xmlns:a16="http://schemas.microsoft.com/office/drawing/2014/main" id="{621C0EAC-9132-4CF3-A2EB-E1E02DA169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198" y="2951507"/>
            <a:ext cx="2066925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8F33BCDE-8BD1-4E6A-B7ED-6BD52AE294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363" y="4444779"/>
            <a:ext cx="3356133" cy="1792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882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35B36C-1762-4805-BD62-E5E162555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Úchopové reflexy – palmární a plantární reflex</a:t>
            </a:r>
            <a:endParaRPr lang="cs-CZ" dirty="0"/>
          </a:p>
        </p:txBody>
      </p:sp>
      <p:pic>
        <p:nvPicPr>
          <p:cNvPr id="8" name="Zástupný symbol pro obsah 7">
            <a:extLst>
              <a:ext uri="{FF2B5EF4-FFF2-40B4-BE49-F238E27FC236}">
                <a16:creationId xmlns:a16="http://schemas.microsoft.com/office/drawing/2014/main" id="{B95BAA7B-67F8-43C5-9DF0-BC34C07A0E2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45294" y="2263036"/>
            <a:ext cx="2305050" cy="1981200"/>
          </a:xfrm>
        </p:spPr>
      </p:pic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AA3FD1B-0EDC-41FD-A147-A1F3D092B9C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Potíže s opozicí palce proti prstům</a:t>
            </a:r>
          </a:p>
          <a:p>
            <a:r>
              <a:rPr lang="cs-CZ" dirty="0"/>
              <a:t>Nesprávný úchop pera při psaní</a:t>
            </a:r>
          </a:p>
          <a:p>
            <a:r>
              <a:rPr lang="cs-CZ" dirty="0"/>
              <a:t>Hypersenzitivita na dotek</a:t>
            </a:r>
          </a:p>
          <a:p>
            <a:r>
              <a:rPr lang="cs-CZ" dirty="0"/>
              <a:t>Obtíže při řeči a artikulaci (inklinuje k mnoha gestům při mluvení a zároveň k tomu, že si mumlá, když píše)</a:t>
            </a:r>
          </a:p>
          <a:p>
            <a:r>
              <a:rPr lang="cs-CZ" dirty="0"/>
              <a:t>Nejistota ve stoji, tendence chodit po špičkách</a:t>
            </a:r>
          </a:p>
          <a:p>
            <a:endParaRPr lang="cs-CZ" dirty="0"/>
          </a:p>
        </p:txBody>
      </p:sp>
      <p:pic>
        <p:nvPicPr>
          <p:cNvPr id="2050" name="Picture 2" descr="Vliv přetrvávajících primárních reflexů na školní výkon žáků prvního stupně  základní školy Diplomová práce">
            <a:extLst>
              <a:ext uri="{FF2B5EF4-FFF2-40B4-BE49-F238E27FC236}">
                <a16:creationId xmlns:a16="http://schemas.microsoft.com/office/drawing/2014/main" id="{53E6D264-3143-4618-8288-6137A76478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895" y="4341868"/>
            <a:ext cx="2409825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5104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5D47D7-43C2-4D92-B13E-B9B8CB392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Galantův</a:t>
            </a:r>
            <a:r>
              <a:rPr lang="cs-CZ" dirty="0"/>
              <a:t> spinální reflex</a:t>
            </a:r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3AC6326A-037F-46DF-90A4-1A5F0B2AC2B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55153" y="2463683"/>
            <a:ext cx="1990725" cy="2295525"/>
          </a:xfrm>
        </p:spPr>
      </p:pic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5674229-065B-4A4E-BFE8-BB8EB36E596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Neklid a neschopnost v klidu posedět (dítěti může vadit oblečení, které mu způsobuje dráždění v oblasti zad)</a:t>
            </a:r>
          </a:p>
          <a:p>
            <a:r>
              <a:rPr lang="cs-CZ" dirty="0"/>
              <a:t>Noční pomočování</a:t>
            </a:r>
          </a:p>
          <a:p>
            <a:r>
              <a:rPr lang="cs-CZ" dirty="0"/>
              <a:t>Problémy s koncentrací a krátkodobou pamětí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7418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4CF88D-CDDA-4476-8016-B9E2D7D78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Programy zabývající se inhibicí primárních reflexů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0144D7A-7C58-460B-B2C6-699452663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Anglie - INPP (Institut neurofyziologické psychologie)</a:t>
            </a:r>
          </a:p>
          <a:p>
            <a:r>
              <a:rPr lang="cs-CZ" dirty="0"/>
              <a:t>Slovensko - MUDr. Ivan </a:t>
            </a:r>
            <a:r>
              <a:rPr lang="cs-CZ" dirty="0" err="1"/>
              <a:t>Juráš</a:t>
            </a:r>
            <a:r>
              <a:rPr lang="cs-CZ" dirty="0"/>
              <a:t> - odborný garant pro INPP v SR a ČR – Školní intervenční program</a:t>
            </a:r>
          </a:p>
          <a:p>
            <a:r>
              <a:rPr lang="cs-CZ" dirty="0"/>
              <a:t>Česko – Marja </a:t>
            </a:r>
            <a:r>
              <a:rPr lang="cs-CZ" dirty="0" err="1"/>
              <a:t>Volemannová</a:t>
            </a:r>
            <a:r>
              <a:rPr lang="cs-CZ" dirty="0"/>
              <a:t> – NVT, NVS - </a:t>
            </a:r>
            <a:r>
              <a:rPr lang="cs-CZ" dirty="0">
                <a:hlinkClick r:id="rId2"/>
              </a:rPr>
              <a:t>http://red-tulip.cz/</a:t>
            </a:r>
            <a:r>
              <a:rPr lang="cs-CZ" dirty="0"/>
              <a:t>, </a:t>
            </a:r>
            <a:r>
              <a:rPr lang="cs-CZ" dirty="0">
                <a:hlinkClick r:id="rId3"/>
              </a:rPr>
              <a:t>https://invts.cz/</a:t>
            </a:r>
            <a:r>
              <a:rPr lang="cs-CZ" dirty="0"/>
              <a:t>, </a:t>
            </a:r>
            <a:r>
              <a:rPr lang="cs-CZ" dirty="0">
                <a:hlinkClick r:id="rId4"/>
              </a:rPr>
              <a:t>https://www.cortex-academy.cz/</a:t>
            </a:r>
            <a:endParaRPr lang="cs-CZ" dirty="0"/>
          </a:p>
          <a:p>
            <a:r>
              <a:rPr lang="cs-CZ" dirty="0"/>
              <a:t>Zahraničí - </a:t>
            </a:r>
            <a:r>
              <a:rPr lang="cs-CZ" dirty="0" err="1"/>
              <a:t>Primary</a:t>
            </a:r>
            <a:r>
              <a:rPr lang="cs-CZ" dirty="0"/>
              <a:t> </a:t>
            </a:r>
            <a:r>
              <a:rPr lang="cs-CZ" dirty="0" err="1"/>
              <a:t>movement</a:t>
            </a:r>
            <a:r>
              <a:rPr lang="cs-CZ" dirty="0"/>
              <a:t> ®, </a:t>
            </a:r>
            <a:r>
              <a:rPr lang="cs-CZ" dirty="0" err="1"/>
              <a:t>Dore</a:t>
            </a:r>
            <a:r>
              <a:rPr lang="cs-CZ" dirty="0"/>
              <a:t> </a:t>
            </a:r>
            <a:r>
              <a:rPr lang="cs-CZ" dirty="0" err="1"/>
              <a:t>programme</a:t>
            </a:r>
            <a:r>
              <a:rPr lang="cs-CZ" dirty="0"/>
              <a:t>, </a:t>
            </a:r>
            <a:r>
              <a:rPr lang="cs-CZ" dirty="0" err="1"/>
              <a:t>Masgutova</a:t>
            </a:r>
            <a:r>
              <a:rPr lang="cs-CZ" dirty="0"/>
              <a:t> </a:t>
            </a:r>
            <a:r>
              <a:rPr lang="cs-CZ" dirty="0" err="1"/>
              <a:t>method</a:t>
            </a:r>
            <a:r>
              <a:rPr lang="cs-CZ" dirty="0"/>
              <a:t> (MNRI) – hlavně v USA, </a:t>
            </a:r>
            <a:r>
              <a:rPr lang="cs-CZ" dirty="0" err="1"/>
              <a:t>Doman</a:t>
            </a:r>
            <a:r>
              <a:rPr lang="cs-CZ" dirty="0"/>
              <a:t> </a:t>
            </a:r>
            <a:r>
              <a:rPr lang="cs-CZ" dirty="0" err="1"/>
              <a:t>Delacato</a:t>
            </a:r>
            <a:r>
              <a:rPr lang="cs-CZ" dirty="0"/>
              <a:t> </a:t>
            </a:r>
            <a:r>
              <a:rPr lang="cs-CZ" dirty="0" err="1"/>
              <a:t>method</a:t>
            </a:r>
            <a:r>
              <a:rPr lang="cs-CZ" dirty="0"/>
              <a:t>, </a:t>
            </a:r>
            <a:r>
              <a:rPr lang="cs-CZ" dirty="0" err="1"/>
              <a:t>Levinson</a:t>
            </a:r>
            <a:r>
              <a:rPr lang="cs-CZ" dirty="0"/>
              <a:t> metoda, </a:t>
            </a:r>
            <a:r>
              <a:rPr lang="cs-CZ" dirty="0" err="1"/>
              <a:t>NeuWays</a:t>
            </a:r>
            <a:r>
              <a:rPr lang="cs-CZ" dirty="0"/>
              <a:t>, program STNR nebo Braintrain100 </a:t>
            </a:r>
            <a:r>
              <a:rPr lang="cs-CZ" dirty="0" err="1"/>
              <a:t>Developmental</a:t>
            </a:r>
            <a:r>
              <a:rPr lang="cs-CZ" dirty="0"/>
              <a:t> </a:t>
            </a:r>
            <a:r>
              <a:rPr lang="cs-CZ" dirty="0" err="1"/>
              <a:t>Movement</a:t>
            </a:r>
            <a:r>
              <a:rPr lang="cs-CZ" dirty="0"/>
              <a:t> Program – Austrálie, Metoda </a:t>
            </a:r>
            <a:r>
              <a:rPr lang="cs-CZ" dirty="0" err="1"/>
              <a:t>Bérard</a:t>
            </a:r>
            <a:r>
              <a:rPr lang="cs-CZ" dirty="0"/>
              <a:t> Auditory </a:t>
            </a:r>
            <a:r>
              <a:rPr lang="cs-CZ" dirty="0" err="1"/>
              <a:t>Integration</a:t>
            </a:r>
            <a:r>
              <a:rPr lang="cs-CZ" dirty="0"/>
              <a:t>, </a:t>
            </a:r>
            <a:r>
              <a:rPr lang="cs-CZ" dirty="0" err="1"/>
              <a:t>Quantum</a:t>
            </a:r>
            <a:r>
              <a:rPr lang="cs-CZ" dirty="0"/>
              <a:t> Reflex </a:t>
            </a:r>
            <a:r>
              <a:rPr lang="cs-CZ" dirty="0" err="1"/>
              <a:t>Integration</a:t>
            </a:r>
            <a:r>
              <a:rPr lang="cs-CZ" dirty="0"/>
              <a:t>™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76230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E5BC13-77E7-4AC9-9C7F-A078DDC47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ucelené programy cílené na obtíže dětí s SPU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D0447D3-76E9-4AF5-96B0-258F4528F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percepčně-motorická cvičení, </a:t>
            </a:r>
            <a:r>
              <a:rPr lang="cs-CZ" dirty="0" err="1"/>
              <a:t>Feuersteinova</a:t>
            </a:r>
            <a:r>
              <a:rPr lang="cs-CZ" dirty="0"/>
              <a:t> metodu, MAXÍK, HYPO, programy Kuncové KUPREV, KUMOT, KUPOZ, KUPUB a KUKUČ, trénink jazykových schopností D. B. </a:t>
            </a:r>
            <a:r>
              <a:rPr lang="cs-CZ" dirty="0" err="1"/>
              <a:t>El’konina</a:t>
            </a:r>
            <a:r>
              <a:rPr lang="cs-CZ" dirty="0"/>
              <a:t>, program Já na to mám, Metoda dobrého startu, Brain </a:t>
            </a:r>
            <a:r>
              <a:rPr lang="cs-CZ" dirty="0" err="1"/>
              <a:t>gym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52594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77265D-1453-4C83-AC3C-43CB0F65F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9C2E181-C641-4742-BCCA-3B211ECF7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Děkuji za pozornost!!!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…..a cvičte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7802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6FFF90-A92A-4C13-8578-720384038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se dneska dozvím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9DE897-968F-48B7-89A0-9728FD1F0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Zacvičím si</a:t>
            </a:r>
          </a:p>
          <a:p>
            <a:endParaRPr lang="cs-CZ" dirty="0"/>
          </a:p>
          <a:p>
            <a:r>
              <a:rPr lang="cs-CZ" dirty="0"/>
              <a:t>Zjistím v čem jsou důležité primární reflexy</a:t>
            </a:r>
          </a:p>
          <a:p>
            <a:endParaRPr lang="cs-CZ" dirty="0"/>
          </a:p>
          <a:p>
            <a:r>
              <a:rPr lang="cs-CZ" dirty="0"/>
              <a:t>Poznám důležitost motoriky pro maximální úspěch v učebních dovednostech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3483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DFA548-E04F-4A92-8922-5D1E46A12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zásady </a:t>
            </a:r>
            <a:r>
              <a:rPr lang="cs-CZ"/>
              <a:t>motorického vývoje do 1.roku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EA111F9-1EF9-47FE-A0BA-E4169A70C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Dávat děti (novorozence) na břicho pod dohledem</a:t>
            </a:r>
            <a:endParaRPr lang="cs-CZ" dirty="0"/>
          </a:p>
          <a:p>
            <a:r>
              <a:rPr lang="cs-CZ" b="1" dirty="0"/>
              <a:t>Kolem 3., 4. měsíce poskytnout tvrdou podložku, nebo zem</a:t>
            </a:r>
            <a:endParaRPr lang="cs-CZ" dirty="0"/>
          </a:p>
          <a:p>
            <a:r>
              <a:rPr lang="cs-CZ" b="1" dirty="0"/>
              <a:t>Neposazovat předčasně</a:t>
            </a:r>
            <a:endParaRPr lang="cs-CZ" dirty="0"/>
          </a:p>
          <a:p>
            <a:r>
              <a:rPr lang="cs-CZ" b="1" dirty="0"/>
              <a:t>Nenutit do stoje a chůze</a:t>
            </a:r>
            <a:endParaRPr lang="cs-CZ" dirty="0"/>
          </a:p>
          <a:p>
            <a:r>
              <a:rPr lang="cs-CZ" b="1" dirty="0"/>
              <a:t>Nevodit za ruce, neučit chůzi </a:t>
            </a:r>
          </a:p>
          <a:p>
            <a:r>
              <a:rPr lang="cs-CZ" b="1" dirty="0"/>
              <a:t>Chodítka ne</a:t>
            </a:r>
            <a:endParaRPr lang="cs-CZ" dirty="0"/>
          </a:p>
          <a:p>
            <a:r>
              <a:rPr lang="cs-CZ" b="1" dirty="0"/>
              <a:t>Lezení – „Děti, které lezou, jsou samy sobě nejlepším terapeutem“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0601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F7A0B5A6-D545-4E9A-8B0F-711941DF37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614" y="4012131"/>
            <a:ext cx="5608983" cy="2273508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D1560A9C-636C-4FE4-A016-5EED462178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5903" y="1158241"/>
            <a:ext cx="3784821" cy="2523214"/>
          </a:xfrm>
          <a:prstGeom prst="rect">
            <a:avLst/>
          </a:prstGeom>
        </p:spPr>
      </p:pic>
      <p:sp>
        <p:nvSpPr>
          <p:cNvPr id="9" name="Nadpis 8">
            <a:extLst>
              <a:ext uri="{FF2B5EF4-FFF2-40B4-BE49-F238E27FC236}">
                <a16:creationId xmlns:a16="http://schemas.microsoft.com/office/drawing/2014/main" id="{79DB793E-C0C4-4980-A64C-B823EE7B1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685" y="1097280"/>
            <a:ext cx="10079497" cy="736886"/>
          </a:xfrm>
        </p:spPr>
        <p:txBody>
          <a:bodyPr>
            <a:noAutofit/>
          </a:bodyPr>
          <a:lstStyle/>
          <a:p>
            <a:r>
              <a:rPr lang="cs-CZ" sz="2800" b="1" dirty="0"/>
              <a:t>NEJVÍCE POMŮŽETE SVÝM DĚTEM TÍM, ŽE JIM NEBUDETE VŮBEC POMÁHAT</a:t>
            </a:r>
            <a:r>
              <a:rPr lang="cs-CZ" sz="2800" b="1" dirty="0">
                <a:sym typeface="Segoe UI Emoji" panose="020B0502040204020203" pitchFamily="34" charset="0"/>
              </a:rPr>
              <a:t>😊</a:t>
            </a:r>
            <a:r>
              <a:rPr lang="cs-CZ" sz="2800" b="1" dirty="0"/>
              <a:t>)</a:t>
            </a:r>
            <a:br>
              <a:rPr lang="cs-CZ" sz="2800" b="1" dirty="0"/>
            </a:br>
            <a:r>
              <a:rPr lang="cs-CZ" sz="2800" b="1" dirty="0"/>
              <a:t>Platí i v jiných kontextech</a:t>
            </a:r>
            <a:r>
              <a:rPr lang="cs-CZ" sz="2800" b="1" dirty="0">
                <a:sym typeface="Segoe UI Emoji" panose="020B0502040204020203" pitchFamily="34" charset="0"/>
              </a:rPr>
              <a:t>😊</a:t>
            </a:r>
            <a:br>
              <a:rPr lang="cs-CZ" sz="2800" dirty="0"/>
            </a:br>
            <a:endParaRPr lang="cs-CZ" sz="2800" dirty="0"/>
          </a:p>
        </p:txBody>
      </p:sp>
      <p:pic>
        <p:nvPicPr>
          <p:cNvPr id="12" name="Zástupný symbol pro obsah 11">
            <a:extLst>
              <a:ext uri="{FF2B5EF4-FFF2-40B4-BE49-F238E27FC236}">
                <a16:creationId xmlns:a16="http://schemas.microsoft.com/office/drawing/2014/main" id="{CF041687-1926-40C1-80FE-C498EB9E0B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888558" y="1947187"/>
            <a:ext cx="3996855" cy="2664570"/>
          </a:xfr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E96A58BC-BCF7-4AD8-A1A3-C76AF9A907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3455825"/>
            <a:ext cx="3267323" cy="3267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201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FE7344-B946-487F-A687-8FF590720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Primární reflexy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52E0BFD-6954-422E-87F8-32960B543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Co to je?</a:t>
            </a:r>
          </a:p>
          <a:p>
            <a:r>
              <a:rPr lang="cs-CZ" sz="3200" dirty="0"/>
              <a:t>Proč vznikají a proč zanikají?</a:t>
            </a:r>
          </a:p>
          <a:p>
            <a:r>
              <a:rPr lang="cs-CZ" sz="3200" dirty="0"/>
              <a:t>Co mají vlastně společného primární reflexy a učební dovednosti?</a:t>
            </a:r>
          </a:p>
          <a:p>
            <a:r>
              <a:rPr lang="cs-CZ" sz="3200" dirty="0"/>
              <a:t>Jaké známe PR?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5418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6E6D26-A3A6-48E4-9431-A4A370E0E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Moroův</a:t>
            </a:r>
            <a:r>
              <a:rPr lang="cs-CZ" b="1" dirty="0"/>
              <a:t> reflex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13C3891-508F-4C59-8B8D-E5087426FC7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lvl="0">
              <a:lnSpc>
                <a:spcPct val="100000"/>
              </a:lnSpc>
              <a:spcBef>
                <a:spcPts val="300"/>
              </a:spcBef>
            </a:pPr>
            <a:r>
              <a:rPr lang="cs-CZ" dirty="0"/>
              <a:t>poruchy soustředění - </a:t>
            </a:r>
            <a:r>
              <a:rPr lang="cs-CZ" dirty="0" err="1"/>
              <a:t>hyperaktvivta</a:t>
            </a:r>
            <a:r>
              <a:rPr lang="cs-CZ" dirty="0"/>
              <a:t> (ADHD) nebo naopak </a:t>
            </a:r>
            <a:r>
              <a:rPr lang="cs-CZ" dirty="0" err="1"/>
              <a:t>hypoaktvivta</a:t>
            </a:r>
            <a:r>
              <a:rPr lang="cs-CZ" dirty="0"/>
              <a:t> (ADD)</a:t>
            </a:r>
          </a:p>
          <a:p>
            <a:pPr lvl="0">
              <a:lnSpc>
                <a:spcPct val="100000"/>
              </a:lnSpc>
              <a:spcBef>
                <a:spcPts val="300"/>
              </a:spcBef>
            </a:pPr>
            <a:r>
              <a:rPr lang="cs-CZ" dirty="0"/>
              <a:t>extrémní plachost</a:t>
            </a:r>
          </a:p>
          <a:p>
            <a:pPr lvl="0">
              <a:lnSpc>
                <a:spcPct val="100000"/>
              </a:lnSpc>
              <a:spcBef>
                <a:spcPts val="300"/>
              </a:spcBef>
            </a:pPr>
            <a:r>
              <a:rPr lang="cs-CZ" dirty="0"/>
              <a:t>malé sebevědomí</a:t>
            </a:r>
          </a:p>
          <a:p>
            <a:pPr lvl="0">
              <a:lnSpc>
                <a:spcPct val="100000"/>
              </a:lnSpc>
              <a:spcBef>
                <a:spcPts val="300"/>
              </a:spcBef>
            </a:pPr>
            <a:r>
              <a:rPr lang="cs-CZ" dirty="0"/>
              <a:t>citlivost na světlo, problémy s černými písmenky na bílém papíře</a:t>
            </a:r>
          </a:p>
          <a:p>
            <a:pPr lvl="0">
              <a:lnSpc>
                <a:spcPct val="100000"/>
              </a:lnSpc>
              <a:spcBef>
                <a:spcPts val="300"/>
              </a:spcBef>
            </a:pPr>
            <a:r>
              <a:rPr lang="cs-CZ" dirty="0"/>
              <a:t>alergie</a:t>
            </a:r>
          </a:p>
          <a:p>
            <a:pPr lvl="0">
              <a:lnSpc>
                <a:spcPct val="100000"/>
              </a:lnSpc>
              <a:spcBef>
                <a:spcPts val="300"/>
              </a:spcBef>
            </a:pPr>
            <a:r>
              <a:rPr lang="cs-CZ" dirty="0"/>
              <a:t>syndrom vyhoření („</a:t>
            </a:r>
            <a:r>
              <a:rPr lang="cs-CZ" dirty="0" err="1"/>
              <a:t>burn</a:t>
            </a:r>
            <a:r>
              <a:rPr lang="cs-CZ" dirty="0"/>
              <a:t> </a:t>
            </a:r>
            <a:r>
              <a:rPr lang="cs-CZ" dirty="0" err="1"/>
              <a:t>out</a:t>
            </a:r>
            <a:r>
              <a:rPr lang="cs-CZ" dirty="0"/>
              <a:t>“)</a:t>
            </a:r>
          </a:p>
          <a:p>
            <a:pPr lvl="0">
              <a:lnSpc>
                <a:spcPct val="100000"/>
              </a:lnSpc>
              <a:spcBef>
                <a:spcPts val="300"/>
              </a:spcBef>
            </a:pPr>
            <a:r>
              <a:rPr lang="cs-CZ" dirty="0"/>
              <a:t>problémy s imunitou</a:t>
            </a:r>
          </a:p>
          <a:p>
            <a:pPr lvl="0">
              <a:lnSpc>
                <a:spcPct val="100000"/>
              </a:lnSpc>
              <a:spcBef>
                <a:spcPts val="300"/>
              </a:spcBef>
            </a:pPr>
            <a:r>
              <a:rPr lang="cs-CZ" dirty="0"/>
              <a:t>„stimulus </a:t>
            </a:r>
            <a:r>
              <a:rPr lang="cs-CZ" dirty="0" err="1"/>
              <a:t>bound</a:t>
            </a:r>
            <a:r>
              <a:rPr lang="cs-CZ" dirty="0"/>
              <a:t>“- nemůže odfiltrovat žádné stimuly, problémy  s koncentrací</a:t>
            </a:r>
          </a:p>
          <a:p>
            <a:pPr lvl="0">
              <a:lnSpc>
                <a:spcPct val="100000"/>
              </a:lnSpc>
              <a:spcBef>
                <a:spcPts val="300"/>
              </a:spcBef>
            </a:pPr>
            <a:r>
              <a:rPr lang="cs-CZ" dirty="0"/>
              <a:t>agrese</a:t>
            </a:r>
          </a:p>
          <a:p>
            <a:pPr lvl="0">
              <a:lnSpc>
                <a:spcPct val="100000"/>
              </a:lnSpc>
              <a:spcBef>
                <a:spcPts val="300"/>
              </a:spcBef>
            </a:pPr>
            <a:r>
              <a:rPr lang="cs-CZ" dirty="0"/>
              <a:t>je emočně labilní</a:t>
            </a:r>
          </a:p>
          <a:p>
            <a:pPr lvl="0">
              <a:lnSpc>
                <a:spcPct val="100000"/>
              </a:lnSpc>
              <a:spcBef>
                <a:spcPts val="300"/>
              </a:spcBef>
            </a:pPr>
            <a:r>
              <a:rPr lang="cs-CZ" dirty="0"/>
              <a:t>nemá rád překvapení</a:t>
            </a:r>
          </a:p>
          <a:p>
            <a:pPr lvl="0">
              <a:lnSpc>
                <a:spcPct val="100000"/>
              </a:lnSpc>
              <a:spcBef>
                <a:spcPts val="300"/>
              </a:spcBef>
            </a:pPr>
            <a:r>
              <a:rPr lang="cs-CZ" dirty="0"/>
              <a:t>problémy s ovládáním pohybů očí</a:t>
            </a:r>
          </a:p>
          <a:p>
            <a:pPr lvl="0">
              <a:lnSpc>
                <a:spcPct val="100000"/>
              </a:lnSpc>
              <a:spcBef>
                <a:spcPts val="300"/>
              </a:spcBef>
            </a:pPr>
            <a:r>
              <a:rPr lang="cs-CZ" dirty="0"/>
              <a:t>nezná hranice (fyzické,  emoční, prostorové ani časové)</a:t>
            </a:r>
          </a:p>
          <a:p>
            <a:pPr lvl="0">
              <a:lnSpc>
                <a:spcPct val="100000"/>
              </a:lnSpc>
              <a:spcBef>
                <a:spcPts val="300"/>
              </a:spcBef>
            </a:pPr>
            <a:r>
              <a:rPr lang="cs-CZ" dirty="0"/>
              <a:t>https://www.youtube.com/watch?v=rq9y__J9JE0</a:t>
            </a:r>
          </a:p>
        </p:txBody>
      </p:sp>
      <p:pic>
        <p:nvPicPr>
          <p:cNvPr id="6" name="Obrázek 4" descr="Obsah obrázku kreslení&#10;&#10;Popis byl vytvořen automaticky">
            <a:extLst>
              <a:ext uri="{FF2B5EF4-FFF2-40B4-BE49-F238E27FC236}">
                <a16:creationId xmlns:a16="http://schemas.microsoft.com/office/drawing/2014/main" id="{02BBEC9F-C42F-410F-9E47-E90B42F49B6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80321" y="2528701"/>
            <a:ext cx="3810000" cy="2085975"/>
          </a:xfrm>
          <a:prstGeom prst="rect">
            <a:avLst/>
          </a:prstGeom>
          <a:noFill/>
          <a:ln cap="rnd">
            <a:noFill/>
          </a:ln>
        </p:spPr>
      </p:pic>
    </p:spTree>
    <p:extLst>
      <p:ext uri="{BB962C8B-B14F-4D97-AF65-F5344CB8AC3E}">
        <p14:creationId xmlns:p14="http://schemas.microsoft.com/office/powerpoint/2010/main" val="3463769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8E52FE-855D-436B-AF1E-0B767DDAF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Asymetrický tonický šíjový reflex (ATŠR)</a:t>
            </a:r>
            <a:br>
              <a:rPr lang="cs-CZ" b="1" dirty="0"/>
            </a:b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24DE00F-0615-44E1-A72D-E1355A0799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36543" y="2297926"/>
            <a:ext cx="5157638" cy="3806845"/>
          </a:xfrm>
        </p:spPr>
        <p:txBody>
          <a:bodyPr>
            <a:normAutofit fontScale="55000" lnSpcReduction="20000"/>
          </a:bodyPr>
          <a:lstStyle/>
          <a:p>
            <a:pPr lvl="0">
              <a:lnSpc>
                <a:spcPct val="100000"/>
              </a:lnSpc>
            </a:pPr>
            <a:r>
              <a:rPr lang="cs-CZ" sz="2500" dirty="0"/>
              <a:t>problémy s koordinací ruka-oko</a:t>
            </a:r>
          </a:p>
          <a:p>
            <a:pPr lvl="0">
              <a:lnSpc>
                <a:spcPct val="100000"/>
              </a:lnSpc>
            </a:pPr>
            <a:r>
              <a:rPr lang="cs-CZ" sz="2500" dirty="0"/>
              <a:t>problémy se psaním, protože je těžké ovládat ruku</a:t>
            </a:r>
          </a:p>
          <a:p>
            <a:pPr lvl="0">
              <a:lnSpc>
                <a:spcPct val="100000"/>
              </a:lnSpc>
            </a:pPr>
            <a:r>
              <a:rPr lang="cs-CZ" sz="2500" dirty="0"/>
              <a:t>problémy dát ruku přes střed těla - například dítě, které píše pravou rukou, má problémy psát na levé straně papíru</a:t>
            </a:r>
          </a:p>
          <a:p>
            <a:pPr lvl="0">
              <a:lnSpc>
                <a:spcPct val="100000"/>
              </a:lnSpc>
            </a:pPr>
            <a:r>
              <a:rPr lang="cs-CZ" sz="2500" dirty="0"/>
              <a:t>nesoulad mezi mluveným a psaným projevem</a:t>
            </a:r>
          </a:p>
          <a:p>
            <a:pPr lvl="0">
              <a:lnSpc>
                <a:spcPct val="100000"/>
              </a:lnSpc>
            </a:pPr>
            <a:r>
              <a:rPr lang="cs-CZ" sz="2500" dirty="0"/>
              <a:t>problém s rozvojem laterálních pohybů očí, jako je sledování řádků očima, což je nutnost pro čtení i psaní</a:t>
            </a:r>
          </a:p>
          <a:p>
            <a:pPr lvl="0">
              <a:lnSpc>
                <a:spcPct val="100000"/>
              </a:lnSpc>
            </a:pPr>
            <a:r>
              <a:rPr lang="cs-CZ" sz="2500" dirty="0"/>
              <a:t>zhoršená automatická kontrola rovnováhy</a:t>
            </a:r>
          </a:p>
          <a:p>
            <a:pPr lvl="0">
              <a:lnSpc>
                <a:spcPct val="100000"/>
              </a:lnSpc>
            </a:pPr>
            <a:r>
              <a:rPr lang="cs-CZ" sz="2500" dirty="0"/>
              <a:t>bilaterální integrace- používání obou polovin těla odděleně</a:t>
            </a:r>
          </a:p>
          <a:p>
            <a:pPr lvl="0">
              <a:lnSpc>
                <a:spcPct val="100000"/>
              </a:lnSpc>
            </a:pPr>
            <a:r>
              <a:rPr lang="cs-CZ" sz="2500" dirty="0"/>
              <a:t>přetrvávání zkřížené nebo nejasné laterality (např. dítě neupřednostňuje jednu ruku při psaní) i po dovršení 8 let věku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cs-CZ" sz="2500" dirty="0"/>
              <a:t>Test - </a:t>
            </a:r>
            <a:r>
              <a:rPr lang="cs-CZ" sz="2500" dirty="0">
                <a:hlinkClick r:id="rId2"/>
              </a:rPr>
              <a:t>https://www.youtube.com/watch?v=IYy3TxewbSw&amp;t=775s</a:t>
            </a:r>
            <a:endParaRPr lang="cs-CZ" sz="2500" dirty="0"/>
          </a:p>
          <a:p>
            <a:pPr marL="0" lvl="0" indent="0">
              <a:lnSpc>
                <a:spcPct val="100000"/>
              </a:lnSpc>
              <a:buNone/>
            </a:pPr>
            <a:endParaRPr lang="cs-CZ" sz="2500" dirty="0"/>
          </a:p>
          <a:p>
            <a:endParaRPr lang="cs-CZ" dirty="0"/>
          </a:p>
        </p:txBody>
      </p:sp>
      <p:pic>
        <p:nvPicPr>
          <p:cNvPr id="5" name="Zástupný obsah 4" descr="Obsah obrázku kreslení&#10;&#10;Popis byl vytvořen automaticky">
            <a:extLst>
              <a:ext uri="{FF2B5EF4-FFF2-40B4-BE49-F238E27FC236}">
                <a16:creationId xmlns:a16="http://schemas.microsoft.com/office/drawing/2014/main" id="{7AE8268C-D3E6-4DE1-9469-B820F403DD4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859312" y="2737199"/>
            <a:ext cx="2340864" cy="2798064"/>
          </a:xfrm>
          <a:prstGeom prst="rect">
            <a:avLst/>
          </a:prstGeom>
          <a:noFill/>
          <a:ln cap="rnd">
            <a:noFill/>
          </a:ln>
        </p:spPr>
      </p:pic>
    </p:spTree>
    <p:extLst>
      <p:ext uri="{BB962C8B-B14F-4D97-AF65-F5344CB8AC3E}">
        <p14:creationId xmlns:p14="http://schemas.microsoft.com/office/powerpoint/2010/main" val="3117587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FF625F-BF7F-4B44-B255-F6BF46166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FFFFFF"/>
                </a:solidFill>
              </a:rPr>
              <a:t>Hledací</a:t>
            </a:r>
            <a:r>
              <a:rPr lang="en-US" b="1" dirty="0">
                <a:solidFill>
                  <a:srgbClr val="FFFFFF"/>
                </a:solidFill>
              </a:rPr>
              <a:t> a </a:t>
            </a:r>
            <a:r>
              <a:rPr lang="en-US" b="1" dirty="0" err="1">
                <a:solidFill>
                  <a:srgbClr val="FFFFFF"/>
                </a:solidFill>
              </a:rPr>
              <a:t>sací</a:t>
            </a:r>
            <a:r>
              <a:rPr lang="en-US" b="1" dirty="0">
                <a:solidFill>
                  <a:srgbClr val="FFFFFF"/>
                </a:solidFill>
              </a:rPr>
              <a:t> reflex (rooting-reflex)</a:t>
            </a:r>
            <a:br>
              <a:rPr lang="en-US" b="1" dirty="0">
                <a:solidFill>
                  <a:srgbClr val="FFFFFF"/>
                </a:solidFill>
              </a:rPr>
            </a:b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C3A651E-B0BC-4E4F-A4F4-7871073BEA3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cs-CZ" dirty="0">
                <a:solidFill>
                  <a:srgbClr val="FFFFFF"/>
                </a:solidFill>
              </a:rPr>
              <a:t>jazyk zůstane v puse příliš vpředu (jazyk skoro kouká ven), tím je ztíženo žvýkání a polykání, dítě může slintat</a:t>
            </a:r>
          </a:p>
          <a:p>
            <a:pPr lvl="0"/>
            <a:r>
              <a:rPr lang="cs-CZ" dirty="0">
                <a:solidFill>
                  <a:srgbClr val="FFFFFF"/>
                </a:solidFill>
              </a:rPr>
              <a:t>problémy s mluvením/ artikulací</a:t>
            </a:r>
          </a:p>
          <a:p>
            <a:pPr lvl="0"/>
            <a:r>
              <a:rPr lang="cs-CZ" dirty="0">
                <a:solidFill>
                  <a:srgbClr val="FFFFFF"/>
                </a:solidFill>
              </a:rPr>
              <a:t>špatná jemná motorika</a:t>
            </a:r>
          </a:p>
          <a:p>
            <a:pPr lvl="0"/>
            <a:r>
              <a:rPr lang="cs-CZ" dirty="0">
                <a:solidFill>
                  <a:srgbClr val="FFFFFF"/>
                </a:solidFill>
              </a:rPr>
              <a:t>nadměrná citlivost v oblasti kolem pusy</a:t>
            </a:r>
          </a:p>
          <a:p>
            <a:endParaRPr lang="cs-CZ" dirty="0"/>
          </a:p>
        </p:txBody>
      </p:sp>
      <p:pic>
        <p:nvPicPr>
          <p:cNvPr id="5" name="Zástupný symbol pro obsah 4" descr="Obsah obrázku osoba, interiér, stůl, vsedě&#10;&#10;Popis byl vytvořen automaticky">
            <a:extLst>
              <a:ext uri="{FF2B5EF4-FFF2-40B4-BE49-F238E27FC236}">
                <a16:creationId xmlns:a16="http://schemas.microsoft.com/office/drawing/2014/main" id="{E4ECC469-82D4-4E78-99D2-54187376349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70528" y="2252824"/>
            <a:ext cx="2361842" cy="2971684"/>
          </a:xfrm>
          <a:prstGeom prst="rect">
            <a:avLst/>
          </a:prstGeom>
          <a:noFill/>
          <a:ln cap="rnd">
            <a:noFill/>
          </a:ln>
        </p:spPr>
      </p:pic>
    </p:spTree>
    <p:extLst>
      <p:ext uri="{BB962C8B-B14F-4D97-AF65-F5344CB8AC3E}">
        <p14:creationId xmlns:p14="http://schemas.microsoft.com/office/powerpoint/2010/main" val="1304535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95EE28-B201-415D-81D1-768D6E529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>
                <a:solidFill>
                  <a:srgbClr val="FFFFFF"/>
                </a:solidFill>
              </a:rPr>
              <a:t>Symetrický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tonický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šíjový</a:t>
            </a:r>
            <a:r>
              <a:rPr lang="en-US" b="1" dirty="0">
                <a:solidFill>
                  <a:srgbClr val="FFFFFF"/>
                </a:solidFill>
              </a:rPr>
              <a:t> reflex</a:t>
            </a:r>
            <a:br>
              <a:rPr lang="en-US" b="1" dirty="0">
                <a:solidFill>
                  <a:srgbClr val="FFFFFF"/>
                </a:solidFill>
              </a:rPr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110C1BA-7C14-4D45-95FD-FC6A630E419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FFFFFF"/>
                </a:solidFill>
              </a:rPr>
              <a:t>Ve</a:t>
            </a:r>
            <a:r>
              <a:rPr lang="en-US" b="1" dirty="0">
                <a:solidFill>
                  <a:srgbClr val="FFFFFF"/>
                </a:solidFill>
              </a:rPr>
              <a:t> flexi: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při</a:t>
            </a:r>
            <a:r>
              <a:rPr lang="en-US" dirty="0">
                <a:solidFill>
                  <a:srgbClr val="FFFFFF"/>
                </a:solidFill>
              </a:rPr>
              <a:t> flexi </a:t>
            </a:r>
            <a:r>
              <a:rPr lang="en-US" dirty="0" err="1">
                <a:solidFill>
                  <a:srgbClr val="FFFFFF"/>
                </a:solidFill>
              </a:rPr>
              <a:t>hlavy</a:t>
            </a:r>
            <a:r>
              <a:rPr lang="en-US" dirty="0">
                <a:solidFill>
                  <a:srgbClr val="FFFFFF"/>
                </a:solidFill>
              </a:rPr>
              <a:t> se </a:t>
            </a:r>
            <a:r>
              <a:rPr lang="en-US" dirty="0" err="1">
                <a:solidFill>
                  <a:srgbClr val="FFFFFF"/>
                </a:solidFill>
              </a:rPr>
              <a:t>ruce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skrčí</a:t>
            </a:r>
            <a:r>
              <a:rPr lang="en-US" dirty="0">
                <a:solidFill>
                  <a:srgbClr val="FFFFFF"/>
                </a:solidFill>
              </a:rPr>
              <a:t> a </a:t>
            </a:r>
            <a:r>
              <a:rPr lang="en-US" dirty="0" err="1">
                <a:solidFill>
                  <a:srgbClr val="FFFFFF"/>
                </a:solidFill>
              </a:rPr>
              <a:t>nohy</a:t>
            </a:r>
            <a:r>
              <a:rPr lang="en-US" dirty="0">
                <a:solidFill>
                  <a:srgbClr val="FFFFFF"/>
                </a:solidFill>
              </a:rPr>
              <a:t> se </a:t>
            </a:r>
            <a:r>
              <a:rPr lang="en-US" dirty="0" err="1">
                <a:solidFill>
                  <a:srgbClr val="FFFFFF"/>
                </a:solidFill>
              </a:rPr>
              <a:t>natahují</a:t>
            </a:r>
            <a:r>
              <a:rPr lang="en-US" dirty="0">
                <a:solidFill>
                  <a:srgbClr val="FFFFFF"/>
                </a:solidFill>
              </a:rPr>
              <a:t>.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V </a:t>
            </a:r>
            <a:r>
              <a:rPr lang="en-US" b="1" dirty="0" err="1">
                <a:solidFill>
                  <a:srgbClr val="FFFFFF"/>
                </a:solidFill>
              </a:rPr>
              <a:t>extenzi</a:t>
            </a:r>
            <a:r>
              <a:rPr lang="en-US" dirty="0">
                <a:solidFill>
                  <a:srgbClr val="FFFFFF"/>
                </a:solidFill>
              </a:rPr>
              <a:t>: </a:t>
            </a:r>
            <a:r>
              <a:rPr lang="en-US" dirty="0" err="1">
                <a:solidFill>
                  <a:srgbClr val="FFFFFF"/>
                </a:solidFill>
              </a:rPr>
              <a:t>při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extenzi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hlavy</a:t>
            </a:r>
            <a:r>
              <a:rPr lang="en-US" dirty="0">
                <a:solidFill>
                  <a:srgbClr val="FFFFFF"/>
                </a:solidFill>
              </a:rPr>
              <a:t> se </a:t>
            </a:r>
            <a:r>
              <a:rPr lang="en-US" dirty="0" err="1">
                <a:solidFill>
                  <a:srgbClr val="FFFFFF"/>
                </a:solidFill>
              </a:rPr>
              <a:t>ruce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natahují</a:t>
            </a:r>
            <a:r>
              <a:rPr lang="en-US" dirty="0">
                <a:solidFill>
                  <a:srgbClr val="FFFFFF"/>
                </a:solidFill>
              </a:rPr>
              <a:t> a </a:t>
            </a:r>
            <a:r>
              <a:rPr lang="en-US" dirty="0" err="1">
                <a:solidFill>
                  <a:srgbClr val="FFFFFF"/>
                </a:solidFill>
              </a:rPr>
              <a:t>nohy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skrčí</a:t>
            </a: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54AEC0D-DE8E-4266-9D6F-9A1D3F659A0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lvl="0">
              <a:lnSpc>
                <a:spcPct val="100000"/>
              </a:lnSpc>
              <a:spcBef>
                <a:spcPts val="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 err="1">
                <a:solidFill>
                  <a:srgbClr val="FFFFFF"/>
                </a:solidFill>
              </a:rPr>
              <a:t>tendence</a:t>
            </a:r>
            <a:r>
              <a:rPr lang="en-US" dirty="0">
                <a:solidFill>
                  <a:srgbClr val="FFFFFF"/>
                </a:solidFill>
              </a:rPr>
              <a:t> „se </a:t>
            </a:r>
            <a:r>
              <a:rPr lang="en-US" dirty="0" err="1">
                <a:solidFill>
                  <a:srgbClr val="FFFFFF"/>
                </a:solidFill>
              </a:rPr>
              <a:t>zhroutit</a:t>
            </a:r>
            <a:r>
              <a:rPr lang="en-US" dirty="0">
                <a:solidFill>
                  <a:srgbClr val="FFFFFF"/>
                </a:solidFill>
              </a:rPr>
              <a:t>“, </a:t>
            </a:r>
            <a:r>
              <a:rPr lang="en-US" dirty="0" err="1">
                <a:solidFill>
                  <a:srgbClr val="FFFFFF"/>
                </a:solidFill>
              </a:rPr>
              <a:t>dítě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skoro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leží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na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konci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školní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hodiny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hlavou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na</a:t>
            </a:r>
            <a:r>
              <a:rPr lang="en-US" dirty="0">
                <a:solidFill>
                  <a:srgbClr val="FFFFFF"/>
                </a:solidFill>
              </a:rPr>
              <a:t> stole</a:t>
            </a:r>
          </a:p>
          <a:p>
            <a:pPr marL="0" lvl="0">
              <a:lnSpc>
                <a:spcPct val="100000"/>
              </a:lnSpc>
              <a:spcBef>
                <a:spcPts val="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 err="1">
                <a:solidFill>
                  <a:srgbClr val="FFFFFF"/>
                </a:solidFill>
              </a:rPr>
              <a:t>špatná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komunikace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horní</a:t>
            </a:r>
            <a:r>
              <a:rPr lang="en-US" dirty="0">
                <a:solidFill>
                  <a:srgbClr val="FFFFFF"/>
                </a:solidFill>
              </a:rPr>
              <a:t> a </a:t>
            </a:r>
            <a:r>
              <a:rPr lang="en-US" dirty="0" err="1">
                <a:solidFill>
                  <a:srgbClr val="FFFFFF"/>
                </a:solidFill>
              </a:rPr>
              <a:t>dolní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poloviny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těla</a:t>
            </a:r>
            <a:endParaRPr lang="en-US" dirty="0">
              <a:solidFill>
                <a:srgbClr val="FFFFFF"/>
              </a:solidFill>
            </a:endParaRPr>
          </a:p>
          <a:p>
            <a:pPr marL="0" lvl="0">
              <a:lnSpc>
                <a:spcPct val="100000"/>
              </a:lnSpc>
              <a:spcBef>
                <a:spcPts val="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 err="1">
                <a:solidFill>
                  <a:srgbClr val="FFFFFF"/>
                </a:solidFill>
              </a:rPr>
              <a:t>veškeré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problémy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učení</a:t>
            </a:r>
            <a:endParaRPr lang="en-US" dirty="0">
              <a:solidFill>
                <a:srgbClr val="FFFFFF"/>
              </a:solidFill>
            </a:endParaRPr>
          </a:p>
          <a:p>
            <a:pPr marL="0" lvl="0">
              <a:lnSpc>
                <a:spcPct val="100000"/>
              </a:lnSpc>
              <a:spcBef>
                <a:spcPts val="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 err="1">
                <a:solidFill>
                  <a:srgbClr val="FFFFFF"/>
                </a:solidFill>
              </a:rPr>
              <a:t>nemůže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normálně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lézt</a:t>
            </a:r>
            <a:r>
              <a:rPr lang="en-US" dirty="0">
                <a:solidFill>
                  <a:srgbClr val="FFFFFF"/>
                </a:solidFill>
              </a:rPr>
              <a:t> (</a:t>
            </a:r>
            <a:r>
              <a:rPr lang="en-US" dirty="0" err="1">
                <a:solidFill>
                  <a:srgbClr val="FFFFFF"/>
                </a:solidFill>
              </a:rPr>
              <a:t>jedině</a:t>
            </a:r>
            <a:r>
              <a:rPr lang="en-US" dirty="0">
                <a:solidFill>
                  <a:srgbClr val="FFFFFF"/>
                </a:solidFill>
              </a:rPr>
              <a:t> s </a:t>
            </a:r>
            <a:r>
              <a:rPr lang="en-US" dirty="0" err="1">
                <a:solidFill>
                  <a:srgbClr val="FFFFFF"/>
                </a:solidFill>
              </a:rPr>
              <a:t>nohama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nahoru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nebo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zablokovanými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lokty</a:t>
            </a:r>
            <a:r>
              <a:rPr lang="en-US" dirty="0">
                <a:solidFill>
                  <a:srgbClr val="FFFFFF"/>
                </a:solidFill>
              </a:rPr>
              <a:t>),</a:t>
            </a:r>
          </a:p>
          <a:p>
            <a:pPr marL="0" lvl="0">
              <a:lnSpc>
                <a:spcPct val="100000"/>
              </a:lnSpc>
              <a:spcBef>
                <a:spcPts val="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 err="1">
                <a:solidFill>
                  <a:srgbClr val="FFFFFF"/>
                </a:solidFill>
              </a:rPr>
              <a:t>problémy</a:t>
            </a:r>
            <a:r>
              <a:rPr lang="en-US" dirty="0">
                <a:solidFill>
                  <a:srgbClr val="FFFFFF"/>
                </a:solidFill>
              </a:rPr>
              <a:t> s </a:t>
            </a:r>
            <a:r>
              <a:rPr lang="en-US" dirty="0" err="1">
                <a:solidFill>
                  <a:srgbClr val="FFFFFF"/>
                </a:solidFill>
              </a:rPr>
              <a:t>opsáním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textu</a:t>
            </a:r>
            <a:r>
              <a:rPr lang="en-US" dirty="0">
                <a:solidFill>
                  <a:srgbClr val="FFFFFF"/>
                </a:solidFill>
              </a:rPr>
              <a:t> z </a:t>
            </a:r>
            <a:r>
              <a:rPr lang="en-US" dirty="0" err="1">
                <a:solidFill>
                  <a:srgbClr val="FFFFFF"/>
                </a:solidFill>
              </a:rPr>
              <a:t>tabule</a:t>
            </a:r>
            <a:endParaRPr lang="en-US" dirty="0">
              <a:solidFill>
                <a:srgbClr val="FFFFFF"/>
              </a:solidFill>
            </a:endParaRPr>
          </a:p>
          <a:p>
            <a:pPr marL="0" lvl="0">
              <a:lnSpc>
                <a:spcPct val="100000"/>
              </a:lnSpc>
              <a:spcBef>
                <a:spcPts val="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 err="1">
                <a:solidFill>
                  <a:srgbClr val="FFFFFF"/>
                </a:solidFill>
              </a:rPr>
              <a:t>sedí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na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jedné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nebo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na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obou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nohou</a:t>
            </a:r>
            <a:r>
              <a:rPr lang="en-US" dirty="0">
                <a:solidFill>
                  <a:srgbClr val="FFFFFF"/>
                </a:solidFill>
              </a:rPr>
              <a:t>, „</a:t>
            </a:r>
            <a:r>
              <a:rPr lang="en-US" dirty="0" err="1">
                <a:solidFill>
                  <a:srgbClr val="FFFFFF"/>
                </a:solidFill>
              </a:rPr>
              <a:t>visí</a:t>
            </a:r>
            <a:r>
              <a:rPr lang="en-US" dirty="0">
                <a:solidFill>
                  <a:srgbClr val="FFFFFF"/>
                </a:solidFill>
              </a:rPr>
              <a:t>“ </a:t>
            </a:r>
            <a:r>
              <a:rPr lang="en-US" dirty="0" err="1">
                <a:solidFill>
                  <a:srgbClr val="FFFFFF"/>
                </a:solidFill>
              </a:rPr>
              <a:t>na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židli</a:t>
            </a:r>
            <a:r>
              <a:rPr lang="en-US" dirty="0">
                <a:solidFill>
                  <a:srgbClr val="FFFFFF"/>
                </a:solidFill>
              </a:rPr>
              <a:t>, </a:t>
            </a:r>
            <a:r>
              <a:rPr lang="en-US" dirty="0" err="1">
                <a:solidFill>
                  <a:srgbClr val="FFFFFF"/>
                </a:solidFill>
              </a:rPr>
              <a:t>leží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na</a:t>
            </a:r>
            <a:r>
              <a:rPr lang="en-US" dirty="0">
                <a:solidFill>
                  <a:srgbClr val="FFFFFF"/>
                </a:solidFill>
              </a:rPr>
              <a:t> stole</a:t>
            </a:r>
          </a:p>
          <a:p>
            <a:pPr marL="0" lvl="0">
              <a:lnSpc>
                <a:spcPct val="100000"/>
              </a:lnSpc>
              <a:spcBef>
                <a:spcPts val="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 err="1">
                <a:solidFill>
                  <a:srgbClr val="FFFFFF"/>
                </a:solidFill>
              </a:rPr>
              <a:t>problémy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zaostřit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oči</a:t>
            </a:r>
            <a:r>
              <a:rPr lang="en-US" dirty="0">
                <a:solidFill>
                  <a:srgbClr val="FFFFFF"/>
                </a:solidFill>
              </a:rPr>
              <a:t> do </a:t>
            </a:r>
            <a:r>
              <a:rPr lang="en-US" dirty="0" err="1">
                <a:solidFill>
                  <a:srgbClr val="FFFFFF"/>
                </a:solidFill>
              </a:rPr>
              <a:t>dálky</a:t>
            </a:r>
            <a:r>
              <a:rPr lang="en-US" dirty="0">
                <a:solidFill>
                  <a:srgbClr val="FFFFFF"/>
                </a:solidFill>
              </a:rPr>
              <a:t> a </a:t>
            </a:r>
            <a:r>
              <a:rPr lang="en-US" dirty="0" err="1">
                <a:solidFill>
                  <a:srgbClr val="FFFFFF"/>
                </a:solidFill>
              </a:rPr>
              <a:t>rychle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zpět</a:t>
            </a:r>
            <a:r>
              <a:rPr lang="en-US" dirty="0">
                <a:solidFill>
                  <a:srgbClr val="FFFFFF"/>
                </a:solidFill>
              </a:rPr>
              <a:t>, </a:t>
            </a:r>
            <a:r>
              <a:rPr lang="en-US" dirty="0" err="1">
                <a:solidFill>
                  <a:srgbClr val="FFFFFF"/>
                </a:solidFill>
              </a:rPr>
              <a:t>špatné</a:t>
            </a:r>
            <a:r>
              <a:rPr lang="en-US" dirty="0">
                <a:solidFill>
                  <a:srgbClr val="FFFFFF"/>
                </a:solidFill>
              </a:rPr>
              <a:t> 3D </a:t>
            </a:r>
            <a:r>
              <a:rPr lang="en-US" dirty="0" err="1">
                <a:solidFill>
                  <a:srgbClr val="FFFFFF"/>
                </a:solidFill>
              </a:rPr>
              <a:t>vidění</a:t>
            </a:r>
            <a:endParaRPr lang="en-US" dirty="0">
              <a:solidFill>
                <a:srgbClr val="FFFFFF"/>
              </a:solidFill>
            </a:endParaRPr>
          </a:p>
          <a:p>
            <a:pPr marL="0" lvl="0">
              <a:lnSpc>
                <a:spcPct val="100000"/>
              </a:lnSpc>
              <a:spcBef>
                <a:spcPts val="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 err="1">
                <a:solidFill>
                  <a:srgbClr val="FFFFFF"/>
                </a:solidFill>
              </a:rPr>
              <a:t>nemůže</a:t>
            </a:r>
            <a:r>
              <a:rPr lang="en-US" dirty="0">
                <a:solidFill>
                  <a:srgbClr val="FFFFFF"/>
                </a:solidFill>
              </a:rPr>
              <a:t> se </a:t>
            </a:r>
            <a:r>
              <a:rPr lang="en-US" dirty="0" err="1">
                <a:solidFill>
                  <a:srgbClr val="FFFFFF"/>
                </a:solidFill>
              </a:rPr>
              <a:t>soustředit</a:t>
            </a:r>
            <a:r>
              <a:rPr lang="en-US" dirty="0">
                <a:solidFill>
                  <a:srgbClr val="FFFFFF"/>
                </a:solidFill>
              </a:rPr>
              <a:t>, </a:t>
            </a:r>
            <a:r>
              <a:rPr lang="en-US" dirty="0" err="1">
                <a:solidFill>
                  <a:srgbClr val="FFFFFF"/>
                </a:solidFill>
              </a:rPr>
              <a:t>když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musí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neustále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sedět</a:t>
            </a:r>
            <a:r>
              <a:rPr lang="en-US" dirty="0">
                <a:solidFill>
                  <a:srgbClr val="FFFFFF"/>
                </a:solidFill>
              </a:rPr>
              <a:t> v </a:t>
            </a:r>
            <a:r>
              <a:rPr lang="en-US" dirty="0" err="1">
                <a:solidFill>
                  <a:srgbClr val="FFFFFF"/>
                </a:solidFill>
              </a:rPr>
              <a:t>jedné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poloze</a:t>
            </a:r>
            <a:endParaRPr lang="en-US" dirty="0">
              <a:solidFill>
                <a:srgbClr val="FFFFFF"/>
              </a:solidFill>
            </a:endParaRPr>
          </a:p>
          <a:p>
            <a:pPr marL="0" lvl="0">
              <a:lnSpc>
                <a:spcPct val="100000"/>
              </a:lnSpc>
              <a:spcBef>
                <a:spcPts val="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 err="1">
                <a:solidFill>
                  <a:srgbClr val="FFFFFF"/>
                </a:solidFill>
              </a:rPr>
              <a:t>hůř</a:t>
            </a:r>
            <a:r>
              <a:rPr lang="en-US" dirty="0">
                <a:solidFill>
                  <a:srgbClr val="FFFFFF"/>
                </a:solidFill>
              </a:rPr>
              <a:t> se </a:t>
            </a:r>
            <a:r>
              <a:rPr lang="en-US" dirty="0" err="1">
                <a:solidFill>
                  <a:srgbClr val="FFFFFF"/>
                </a:solidFill>
              </a:rPr>
              <a:t>naučí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plavat</a:t>
            </a:r>
            <a:r>
              <a:rPr lang="en-US" dirty="0">
                <a:solidFill>
                  <a:srgbClr val="FFFFFF"/>
                </a:solidFill>
              </a:rPr>
              <a:t> (</a:t>
            </a:r>
            <a:r>
              <a:rPr lang="en-US" dirty="0" err="1">
                <a:solidFill>
                  <a:srgbClr val="FFFFFF"/>
                </a:solidFill>
              </a:rPr>
              <a:t>plave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radši</a:t>
            </a:r>
            <a:r>
              <a:rPr lang="en-US" dirty="0">
                <a:solidFill>
                  <a:srgbClr val="FFFFFF"/>
                </a:solidFill>
              </a:rPr>
              <a:t> pod vodou)</a:t>
            </a:r>
          </a:p>
          <a:p>
            <a:endParaRPr lang="cs-CZ" dirty="0"/>
          </a:p>
        </p:txBody>
      </p:sp>
      <p:pic>
        <p:nvPicPr>
          <p:cNvPr id="5" name="Obrázek 6" descr="Obsah obrázku kreslení&#10;&#10;Popis byl vytvořen automaticky">
            <a:extLst>
              <a:ext uri="{FF2B5EF4-FFF2-40B4-BE49-F238E27FC236}">
                <a16:creationId xmlns:a16="http://schemas.microsoft.com/office/drawing/2014/main" id="{098D3D50-5187-4135-A354-3EB03A1EA9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998" y="3465193"/>
            <a:ext cx="2658761" cy="1342675"/>
          </a:xfrm>
          <a:prstGeom prst="rect">
            <a:avLst/>
          </a:prstGeom>
          <a:noFill/>
          <a:ln cap="rnd">
            <a:noFill/>
          </a:ln>
        </p:spPr>
      </p:pic>
      <p:pic>
        <p:nvPicPr>
          <p:cNvPr id="6" name="Zástupný obsah 4" descr="Obsah obrázku kreslení&#10;&#10;Popis byl vytvořen automaticky">
            <a:extLst>
              <a:ext uri="{FF2B5EF4-FFF2-40B4-BE49-F238E27FC236}">
                <a16:creationId xmlns:a16="http://schemas.microsoft.com/office/drawing/2014/main" id="{5D4C3EF1-6155-4C2E-AA9E-E573B3F5B4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4353" y="3288466"/>
            <a:ext cx="1547731" cy="177989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3A6E6813-BF37-4263-AF7B-EAF8DBD732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3803" y="4919493"/>
            <a:ext cx="3416951" cy="1779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373033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Berlín</Template>
  <TotalTime>2843</TotalTime>
  <Words>858</Words>
  <Application>Microsoft Office PowerPoint</Application>
  <PresentationFormat>Širokoúhlá obrazovka</PresentationFormat>
  <Paragraphs>92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Segoe UI Emoji</vt:lpstr>
      <vt:lpstr>Trebuchet MS</vt:lpstr>
      <vt:lpstr>Wingdings</vt:lpstr>
      <vt:lpstr>Berlín</vt:lpstr>
      <vt:lpstr>Inhibice primárních reflexů</vt:lpstr>
      <vt:lpstr>Co se dneska dozvím</vt:lpstr>
      <vt:lpstr>Základní zásady motorického vývoje do 1.roku</vt:lpstr>
      <vt:lpstr>NEJVÍCE POMŮŽETE SVÝM DĚTEM TÍM, ŽE JIM NEBUDETE VŮBEC POMÁHAT😊) Platí i v jiných kontextech😊 </vt:lpstr>
      <vt:lpstr>Primární reflexy</vt:lpstr>
      <vt:lpstr>Moroův reflex</vt:lpstr>
      <vt:lpstr>Asymetrický tonický šíjový reflex (ATŠR) </vt:lpstr>
      <vt:lpstr>Hledací a sací reflex (rooting-reflex) </vt:lpstr>
      <vt:lpstr>Symetrický tonický šíjový reflex </vt:lpstr>
      <vt:lpstr>Tonický labyrintový reflex</vt:lpstr>
      <vt:lpstr>Úchopové reflexy – palmární a plantární reflex</vt:lpstr>
      <vt:lpstr>Galantův spinální reflex</vt:lpstr>
      <vt:lpstr>Programy zabývající se inhibicí primárních reflexů </vt:lpstr>
      <vt:lpstr>Další ucelené programy cílené na obtíže dětí s SPU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Inhibice primárních reflexů</dc:title>
  <dc:creator>Alena Skotáková</dc:creator>
  <cp:lastModifiedBy>Alena Skotáková</cp:lastModifiedBy>
  <cp:revision>29</cp:revision>
  <dcterms:created xsi:type="dcterms:W3CDTF">2021-07-28T08:57:23Z</dcterms:created>
  <dcterms:modified xsi:type="dcterms:W3CDTF">2021-09-24T07:07:19Z</dcterms:modified>
</cp:coreProperties>
</file>