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341" r:id="rId4"/>
    <p:sldId id="342" r:id="rId5"/>
    <p:sldId id="343" r:id="rId6"/>
    <p:sldId id="344" r:id="rId7"/>
    <p:sldId id="338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65" r:id="rId18"/>
    <p:sldId id="354" r:id="rId19"/>
    <p:sldId id="355" r:id="rId20"/>
    <p:sldId id="357" r:id="rId21"/>
    <p:sldId id="358" r:id="rId22"/>
    <p:sldId id="356" r:id="rId23"/>
    <p:sldId id="361" r:id="rId24"/>
    <p:sldId id="360" r:id="rId25"/>
    <p:sldId id="362" r:id="rId26"/>
    <p:sldId id="363" r:id="rId27"/>
    <p:sldId id="364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9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704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6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90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75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903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085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769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30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41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63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75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322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76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76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http://www.deaflympics.com/images/20030507-0001.gif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paralympic.org/ipc/histor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Neziskovka a sociální služby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služby sociální péče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2400" dirty="0"/>
              <a:t>Pomáhá osobám se „stabilizovaným zdravotním stavem“ zajistit a prohlubovat fyzickou a psychickou soběstačnost, s cílem zapojení do běžného života (možnost překonávat každodenní životní problémy a zajistit důstojný život).</a:t>
            </a:r>
          </a:p>
          <a:p>
            <a:r>
              <a:rPr lang="cs-CZ" sz="2400" dirty="0"/>
              <a:t>S úhradou (stanovení maximální ceny)</a:t>
            </a:r>
          </a:p>
          <a:p>
            <a:endParaRPr lang="cs-CZ" sz="2400" dirty="0"/>
          </a:p>
          <a:p>
            <a:r>
              <a:rPr lang="cs-CZ" sz="2400" dirty="0"/>
              <a:t>Řadíme sem:</a:t>
            </a:r>
          </a:p>
          <a:p>
            <a:pPr lvl="1"/>
            <a:r>
              <a:rPr lang="cs-CZ" sz="1800" dirty="0"/>
              <a:t>Osobní asistence </a:t>
            </a:r>
          </a:p>
          <a:p>
            <a:pPr lvl="1"/>
            <a:r>
              <a:rPr lang="cs-CZ" sz="1800" dirty="0"/>
              <a:t>Pečovatelská služba</a:t>
            </a:r>
          </a:p>
          <a:p>
            <a:pPr lvl="1"/>
            <a:r>
              <a:rPr lang="cs-CZ" sz="1800" dirty="0"/>
              <a:t>Tísňová péče</a:t>
            </a:r>
          </a:p>
          <a:p>
            <a:pPr lvl="1"/>
            <a:r>
              <a:rPr lang="cs-CZ" sz="1800" dirty="0"/>
              <a:t>Odlehčovací služby</a:t>
            </a:r>
          </a:p>
          <a:p>
            <a:pPr lvl="1"/>
            <a:r>
              <a:rPr lang="cs-CZ" sz="1800" dirty="0"/>
              <a:t>Centra denních služeb</a:t>
            </a:r>
          </a:p>
          <a:p>
            <a:pPr lvl="1"/>
            <a:r>
              <a:rPr lang="cs-CZ" sz="1800" dirty="0"/>
              <a:t>Denní a týdenní stacionáře</a:t>
            </a:r>
          </a:p>
          <a:p>
            <a:pPr lvl="1"/>
            <a:r>
              <a:rPr lang="cs-CZ" sz="1800" dirty="0"/>
              <a:t>Domovy pro osoby se zdravotním postižením (DOZP)</a:t>
            </a:r>
          </a:p>
          <a:p>
            <a:pPr lvl="1"/>
            <a:r>
              <a:rPr lang="cs-CZ" sz="1800" dirty="0"/>
              <a:t>Domovy pro seniory</a:t>
            </a:r>
          </a:p>
          <a:p>
            <a:pPr lvl="1"/>
            <a:r>
              <a:rPr lang="cs-CZ" sz="1800" dirty="0"/>
              <a:t>Dětské domovy</a:t>
            </a:r>
          </a:p>
          <a:p>
            <a:pPr lvl="1"/>
            <a:r>
              <a:rPr lang="cs-CZ" sz="1800" dirty="0"/>
              <a:t>Chráněné bydlení</a:t>
            </a:r>
          </a:p>
          <a:p>
            <a:pPr lvl="1"/>
            <a:r>
              <a:rPr lang="cs-CZ" sz="1800" dirty="0"/>
              <a:t>Podpora samostatného bydlení</a:t>
            </a:r>
          </a:p>
          <a:p>
            <a:pPr lvl="1"/>
            <a:r>
              <a:rPr lang="cs-CZ" sz="1800" dirty="0"/>
              <a:t>Sociální služby poskytované ve zdravotnických zařízeních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2"/>
          <a:lstStyle/>
          <a:p>
            <a:r>
              <a:rPr lang="cs-CZ" sz="2400" dirty="0"/>
              <a:t>Pomáhají zabránit sociálnímu vyčlenění osob v nepříznivých životních situacích: </a:t>
            </a:r>
          </a:p>
          <a:p>
            <a:pPr lvl="1"/>
            <a:r>
              <a:rPr lang="cs-CZ" sz="1600" dirty="0"/>
              <a:t>Krizové sociální situace, životních návyků, způsobů života = vede ke konfliktu se společností,</a:t>
            </a:r>
          </a:p>
          <a:p>
            <a:pPr lvl="1"/>
            <a:r>
              <a:rPr lang="cs-CZ" sz="1600" dirty="0"/>
              <a:t>Sociálně znevýhodňujícího prostředí a ohrožení práv a zájmů trestnou činností jiné osoby = vede k vyčlenění (sebe či od ostatních) ze společnosti,</a:t>
            </a:r>
          </a:p>
          <a:p>
            <a:pPr lvl="1"/>
            <a:r>
              <a:rPr lang="cs-CZ" sz="1600" dirty="0"/>
              <a:t>Náročné životní situace = vede k vyčlenění (sebe či od ostatních) ze společnosti, </a:t>
            </a:r>
          </a:p>
          <a:p>
            <a:r>
              <a:rPr lang="cs-CZ" sz="2400" dirty="0"/>
              <a:t>Většina není placená klientem, ale státem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Řadíme sem:</a:t>
            </a:r>
          </a:p>
          <a:p>
            <a:pPr lvl="1"/>
            <a:r>
              <a:rPr lang="cs-CZ" sz="1800" dirty="0"/>
              <a:t>Raná péče</a:t>
            </a:r>
          </a:p>
          <a:p>
            <a:pPr lvl="1"/>
            <a:r>
              <a:rPr lang="cs-CZ" sz="1800" dirty="0"/>
              <a:t>Telefonická krizová pomoc</a:t>
            </a:r>
          </a:p>
          <a:p>
            <a:pPr lvl="1"/>
            <a:r>
              <a:rPr lang="cs-CZ" sz="1800" dirty="0"/>
              <a:t>Tlumočnické služby</a:t>
            </a:r>
          </a:p>
          <a:p>
            <a:pPr lvl="1"/>
            <a:r>
              <a:rPr lang="cs-CZ" sz="1800" dirty="0"/>
              <a:t>Azylové domy</a:t>
            </a:r>
          </a:p>
          <a:p>
            <a:pPr lvl="1"/>
            <a:r>
              <a:rPr lang="cs-CZ" sz="1800" dirty="0"/>
              <a:t>Domy na půl cesty</a:t>
            </a:r>
          </a:p>
          <a:p>
            <a:pPr lvl="1"/>
            <a:r>
              <a:rPr lang="cs-CZ" sz="1800" dirty="0"/>
              <a:t>Kontaktní centra</a:t>
            </a:r>
          </a:p>
          <a:p>
            <a:pPr lvl="1"/>
            <a:r>
              <a:rPr lang="cs-CZ" sz="1800" dirty="0"/>
              <a:t>Krizová pomoc</a:t>
            </a:r>
          </a:p>
          <a:p>
            <a:pPr lvl="1"/>
            <a:r>
              <a:rPr lang="cs-CZ" sz="1800" dirty="0"/>
              <a:t>Intervenční centra</a:t>
            </a:r>
          </a:p>
          <a:p>
            <a:pPr lvl="1"/>
            <a:r>
              <a:rPr lang="cs-CZ" sz="1800" dirty="0"/>
              <a:t>Nízkoprahová zařízení pro děti a mládež</a:t>
            </a:r>
          </a:p>
          <a:p>
            <a:pPr lvl="1"/>
            <a:r>
              <a:rPr lang="cs-CZ" sz="1800" dirty="0"/>
              <a:t>Nízkoprahová denní centra</a:t>
            </a:r>
          </a:p>
          <a:p>
            <a:pPr lvl="1"/>
            <a:r>
              <a:rPr lang="cs-CZ" sz="1800" dirty="0"/>
              <a:t>Noclehárny</a:t>
            </a:r>
          </a:p>
          <a:p>
            <a:pPr lvl="1"/>
            <a:r>
              <a:rPr lang="cs-CZ" sz="1800" dirty="0"/>
              <a:t>Služby následné péče</a:t>
            </a:r>
          </a:p>
          <a:p>
            <a:pPr lvl="1"/>
            <a:r>
              <a:rPr lang="cs-CZ" sz="1800" dirty="0"/>
              <a:t>Sociálně aktivizační služby pro rodiny s dětmi</a:t>
            </a:r>
          </a:p>
          <a:p>
            <a:pPr lvl="1"/>
            <a:r>
              <a:rPr lang="cs-CZ" sz="1800" dirty="0"/>
              <a:t>Sociálně aktivizační služby pro seniory a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1800" dirty="0"/>
              <a:t>        osoby se zdravotním postižením</a:t>
            </a:r>
          </a:p>
          <a:p>
            <a:pPr marL="324000" lvl="1" indent="0">
              <a:buNone/>
            </a:pPr>
            <a:endParaRPr lang="cs-CZ" sz="18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legislativa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1"/>
          <a:lstStyle/>
          <a:p>
            <a:pPr marL="324000" lvl="1" indent="0">
              <a:buNone/>
            </a:pPr>
            <a:r>
              <a:rPr lang="cs-CZ" sz="2800" dirty="0">
                <a:ea typeface="+mn-ea"/>
                <a:cs typeface="+mn-cs"/>
              </a:rPr>
              <a:t>Zákon č. 108/2006 Sb. – o sociálních službách</a:t>
            </a:r>
          </a:p>
          <a:p>
            <a:pPr marL="324000" lvl="1" indent="0">
              <a:buNone/>
            </a:pPr>
            <a:r>
              <a:rPr lang="cs-CZ" sz="2800" dirty="0">
                <a:ea typeface="+mn-ea"/>
                <a:cs typeface="+mn-cs"/>
              </a:rPr>
              <a:t>Zasahuje trochu i zákon č.  561/2004 Sb. – školský zákon</a:t>
            </a:r>
          </a:p>
          <a:p>
            <a:pPr marL="324000" lvl="1" indent="0">
              <a:buNone/>
            </a:pPr>
            <a:endParaRPr lang="cs-CZ" sz="18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poskytovatelé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1"/>
          <a:lstStyle/>
          <a:p>
            <a:pPr lvl="1"/>
            <a:r>
              <a:rPr lang="cs-CZ" sz="2800" dirty="0">
                <a:ea typeface="+mn-ea"/>
                <a:cs typeface="+mn-cs"/>
              </a:rPr>
              <a:t>Obce a kraje</a:t>
            </a:r>
          </a:p>
          <a:p>
            <a:pPr lvl="2"/>
            <a:r>
              <a:rPr lang="cs-CZ" sz="2000" dirty="0">
                <a:ea typeface="+mn-ea"/>
                <a:cs typeface="+mn-cs"/>
              </a:rPr>
              <a:t>dbají na rozvoj sociálních služeb, ale i sami zřizují organizace poskytující sociální služby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Nestátní neziskové organizace a fyzické osoby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nabízejí široké spektrum služeb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MPSV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nyní zřizovatelem pěti specializovaných ústavů sociální péče</a:t>
            </a:r>
            <a:endParaRPr lang="cs-CZ" sz="14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nárokovost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2"/>
          <a:lstStyle/>
          <a:p>
            <a:pPr lvl="1"/>
            <a:r>
              <a:rPr lang="cs-CZ" sz="2400" dirty="0">
                <a:ea typeface="+mn-ea"/>
                <a:cs typeface="+mn-cs"/>
              </a:rPr>
              <a:t>Kdo má nárok na příspěvek na péči? </a:t>
            </a:r>
          </a:p>
          <a:p>
            <a:pPr lvl="1"/>
            <a:r>
              <a:rPr lang="cs-CZ" sz="1800" dirty="0"/>
              <a:t>Osoba, která z důvodu dlouhodobě nepříznivého zdravotního stavu potřebuje pomoc jiné fyzické osoby při zvládání základních životních potřeb (dítě do 1 roku nemá nárok na příspěvek na péči)</a:t>
            </a:r>
          </a:p>
          <a:p>
            <a:pPr lvl="1"/>
            <a:r>
              <a:rPr lang="cs-CZ" sz="1800" dirty="0"/>
              <a:t>Musí podat žádost na krajském Úřadu práce</a:t>
            </a:r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r>
              <a:rPr lang="cs-CZ" sz="2400" dirty="0">
                <a:ea typeface="+mn-ea"/>
                <a:cs typeface="+mn-cs"/>
              </a:rPr>
              <a:t>Hodnotí činnosti (úkony), které jsou osoby schopny provést (hodnotí posudkový lékař):</a:t>
            </a:r>
            <a:r>
              <a:rPr lang="cs-CZ" sz="3200" dirty="0">
                <a:ea typeface="+mn-ea"/>
                <a:cs typeface="+mn-cs"/>
              </a:rPr>
              <a:t> </a:t>
            </a:r>
          </a:p>
          <a:p>
            <a:pPr lvl="1"/>
            <a:r>
              <a:rPr lang="cs-CZ" sz="1800" dirty="0"/>
              <a:t>Mobilita</a:t>
            </a:r>
          </a:p>
          <a:p>
            <a:pPr lvl="1"/>
            <a:r>
              <a:rPr lang="cs-CZ" sz="1800" dirty="0"/>
              <a:t>Orientace</a:t>
            </a:r>
          </a:p>
          <a:p>
            <a:pPr lvl="1"/>
            <a:r>
              <a:rPr lang="cs-CZ" sz="1800" dirty="0"/>
              <a:t>Komunikace</a:t>
            </a:r>
          </a:p>
          <a:p>
            <a:pPr lvl="1"/>
            <a:r>
              <a:rPr lang="cs-CZ" sz="1800" dirty="0"/>
              <a:t>Stravování</a:t>
            </a:r>
          </a:p>
          <a:p>
            <a:pPr lvl="1"/>
            <a:r>
              <a:rPr lang="cs-CZ" sz="1800" dirty="0"/>
              <a:t>Oblékání a obouvání</a:t>
            </a:r>
          </a:p>
          <a:p>
            <a:pPr lvl="1"/>
            <a:r>
              <a:rPr lang="cs-CZ" sz="1800" dirty="0"/>
              <a:t>Tělesná hygiena</a:t>
            </a:r>
          </a:p>
          <a:p>
            <a:pPr lvl="1"/>
            <a:r>
              <a:rPr lang="cs-CZ" sz="1800" dirty="0"/>
              <a:t>Výkon fyziologické potřeby</a:t>
            </a:r>
          </a:p>
          <a:p>
            <a:pPr lvl="1"/>
            <a:r>
              <a:rPr lang="cs-CZ" sz="1800" dirty="0"/>
              <a:t>Péče o zdraví</a:t>
            </a:r>
          </a:p>
          <a:p>
            <a:pPr lvl="1"/>
            <a:r>
              <a:rPr lang="cs-CZ" sz="1800" dirty="0"/>
              <a:t>Osobní aktivity</a:t>
            </a:r>
          </a:p>
          <a:p>
            <a:pPr lvl="1"/>
            <a:r>
              <a:rPr lang="cs-CZ" sz="1800" dirty="0"/>
              <a:t>Péče o domácnost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52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nárokovost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2"/>
          <a:lstStyle/>
          <a:p>
            <a:pPr lvl="1"/>
            <a:r>
              <a:rPr lang="cs-CZ" sz="2400" dirty="0">
                <a:ea typeface="+mn-ea"/>
                <a:cs typeface="+mn-cs"/>
              </a:rPr>
              <a:t>Výše příspěvku pro osoby do 18 let věku činí za kalendářní měsíc: </a:t>
            </a:r>
          </a:p>
          <a:p>
            <a:pPr lvl="1"/>
            <a:r>
              <a:rPr lang="cs-CZ" sz="1800" dirty="0"/>
              <a:t>3 300 Kč, jde-li o stupeň I (lehká závislost),</a:t>
            </a:r>
          </a:p>
          <a:p>
            <a:pPr lvl="1"/>
            <a:r>
              <a:rPr lang="cs-CZ" sz="1800" dirty="0"/>
              <a:t>6 600 Kč, jde-li o stupeň II (středně těžká závislost),</a:t>
            </a:r>
          </a:p>
          <a:p>
            <a:pPr lvl="1"/>
            <a:r>
              <a:rPr lang="cs-CZ" sz="1800" dirty="0"/>
              <a:t>13 900 Kč, jde-li o stupeň III (těžká závislost),</a:t>
            </a:r>
          </a:p>
          <a:p>
            <a:pPr lvl="1"/>
            <a:r>
              <a:rPr lang="cs-CZ" sz="1800" dirty="0"/>
              <a:t>19 200 Kč, jde-li o stupeň IV (úplná závislost).</a:t>
            </a:r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endParaRPr lang="cs-CZ" sz="3200" dirty="0">
              <a:ea typeface="+mn-ea"/>
              <a:cs typeface="+mn-cs"/>
            </a:endParaRPr>
          </a:p>
          <a:p>
            <a:endParaRPr lang="cs-CZ" sz="3200" dirty="0"/>
          </a:p>
          <a:p>
            <a:r>
              <a:rPr lang="cs-CZ" sz="2400" dirty="0">
                <a:ea typeface="+mn-ea"/>
                <a:cs typeface="+mn-cs"/>
              </a:rPr>
              <a:t>Výše příspěvku pro osoby starší 18 let činí za kalendářní měsíc:</a:t>
            </a:r>
          </a:p>
          <a:p>
            <a:pPr lvl="1"/>
            <a:r>
              <a:rPr lang="cs-CZ" sz="1800" dirty="0"/>
              <a:t>880 Kč, jde-li o stupeň I (lehká závislost),</a:t>
            </a:r>
          </a:p>
          <a:p>
            <a:pPr lvl="1"/>
            <a:r>
              <a:rPr lang="cs-CZ" sz="1800" dirty="0"/>
              <a:t>4 400 Kč, jde-li o stupeň II (středně těžká závislost),</a:t>
            </a:r>
          </a:p>
          <a:p>
            <a:pPr lvl="1"/>
            <a:r>
              <a:rPr lang="cs-CZ" sz="1800" dirty="0"/>
              <a:t>12 800 Kč, jde-li o stupeň III (těžká závislost),</a:t>
            </a:r>
          </a:p>
          <a:p>
            <a:pPr lvl="1"/>
            <a:r>
              <a:rPr lang="cs-CZ" sz="1800" dirty="0"/>
              <a:t>19 200 Kč, jde-li o stupeň IV (úplná závislost).</a:t>
            </a:r>
            <a:r>
              <a:rPr lang="cs-CZ" sz="2400" dirty="0">
                <a:ea typeface="+mn-ea"/>
                <a:cs typeface="+mn-cs"/>
              </a:rPr>
              <a:t> </a:t>
            </a:r>
            <a:endParaRPr lang="cs-CZ" sz="18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5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–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je co?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199" cy="4139998"/>
          </a:xfrm>
        </p:spPr>
        <p:txBody>
          <a:bodyPr numCol="1"/>
          <a:lstStyle/>
          <a:p>
            <a:pPr lvl="1"/>
            <a:r>
              <a:rPr lang="cs-CZ" sz="2800" dirty="0">
                <a:ea typeface="+mn-ea"/>
                <a:cs typeface="+mn-cs"/>
              </a:rPr>
              <a:t>Pobytová služba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Týdenní stacionář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Domovy se zvláštním režimem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Domov pro seniory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Ambulantní služba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Denní stacionář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Sociálně terapeutické služby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Nízkoprahová denní centra</a:t>
            </a:r>
          </a:p>
          <a:p>
            <a:pPr lvl="1"/>
            <a:r>
              <a:rPr lang="cs-CZ" sz="2800" dirty="0">
                <a:ea typeface="+mn-ea"/>
                <a:cs typeface="+mn-cs"/>
              </a:rPr>
              <a:t>Terénní služba</a:t>
            </a:r>
          </a:p>
          <a:p>
            <a:pPr lvl="2"/>
            <a:r>
              <a:rPr lang="cs-CZ" sz="2400" dirty="0">
                <a:ea typeface="+mn-ea"/>
                <a:cs typeface="+mn-cs"/>
              </a:rPr>
              <a:t>Osobní asistence</a:t>
            </a:r>
          </a:p>
          <a:p>
            <a:pPr lvl="1"/>
            <a:endParaRPr lang="cs-CZ" sz="2800" dirty="0">
              <a:ea typeface="+mn-ea"/>
              <a:cs typeface="+mn-cs"/>
            </a:endParaRP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2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7EBD0BE-9D5E-FE67-22C5-6808718CAD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33" y="0"/>
            <a:ext cx="8957733" cy="62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CB1474-B72F-C9C3-461B-40D0EA7E8127}"/>
              </a:ext>
            </a:extLst>
          </p:cNvPr>
          <p:cNvSpPr txBox="1"/>
          <p:nvPr/>
        </p:nvSpPr>
        <p:spPr>
          <a:xfrm>
            <a:off x="6259261" y="6196827"/>
            <a:ext cx="4315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www.centrumkocianka.cz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/2016/05/mapa-arealu-2020.jpg</a:t>
            </a:r>
          </a:p>
        </p:txBody>
      </p:sp>
    </p:spTree>
    <p:extLst>
      <p:ext uri="{BB962C8B-B14F-4D97-AF65-F5344CB8AC3E}">
        <p14:creationId xmlns:p14="http://schemas.microsoft.com/office/powerpoint/2010/main" val="27352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18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Historie sportovních akcí a střešní organizace v parasportu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14903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- vrchol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 jak je to u para?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Zásady stejné, jen členíme dle typu postižení na: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Paralympijský směr – TP, CP, ZP + MP (výkon)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Deaflympijský</a:t>
            </a:r>
            <a:r>
              <a:rPr lang="cs-CZ" sz="1800" dirty="0"/>
              <a:t> směr – SP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Speciální olympiády – MP bez cílení na výkon, ale na relativitu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Jaký byl vývoj?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8129283" y="4173193"/>
            <a:ext cx="359104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>
                <a:latin typeface="+mn-lt"/>
              </a:rPr>
              <a:t>Zdroj: https://</a:t>
            </a:r>
            <a:r>
              <a:rPr lang="cs-CZ" sz="500" dirty="0" err="1">
                <a:latin typeface="+mn-lt"/>
              </a:rPr>
              <a:t>g.cz</a:t>
            </a:r>
            <a:r>
              <a:rPr lang="cs-CZ" sz="500" dirty="0">
                <a:latin typeface="+mn-lt"/>
              </a:rPr>
              <a:t>/</a:t>
            </a:r>
            <a:r>
              <a:rPr lang="cs-CZ" sz="500" dirty="0" err="1">
                <a:latin typeface="+mn-lt"/>
              </a:rPr>
              <a:t>sites</a:t>
            </a:r>
            <a:r>
              <a:rPr lang="cs-CZ" sz="500" dirty="0">
                <a:latin typeface="+mn-lt"/>
              </a:rPr>
              <a:t>/default/</a:t>
            </a:r>
            <a:r>
              <a:rPr lang="cs-CZ" sz="500" dirty="0" err="1">
                <a:latin typeface="+mn-lt"/>
              </a:rPr>
              <a:t>files</a:t>
            </a:r>
            <a:r>
              <a:rPr lang="cs-CZ" sz="500" dirty="0">
                <a:latin typeface="+mn-lt"/>
              </a:rPr>
              <a:t>/</a:t>
            </a:r>
            <a:r>
              <a:rPr lang="cs-CZ" sz="500" dirty="0" err="1">
                <a:latin typeface="+mn-lt"/>
              </a:rPr>
              <a:t>styles</a:t>
            </a:r>
            <a:r>
              <a:rPr lang="cs-CZ" sz="500" dirty="0">
                <a:latin typeface="+mn-lt"/>
              </a:rPr>
              <a:t>/clanek_-_velke_foto_586x330/public/g/</a:t>
            </a:r>
            <a:r>
              <a:rPr lang="cs-CZ" sz="500" dirty="0" err="1">
                <a:latin typeface="+mn-lt"/>
              </a:rPr>
              <a:t>images</a:t>
            </a:r>
            <a:r>
              <a:rPr lang="cs-CZ" sz="500" dirty="0">
                <a:latin typeface="+mn-lt"/>
              </a:rPr>
              <a:t>/3news.com_.jpg?itok=2YfnSh7v</a:t>
            </a:r>
          </a:p>
        </p:txBody>
      </p:sp>
      <p:pic>
        <p:nvPicPr>
          <p:cNvPr id="1026" name="Picture 2" descr="6 zajímavostí o olympijských hrách - nejstarší a nejznámější sportovní  události – G.cz">
            <a:extLst>
              <a:ext uri="{FF2B5EF4-FFF2-40B4-BE49-F238E27FC236}">
                <a16:creationId xmlns:a16="http://schemas.microsoft.com/office/drawing/2014/main" id="{F0FD6C2F-7486-7790-5E2D-5D6FEB20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31" y="1431789"/>
            <a:ext cx="4152498" cy="24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1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139911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NNO je založená s cílem podporovat různé společenské, kulturní, vzdělávací, náboženské nebo veřejné služební cíle.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Cílem je tedy podpora veřejných nebo soukromých zájmů bez úmyslu generovat zisk. Pokud ho generují, vrací ho zpět do organizace.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Jaké známe NNO? </a:t>
            </a:r>
          </a:p>
        </p:txBody>
      </p:sp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- </a:t>
            </a:r>
            <a:r>
              <a:rPr lang="cs-CZ" dirty="0" err="1"/>
              <a:t>Deaf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261793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Od roku 1924 - International </a:t>
            </a:r>
            <a:r>
              <a:rPr lang="cs-CZ" sz="2600" dirty="0" err="1"/>
              <a:t>Silent</a:t>
            </a:r>
            <a:r>
              <a:rPr lang="cs-CZ" sz="2600" dirty="0"/>
              <a:t> </a:t>
            </a:r>
            <a:r>
              <a:rPr lang="cs-CZ" sz="2600" dirty="0" err="1"/>
              <a:t>Games</a:t>
            </a:r>
            <a:r>
              <a:rPr lang="cs-CZ" sz="2600" dirty="0"/>
              <a:t>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9 evropských zemí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Od roku 1949 – zimní </a:t>
            </a:r>
            <a:r>
              <a:rPr lang="cs-CZ" sz="2600" dirty="0" err="1"/>
              <a:t>Deaflympiáda</a:t>
            </a:r>
            <a:r>
              <a:rPr lang="cs-CZ" sz="2600" dirty="0"/>
              <a:t>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Seefeld</a:t>
            </a:r>
            <a:r>
              <a:rPr lang="cs-CZ" sz="1800" dirty="0"/>
              <a:t>, Rakousko (33 sportovců, 5 zemí)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Zakladatelé a nositelé myšlenky - </a:t>
            </a:r>
            <a:r>
              <a:rPr lang="cs-CZ" sz="2600" dirty="0" err="1"/>
              <a:t>Eugène</a:t>
            </a:r>
            <a:r>
              <a:rPr lang="cs-CZ" sz="2600" dirty="0"/>
              <a:t> </a:t>
            </a:r>
            <a:r>
              <a:rPr lang="cs-CZ" sz="2600" dirty="0" err="1"/>
              <a:t>Rubens-Alcais</a:t>
            </a:r>
            <a:r>
              <a:rPr lang="cs-CZ" sz="2600" dirty="0"/>
              <a:t> a Antoine </a:t>
            </a:r>
            <a:r>
              <a:rPr lang="cs-CZ" sz="2600" dirty="0" err="1"/>
              <a:t>Dresse</a:t>
            </a:r>
            <a:r>
              <a:rPr lang="cs-CZ" sz="2600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600" dirty="0" err="1"/>
              <a:t>Rubens-Alcais</a:t>
            </a:r>
            <a:r>
              <a:rPr lang="cs-CZ" sz="2600" dirty="0"/>
              <a:t> historicky největší osobnost sport neslyšících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1924 – 1953 vedoucí osoba ICSD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znám pod přezdívkou „neslyšící Baron de </a:t>
            </a:r>
            <a:r>
              <a:rPr lang="cs-CZ" sz="1800" dirty="0" err="1"/>
              <a:t>Coubertin</a:t>
            </a:r>
            <a:r>
              <a:rPr lang="cs-CZ" sz="1800" dirty="0"/>
              <a:t>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ČSR poprvé 1928 Amsterdam– stříbro ve fotbale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255CCE3-BF06-F04C-ECC0-6A1C217EB1D6}"/>
              </a:ext>
            </a:extLst>
          </p:cNvPr>
          <p:cNvSpPr txBox="1"/>
          <p:nvPr/>
        </p:nvSpPr>
        <p:spPr>
          <a:xfrm>
            <a:off x="9144000" y="2992965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http://</a:t>
            </a:r>
            <a:r>
              <a:rPr lang="cs-CZ" sz="800" dirty="0" err="1"/>
              <a:t>www.ciss.org</a:t>
            </a:r>
            <a:endParaRPr lang="cs-CZ" sz="8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E5144BC-8ACC-F83F-A45D-80CE5716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30417"/>
            <a:ext cx="1794993" cy="2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9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</a:t>
            </a:r>
            <a:r>
              <a:rPr lang="cs-CZ" dirty="0" err="1"/>
              <a:t>Deaf</a:t>
            </a:r>
            <a:r>
              <a:rPr lang="cs-CZ" dirty="0"/>
              <a:t> -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041077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ICSD – International </a:t>
            </a:r>
            <a:r>
              <a:rPr lang="cs-CZ" sz="2400" dirty="0" err="1"/>
              <a:t>Committee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Sports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Deaf</a:t>
            </a:r>
            <a:endParaRPr lang="cs-CZ" sz="2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Asia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Pacific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Confederation</a:t>
            </a:r>
            <a:r>
              <a:rPr lang="cs-CZ" dirty="0">
                <a:latin typeface="+mj-lt"/>
              </a:rPr>
              <a:t> – APDSC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Confederation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African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– CADS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Pan </a:t>
            </a:r>
            <a:r>
              <a:rPr lang="cs-CZ" dirty="0" err="1">
                <a:latin typeface="+mj-lt"/>
              </a:rPr>
              <a:t>American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Organization</a:t>
            </a:r>
            <a:r>
              <a:rPr lang="cs-CZ" dirty="0">
                <a:latin typeface="+mj-lt"/>
              </a:rPr>
              <a:t> – PANAMDES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European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Sports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Organization</a:t>
            </a:r>
            <a:r>
              <a:rPr lang="cs-CZ" dirty="0">
                <a:latin typeface="+mj-lt"/>
              </a:rPr>
              <a:t> – EDSO</a:t>
            </a:r>
          </a:p>
          <a:p>
            <a:pPr marL="1119600" lvl="2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Česká Republika – ČDV</a:t>
            </a:r>
          </a:p>
          <a:p>
            <a:pPr marL="1576800" lvl="3" indent="-457200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+mj-lt"/>
              </a:rPr>
              <a:t>Český fotbal a futsal neslyšících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Deaf</a:t>
            </a:r>
            <a:r>
              <a:rPr lang="cs-CZ" sz="2400" dirty="0"/>
              <a:t> International </a:t>
            </a:r>
            <a:r>
              <a:rPr lang="cs-CZ" sz="2400" dirty="0" err="1"/>
              <a:t>Football</a:t>
            </a:r>
            <a:r>
              <a:rPr lang="cs-CZ" sz="2400" dirty="0"/>
              <a:t> </a:t>
            </a:r>
            <a:r>
              <a:rPr lang="cs-CZ" sz="2400" dirty="0" err="1"/>
              <a:t>Association</a:t>
            </a:r>
            <a:r>
              <a:rPr lang="cs-CZ" sz="2400" dirty="0"/>
              <a:t> – DIFA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Přidružený člen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Aktuálně se ČDV potýká s řadou problémů – jedná se především o financování, propagaci a sportovní základnu.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Nejrozvinutějším sportem je fotbal/futsal – jediný účastník Zimních </a:t>
            </a:r>
            <a:r>
              <a:rPr lang="cs-CZ" sz="2400" dirty="0" err="1"/>
              <a:t>Deaflympijských</a:t>
            </a:r>
            <a:r>
              <a:rPr lang="cs-CZ" sz="2400" dirty="0"/>
              <a:t> her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4778042E-1B0D-C067-5081-0E8FBC12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08" y="3420947"/>
            <a:ext cx="2915494" cy="9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hoto: Deaflympics Logo">
            <a:extLst>
              <a:ext uri="{FF2B5EF4-FFF2-40B4-BE49-F238E27FC236}">
                <a16:creationId xmlns:a16="http://schemas.microsoft.com/office/drawing/2014/main" id="{DF69245D-779B-61AA-A8B3-089A8288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89" y="430259"/>
            <a:ext cx="1278133" cy="148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eaf History - Europe - 1983: Foundation of EDSO, European Deaf Sports  Organisation">
            <a:extLst>
              <a:ext uri="{FF2B5EF4-FFF2-40B4-BE49-F238E27FC236}">
                <a16:creationId xmlns:a16="http://schemas.microsoft.com/office/drawing/2014/main" id="{9A299C2F-2B9F-88CF-AFE9-BC11B42D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19" y="2114117"/>
            <a:ext cx="1401472" cy="11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F0417F-7B3B-6103-9870-65FE2F347D4D}"/>
              </a:ext>
            </a:extLst>
          </p:cNvPr>
          <p:cNvSpPr txBox="1"/>
          <p:nvPr/>
        </p:nvSpPr>
        <p:spPr>
          <a:xfrm>
            <a:off x="9663289" y="1895449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http://</a:t>
            </a:r>
            <a:r>
              <a:rPr lang="cs-CZ" sz="800" dirty="0" err="1"/>
              <a:t>www.ciss.org</a:t>
            </a:r>
            <a:endParaRPr lang="cs-CZ" sz="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76921A-0D9A-B13A-A242-8D9D9C46F184}"/>
              </a:ext>
            </a:extLst>
          </p:cNvPr>
          <p:cNvSpPr txBox="1"/>
          <p:nvPr/>
        </p:nvSpPr>
        <p:spPr>
          <a:xfrm>
            <a:off x="9601619" y="3219723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http://</a:t>
            </a:r>
            <a:r>
              <a:rPr lang="cs-CZ" sz="800" dirty="0" err="1"/>
              <a:t>www.ciss.org</a:t>
            </a:r>
            <a:endParaRPr lang="cs-CZ" sz="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DA73D7-9467-08FE-ECF6-332BF48C564C}"/>
              </a:ext>
            </a:extLst>
          </p:cNvPr>
          <p:cNvSpPr txBox="1"/>
          <p:nvPr/>
        </p:nvSpPr>
        <p:spPr>
          <a:xfrm>
            <a:off x="9663289" y="4359004"/>
            <a:ext cx="78796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deaflympic.cz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25031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MP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Celosvětově dva směry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Výkonnostní sport MP – VIRTUS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Relativní sport MP – SPECIAL OLYMPICS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VIRTUS (INAS)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Založen 1986 s cílem implementovat sport mentálně postižených na profesionální úrovni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Sdružuje výkonnostní sportovce s mentálním postižením, autismem a </a:t>
            </a:r>
            <a:r>
              <a:rPr lang="cs-CZ" dirty="0" err="1"/>
              <a:t>Downsyndromem</a:t>
            </a: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Přímo spolupracuje s IPC (1992-2012 začleněno v rámci paralympiády)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SPECIAL OLYMPICS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Založeno 1968 s cílem zpřístupnění sportovních aktivit osobám s MP na bázi celoročního fungování a s cílem sociální inkluze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První světové hry byly pořádány 1968 v Chicagu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Celosvětově SO sdružuje zhruba 5 milionů osob ve 172 zemích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2" name="Obrázek 11" descr="Obsah obrázku osoba, oblečení, sport, muž&#10;&#10;Popis byl vytvořen automaticky">
            <a:extLst>
              <a:ext uri="{FF2B5EF4-FFF2-40B4-BE49-F238E27FC236}">
                <a16:creationId xmlns:a16="http://schemas.microsoft.com/office/drawing/2014/main" id="{B1473B29-3A6A-93B4-1B0F-20059123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89" y="720000"/>
            <a:ext cx="3775348" cy="251997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BB7E2F-C2F0-FF25-D74D-02BE9A9AF18B}"/>
              </a:ext>
            </a:extLst>
          </p:cNvPr>
          <p:cNvSpPr txBox="1"/>
          <p:nvPr/>
        </p:nvSpPr>
        <p:spPr>
          <a:xfrm>
            <a:off x="9796944" y="3213556"/>
            <a:ext cx="11016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224853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MP – SO -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 – </a:t>
            </a:r>
            <a:r>
              <a:rPr lang="cs-CZ" sz="2400" dirty="0" err="1"/>
              <a:t>Africa</a:t>
            </a:r>
            <a:r>
              <a:rPr lang="cs-CZ" sz="2400" dirty="0"/>
              <a:t>, </a:t>
            </a:r>
            <a:r>
              <a:rPr lang="cs-CZ" sz="2400" dirty="0" err="1"/>
              <a:t>Asia</a:t>
            </a:r>
            <a:r>
              <a:rPr lang="cs-CZ" sz="2400" dirty="0"/>
              <a:t> </a:t>
            </a:r>
            <a:r>
              <a:rPr lang="cs-CZ" sz="2400" dirty="0" err="1"/>
              <a:t>Pacific</a:t>
            </a:r>
            <a:r>
              <a:rPr lang="cs-CZ" sz="2400" dirty="0"/>
              <a:t>, East </a:t>
            </a:r>
            <a:r>
              <a:rPr lang="cs-CZ" sz="2400" dirty="0" err="1"/>
              <a:t>Asia</a:t>
            </a:r>
            <a:r>
              <a:rPr lang="cs-CZ" sz="2400" dirty="0"/>
              <a:t>, Latin America, </a:t>
            </a:r>
            <a:r>
              <a:rPr lang="cs-CZ" sz="2400" dirty="0" err="1"/>
              <a:t>Middle</a:t>
            </a:r>
            <a:r>
              <a:rPr lang="cs-CZ" sz="2400" dirty="0"/>
              <a:t> East/</a:t>
            </a:r>
            <a:r>
              <a:rPr lang="cs-CZ" sz="2400" dirty="0" err="1"/>
              <a:t>North</a:t>
            </a:r>
            <a:r>
              <a:rPr lang="cs-CZ" sz="2400" dirty="0"/>
              <a:t> </a:t>
            </a:r>
            <a:r>
              <a:rPr lang="cs-CZ" sz="2400" dirty="0" err="1"/>
              <a:t>Africa</a:t>
            </a:r>
            <a:r>
              <a:rPr lang="cs-CZ" sz="2400" dirty="0"/>
              <a:t>, </a:t>
            </a:r>
            <a:r>
              <a:rPr lang="cs-CZ" sz="2400" dirty="0" err="1"/>
              <a:t>North</a:t>
            </a:r>
            <a:r>
              <a:rPr lang="cs-CZ" sz="2400" dirty="0"/>
              <a:t> America, </a:t>
            </a:r>
            <a:r>
              <a:rPr lang="cs-CZ" sz="2400" dirty="0" err="1"/>
              <a:t>Europe</a:t>
            </a:r>
            <a:r>
              <a:rPr lang="cs-CZ" sz="2400" dirty="0"/>
              <a:t>/</a:t>
            </a:r>
            <a:r>
              <a:rPr lang="cs-CZ" sz="2400" dirty="0" err="1"/>
              <a:t>Eurasia</a:t>
            </a:r>
            <a:r>
              <a:rPr lang="cs-CZ" sz="2400" dirty="0"/>
              <a:t> Region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Národní samostatně stojící sdružení Speciální Olympiád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U nás České Hnutí Speciálních </a:t>
            </a:r>
            <a:r>
              <a:rPr lang="cs-CZ" sz="1600" dirty="0" err="1"/>
              <a:t>Olmypiád</a:t>
            </a:r>
            <a:endParaRPr lang="cs-CZ" sz="16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Soustředění na celkové prostředí, ne pouze sport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Zlepšování zdraví a pohody lidí s mentálním postižením.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Posilování postavení vedoucích mládeže, pedagogů, trenérů a rodin při budování inkluzivních škol a komunit pro všechny.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Mírová kampaň za ukončení diskriminace lidí s mentálním postižením.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4102" name="Picture 6" descr="Special Olympics Logo, symbol, meaning, history, PNG, brand">
            <a:extLst>
              <a:ext uri="{FF2B5EF4-FFF2-40B4-BE49-F238E27FC236}">
                <a16:creationId xmlns:a16="http://schemas.microsoft.com/office/drawing/2014/main" id="{A2C7240A-A3BB-7AC6-CD97-59497991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11" y="4609533"/>
            <a:ext cx="3476978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6">
            <a:extLst>
              <a:ext uri="{FF2B5EF4-FFF2-40B4-BE49-F238E27FC236}">
                <a16:creationId xmlns:a16="http://schemas.microsoft.com/office/drawing/2014/main" id="{3B7C8CE0-DF83-0397-A112-2B46BD85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49" y="5165998"/>
            <a:ext cx="4154849" cy="8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B0584B-75CE-136F-E8F6-39B12E953D91}"/>
              </a:ext>
            </a:extLst>
          </p:cNvPr>
          <p:cNvSpPr txBox="1"/>
          <p:nvPr/>
        </p:nvSpPr>
        <p:spPr>
          <a:xfrm>
            <a:off x="2462645" y="6030278"/>
            <a:ext cx="18886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www.specialolympics.cz</a:t>
            </a:r>
            <a:endParaRPr lang="cs-CZ" sz="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16533B-8020-5F6C-445B-D29C7E4CB504}"/>
              </a:ext>
            </a:extLst>
          </p:cNvPr>
          <p:cNvSpPr txBox="1"/>
          <p:nvPr/>
        </p:nvSpPr>
        <p:spPr>
          <a:xfrm>
            <a:off x="6901511" y="6120278"/>
            <a:ext cx="1935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www.specialolympics.org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917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MP – VIRTUS - 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Virtus</a:t>
            </a:r>
            <a:r>
              <a:rPr lang="cs-CZ" sz="2400" dirty="0"/>
              <a:t> – </a:t>
            </a:r>
            <a:r>
              <a:rPr lang="cs-CZ" sz="2400" dirty="0" err="1"/>
              <a:t>Africa</a:t>
            </a:r>
            <a:r>
              <a:rPr lang="cs-CZ" sz="2400" dirty="0"/>
              <a:t>/</a:t>
            </a:r>
            <a:r>
              <a:rPr lang="cs-CZ" sz="2400" dirty="0" err="1"/>
              <a:t>Americas</a:t>
            </a:r>
            <a:r>
              <a:rPr lang="cs-CZ" sz="2400" dirty="0"/>
              <a:t>/</a:t>
            </a:r>
            <a:r>
              <a:rPr lang="cs-CZ" sz="2400" dirty="0" err="1"/>
              <a:t>Asia</a:t>
            </a:r>
            <a:r>
              <a:rPr lang="cs-CZ" sz="2400" dirty="0"/>
              <a:t>/</a:t>
            </a:r>
            <a:r>
              <a:rPr lang="cs-CZ" sz="2400" dirty="0" err="1"/>
              <a:t>Oceania</a:t>
            </a:r>
            <a:r>
              <a:rPr lang="cs-CZ" sz="2400" dirty="0"/>
              <a:t>/</a:t>
            </a:r>
            <a:r>
              <a:rPr lang="cs-CZ" sz="2400" dirty="0" err="1"/>
              <a:t>Europe</a:t>
            </a:r>
            <a:r>
              <a:rPr lang="cs-CZ" sz="2400" dirty="0"/>
              <a:t> Region</a:t>
            </a:r>
            <a:endParaRPr lang="cs-CZ" sz="1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Spolupracující mezinárodní federace – např. </a:t>
            </a:r>
            <a:r>
              <a:rPr lang="cs-CZ" sz="2400" dirty="0" err="1"/>
              <a:t>World</a:t>
            </a:r>
            <a:r>
              <a:rPr lang="cs-CZ" sz="2400" dirty="0"/>
              <a:t> Karate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 národní úrovni – spolupráce s ČPV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Výkonná organizace – ČSMPS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1992 – Paralympijské hry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2004 - </a:t>
            </a:r>
            <a:r>
              <a:rPr lang="cs-CZ" sz="2400" dirty="0" err="1"/>
              <a:t>Virtus</a:t>
            </a:r>
            <a:r>
              <a:rPr lang="cs-CZ" sz="2400" dirty="0"/>
              <a:t> </a:t>
            </a:r>
            <a:r>
              <a:rPr lang="cs-CZ" sz="2400" dirty="0" err="1"/>
              <a:t>Global</a:t>
            </a:r>
            <a:r>
              <a:rPr lang="cs-CZ" sz="2400" dirty="0"/>
              <a:t> </a:t>
            </a:r>
            <a:r>
              <a:rPr lang="cs-CZ" sz="2400" dirty="0" err="1"/>
              <a:t>Games</a:t>
            </a:r>
            <a:endParaRPr lang="cs-CZ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Otázka – je to správný směr u MP? Diskuse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9" name="Picture 2" descr="Výsledek obrázku pro inas fid">
            <a:extLst>
              <a:ext uri="{FF2B5EF4-FFF2-40B4-BE49-F238E27FC236}">
                <a16:creationId xmlns:a16="http://schemas.microsoft.com/office/drawing/2014/main" id="{A270110D-0D23-462A-B5CE-076BFA58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7263" y="4824196"/>
            <a:ext cx="3342960" cy="1007804"/>
          </a:xfrm>
          <a:prstGeom prst="rect">
            <a:avLst/>
          </a:prstGeom>
        </p:spPr>
      </p:pic>
      <p:pic>
        <p:nvPicPr>
          <p:cNvPr id="10" name="Obrázek 4">
            <a:extLst>
              <a:ext uri="{FF2B5EF4-FFF2-40B4-BE49-F238E27FC236}">
                <a16:creationId xmlns:a16="http://schemas.microsoft.com/office/drawing/2014/main" id="{92B6BE55-02A0-D661-BB89-CB94C4B6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00" y="4625863"/>
            <a:ext cx="2459423" cy="12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Výsledek obrázku pro ČSMPS">
            <a:extLst>
              <a:ext uri="{FF2B5EF4-FFF2-40B4-BE49-F238E27FC236}">
                <a16:creationId xmlns:a16="http://schemas.microsoft.com/office/drawing/2014/main" id="{2D9DFDD7-7C1C-95C4-B6DC-70736031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4422693"/>
            <a:ext cx="1421577" cy="180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45E17A-6898-477B-6E44-17C790598478}"/>
              </a:ext>
            </a:extLst>
          </p:cNvPr>
          <p:cNvSpPr txBox="1"/>
          <p:nvPr/>
        </p:nvSpPr>
        <p:spPr>
          <a:xfrm>
            <a:off x="3699164" y="6057900"/>
            <a:ext cx="1202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56AEE6-6321-AB4F-46A7-F32ED8A00ED4}"/>
              </a:ext>
            </a:extLst>
          </p:cNvPr>
          <p:cNvSpPr txBox="1"/>
          <p:nvPr/>
        </p:nvSpPr>
        <p:spPr>
          <a:xfrm>
            <a:off x="5621482" y="6089073"/>
            <a:ext cx="3283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upload.wikimedia.org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wikipedia</a:t>
            </a:r>
            <a:r>
              <a:rPr lang="cs-CZ" sz="800" dirty="0">
                <a:latin typeface="+mn-lt"/>
              </a:rPr>
              <a:t>/fr/d/</a:t>
            </a:r>
            <a:r>
              <a:rPr lang="cs-CZ" sz="800" dirty="0" err="1">
                <a:latin typeface="+mn-lt"/>
              </a:rPr>
              <a:t>df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Virtus_Logo.png</a:t>
            </a:r>
            <a:endParaRPr lang="cs-CZ" sz="8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416C1D-4023-4CE4-8915-875602E2EFE1}"/>
              </a:ext>
            </a:extLst>
          </p:cNvPr>
          <p:cNvSpPr txBox="1"/>
          <p:nvPr/>
        </p:nvSpPr>
        <p:spPr>
          <a:xfrm>
            <a:off x="8927722" y="6089073"/>
            <a:ext cx="9044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csmps.cz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4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3D379AC6-C2AC-59C8-BAA0-14188A7AC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822" y="73382"/>
            <a:ext cx="8778356" cy="6154618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316AFD7-925E-760A-49CF-EF443D8C43DA}"/>
              </a:ext>
            </a:extLst>
          </p:cNvPr>
          <p:cNvSpPr txBox="1"/>
          <p:nvPr/>
        </p:nvSpPr>
        <p:spPr>
          <a:xfrm>
            <a:off x="9381991" y="6264556"/>
            <a:ext cx="11031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Válková 2019</a:t>
            </a:r>
          </a:p>
        </p:txBody>
      </p:sp>
    </p:spTree>
    <p:extLst>
      <p:ext uri="{BB962C8B-B14F-4D97-AF65-F5344CB8AC3E}">
        <p14:creationId xmlns:p14="http://schemas.microsoft.com/office/powerpoint/2010/main" val="4256331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Para – vývoj IPC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4089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1944 – </a:t>
            </a:r>
            <a:r>
              <a:rPr lang="cs-CZ" sz="2000" dirty="0" err="1"/>
              <a:t>Guttman</a:t>
            </a:r>
            <a:r>
              <a:rPr lang="cs-CZ" sz="2000" dirty="0"/>
              <a:t> zakládá rehabilitační centrum </a:t>
            </a:r>
            <a:r>
              <a:rPr lang="cs-CZ" sz="2000" dirty="0" err="1"/>
              <a:t>Stoke</a:t>
            </a:r>
            <a:r>
              <a:rPr lang="cs-CZ" sz="2000" dirty="0"/>
              <a:t> </a:t>
            </a:r>
            <a:r>
              <a:rPr lang="cs-CZ" sz="2000" dirty="0" err="1"/>
              <a:t>Mandeville</a:t>
            </a: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29. července 1948 - </a:t>
            </a:r>
            <a:r>
              <a:rPr lang="cs-CZ" sz="2000" dirty="0" err="1"/>
              <a:t>Stoke</a:t>
            </a:r>
            <a:r>
              <a:rPr lang="cs-CZ" sz="2000" dirty="0"/>
              <a:t> </a:t>
            </a:r>
            <a:r>
              <a:rPr lang="cs-CZ" sz="2000" dirty="0" err="1"/>
              <a:t>Mandevillské</a:t>
            </a:r>
            <a:r>
              <a:rPr lang="cs-CZ" sz="2000" dirty="0"/>
              <a:t> hry (lukostřelba)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1952 – ISMG – mezinárodní (účast Nizozemců)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1959 - Mezinárodní výbor </a:t>
            </a:r>
            <a:r>
              <a:rPr lang="cs-CZ" sz="2000" dirty="0" err="1"/>
              <a:t>Stoke</a:t>
            </a:r>
            <a:r>
              <a:rPr lang="cs-CZ" sz="2000" dirty="0"/>
              <a:t> </a:t>
            </a:r>
            <a:r>
              <a:rPr lang="cs-CZ" sz="2000" dirty="0" err="1"/>
              <a:t>Mandevillských</a:t>
            </a:r>
            <a:r>
              <a:rPr lang="cs-CZ" sz="2000" dirty="0"/>
              <a:t> her (ISMGC) – až do 1972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1960 – Řím – 1. paralympijské hry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1964 - Mezinárodní sportovní organizace pro osoby se zdravotním postižením (ISOD)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1976 – 1. zimní paralympijské hry – </a:t>
            </a:r>
            <a:r>
              <a:rPr lang="cs-CZ" sz="2000" dirty="0" err="1"/>
              <a:t>Örnsköldsvik</a:t>
            </a: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1976 – poprvé začleněni sportovci s amputacemi a ZP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1980 – poprvé začleněni CP</a:t>
            </a:r>
            <a:endParaRPr lang="cs-CZ" sz="1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E06366A-4A45-DDC9-2652-6724C396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1" y="469616"/>
            <a:ext cx="1873426" cy="244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E2A265-4048-A23E-95AB-0CA67C88E4CF}"/>
              </a:ext>
            </a:extLst>
          </p:cNvPr>
          <p:cNvSpPr txBox="1"/>
          <p:nvPr/>
        </p:nvSpPr>
        <p:spPr>
          <a:xfrm>
            <a:off x="719999" y="493516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4"/>
              </a:rPr>
              <a:t>https://</a:t>
            </a:r>
            <a:r>
              <a:rPr lang="cs-CZ" sz="1600" dirty="0" err="1">
                <a:hlinkClick r:id="rId4"/>
              </a:rPr>
              <a:t>www.paralympic.org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ipc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history</a:t>
            </a:r>
            <a:endParaRPr lang="cs-CZ" sz="1600" dirty="0"/>
          </a:p>
        </p:txBody>
      </p:sp>
      <p:pic>
        <p:nvPicPr>
          <p:cNvPr id="6146" name="Picture 2" descr="The British Newspaper Archive Blog Paralympic Games | The British Newspaper  Archive Blog">
            <a:extLst>
              <a:ext uri="{FF2B5EF4-FFF2-40B4-BE49-F238E27FC236}">
                <a16:creationId xmlns:a16="http://schemas.microsoft.com/office/drawing/2014/main" id="{DD7B1ACA-C007-2C5B-42FE-E3054B95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77" y="3567550"/>
            <a:ext cx="3535629" cy="23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F01739-B414-DADB-2D4A-E07B263DF78D}"/>
              </a:ext>
            </a:extLst>
          </p:cNvPr>
          <p:cNvSpPr txBox="1"/>
          <p:nvPr/>
        </p:nvSpPr>
        <p:spPr>
          <a:xfrm>
            <a:off x="8252177" y="5964835"/>
            <a:ext cx="1202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922057-FD3B-3604-3D7B-519F7A593D5B}"/>
              </a:ext>
            </a:extLst>
          </p:cNvPr>
          <p:cNvSpPr txBox="1"/>
          <p:nvPr/>
        </p:nvSpPr>
        <p:spPr>
          <a:xfrm>
            <a:off x="9855731" y="2941524"/>
            <a:ext cx="60994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99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Olympismus – Para – vývoj IPC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4089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1982 - Mezinárodního koordinačního výboru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CPISRA: Mezinárodní asociace pro sport a rekreaci osob s dětskou mozkovou obrnou (</a:t>
            </a:r>
            <a:r>
              <a:rPr lang="cs-CZ" sz="1200" dirty="0" err="1"/>
              <a:t>Cerebral</a:t>
            </a:r>
            <a:r>
              <a:rPr lang="cs-CZ" sz="1200" dirty="0"/>
              <a:t> </a:t>
            </a:r>
            <a:r>
              <a:rPr lang="cs-CZ" sz="1200" dirty="0" err="1"/>
              <a:t>Palsy</a:t>
            </a:r>
            <a:r>
              <a:rPr lang="cs-CZ" sz="1200" dirty="0"/>
              <a:t> International Sport and </a:t>
            </a:r>
            <a:r>
              <a:rPr lang="cs-CZ" sz="1200" dirty="0" err="1"/>
              <a:t>Recreation</a:t>
            </a:r>
            <a:r>
              <a:rPr lang="cs-CZ" sz="1200" dirty="0"/>
              <a:t> </a:t>
            </a:r>
            <a:r>
              <a:rPr lang="cs-CZ" sz="1200" dirty="0" err="1"/>
              <a:t>Association</a:t>
            </a:r>
            <a:r>
              <a:rPr lang="cs-CZ" sz="1200" dirty="0"/>
              <a:t>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IBSA: Mezinárodní sportovní federace nevidomých sportovců (International Blind </a:t>
            </a:r>
            <a:r>
              <a:rPr lang="cs-CZ" sz="1200" dirty="0" err="1"/>
              <a:t>Sports</a:t>
            </a:r>
            <a:r>
              <a:rPr lang="cs-CZ" sz="1200" dirty="0"/>
              <a:t> </a:t>
            </a:r>
            <a:r>
              <a:rPr lang="cs-CZ" sz="1200" dirty="0" err="1"/>
              <a:t>Federation</a:t>
            </a:r>
            <a:r>
              <a:rPr lang="cs-CZ" sz="1200" dirty="0"/>
              <a:t>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INAS-FID: Mezinárodní sportovní federace osob s postižením intelektu (International </a:t>
            </a:r>
            <a:r>
              <a:rPr lang="cs-CZ" sz="1200" dirty="0" err="1"/>
              <a:t>Sports</a:t>
            </a:r>
            <a:r>
              <a:rPr lang="cs-CZ" sz="1200" dirty="0"/>
              <a:t> </a:t>
            </a:r>
            <a:r>
              <a:rPr lang="cs-CZ" sz="1200" dirty="0" err="1"/>
              <a:t>Federation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Persons</a:t>
            </a:r>
            <a:r>
              <a:rPr lang="cs-CZ" sz="1200" dirty="0"/>
              <a:t>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Intellectual</a:t>
            </a:r>
            <a:r>
              <a:rPr lang="cs-CZ" sz="1200" dirty="0"/>
              <a:t> Disability)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IWAS: Mezinárodní sportovní federace vozíčkářů a </a:t>
            </a:r>
            <a:r>
              <a:rPr lang="cs-CZ" sz="1200" dirty="0" err="1"/>
              <a:t>amputářů</a:t>
            </a:r>
            <a:r>
              <a:rPr lang="cs-CZ" sz="1200" dirty="0"/>
              <a:t> (vznikla v roce 2004 spojením ISOD a ISMWSF; International </a:t>
            </a:r>
            <a:r>
              <a:rPr lang="cs-CZ" sz="1200" dirty="0" err="1"/>
              <a:t>Wheelchair</a:t>
            </a:r>
            <a:r>
              <a:rPr lang="cs-CZ" sz="1200" dirty="0"/>
              <a:t> and </a:t>
            </a:r>
            <a:r>
              <a:rPr lang="cs-CZ" sz="1200" dirty="0" err="1"/>
              <a:t>Amputee</a:t>
            </a:r>
            <a:r>
              <a:rPr lang="cs-CZ" sz="1200" dirty="0"/>
              <a:t> </a:t>
            </a:r>
            <a:r>
              <a:rPr lang="cs-CZ" sz="1200" dirty="0" err="1"/>
              <a:t>Sports</a:t>
            </a:r>
            <a:r>
              <a:rPr lang="cs-CZ" sz="1200" dirty="0"/>
              <a:t> </a:t>
            </a:r>
            <a:r>
              <a:rPr lang="cs-CZ" sz="1200" dirty="0" err="1"/>
              <a:t>Federation</a:t>
            </a:r>
            <a:r>
              <a:rPr lang="cs-CZ" sz="1200" dirty="0"/>
              <a:t>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ICSD (dříve CISS): Mezinárodní </a:t>
            </a:r>
            <a:r>
              <a:rPr lang="cs-CZ" sz="1200" dirty="0" err="1"/>
              <a:t>deaflympijský</a:t>
            </a:r>
            <a:r>
              <a:rPr lang="cs-CZ" sz="1200" dirty="0"/>
              <a:t> výbor – členem IOSD/IPC v letech 1986 – 1995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1989 - Mezinárodní paralympijský výbor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Belgie -&gt; Německo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183 NPC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International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Stoke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Mandeville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Games</a:t>
            </a:r>
            <a:r>
              <a:rPr lang="cs-CZ" sz="1100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cs-CZ" sz="1100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Federation</a:t>
            </a:r>
            <a:endParaRPr lang="cs-CZ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2024 – poprvé sjednocené logo OH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5122" name="Picture 2" descr="Olympic flame or dating ad? Paris 2024 logo divides opinion - BBC News">
            <a:extLst>
              <a:ext uri="{FF2B5EF4-FFF2-40B4-BE49-F238E27FC236}">
                <a16:creationId xmlns:a16="http://schemas.microsoft.com/office/drawing/2014/main" id="{7A05A0A3-6C89-4AF7-B721-A2381A194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43" y="3604300"/>
            <a:ext cx="4312356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5918DA-8FAE-89CC-D1C2-463200B65D40}"/>
              </a:ext>
            </a:extLst>
          </p:cNvPr>
          <p:cNvSpPr txBox="1"/>
          <p:nvPr/>
        </p:nvSpPr>
        <p:spPr>
          <a:xfrm>
            <a:off x="5852043" y="6029260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</a:t>
            </a:r>
            <a:r>
              <a:rPr lang="cs-CZ" sz="800" dirty="0" err="1">
                <a:latin typeface="+mn-lt"/>
              </a:rPr>
              <a:t>paralympics.org</a:t>
            </a:r>
            <a:endParaRPr lang="cs-CZ" sz="800" dirty="0"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54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Zapsaný spolek (dříve občanská sdružení)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důraz na členskou základnu, která se zasluhuje o dosažení vytyčeného účelu spolku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typicky sportovní kluby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Zapsaný ústav (dříve o.p.s.)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pro svou společensky prospěšnou činnost využívá jak osobní, tak majetkovou složku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nemá členy, pouze statutární orgán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Nadace / nadační fond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založeny primárně na majetkové povaze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200" dirty="0"/>
              <a:t>majetek je vyčleňován pro konkrétní obecně prospěšnou aktivity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37923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Největší NNO (2024)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Fotbalová asociace České Republiky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CESNET, zájmové sdružení právnických osob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svaz ledního hokeje z.s.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Člověk v tísni, </a:t>
            </a:r>
            <a:r>
              <a:rPr lang="cs-CZ" sz="2000" dirty="0" err="1"/>
              <a:t>o.p.s</a:t>
            </a:r>
            <a:endParaRPr lang="cs-CZ" sz="20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atletický svaz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Horská služba ČR, o.p.s.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tenisový svaz z.s.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Svaz měst a obcí České republiky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olympijský výbor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b="1" dirty="0"/>
              <a:t>Český volejbalový svaz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cs-CZ" sz="2000" b="1" dirty="0"/>
          </a:p>
          <a:p>
            <a:pPr marL="0" indent="0">
              <a:lnSpc>
                <a:spcPct val="100000"/>
              </a:lnSpc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6/10 mají pole působnosti ve sportu!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666000" y="4799478"/>
            <a:ext cx="30684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financniarchitekti.cz</a:t>
            </a:r>
            <a:r>
              <a:rPr lang="cs-CZ" sz="800" dirty="0">
                <a:latin typeface="+mn-lt"/>
              </a:rPr>
              <a:t>/top-15-neziskove-organizace/</a:t>
            </a:r>
          </a:p>
        </p:txBody>
      </p:sp>
    </p:spTree>
    <p:extLst>
      <p:ext uri="{BB962C8B-B14F-4D97-AF65-F5344CB8AC3E}">
        <p14:creationId xmlns:p14="http://schemas.microsoft.com/office/powerpoint/2010/main" val="824675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68036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prodej výrobků a služeb, příjmy z majetku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státní dotace, granty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příspěvky od obcí a krajů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dary od občanů a firem nebo členské příspěvky nadací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práce zdarma - dobrovolníci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</p:txBody>
      </p:sp>
      <p:pic>
        <p:nvPicPr>
          <p:cNvPr id="7" name="Obrázek 6" descr="Obsah obrázku text, snímek obrazovky, číslo, dokument&#10;&#10;Popis byl vytvořen automaticky">
            <a:extLst>
              <a:ext uri="{FF2B5EF4-FFF2-40B4-BE49-F238E27FC236}">
                <a16:creationId xmlns:a16="http://schemas.microsoft.com/office/drawing/2014/main" id="{51358A5A-DB07-F9B7-7D5B-97DB0B4C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28" y="720000"/>
            <a:ext cx="4036272" cy="50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51E4B5-856B-A280-0E34-E257BD3CA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B6E2A7-89F2-219D-4135-46A182BB4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A8B6F6-046B-98EB-8C59-1A904FA9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Sport </a:t>
            </a:r>
            <a:r>
              <a:rPr lang="cs-CZ" sz="2200" err="1"/>
              <a:t>x</a:t>
            </a:r>
            <a:r>
              <a:rPr lang="cs-CZ" sz="2200"/>
              <a:t> sociální 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FF090-6BD8-2C25-39BF-4DEA9DF7248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Podpora sportu </a:t>
            </a:r>
            <a:r>
              <a:rPr lang="cs-CZ" dirty="0" err="1"/>
              <a:t>x</a:t>
            </a:r>
            <a:r>
              <a:rPr lang="cs-CZ" dirty="0"/>
              <a:t> podpora sociálních služeb</a:t>
            </a:r>
          </a:p>
          <a:p>
            <a:pPr>
              <a:spcAft>
                <a:spcPts val="600"/>
              </a:spcAft>
            </a:pPr>
            <a:r>
              <a:rPr lang="cs-CZ" dirty="0"/>
              <a:t>Stárnutí obyvatelstva a nárůst počtu osob s postižením</a:t>
            </a:r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Která složka neziskového sektoru je důležitější?</a:t>
            </a:r>
          </a:p>
          <a:p>
            <a:pPr>
              <a:spcAft>
                <a:spcPts val="600"/>
              </a:spcAft>
            </a:pPr>
            <a:r>
              <a:rPr lang="cs-CZ" dirty="0"/>
              <a:t>Dá se to vůbec rozhodnout?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9EA1A-6E1E-600F-2C89-31BE9BAE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80" y="1701505"/>
            <a:ext cx="413999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10E06C-87A2-26D1-4E61-BDFDD4808F6B}"/>
              </a:ext>
            </a:extLst>
          </p:cNvPr>
          <p:cNvSpPr txBox="1"/>
          <p:nvPr/>
        </p:nvSpPr>
        <p:spPr>
          <a:xfrm>
            <a:off x="7597151" y="5850085"/>
            <a:ext cx="25282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600" dirty="0">
                <a:latin typeface="+mn-lt"/>
              </a:rPr>
              <a:t>https://</a:t>
            </a:r>
            <a:r>
              <a:rPr lang="cs-CZ" sz="600" dirty="0" err="1">
                <a:latin typeface="+mn-lt"/>
              </a:rPr>
              <a:t>en.m.wikipedia.org</a:t>
            </a:r>
            <a:r>
              <a:rPr lang="cs-CZ" sz="600" dirty="0">
                <a:latin typeface="+mn-lt"/>
              </a:rPr>
              <a:t>/wiki/File:South_Korea_road_sign_312.svg</a:t>
            </a:r>
          </a:p>
        </p:txBody>
      </p:sp>
    </p:spTree>
    <p:extLst>
      <p:ext uri="{BB962C8B-B14F-4D97-AF65-F5344CB8AC3E}">
        <p14:creationId xmlns:p14="http://schemas.microsoft.com/office/powerpoint/2010/main" val="121618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-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to je? Pro koho určená? Cíl?</a:t>
            </a:r>
            <a:r>
              <a:rPr lang="cs-CZ" sz="3200" dirty="0">
                <a:effectLst/>
              </a:rPr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155911" cy="4139998"/>
          </a:xfrm>
        </p:spPr>
        <p:txBody>
          <a:bodyPr/>
          <a:lstStyle/>
          <a:p>
            <a:r>
              <a:rPr lang="cs-CZ" dirty="0"/>
              <a:t>Činnost, kterou by měla být zajišťována pomoc osobám v nepříznivé situaci </a:t>
            </a:r>
          </a:p>
          <a:p>
            <a:r>
              <a:rPr lang="cs-CZ" dirty="0"/>
              <a:t>Zprostředkovává je „poskytovatel sociálních služeb“ (někdy osoby blízké, příbuzenstvo) </a:t>
            </a:r>
          </a:p>
          <a:p>
            <a:r>
              <a:rPr lang="cs-CZ" dirty="0"/>
              <a:t>Cíl: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Naplňovat individuální potřeby klienta,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Zachovat lidskou důstojnost,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Rozvíjet schopnosti a dovednosti klienta,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/>
              <a:t>Zlepšit či alespoň zachovat soběstačnost (dochází často, ale i k regresi klienta),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Poskytovat službu v náležité kvalitě a s respektem. 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-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rozdělení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Dle místa poskytování:</a:t>
            </a:r>
          </a:p>
          <a:p>
            <a:pPr lvl="1"/>
            <a:r>
              <a:rPr lang="cs-CZ" dirty="0"/>
              <a:t>Terénní (dojíždění ke klientovi, doprovázení klienta)</a:t>
            </a:r>
          </a:p>
          <a:p>
            <a:pPr lvl="1"/>
            <a:r>
              <a:rPr lang="cs-CZ" dirty="0"/>
              <a:t>Ambulantní (klient dochází za nimi)</a:t>
            </a:r>
          </a:p>
          <a:p>
            <a:pPr lvl="1"/>
            <a:r>
              <a:rPr lang="cs-CZ" dirty="0"/>
              <a:t>Pobytové (klient tam tráví čas i přes noc)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Dle druhu vykonávané pomoci:</a:t>
            </a:r>
          </a:p>
          <a:p>
            <a:pPr lvl="1"/>
            <a:r>
              <a:rPr lang="cs-CZ" dirty="0"/>
              <a:t>Služby sociální péče</a:t>
            </a:r>
          </a:p>
          <a:p>
            <a:pPr lvl="1"/>
            <a:r>
              <a:rPr lang="cs-CZ" dirty="0"/>
              <a:t>Služby sociální prevence</a:t>
            </a:r>
          </a:p>
          <a:p>
            <a:pPr lvl="1"/>
            <a:r>
              <a:rPr lang="cs-CZ" dirty="0"/>
              <a:t>Sociální poradenství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24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služby </a:t>
            </a:r>
            <a:r>
              <a:rPr lang="cs-CZ" sz="3200" dirty="0"/>
              <a:t>-</a:t>
            </a:r>
            <a:r>
              <a:rPr lang="cs-CZ" dirty="0"/>
              <a:t> </a:t>
            </a:r>
            <a:r>
              <a:rPr lang="cs-CZ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poradenství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poskytováno osobám v nepříznivých sociálních situacích</a:t>
            </a:r>
          </a:p>
          <a:p>
            <a:r>
              <a:rPr lang="cs-CZ" dirty="0"/>
              <a:t>Poskytuje jim potřebné informace, přispívá k řešení jejich situace, zprostředkovává kontakty a provádí terapeutické činnosti</a:t>
            </a:r>
          </a:p>
          <a:p>
            <a:r>
              <a:rPr lang="cs-CZ" dirty="0"/>
              <a:t>Dva druhy: </a:t>
            </a:r>
          </a:p>
          <a:p>
            <a:pPr lvl="1"/>
            <a:r>
              <a:rPr lang="cs-CZ" dirty="0"/>
              <a:t>Základní (součást všech druhů sociálních služeb)</a:t>
            </a:r>
          </a:p>
          <a:p>
            <a:pPr lvl="1"/>
            <a:r>
              <a:rPr lang="cs-CZ" dirty="0"/>
              <a:t>Odborné (poradny občanské, manželské, rodinné, sociální, pro oběti trestných činů a domácího násilí, sociálně právní pro osoby se zdravotním postižením a seniory)</a:t>
            </a:r>
          </a:p>
          <a:p>
            <a:r>
              <a:rPr lang="cs-CZ" dirty="0"/>
              <a:t>Bez úhrady 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pic>
        <p:nvPicPr>
          <p:cNvPr id="8194" name="Picture 2" descr="Bílý kruh bezpečí - Frysko.cz">
            <a:extLst>
              <a:ext uri="{FF2B5EF4-FFF2-40B4-BE49-F238E27FC236}">
                <a16:creationId xmlns:a16="http://schemas.microsoft.com/office/drawing/2014/main" id="{98795FB6-4164-0277-9DFE-9F921851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37" y="4558594"/>
            <a:ext cx="3018926" cy="16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6B0B38-44AD-9500-172F-99D714C73DA2}"/>
              </a:ext>
            </a:extLst>
          </p:cNvPr>
          <p:cNvSpPr txBox="1"/>
          <p:nvPr/>
        </p:nvSpPr>
        <p:spPr>
          <a:xfrm>
            <a:off x="4586537" y="6228000"/>
            <a:ext cx="3828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www.frysko.cz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/2018/10/</a:t>
            </a:r>
            <a:r>
              <a:rPr lang="cs-CZ" sz="800" dirty="0" err="1">
                <a:latin typeface="+mn-lt"/>
              </a:rPr>
              <a:t>bily_kruh_bezpeci.png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4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5393</TotalTime>
  <Words>2078</Words>
  <Application>Microsoft Macintosh PowerPoint</Application>
  <PresentationFormat>Širokoúhlá obrazovka</PresentationFormat>
  <Paragraphs>359</Paragraphs>
  <Slides>27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Aptos</vt:lpstr>
      <vt:lpstr>Arial</vt:lpstr>
      <vt:lpstr>Arial</vt:lpstr>
      <vt:lpstr>Calibri</vt:lpstr>
      <vt:lpstr>Courier New</vt:lpstr>
      <vt:lpstr>Tahoma</vt:lpstr>
      <vt:lpstr>Wingdings</vt:lpstr>
      <vt:lpstr>Prezentace_MU_CZ</vt:lpstr>
      <vt:lpstr>Neziskovka a sociální služby</vt:lpstr>
      <vt:lpstr>Úvod do NNO</vt:lpstr>
      <vt:lpstr>Typy</vt:lpstr>
      <vt:lpstr>Největší NNO (2024)</vt:lpstr>
      <vt:lpstr>Financování NNO</vt:lpstr>
      <vt:lpstr>Sport x sociální služby</vt:lpstr>
      <vt:lpstr>Sociální služby - Co to je? Pro koho určená? Cíl? </vt:lpstr>
      <vt:lpstr>Sociální služby - rozdělení</vt:lpstr>
      <vt:lpstr>Sociální služby - poradenství</vt:lpstr>
      <vt:lpstr>Sociální služby – služby sociální péče</vt:lpstr>
      <vt:lpstr>Sociální služby – prevence</vt:lpstr>
      <vt:lpstr>Sociální služby – legislativa</vt:lpstr>
      <vt:lpstr>Sociální služby – poskytovatelé</vt:lpstr>
      <vt:lpstr>Sociální služby – nárokovost</vt:lpstr>
      <vt:lpstr>Sociální služby – nárokovost</vt:lpstr>
      <vt:lpstr>Sociální služby – Co je co?</vt:lpstr>
      <vt:lpstr>Prezentace aplikace PowerPoint</vt:lpstr>
      <vt:lpstr>Historie sportovních akcí a střešní organizace v parasportu</vt:lpstr>
      <vt:lpstr>Olympismus - vrchol</vt:lpstr>
      <vt:lpstr>Olympismus - Deaf</vt:lpstr>
      <vt:lpstr>Olympismus – Deaf - struktura</vt:lpstr>
      <vt:lpstr>Olympismus – MP</vt:lpstr>
      <vt:lpstr>Olympismus – MP – SO - struktura</vt:lpstr>
      <vt:lpstr>Olympismus – MP – VIRTUS - struktura</vt:lpstr>
      <vt:lpstr>Prezentace aplikace PowerPoint</vt:lpstr>
      <vt:lpstr>Olympismus – Para – vývoj IPC</vt:lpstr>
      <vt:lpstr>Olympismus – Para – vývoj IPC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64</cp:revision>
  <cp:lastPrinted>1601-01-01T00:00:00Z</cp:lastPrinted>
  <dcterms:created xsi:type="dcterms:W3CDTF">2024-02-18T15:20:23Z</dcterms:created>
  <dcterms:modified xsi:type="dcterms:W3CDTF">2024-04-18T12:34:44Z</dcterms:modified>
</cp:coreProperties>
</file>