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4" r:id="rId3"/>
    <p:sldId id="366" r:id="rId4"/>
    <p:sldId id="367" r:id="rId5"/>
    <p:sldId id="389" r:id="rId6"/>
    <p:sldId id="368" r:id="rId7"/>
    <p:sldId id="341" r:id="rId8"/>
    <p:sldId id="369" r:id="rId9"/>
    <p:sldId id="370" r:id="rId10"/>
    <p:sldId id="371" r:id="rId11"/>
    <p:sldId id="372" r:id="rId12"/>
    <p:sldId id="388" r:id="rId13"/>
    <p:sldId id="354" r:id="rId14"/>
    <p:sldId id="373" r:id="rId15"/>
    <p:sldId id="375" r:id="rId16"/>
    <p:sldId id="380" r:id="rId17"/>
    <p:sldId id="381" r:id="rId18"/>
    <p:sldId id="384" r:id="rId19"/>
    <p:sldId id="385" r:id="rId20"/>
    <p:sldId id="386" r:id="rId21"/>
    <p:sldId id="387" r:id="rId22"/>
    <p:sldId id="377" r:id="rId23"/>
    <p:sldId id="378" r:id="rId24"/>
    <p:sldId id="379" r:id="rId25"/>
    <p:sldId id="376" r:id="rId26"/>
    <p:sldId id="374" r:id="rId27"/>
    <p:sldId id="339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2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336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8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0761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273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5297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3019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7759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46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73339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4659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9969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270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64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9417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2527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012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76948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45359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7738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2714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9896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8300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2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02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9509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58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8419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18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lunteers4sport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brovolnickecentrum.cz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198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v-cesku-je-na-1-5-milionu-dobrovolniku-jejich-cinnost-ma-hodnotu-az-38-miliard.asp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Humanitární činnost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1800" dirty="0"/>
              <a:t>Mgr. Vojtěch Kocůrek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princip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9394384" cy="4139998"/>
          </a:xfrm>
        </p:spPr>
        <p:txBody>
          <a:bodyPr/>
          <a:lstStyle/>
          <a:p>
            <a:pPr eaLnBrk="1" hangingPunct="1"/>
            <a:r>
              <a:rPr lang="cs-CZ" altLang="en-US" dirty="0"/>
              <a:t>Vyhrazená místa pro imobilní (např dle pravidel UEFA)</a:t>
            </a:r>
          </a:p>
          <a:p>
            <a:pPr eaLnBrk="1" hangingPunct="1"/>
            <a:r>
              <a:rPr lang="cs-CZ" altLang="en-US" dirty="0"/>
              <a:t>Volné vstupenky</a:t>
            </a:r>
          </a:p>
          <a:p>
            <a:pPr eaLnBrk="1" hangingPunct="1"/>
            <a:r>
              <a:rPr lang="cs-CZ" altLang="en-US" dirty="0"/>
              <a:t>Návštěvy tréninků – vzájemně</a:t>
            </a:r>
          </a:p>
          <a:p>
            <a:pPr eaLnBrk="1" hangingPunct="1"/>
            <a:r>
              <a:rPr lang="cs-CZ" altLang="en-US" dirty="0"/>
              <a:t>Paralelní turnaje</a:t>
            </a:r>
          </a:p>
          <a:p>
            <a:pPr eaLnBrk="1" hangingPunct="1"/>
            <a:r>
              <a:rPr lang="cs-CZ" altLang="en-US" dirty="0"/>
              <a:t>Systematická (smluvní) spolupráce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4726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Orientace těchto činností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9394384" cy="4139998"/>
          </a:xfrm>
        </p:spPr>
        <p:txBody>
          <a:bodyPr/>
          <a:lstStyle/>
          <a:p>
            <a:pPr eaLnBrk="1" hangingPunct="1"/>
            <a:r>
              <a:rPr lang="cs-CZ" altLang="en-US" dirty="0"/>
              <a:t>Vlastní kolegy, veterány</a:t>
            </a:r>
          </a:p>
          <a:p>
            <a:pPr eaLnBrk="1" hangingPunct="1"/>
            <a:r>
              <a:rPr lang="cs-CZ" altLang="en-US" dirty="0"/>
              <a:t>Děti, mládež</a:t>
            </a:r>
          </a:p>
          <a:p>
            <a:pPr eaLnBrk="1" hangingPunct="1"/>
            <a:r>
              <a:rPr lang="cs-CZ" altLang="en-US" dirty="0"/>
              <a:t>Sociální aktivity</a:t>
            </a:r>
          </a:p>
          <a:p>
            <a:pPr eaLnBrk="1" hangingPunct="1"/>
            <a:r>
              <a:rPr lang="cs-CZ" altLang="en-US" dirty="0"/>
              <a:t>Skupiny s postižením : MP, </a:t>
            </a:r>
            <a:r>
              <a:rPr lang="cs-CZ" altLang="en-US" dirty="0" err="1"/>
              <a:t>ZrP</a:t>
            </a:r>
            <a:r>
              <a:rPr lang="cs-CZ" altLang="en-US" dirty="0"/>
              <a:t>, SP, TP</a:t>
            </a:r>
          </a:p>
          <a:p>
            <a:pPr eaLnBrk="1" hangingPunct="1"/>
            <a:r>
              <a:rPr lang="cs-CZ" altLang="en-US" dirty="0"/>
              <a:t>Aktuální události</a:t>
            </a: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857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Ambasadorství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297829" cy="4139998"/>
          </a:xfrm>
        </p:spPr>
        <p:txBody>
          <a:bodyPr/>
          <a:lstStyle/>
          <a:p>
            <a:pPr eaLnBrk="1" hangingPunct="1"/>
            <a:r>
              <a:rPr lang="cs-CZ" altLang="ko-KR" sz="2800" dirty="0"/>
              <a:t>Ikona – přitažlivost jména, ztotožnění s akcí, lokalitou…</a:t>
            </a:r>
          </a:p>
          <a:p>
            <a:pPr eaLnBrk="1" hangingPunct="1"/>
            <a:r>
              <a:rPr lang="cs-CZ" altLang="en-US" dirty="0"/>
              <a:t>Ne každý na to má! </a:t>
            </a:r>
          </a:p>
          <a:p>
            <a:pPr eaLnBrk="1" hangingPunct="1"/>
            <a:r>
              <a:rPr lang="cs-CZ" altLang="en-US" sz="2800" dirty="0"/>
              <a:t>Většinou na principu dobrovolnictví, ale i formou placené spolupráce! V zahraničí součást profesionálních smluv.</a:t>
            </a:r>
          </a:p>
          <a:p>
            <a:pPr eaLnBrk="1" hangingPunct="1"/>
            <a:r>
              <a:rPr lang="cs-CZ" altLang="en-US" dirty="0"/>
              <a:t>Obvykle bývalý sportovec – má vztah k dané akci a nepovažuje roli za “snížení/znehodnocení“ své pozice</a:t>
            </a:r>
          </a:p>
          <a:p>
            <a:pPr eaLnBrk="1" hangingPunct="1"/>
            <a:r>
              <a:rPr lang="cs-CZ" altLang="en-US" sz="2800" dirty="0"/>
              <a:t>Prezentuje pozitivní energii, propaguje akci ale i samotnou myšlenku</a:t>
            </a:r>
          </a:p>
          <a:p>
            <a:pPr eaLnBrk="1" hangingPunct="1"/>
            <a:r>
              <a:rPr lang="cs-CZ" altLang="en-US" dirty="0"/>
              <a:t>Souhlasy – zveřejnění fotografií, smlouva s federací/klubem, …</a:t>
            </a:r>
          </a:p>
          <a:p>
            <a:pPr eaLnBrk="1" hangingPunct="1"/>
            <a:r>
              <a:rPr lang="cs-CZ" altLang="en-US" dirty="0"/>
              <a:t>Celebrita – para/nehendikepovaný, dětský sportovec, mimo sport </a:t>
            </a:r>
            <a:endParaRPr lang="cs-CZ" altLang="en-US" sz="2800" dirty="0"/>
          </a:p>
          <a:p>
            <a:pPr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29701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Dobrovolnictví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1800" dirty="0"/>
              <a:t>Mgr. Vojtěch Kocůrek</a:t>
            </a:r>
          </a:p>
        </p:txBody>
      </p:sp>
    </p:spTree>
    <p:extLst>
      <p:ext uri="{BB962C8B-B14F-4D97-AF65-F5344CB8AC3E}">
        <p14:creationId xmlns:p14="http://schemas.microsoft.com/office/powerpoint/2010/main" val="1490348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 význam dobrovolnictví ve sportu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„Dobrovolnictví je základním stavebním prvkem občanské společnosti. Uskutečňuje nejvznešenější aspirace lidstva - touhu po míru, svobodě, příležitostech, bezpečí a spravedlnosti pro všechny.“ </a:t>
            </a: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(Všeobecná deklarace o dobrovolnictví – BC. Michal </a:t>
            </a:r>
            <a:r>
              <a:rPr lang="cs-CZ" altLang="cs-CZ" sz="2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Trojáček</a:t>
            </a: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Mlčáka, Záškodné (2011) Není biologickou – ale </a:t>
            </a: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potřebou.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Není nucenou či otrockou prací, není placený, není aktivitou antisociální či kriminální.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Dobrovolnictví je vědomá, svobodně zvolená činnost </a:t>
            </a: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prospěch druhých.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(Tošner, </a:t>
            </a:r>
            <a:r>
              <a:rPr lang="cs-CZ" alt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Sozanská</a:t>
            </a: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2002)</a:t>
            </a:r>
            <a:r>
              <a:rPr lang="cs-CZ" altLang="cs-CZ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1260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pojetí dobrovolnictví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Aneb kde to bereme tak nějak běžně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Zdravotnické zařízení, aktivní zálohy, hasiči, HZS 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Ve PA/sportu – Sokol, KČT (značení tras, rozhledny, přístřešky)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Humanitární akce / hnutí – situace během pandemie Covidem, tornádo na Jižní Moravě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V ČR nejčastěji zdravotnictví a sociální služby, kultura, ekologie … sportovní dobrovolnictví se rozšiřuje až v posledních letech!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87625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dobrovolnictví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vymezení: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Jednorázové – maratony, pořadatelství, doplňkové služby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Permanentní (pravidelný rozvrh) – vedení skupin, asistence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Dlouhodobé (formou misí) - lékaři bez hranic, stavby škol v Africe …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76957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být dobrovolníkem?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Známý, kamarád, podniková etika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zkušenosti, pohledy a názory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Zpětná vazba na moje know-how, dovednosti, tudíž i profesní využití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Setkávání s týmem známých s novými lidmi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Týmový duch,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nadšení</a:t>
            </a:r>
          </a:p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Propagace a kontakty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425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 dobrovolníka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r>
              <a:rPr lang="cs-CZ" altLang="en-US" dirty="0"/>
              <a:t>žádný plat, finance (někdy příspěvek)</a:t>
            </a:r>
          </a:p>
          <a:p>
            <a:r>
              <a:rPr lang="cs-CZ" altLang="en-US" dirty="0"/>
              <a:t>volný přístup - vždy</a:t>
            </a:r>
          </a:p>
          <a:p>
            <a:r>
              <a:rPr lang="cs-CZ" altLang="en-US" dirty="0"/>
              <a:t>vzdělání, školení - vždy</a:t>
            </a:r>
            <a:endParaRPr lang="cs-CZ" altLang="en-US" b="1" dirty="0"/>
          </a:p>
          <a:p>
            <a:r>
              <a:rPr lang="cs-CZ" altLang="en-US" dirty="0"/>
              <a:t>uniforma – dres - většinou</a:t>
            </a:r>
          </a:p>
          <a:p>
            <a:r>
              <a:rPr lang="cs-CZ" altLang="en-US" dirty="0"/>
              <a:t>ubytování, stravování - někdy</a:t>
            </a:r>
          </a:p>
          <a:p>
            <a:r>
              <a:rPr lang="cs-CZ" altLang="en-US" dirty="0"/>
              <a:t>cesta do místa - někdy</a:t>
            </a:r>
            <a:endParaRPr lang="en-US" altLang="en-US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2390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dobrovolnictví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 eaLnBrk="1" hangingPunct="1"/>
            <a:r>
              <a:rPr lang="cs-CZ" altLang="en-US" dirty="0"/>
              <a:t>Účast ze své vlastní vůle, nadšení</a:t>
            </a:r>
          </a:p>
          <a:p>
            <a:pPr eaLnBrk="1" hangingPunct="1"/>
            <a:r>
              <a:rPr lang="cs-CZ" altLang="en-US" dirty="0"/>
              <a:t>Bezúplatně – nebo příspěvek na realizaci akce</a:t>
            </a:r>
          </a:p>
          <a:p>
            <a:pPr eaLnBrk="1" hangingPunct="1"/>
            <a:r>
              <a:rPr lang="cs-CZ" altLang="en-US" dirty="0"/>
              <a:t>Tendence – odměňování</a:t>
            </a:r>
          </a:p>
          <a:p>
            <a:pPr lvl="1"/>
            <a:r>
              <a:rPr lang="cs-CZ" altLang="en-US" dirty="0"/>
              <a:t>parkovné – místní doprava,</a:t>
            </a:r>
          </a:p>
          <a:p>
            <a:pPr lvl="1"/>
            <a:r>
              <a:rPr lang="cs-CZ" altLang="en-US" dirty="0"/>
              <a:t>oblečení/dres,</a:t>
            </a:r>
          </a:p>
          <a:p>
            <a:pPr lvl="1"/>
            <a:r>
              <a:rPr lang="cs-CZ" altLang="en-US" dirty="0"/>
              <a:t>pojištění akce,</a:t>
            </a:r>
          </a:p>
          <a:p>
            <a:pPr lvl="1"/>
            <a:r>
              <a:rPr lang="cs-CZ" altLang="en-US" dirty="0"/>
              <a:t>certifikát – suvenýr,</a:t>
            </a:r>
          </a:p>
          <a:p>
            <a:pPr lvl="1"/>
            <a:r>
              <a:rPr lang="cs-CZ" altLang="en-US" dirty="0"/>
              <a:t>pozvání - vstupenky </a:t>
            </a:r>
          </a:p>
          <a:p>
            <a:pPr lvl="1"/>
            <a:r>
              <a:rPr lang="cs-CZ" altLang="en-US" dirty="0"/>
              <a:t>stravování a pitný režim</a:t>
            </a:r>
          </a:p>
          <a:p>
            <a:pPr lvl="1"/>
            <a:endParaRPr lang="cs-CZ" altLang="en-US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0056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co jde?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139911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Máte obecnou představu o humanitárních projektech?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Je do nich váš klub zapojen?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Účastnili jste se nějaké? </a:t>
            </a:r>
          </a:p>
        </p:txBody>
      </p:sp>
    </p:spTree>
    <p:extLst>
      <p:ext uri="{BB962C8B-B14F-4D97-AF65-F5344CB8AC3E}">
        <p14:creationId xmlns:p14="http://schemas.microsoft.com/office/powerpoint/2010/main" val="2856447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– nevýhody dobrovolnictví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en-US" dirty="0"/>
              <a:t>Entusiasmus, ekonomický přínos, know-how,  propagace akce - podniku</a:t>
            </a:r>
          </a:p>
          <a:p>
            <a:pPr eaLnBrk="1" hangingPunct="1">
              <a:defRPr/>
            </a:pPr>
            <a:r>
              <a:rPr lang="cs-CZ" altLang="en-US" dirty="0"/>
              <a:t>Entusiasmus, chyby z nezkušenosti, nespolehlivost</a:t>
            </a:r>
          </a:p>
          <a:p>
            <a:pPr lvl="1">
              <a:defRPr/>
            </a:pPr>
            <a:r>
              <a:rPr lang="cs-CZ" altLang="en-US" dirty="0"/>
              <a:t>rizika eliminovat osobním proškolením, registrací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619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pravidla a požadavky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buClr>
                <a:srgbClr val="003366"/>
              </a:buClr>
            </a:pPr>
            <a:r>
              <a:rPr lang="cs-CZ" altLang="en-US" b="1" dirty="0"/>
              <a:t>Vlastnosti</a:t>
            </a:r>
            <a:r>
              <a:rPr lang="cs-CZ" altLang="en-US" dirty="0"/>
              <a:t> - nadšení, odpovědnost, flexibilita, schopnosti, dovednosti, odbornost vzhledem k situaci, pevné nervy, smysl pro humor …</a:t>
            </a:r>
          </a:p>
          <a:p>
            <a:pPr>
              <a:buClr>
                <a:srgbClr val="003366"/>
              </a:buClr>
            </a:pPr>
            <a:r>
              <a:rPr lang="cs-CZ" altLang="en-US" b="1" dirty="0"/>
              <a:t>Přihlášky</a:t>
            </a:r>
            <a:r>
              <a:rPr lang="cs-CZ" altLang="en-US" dirty="0"/>
              <a:t> – osobní údaje, GDPR </a:t>
            </a:r>
          </a:p>
          <a:p>
            <a:pPr>
              <a:buClr>
                <a:srgbClr val="003366"/>
              </a:buClr>
            </a:pPr>
            <a:r>
              <a:rPr lang="cs-CZ" altLang="en-US" b="1" dirty="0"/>
              <a:t>Školení</a:t>
            </a:r>
            <a:r>
              <a:rPr lang="cs-CZ" altLang="en-US" dirty="0"/>
              <a:t> – poučení o akci a pozici, bezpečnost (pojištění), etický konsensus, podpis, akreditační karta</a:t>
            </a:r>
          </a:p>
          <a:p>
            <a:pPr>
              <a:buClr>
                <a:srgbClr val="003366"/>
              </a:buClr>
            </a:pPr>
            <a:r>
              <a:rPr lang="cs-CZ" altLang="en-US" b="1" dirty="0"/>
              <a:t>Manuály pro dobrovolníky </a:t>
            </a:r>
            <a:r>
              <a:rPr lang="cs-CZ" altLang="en-US" dirty="0"/>
              <a:t>– typicky u velkých mezinárodních akcí</a:t>
            </a:r>
          </a:p>
          <a:p>
            <a:pPr>
              <a:buClr>
                <a:srgbClr val="003366"/>
              </a:buClr>
            </a:pPr>
            <a:r>
              <a:rPr lang="cs-CZ" altLang="en-US" b="1" dirty="0"/>
              <a:t>Chování</a:t>
            </a:r>
            <a:r>
              <a:rPr lang="cs-CZ" altLang="en-US" dirty="0"/>
              <a:t> – dává najevo důstojnost – pracuje sebe sama ale i akci!, snaží se vyřešit, pomoci, uklidnit – pevné nervy a smysl pro humor.</a:t>
            </a:r>
          </a:p>
        </p:txBody>
      </p:sp>
    </p:spTree>
    <p:extLst>
      <p:ext uri="{BB962C8B-B14F-4D97-AF65-F5344CB8AC3E}">
        <p14:creationId xmlns:p14="http://schemas.microsoft.com/office/powerpoint/2010/main" val="3322815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tedy typicky „</a:t>
            </a:r>
            <a:r>
              <a:rPr lang="cs-CZ" dirty="0" err="1"/>
              <a:t>dobrovolničí</a:t>
            </a:r>
            <a:r>
              <a:rPr lang="cs-CZ" dirty="0"/>
              <a:t>“?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Zdravotně sociální sféra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Červený kříž, různá dárcovství, spolky jako </a:t>
            </a:r>
            <a:r>
              <a:rPr lang="cs-CZ" alt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Roska</a:t>
            </a: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Vozejkov</a:t>
            </a: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Up&amp;Down</a:t>
            </a: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APLA …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Kultura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Organizátoři akcí, podpůrné funkce u akcí, interpreti, církevní kultura, zachování kulturních tradic, průvodcovství 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Ekologie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Odpadková politika, úprava přírody, sázení stromků, sběry ….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Vytváření hodnot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Úprava vesnic, historických památek, lokálních důležitých artefaktů ---</a:t>
            </a:r>
          </a:p>
        </p:txBody>
      </p:sp>
    </p:spTree>
    <p:extLst>
      <p:ext uri="{BB962C8B-B14F-4D97-AF65-F5344CB8AC3E}">
        <p14:creationId xmlns:p14="http://schemas.microsoft.com/office/powerpoint/2010/main" val="468054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sportovní odvětví?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Máte zkušenosti?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lokálních akcí a sportovních klubů až po olympiádu</a:t>
            </a:r>
          </a:p>
        </p:txBody>
      </p:sp>
    </p:spTree>
    <p:extLst>
      <p:ext uri="{BB962C8B-B14F-4D97-AF65-F5344CB8AC3E}">
        <p14:creationId xmlns:p14="http://schemas.microsoft.com/office/powerpoint/2010/main" val="383805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příležitosti?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https://www.volunteers4sport.cz</a:t>
            </a:r>
            <a:endParaRPr lang="cs-CZ" alt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Krajská dobrovolnická centra – mají obecný i zacílený přehled o dobrovolnické činnosti v kraji - </a:t>
            </a:r>
            <a:r>
              <a:rPr lang="cs-CZ" alt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https://dobrovolnickecentrum.cz</a:t>
            </a:r>
            <a:endParaRPr lang="cs-CZ" alt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alt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0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111216" cy="4139998"/>
          </a:xfrm>
        </p:spPr>
        <p:txBody>
          <a:bodyPr/>
          <a:lstStyle/>
          <a:p>
            <a:pPr algn="l"/>
            <a:r>
              <a:rPr 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Zákon č. 198/2002 Sb. (</a:t>
            </a:r>
            <a:r>
              <a:rPr lang="cs-CZ" altLang="cs-CZ" dirty="0">
                <a:latin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https://www.zakonyprolidi.cz/cs/2002-198</a:t>
            </a:r>
            <a:r>
              <a:rPr lang="cs-CZ" alt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cs-CZ" altLang="cs-CZ" dirty="0">
                <a:latin typeface="Calibri" panose="020F0502020204030204" pitchFamily="34" charset="0"/>
                <a:cs typeface="Times New Roman" panose="02020603050405020304" pitchFamily="18" charset="0"/>
              </a:rPr>
              <a:t>Kde se dozvědět více o dobrovolnictví - https://</a:t>
            </a:r>
            <a:r>
              <a:rPr lang="cs-CZ" altLang="cs-CZ" dirty="0" err="1">
                <a:latin typeface="Calibri" panose="020F0502020204030204" pitchFamily="34" charset="0"/>
                <a:cs typeface="Times New Roman" panose="02020603050405020304" pitchFamily="18" charset="0"/>
              </a:rPr>
              <a:t>www.dobrovolnik.cz</a:t>
            </a:r>
            <a:endParaRPr lang="cs-CZ" altLang="cs-CZ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0940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má to význam?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645907" cy="4139998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en-US" dirty="0"/>
              <a:t>V </a:t>
            </a:r>
            <a:r>
              <a:rPr lang="en-US" altLang="en-US" dirty="0" err="1"/>
              <a:t>roce</a:t>
            </a:r>
            <a:r>
              <a:rPr lang="en-US" altLang="en-US" dirty="0"/>
              <a:t> 2022 </a:t>
            </a:r>
            <a:r>
              <a:rPr lang="en-US" altLang="en-US" dirty="0" err="1"/>
              <a:t>bylo</a:t>
            </a:r>
            <a:r>
              <a:rPr lang="en-US" altLang="en-US" dirty="0"/>
              <a:t> v </a:t>
            </a:r>
            <a:r>
              <a:rPr lang="en-US" altLang="en-US" dirty="0" err="1"/>
              <a:t>České</a:t>
            </a:r>
            <a:r>
              <a:rPr lang="en-US" altLang="en-US" dirty="0"/>
              <a:t> </a:t>
            </a:r>
            <a:r>
              <a:rPr lang="en-US" altLang="en-US" dirty="0" err="1"/>
              <a:t>republice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cs-CZ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 CE"/>
              </a:rPr>
              <a:t>1,5 milionu dobrovolníků, jejich činnost měla hodnotu až 38 miliard Kč</a:t>
            </a:r>
          </a:p>
          <a:p>
            <a:pPr eaLnBrk="1" hangingPunct="1">
              <a:buFontTx/>
              <a:buChar char="-"/>
            </a:pPr>
            <a:endParaRPr lang="en-US" altLang="en-US" dirty="0">
              <a:hlinkClick r:id="rId3"/>
            </a:endParaRPr>
          </a:p>
          <a:p>
            <a:pPr eaLnBrk="1" hangingPunct="1">
              <a:buFontTx/>
              <a:buChar char="-"/>
            </a:pPr>
            <a:r>
              <a:rPr lang="en-US" altLang="en-US" dirty="0">
                <a:hlinkClick r:id="rId3"/>
              </a:rPr>
              <a:t>https://www.mvcr.cz/clanek/v-cesku-je-na-1-5-milionu-dobrovolniku-jejich-cinnost-ma-hodnotu-az-38-miliard.aspx</a:t>
            </a:r>
            <a:endParaRPr lang="en-US" altLang="en-US" dirty="0"/>
          </a:p>
          <a:p>
            <a:pPr eaLnBrk="1" hangingPunct="1">
              <a:buFontTx/>
              <a:buChar char="-"/>
            </a:pPr>
            <a:endParaRPr lang="en-US" altLang="en-US" dirty="0"/>
          </a:p>
          <a:p>
            <a:pPr eaLnBrk="1" hangingPunct="1">
              <a:buFontTx/>
              <a:buChar char="-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2083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D6B613-1B72-E59D-3D3D-607A65AFD4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5A7D91-8B9F-B20B-2B0D-CD1EA33D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7338EB-504C-563F-314A-F6225076B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Najděte si vám blízkou organizaci (sportovní či nesportovní) a zkuste </a:t>
            </a:r>
            <a:r>
              <a:rPr lang="cs-CZ" sz="2000" dirty="0" err="1"/>
              <a:t>dobrovolničit</a:t>
            </a:r>
            <a:r>
              <a:rPr lang="cs-CZ" sz="2000" dirty="0"/>
              <a:t> – hodinu, den, </a:t>
            </a:r>
            <a:r>
              <a:rPr lang="cs-CZ" sz="2000" dirty="0" err="1"/>
              <a:t>opakově</a:t>
            </a:r>
            <a:r>
              <a:rPr lang="cs-CZ" sz="2000" dirty="0"/>
              <a:t> – je to na vás. Dejte tomu šanci. </a:t>
            </a:r>
            <a:endParaRPr lang="cs-CZ" sz="1200" dirty="0"/>
          </a:p>
          <a:p>
            <a:r>
              <a:rPr lang="cs-CZ" sz="2000" dirty="0"/>
              <a:t>Pokud budete mít zpětnou vazbu, probereme společně při zápočtu.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B1B392D0-5651-8AAB-7F5C-1CFDBEBEE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676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myšlenky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139911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Přístupnost - dostupnost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Podpora lidské důstojnosti a práv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Sport jako nástroj pro vzdělávání a osobní rozvoj</a:t>
            </a:r>
          </a:p>
        </p:txBody>
      </p:sp>
    </p:spTree>
    <p:extLst>
      <p:ext uri="{BB962C8B-B14F-4D97-AF65-F5344CB8AC3E}">
        <p14:creationId xmlns:p14="http://schemas.microsoft.com/office/powerpoint/2010/main" val="1274924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139911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Benefiční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Charitativní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Humanitární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910118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Benefiční akce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139911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Jednorázové akce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Koncerty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Plesy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Výstavy 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Benefiční sportovní zápasy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Konkrétní osoba nebo účel, zisk ze vstupného, prodeje apod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400" dirty="0"/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například hokejový zápas mezi celebritami a bývalými profesionálními sportovci – typicky mediálně atraktivní, jedinečné</a:t>
            </a:r>
          </a:p>
          <a:p>
            <a:pPr marL="2520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582697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Charitativní akce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139911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Sbírkový účet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Sbírkové ke konkrétní osobě, akci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Sbírkové dny pro Světlušku – od roku 2003, pomoc nevidomým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Tříkrálová sbírka – největší sbírková akce v ČR, Výnos sbírky je rozdělen podle předem daného klíče:  65 % vybraných prostředků se vrací charitám, které je vykoledovaly, 15 % je určeno na velké diecézní projekty, 10 % putuje do krizového fondu, odkud jsou uvolněny při mimořádných událostech, a na pomoc v zahraničí, 5 % využije na své projekty Charita Česká republika, 5 % tvoří zákonné režie sbírky.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Bílá pastelka – od roku 2000, na podporu nevidomých</a:t>
            </a:r>
          </a:p>
          <a:p>
            <a:pPr marL="252000" lvl="1" indent="0">
              <a:buNone/>
            </a:pPr>
            <a:endParaRPr lang="cs-CZ" sz="1200" dirty="0"/>
          </a:p>
          <a:p>
            <a:pPr marL="2520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882004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Humanitární akce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468036" cy="413999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Dlouhodobý charakter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Mohou mít vzdělávací, osvětový, sbírkový charakter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000" dirty="0" err="1"/>
              <a:t>Right</a:t>
            </a:r>
            <a:r>
              <a:rPr lang="cs-CZ" sz="2000" dirty="0"/>
              <a:t> to play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využívá hry a sport k vzdělávání a osvětě dětí v nejchudších částech světa. Zaměřuje se na vyučování důležitých životních dovedností prostřednictvím hry a sportu, bojuje proti dětské práci, podporuje rovnost pohlaví a pomáhá dětem vyrovnat se s traumatem z konfliktů a katastrof.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err="1"/>
              <a:t>Peace</a:t>
            </a:r>
            <a:r>
              <a:rPr lang="cs-CZ" sz="2000" dirty="0"/>
              <a:t> and Sport</a:t>
            </a:r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globální iniciativa, která propaguje sport jako nástroj pro mír. Tato organizace spolupracuje s komunitami, které jsou rozdělené konfliktem, a využívá sport k podpoře dialogu, porozumění a sociální integrace</a:t>
            </a: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err="1"/>
              <a:t>Soccer</a:t>
            </a:r>
            <a:r>
              <a:rPr lang="cs-CZ" sz="2000" dirty="0"/>
              <a:t> </a:t>
            </a:r>
            <a:r>
              <a:rPr lang="cs-CZ" sz="2000" dirty="0" err="1"/>
              <a:t>Without</a:t>
            </a:r>
            <a:r>
              <a:rPr lang="cs-CZ" sz="2000" dirty="0"/>
              <a:t> </a:t>
            </a:r>
            <a:r>
              <a:rPr lang="cs-CZ" sz="2000" dirty="0" err="1"/>
              <a:t>Borders</a:t>
            </a:r>
            <a:endParaRPr lang="cs-CZ" sz="2000" dirty="0"/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100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zaměřuje se na pomoc mladým lidem z uprchlických, imigrantských a méně zastoupených komunit překonat překážky k integraci a úspěchu prostřednictvím fotbalu.</a:t>
            </a:r>
            <a:endParaRPr lang="cs-CZ" sz="1100" dirty="0">
              <a:solidFill>
                <a:srgbClr val="0D0D0D"/>
              </a:solidFill>
              <a:highlight>
                <a:srgbClr val="FFFFFF"/>
              </a:highlight>
              <a:latin typeface="Söhn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/>
              <a:t>UEFA </a:t>
            </a:r>
            <a:r>
              <a:rPr lang="cs-CZ" sz="2000" dirty="0" err="1"/>
              <a:t>week</a:t>
            </a:r>
            <a:endParaRPr lang="cs-CZ" sz="2000" dirty="0"/>
          </a:p>
          <a:p>
            <a:pPr marL="709200" lvl="1" indent="-457200">
              <a:buFont typeface="Arial" panose="020B0604020202020204" pitchFamily="34" charset="0"/>
              <a:buChar char="•"/>
            </a:pPr>
            <a:r>
              <a:rPr lang="cs-CZ" sz="1200" dirty="0"/>
              <a:t>zdůrazňuje sociální a vzdělávací projekty podporované UEFA. Během tohoto týdne UEFA a její partneři, včetně klubů, národních asociací a neziskových organizací, prezentují a propagují své programy zaměřené na využití fotbalu k dosažení pozitivní sociální změny.</a:t>
            </a:r>
          </a:p>
          <a:p>
            <a:pPr marL="252000" lvl="1" indent="0">
              <a:buNone/>
            </a:pPr>
            <a:endParaRPr lang="cs-CZ" sz="1100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037923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64650" cy="413999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en-US" sz="2400" dirty="0"/>
              <a:t>Právo osob s postižením účastnit se aktivně volnočasových pohybových aktivit, včetně sportu dle jejich zájmu, schopností i limitů,</a:t>
            </a:r>
          </a:p>
          <a:p>
            <a:pPr marL="72000" indent="0" algn="just" eaLnBrk="1" hangingPunct="1">
              <a:lnSpc>
                <a:spcPct val="90000"/>
              </a:lnSpc>
              <a:buNone/>
            </a:pPr>
            <a:endParaRPr lang="cs-CZ" altLang="en-US" sz="24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en-US" sz="2400" dirty="0"/>
              <a:t>právo být vzděláván a veden ve sportu kvalifikovanými odborníky,</a:t>
            </a:r>
          </a:p>
          <a:p>
            <a:pPr marL="72000" indent="0" algn="just" eaLnBrk="1" hangingPunct="1">
              <a:lnSpc>
                <a:spcPct val="90000"/>
              </a:lnSpc>
              <a:buNone/>
            </a:pPr>
            <a:endParaRPr lang="cs-CZ" altLang="en-US" sz="2400" dirty="0"/>
          </a:p>
          <a:p>
            <a:pPr algn="just" eaLnBrk="1" hangingPunct="1">
              <a:lnSpc>
                <a:spcPct val="90000"/>
              </a:lnSpc>
            </a:pPr>
            <a:r>
              <a:rPr lang="cs-CZ" altLang="en-US" sz="2400" dirty="0"/>
              <a:t>právo být vzděláván pro profesní uplatnění v oblasti sportu či v profesích ve vztahu ke sportu. 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52766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1DA925-E92A-D7EC-D173-BCAEA1363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200" dirty="0"/>
              <a:t>Np4242 </a:t>
            </a:r>
            <a:r>
              <a:rPr lang="cs-CZ" dirty="0"/>
              <a:t>Management ve sportu hendikepovaných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9156-FB11-E5C2-4E4E-2F039B23B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0358A-8C7C-42EB-19E1-C15330C2A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Občanský postoj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6C2F23-61A0-8E90-A5B2-C5064CC4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468036" cy="4139998"/>
          </a:xfrm>
        </p:spPr>
        <p:txBody>
          <a:bodyPr/>
          <a:lstStyle/>
          <a:p>
            <a:pPr eaLnBrk="1" hangingPunct="1"/>
            <a:r>
              <a:rPr lang="cs-CZ" altLang="ko-KR" sz="2800" dirty="0"/>
              <a:t>Život ve vrcholovém sportu a životem „s jinakostí“, vědomí diferencovaného světa.</a:t>
            </a:r>
          </a:p>
          <a:p>
            <a:pPr eaLnBrk="1" hangingPunct="1"/>
            <a:r>
              <a:rPr lang="cs-CZ" altLang="ko-KR" sz="2800" dirty="0"/>
              <a:t>Skupiny dětského sportu.</a:t>
            </a:r>
          </a:p>
          <a:p>
            <a:pPr eaLnBrk="1" hangingPunct="1"/>
            <a:r>
              <a:rPr lang="cs-CZ" altLang="ko-KR" sz="2800" dirty="0"/>
              <a:t>Spolupráce s oddíly  „jinými“</a:t>
            </a:r>
          </a:p>
          <a:p>
            <a:pPr eaLnBrk="1" hangingPunct="1"/>
            <a:r>
              <a:rPr lang="cs-CZ" altLang="ko-KR" sz="2800" dirty="0"/>
              <a:t>Organizace paralelních akcí.</a:t>
            </a:r>
          </a:p>
          <a:p>
            <a:pPr eaLnBrk="1" hangingPunct="1"/>
            <a:r>
              <a:rPr lang="cs-CZ" altLang="ko-KR" sz="2800" dirty="0"/>
              <a:t>Součást smluv. </a:t>
            </a:r>
          </a:p>
          <a:p>
            <a:pPr eaLnBrk="1" hangingPunct="1"/>
            <a:r>
              <a:rPr lang="cs-CZ" altLang="ko-KR" sz="2800" dirty="0" err="1"/>
              <a:t>Ambassadoři</a:t>
            </a:r>
            <a:r>
              <a:rPr lang="cs-CZ" altLang="ko-KR" sz="2800" dirty="0"/>
              <a:t> - více za chvíli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82980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6439</TotalTime>
  <Words>1447</Words>
  <Application>Microsoft Macintosh PowerPoint</Application>
  <PresentationFormat>Širokoúhlá obrazovka</PresentationFormat>
  <Paragraphs>234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Arial CE</vt:lpstr>
      <vt:lpstr>Calibri</vt:lpstr>
      <vt:lpstr>Söhne</vt:lpstr>
      <vt:lpstr>Tahoma</vt:lpstr>
      <vt:lpstr>Wingdings</vt:lpstr>
      <vt:lpstr>Prezentace_MU_CZ</vt:lpstr>
      <vt:lpstr>Humanitární činnost</vt:lpstr>
      <vt:lpstr>O co jde? </vt:lpstr>
      <vt:lpstr>Základní myšlenky</vt:lpstr>
      <vt:lpstr>Rozlišujeme</vt:lpstr>
      <vt:lpstr>Benefiční akce</vt:lpstr>
      <vt:lpstr>Charitativní akce</vt:lpstr>
      <vt:lpstr>Humanitární akce</vt:lpstr>
      <vt:lpstr>Legislativa</vt:lpstr>
      <vt:lpstr>Občanský postoj</vt:lpstr>
      <vt:lpstr>Obecný princip</vt:lpstr>
      <vt:lpstr>Orientace těchto činností</vt:lpstr>
      <vt:lpstr>Ambasadorství</vt:lpstr>
      <vt:lpstr>Dobrovolnictví</vt:lpstr>
      <vt:lpstr>Definice a význam dobrovolnictví ve sportu</vt:lpstr>
      <vt:lpstr>Tradiční pojetí dobrovolnictví</vt:lpstr>
      <vt:lpstr>Varianty dobrovolnictví</vt:lpstr>
      <vt:lpstr>Proč být dobrovolníkem?</vt:lpstr>
      <vt:lpstr>Statut dobrovolníka</vt:lpstr>
      <vt:lpstr>Princip dobrovolnictví</vt:lpstr>
      <vt:lpstr>Výhody – nevýhody dobrovolnictví</vt:lpstr>
      <vt:lpstr>Obecná pravidla a požadavky</vt:lpstr>
      <vt:lpstr>Kde se tedy typicky „dobrovolničí“?</vt:lpstr>
      <vt:lpstr>A co sportovní odvětví? </vt:lpstr>
      <vt:lpstr>Kde hledat příležitosti?</vt:lpstr>
      <vt:lpstr>Legislativa</vt:lpstr>
      <vt:lpstr>A má to význam? </vt:lpstr>
      <vt:lpstr>Výzva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ve sportu hendikepovaných úvod a seznámení</dc:title>
  <dc:creator>Vojtěch Kocůrek</dc:creator>
  <cp:lastModifiedBy>Vojtěch Kocůrek</cp:lastModifiedBy>
  <cp:revision>64</cp:revision>
  <cp:lastPrinted>1601-01-01T00:00:00Z</cp:lastPrinted>
  <dcterms:created xsi:type="dcterms:W3CDTF">2024-02-18T15:20:23Z</dcterms:created>
  <dcterms:modified xsi:type="dcterms:W3CDTF">2024-04-18T12:35:22Z</dcterms:modified>
</cp:coreProperties>
</file>