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27"/>
  </p:notesMasterIdLst>
  <p:handoutMasterIdLst>
    <p:handoutMasterId r:id="rId28"/>
  </p:handoutMasterIdLst>
  <p:sldIdLst>
    <p:sldId id="256" r:id="rId2"/>
    <p:sldId id="274" r:id="rId3"/>
    <p:sldId id="275" r:id="rId4"/>
    <p:sldId id="294" r:id="rId5"/>
    <p:sldId id="277" r:id="rId6"/>
    <p:sldId id="280" r:id="rId7"/>
    <p:sldId id="281" r:id="rId8"/>
    <p:sldId id="292" r:id="rId9"/>
    <p:sldId id="308" r:id="rId10"/>
    <p:sldId id="297" r:id="rId11"/>
    <p:sldId id="295" r:id="rId12"/>
    <p:sldId id="296" r:id="rId13"/>
    <p:sldId id="310" r:id="rId14"/>
    <p:sldId id="298" r:id="rId15"/>
    <p:sldId id="300" r:id="rId16"/>
    <p:sldId id="299" r:id="rId17"/>
    <p:sldId id="309" r:id="rId18"/>
    <p:sldId id="311" r:id="rId19"/>
    <p:sldId id="313" r:id="rId20"/>
    <p:sldId id="304" r:id="rId21"/>
    <p:sldId id="303" r:id="rId22"/>
    <p:sldId id="305" r:id="rId23"/>
    <p:sldId id="306" r:id="rId24"/>
    <p:sldId id="307" r:id="rId25"/>
    <p:sldId id="312" r:id="rId26"/>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8AF"/>
    <a:srgbClr val="9100DC"/>
    <a:srgbClr val="0000DC"/>
    <a:srgbClr val="F01928"/>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71" autoAdjust="0"/>
    <p:restoredTop sz="96327" autoAdjust="0"/>
  </p:normalViewPr>
  <p:slideViewPr>
    <p:cSldViewPr snapToGrid="0">
      <p:cViewPr varScale="1">
        <p:scale>
          <a:sx n="123" d="100"/>
          <a:sy n="123" d="100"/>
        </p:scale>
        <p:origin x="560" y="192"/>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7" d="100"/>
          <a:sy n="97" d="100"/>
        </p:scale>
        <p:origin x="380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760761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11</a:t>
            </a:fld>
            <a:endParaRPr lang="cs-CZ" altLang="cs-CZ"/>
          </a:p>
        </p:txBody>
      </p:sp>
    </p:spTree>
    <p:extLst>
      <p:ext uri="{BB962C8B-B14F-4D97-AF65-F5344CB8AC3E}">
        <p14:creationId xmlns:p14="http://schemas.microsoft.com/office/powerpoint/2010/main" val="2481964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100"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3278878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14</a:t>
            </a:fld>
            <a:endParaRPr lang="cs-CZ" altLang="cs-CZ"/>
          </a:p>
        </p:txBody>
      </p:sp>
    </p:spTree>
    <p:extLst>
      <p:ext uri="{BB962C8B-B14F-4D97-AF65-F5344CB8AC3E}">
        <p14:creationId xmlns:p14="http://schemas.microsoft.com/office/powerpoint/2010/main" val="2014671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15</a:t>
            </a:fld>
            <a:endParaRPr lang="cs-CZ" altLang="cs-CZ"/>
          </a:p>
        </p:txBody>
      </p:sp>
    </p:spTree>
    <p:extLst>
      <p:ext uri="{BB962C8B-B14F-4D97-AF65-F5344CB8AC3E}">
        <p14:creationId xmlns:p14="http://schemas.microsoft.com/office/powerpoint/2010/main" val="3534259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16</a:t>
            </a:fld>
            <a:endParaRPr lang="cs-CZ" altLang="cs-CZ"/>
          </a:p>
        </p:txBody>
      </p:sp>
    </p:spTree>
    <p:extLst>
      <p:ext uri="{BB962C8B-B14F-4D97-AF65-F5344CB8AC3E}">
        <p14:creationId xmlns:p14="http://schemas.microsoft.com/office/powerpoint/2010/main" val="3307117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17</a:t>
            </a:fld>
            <a:endParaRPr lang="cs-CZ" altLang="cs-CZ"/>
          </a:p>
        </p:txBody>
      </p:sp>
    </p:spTree>
    <p:extLst>
      <p:ext uri="{BB962C8B-B14F-4D97-AF65-F5344CB8AC3E}">
        <p14:creationId xmlns:p14="http://schemas.microsoft.com/office/powerpoint/2010/main" val="3950559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18</a:t>
            </a:fld>
            <a:endParaRPr lang="cs-CZ" altLang="cs-CZ"/>
          </a:p>
        </p:txBody>
      </p:sp>
    </p:spTree>
    <p:extLst>
      <p:ext uri="{BB962C8B-B14F-4D97-AF65-F5344CB8AC3E}">
        <p14:creationId xmlns:p14="http://schemas.microsoft.com/office/powerpoint/2010/main" val="4158855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83926-55B1-B4B5-BD2F-9C9AC33C730B}"/>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18215D9C-5727-8643-CC27-E44255CEB0B9}"/>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ED31C2C-E127-BF67-CFBA-3DACCDDA1B1C}"/>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A50D2EC6-0C3C-CDA4-F87A-1BAC5F4D8B92}"/>
              </a:ext>
            </a:extLst>
          </p:cNvPr>
          <p:cNvSpPr>
            <a:spLocks noGrp="1"/>
          </p:cNvSpPr>
          <p:nvPr>
            <p:ph type="sldNum" sz="quarter" idx="5"/>
          </p:nvPr>
        </p:nvSpPr>
        <p:spPr/>
        <p:txBody>
          <a:bodyPr/>
          <a:lstStyle/>
          <a:p>
            <a:fld id="{061A6D36-8CFB-40FE-8D60-D2050488125D}" type="slidenum">
              <a:rPr lang="cs-CZ" altLang="cs-CZ" smtClean="0"/>
              <a:pPr/>
              <a:t>19</a:t>
            </a:fld>
            <a:endParaRPr lang="cs-CZ" altLang="cs-CZ"/>
          </a:p>
        </p:txBody>
      </p:sp>
    </p:spTree>
    <p:extLst>
      <p:ext uri="{BB962C8B-B14F-4D97-AF65-F5344CB8AC3E}">
        <p14:creationId xmlns:p14="http://schemas.microsoft.com/office/powerpoint/2010/main" val="3675313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Český znakový jazyk – užívá menšina, svá pravidla (gramatická, slovosled), samostatný jazyk</a:t>
            </a:r>
          </a:p>
          <a:p>
            <a:r>
              <a:rPr lang="cs-CZ" dirty="0"/>
              <a:t>Znakovaná čeština – dopomoc k mluvené běžné češtině, nemá pevná pravidla </a:t>
            </a:r>
          </a:p>
          <a:p>
            <a:r>
              <a:rPr lang="cs-CZ" dirty="0"/>
              <a:t>Odezírání – velmi náročné, 20min strop soustředění dospělého jedince, dobré světlo – viditelnost obličeje, ideálně stejná výška obličejů</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20</a:t>
            </a:fld>
            <a:endParaRPr lang="cs-CZ" altLang="cs-CZ"/>
          </a:p>
        </p:txBody>
      </p:sp>
    </p:spTree>
    <p:extLst>
      <p:ext uri="{BB962C8B-B14F-4D97-AF65-F5344CB8AC3E}">
        <p14:creationId xmlns:p14="http://schemas.microsoft.com/office/powerpoint/2010/main" val="2075961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21</a:t>
            </a:fld>
            <a:endParaRPr lang="cs-CZ" altLang="cs-CZ"/>
          </a:p>
        </p:txBody>
      </p:sp>
    </p:spTree>
    <p:extLst>
      <p:ext uri="{BB962C8B-B14F-4D97-AF65-F5344CB8AC3E}">
        <p14:creationId xmlns:p14="http://schemas.microsoft.com/office/powerpoint/2010/main" val="2219341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100" b="0" i="0" dirty="0">
                <a:solidFill>
                  <a:srgbClr val="555555"/>
                </a:solidFill>
                <a:effectLst/>
                <a:latin typeface="Georgia" panose="02040502050405020303" pitchFamily="18" charset="0"/>
              </a:rPr>
              <a:t>Setkání s jinakostí u většiny osob vyvolává silné emoce: např. (a) </a:t>
            </a:r>
            <a:r>
              <a:rPr lang="cs-CZ" sz="1100" b="1" i="0" dirty="0">
                <a:solidFill>
                  <a:srgbClr val="555555"/>
                </a:solidFill>
                <a:effectLst/>
                <a:latin typeface="Georgia" panose="02040502050405020303" pitchFamily="18" charset="0"/>
              </a:rPr>
              <a:t>strach a obavy z vlastní inter- akce </a:t>
            </a:r>
            <a:r>
              <a:rPr lang="cs-CZ" sz="1100" b="0" i="0" dirty="0">
                <a:solidFill>
                  <a:srgbClr val="555555"/>
                </a:solidFill>
                <a:effectLst/>
                <a:latin typeface="Georgia" panose="02040502050405020303" pitchFamily="18" charset="0"/>
              </a:rPr>
              <a:t>a jednání se zdravotně postiženým (Zvládnu to? Co mu řeknu? Co udělám? Nedotkne se ho to?); (b) </a:t>
            </a:r>
            <a:r>
              <a:rPr lang="cs-CZ" sz="1100" b="1" i="0" dirty="0">
                <a:solidFill>
                  <a:srgbClr val="555555"/>
                </a:solidFill>
                <a:effectLst/>
                <a:latin typeface="Georgia" panose="02040502050405020303" pitchFamily="18" charset="0"/>
              </a:rPr>
              <a:t>strach a obavy z vlastního selhání </a:t>
            </a:r>
            <a:r>
              <a:rPr lang="cs-CZ" sz="1100" b="0" i="0" dirty="0">
                <a:solidFill>
                  <a:srgbClr val="555555"/>
                </a:solidFill>
                <a:effectLst/>
                <a:latin typeface="Georgia" panose="02040502050405020303" pitchFamily="18" charset="0"/>
              </a:rPr>
              <a:t>(Zvládnu daný úkol/situaci? Co když mu ublížím? Neublíží ostatním?); (c) nepřiměřený obdiv, tzv. „</a:t>
            </a:r>
            <a:r>
              <a:rPr lang="cs-CZ" sz="1100" b="1" i="0" dirty="0">
                <a:solidFill>
                  <a:srgbClr val="555555"/>
                </a:solidFill>
                <a:effectLst/>
                <a:latin typeface="Georgia" panose="02040502050405020303" pitchFamily="18" charset="0"/>
              </a:rPr>
              <a:t>Superman efekt</a:t>
            </a:r>
            <a:r>
              <a:rPr lang="cs-CZ" sz="1100" b="0" i="0" dirty="0">
                <a:solidFill>
                  <a:srgbClr val="555555"/>
                </a:solidFill>
                <a:effectLst/>
                <a:latin typeface="Georgia" panose="02040502050405020303" pitchFamily="18" charset="0"/>
              </a:rPr>
              <a:t>“ (Ty jo – ta musí být dobrá! To bych nedal!) Silnější emoce většinou vyvolávají těžší či vícečetná postižení. Jinakost je slovo, které je většině studentů tak trochu cizí.</a:t>
            </a:r>
            <a:endParaRPr lang="cs-CZ" sz="1100"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a:t>
            </a:fld>
            <a:endParaRPr lang="cs-CZ" altLang="cs-CZ"/>
          </a:p>
        </p:txBody>
      </p:sp>
    </p:spTree>
    <p:extLst>
      <p:ext uri="{BB962C8B-B14F-4D97-AF65-F5344CB8AC3E}">
        <p14:creationId xmlns:p14="http://schemas.microsoft.com/office/powerpoint/2010/main" val="2849417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Nedovedou intenzivně upozorňovat na svá práva a potřeby, vzhledem k problematické komunikaci nejsou mediálně atraktivní a tudíž veřejnost je stále málo informovaná o limitech, možnostech či schopnostech těchto osob.</a:t>
            </a:r>
          </a:p>
          <a:p>
            <a:r>
              <a:rPr lang="cs-CZ" dirty="0"/>
              <a:t>Příčiny- nejvíce genetické = prenatální; postnatální pouze do 2 let</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22</a:t>
            </a:fld>
            <a:endParaRPr lang="cs-CZ" altLang="cs-CZ"/>
          </a:p>
        </p:txBody>
      </p:sp>
    </p:spTree>
    <p:extLst>
      <p:ext uri="{BB962C8B-B14F-4D97-AF65-F5344CB8AC3E}">
        <p14:creationId xmlns:p14="http://schemas.microsoft.com/office/powerpoint/2010/main" val="1176936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23</a:t>
            </a:fld>
            <a:endParaRPr lang="cs-CZ" altLang="cs-CZ"/>
          </a:p>
        </p:txBody>
      </p:sp>
    </p:spTree>
    <p:extLst>
      <p:ext uri="{BB962C8B-B14F-4D97-AF65-F5344CB8AC3E}">
        <p14:creationId xmlns:p14="http://schemas.microsoft.com/office/powerpoint/2010/main" val="1263693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24</a:t>
            </a:fld>
            <a:endParaRPr lang="cs-CZ" altLang="cs-CZ"/>
          </a:p>
        </p:txBody>
      </p:sp>
    </p:spTree>
    <p:extLst>
      <p:ext uri="{BB962C8B-B14F-4D97-AF65-F5344CB8AC3E}">
        <p14:creationId xmlns:p14="http://schemas.microsoft.com/office/powerpoint/2010/main" val="2993454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a:t>
            </a:fld>
            <a:endParaRPr lang="cs-CZ" altLang="cs-CZ"/>
          </a:p>
        </p:txBody>
      </p:sp>
    </p:spTree>
    <p:extLst>
      <p:ext uri="{BB962C8B-B14F-4D97-AF65-F5344CB8AC3E}">
        <p14:creationId xmlns:p14="http://schemas.microsoft.com/office/powerpoint/2010/main" val="119970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a:t>
            </a:fld>
            <a:endParaRPr lang="cs-CZ" altLang="cs-CZ"/>
          </a:p>
        </p:txBody>
      </p:sp>
    </p:spTree>
    <p:extLst>
      <p:ext uri="{BB962C8B-B14F-4D97-AF65-F5344CB8AC3E}">
        <p14:creationId xmlns:p14="http://schemas.microsoft.com/office/powerpoint/2010/main" val="698794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a:t>
            </a:fld>
            <a:endParaRPr lang="cs-CZ" altLang="cs-CZ"/>
          </a:p>
        </p:txBody>
      </p:sp>
    </p:spTree>
    <p:extLst>
      <p:ext uri="{BB962C8B-B14F-4D97-AF65-F5344CB8AC3E}">
        <p14:creationId xmlns:p14="http://schemas.microsoft.com/office/powerpoint/2010/main" val="2622824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a:t>
            </a:fld>
            <a:endParaRPr lang="cs-CZ" altLang="cs-CZ"/>
          </a:p>
        </p:txBody>
      </p:sp>
    </p:spTree>
    <p:extLst>
      <p:ext uri="{BB962C8B-B14F-4D97-AF65-F5344CB8AC3E}">
        <p14:creationId xmlns:p14="http://schemas.microsoft.com/office/powerpoint/2010/main" val="2827211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7</a:t>
            </a:fld>
            <a:endParaRPr lang="cs-CZ" altLang="cs-CZ"/>
          </a:p>
        </p:txBody>
      </p:sp>
    </p:spTree>
    <p:extLst>
      <p:ext uri="{BB962C8B-B14F-4D97-AF65-F5344CB8AC3E}">
        <p14:creationId xmlns:p14="http://schemas.microsoft.com/office/powerpoint/2010/main" val="1340839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dirty="0">
                <a:solidFill>
                  <a:srgbClr val="555555"/>
                </a:solidFill>
                <a:effectLst/>
                <a:latin typeface="Georgia" panose="02040502050405020303" pitchFamily="18" charset="0"/>
              </a:rPr>
              <a:t>DMO má tři základní formy: </a:t>
            </a:r>
          </a:p>
          <a:p>
            <a:r>
              <a:rPr lang="cs-CZ" sz="1200" b="0" i="0" dirty="0">
                <a:solidFill>
                  <a:srgbClr val="555555"/>
                </a:solidFill>
                <a:effectLst/>
                <a:latin typeface="Georgia" panose="02040502050405020303" pitchFamily="18" charset="0"/>
              </a:rPr>
              <a:t>(a) </a:t>
            </a:r>
            <a:r>
              <a:rPr lang="cs-CZ" sz="1200" b="1" i="0" dirty="0">
                <a:solidFill>
                  <a:srgbClr val="555555"/>
                </a:solidFill>
                <a:effectLst/>
                <a:latin typeface="Georgia" panose="02040502050405020303" pitchFamily="18" charset="0"/>
              </a:rPr>
              <a:t>Spastická forma DMO</a:t>
            </a:r>
            <a:r>
              <a:rPr lang="cs-CZ" sz="1200" b="0" i="0" dirty="0">
                <a:solidFill>
                  <a:srgbClr val="555555"/>
                </a:solidFill>
                <a:effectLst/>
                <a:latin typeface="Georgia" panose="02040502050405020303" pitchFamily="18" charset="0"/>
              </a:rPr>
              <a:t> tvoří cca 70 % případů. Tato forma DMO je charakteristická zvýšeným svalovým tonem, zvýšenou dráždivostí a patologickými vzorci </a:t>
            </a:r>
            <a:r>
              <a:rPr lang="cs-CZ" sz="1200" b="0" i="0" dirty="0" err="1">
                <a:solidFill>
                  <a:srgbClr val="555555"/>
                </a:solidFill>
                <a:effectLst/>
                <a:latin typeface="Georgia" panose="02040502050405020303" pitchFamily="18" charset="0"/>
              </a:rPr>
              <a:t>lokomotorického</a:t>
            </a:r>
            <a:r>
              <a:rPr lang="cs-CZ" sz="1200" b="0" i="0" dirty="0">
                <a:solidFill>
                  <a:srgbClr val="555555"/>
                </a:solidFill>
                <a:effectLst/>
                <a:latin typeface="Georgia" panose="02040502050405020303" pitchFamily="18" charset="0"/>
              </a:rPr>
              <a:t> vývoje; </a:t>
            </a:r>
          </a:p>
          <a:p>
            <a:r>
              <a:rPr lang="cs-CZ" sz="1200" b="0" i="0" dirty="0">
                <a:solidFill>
                  <a:srgbClr val="555555"/>
                </a:solidFill>
                <a:effectLst/>
                <a:latin typeface="Georgia" panose="02040502050405020303" pitchFamily="18" charset="0"/>
              </a:rPr>
              <a:t>(b) </a:t>
            </a:r>
            <a:r>
              <a:rPr lang="cs-CZ" sz="1200" b="1" i="0" dirty="0" err="1">
                <a:solidFill>
                  <a:srgbClr val="555555"/>
                </a:solidFill>
                <a:effectLst/>
                <a:latin typeface="Georgia" panose="02040502050405020303" pitchFamily="18" charset="0"/>
              </a:rPr>
              <a:t>Diskinetická</a:t>
            </a:r>
            <a:r>
              <a:rPr lang="cs-CZ" sz="1200" b="1" i="0" dirty="0">
                <a:solidFill>
                  <a:srgbClr val="555555"/>
                </a:solidFill>
                <a:effectLst/>
                <a:latin typeface="Georgia" panose="02040502050405020303" pitchFamily="18" charset="0"/>
              </a:rPr>
              <a:t> (</a:t>
            </a:r>
            <a:r>
              <a:rPr lang="cs-CZ" sz="1200" b="1" i="0" dirty="0" err="1">
                <a:solidFill>
                  <a:srgbClr val="555555"/>
                </a:solidFill>
                <a:effectLst/>
                <a:latin typeface="Georgia" panose="02040502050405020303" pitchFamily="18" charset="0"/>
              </a:rPr>
              <a:t>extrapyramidová</a:t>
            </a:r>
            <a:r>
              <a:rPr lang="cs-CZ" sz="1200" b="1" i="0" dirty="0">
                <a:solidFill>
                  <a:srgbClr val="555555"/>
                </a:solidFill>
                <a:effectLst/>
                <a:latin typeface="Georgia" panose="02040502050405020303" pitchFamily="18" charset="0"/>
              </a:rPr>
              <a:t>) forma DMO</a:t>
            </a:r>
            <a:r>
              <a:rPr lang="cs-CZ" sz="1200" b="0" i="0" dirty="0">
                <a:solidFill>
                  <a:srgbClr val="555555"/>
                </a:solidFill>
                <a:effectLst/>
                <a:latin typeface="Georgia" panose="02040502050405020303" pitchFamily="18" charset="0"/>
              </a:rPr>
              <a:t> postihuje asi 20 % jedinců s DMO. Tato forma DMO je charakteristická dominancí nepotlačitelných (</a:t>
            </a:r>
            <a:r>
              <a:rPr lang="cs-CZ" sz="1200" b="0" i="0" dirty="0" err="1">
                <a:solidFill>
                  <a:srgbClr val="555555"/>
                </a:solidFill>
                <a:effectLst/>
                <a:latin typeface="Georgia" panose="02040502050405020303" pitchFamily="18" charset="0"/>
              </a:rPr>
              <a:t>mimovolních</a:t>
            </a:r>
            <a:r>
              <a:rPr lang="cs-CZ" sz="1200" b="0" i="0" dirty="0">
                <a:solidFill>
                  <a:srgbClr val="555555"/>
                </a:solidFill>
                <a:effectLst/>
                <a:latin typeface="Georgia" panose="02040502050405020303" pitchFamily="18" charset="0"/>
              </a:rPr>
              <a:t>), pomalých a kroutivých pohybů různých svalových skupin; a </a:t>
            </a:r>
          </a:p>
          <a:p>
            <a:r>
              <a:rPr lang="cs-CZ" sz="1200" b="0" i="0" dirty="0">
                <a:solidFill>
                  <a:srgbClr val="555555"/>
                </a:solidFill>
                <a:effectLst/>
                <a:latin typeface="Georgia" panose="02040502050405020303" pitchFamily="18" charset="0"/>
              </a:rPr>
              <a:t>(c) </a:t>
            </a:r>
            <a:r>
              <a:rPr lang="cs-CZ" sz="1200" b="1" i="0" dirty="0">
                <a:solidFill>
                  <a:srgbClr val="555555"/>
                </a:solidFill>
                <a:effectLst/>
                <a:latin typeface="Georgia" panose="02040502050405020303" pitchFamily="18" charset="0"/>
              </a:rPr>
              <a:t>Mozečková forma DMO</a:t>
            </a:r>
            <a:r>
              <a:rPr lang="cs-CZ" sz="1200" b="0" i="0" dirty="0">
                <a:solidFill>
                  <a:srgbClr val="555555"/>
                </a:solidFill>
                <a:effectLst/>
                <a:latin typeface="Georgia" panose="02040502050405020303" pitchFamily="18" charset="0"/>
              </a:rPr>
              <a:t> se vyskytuje ojediněle, přibližně u 5–10 % případů DMO. Podle lokalizace a stupně postižení mohou mít spastické formy DMO podobu: </a:t>
            </a:r>
          </a:p>
          <a:p>
            <a:pPr marL="228600" indent="-228600">
              <a:buAutoNum type="alphaLcParenBoth"/>
            </a:pPr>
            <a:r>
              <a:rPr lang="cs-CZ" sz="1200" b="0" i="0" dirty="0" err="1">
                <a:solidFill>
                  <a:srgbClr val="555555"/>
                </a:solidFill>
                <a:effectLst/>
                <a:latin typeface="Georgia" panose="02040502050405020303" pitchFamily="18" charset="0"/>
              </a:rPr>
              <a:t>Diparézy</a:t>
            </a:r>
            <a:r>
              <a:rPr lang="cs-CZ" sz="1200" b="0" i="0" dirty="0">
                <a:solidFill>
                  <a:srgbClr val="555555"/>
                </a:solidFill>
                <a:effectLst/>
                <a:latin typeface="Georgia" panose="02040502050405020303" pitchFamily="18" charset="0"/>
              </a:rPr>
              <a:t>/diplegie (porucha hybnosti dolních končetin); </a:t>
            </a:r>
          </a:p>
          <a:p>
            <a:pPr marL="228600" indent="-228600">
              <a:buAutoNum type="alphaLcParenBoth"/>
            </a:pPr>
            <a:r>
              <a:rPr lang="cs-CZ" sz="1200" b="0" i="0" dirty="0">
                <a:solidFill>
                  <a:srgbClr val="555555"/>
                </a:solidFill>
                <a:effectLst/>
                <a:latin typeface="Georgia" panose="02040502050405020303" pitchFamily="18" charset="0"/>
              </a:rPr>
              <a:t>(b) Hemiparézy/hemiplegie (postižení jedné poloviny těla se závažnějším postižením horních končetin); </a:t>
            </a:r>
          </a:p>
          <a:p>
            <a:pPr marL="228600" indent="-228600">
              <a:buAutoNum type="alphaLcParenBoth"/>
            </a:pPr>
            <a:r>
              <a:rPr lang="cs-CZ" sz="1200" b="0" i="0" dirty="0">
                <a:solidFill>
                  <a:srgbClr val="555555"/>
                </a:solidFill>
                <a:effectLst/>
                <a:latin typeface="Georgia" panose="02040502050405020303" pitchFamily="18" charset="0"/>
              </a:rPr>
              <a:t>(c) </a:t>
            </a:r>
            <a:r>
              <a:rPr lang="cs-CZ" sz="1200" b="0" i="0" dirty="0" err="1">
                <a:solidFill>
                  <a:srgbClr val="555555"/>
                </a:solidFill>
                <a:effectLst/>
                <a:latin typeface="Georgia" panose="02040502050405020303" pitchFamily="18" charset="0"/>
              </a:rPr>
              <a:t>Kvadruparézy</a:t>
            </a:r>
            <a:r>
              <a:rPr lang="cs-CZ" sz="1200" b="0" i="0" dirty="0">
                <a:solidFill>
                  <a:srgbClr val="555555"/>
                </a:solidFill>
                <a:effectLst/>
                <a:latin typeface="Georgia" panose="02040502050405020303" pitchFamily="18" charset="0"/>
              </a:rPr>
              <a:t>/kvadruplegie (postižení všech čtyř končetin). Mentální postižení se u </a:t>
            </a:r>
            <a:r>
              <a:rPr lang="cs-CZ" sz="1200" b="0" i="0" dirty="0" err="1">
                <a:solidFill>
                  <a:srgbClr val="555555"/>
                </a:solidFill>
                <a:effectLst/>
                <a:latin typeface="Georgia" panose="02040502050405020303" pitchFamily="18" charset="0"/>
              </a:rPr>
              <a:t>diparetické</a:t>
            </a:r>
            <a:r>
              <a:rPr lang="cs-CZ" sz="1200" b="0" i="0" dirty="0">
                <a:solidFill>
                  <a:srgbClr val="555555"/>
                </a:solidFill>
                <a:effectLst/>
                <a:latin typeface="Georgia" panose="02040502050405020303" pitchFamily="18" charset="0"/>
              </a:rPr>
              <a:t> a </a:t>
            </a:r>
            <a:r>
              <a:rPr lang="cs-CZ" sz="1200" b="0" i="0" dirty="0" err="1">
                <a:solidFill>
                  <a:srgbClr val="555555"/>
                </a:solidFill>
                <a:effectLst/>
                <a:latin typeface="Georgia" panose="02040502050405020303" pitchFamily="18" charset="0"/>
              </a:rPr>
              <a:t>hemiparetické</a:t>
            </a:r>
            <a:r>
              <a:rPr lang="cs-CZ" sz="1200" b="0" i="0" dirty="0">
                <a:solidFill>
                  <a:srgbClr val="555555"/>
                </a:solidFill>
                <a:effectLst/>
                <a:latin typeface="Georgia" panose="02040502050405020303" pitchFamily="18" charset="0"/>
              </a:rPr>
              <a:t> formy vyskytuje méně často, více pak u </a:t>
            </a:r>
            <a:r>
              <a:rPr lang="cs-CZ" sz="1200" b="0" i="0" dirty="0" err="1">
                <a:solidFill>
                  <a:srgbClr val="555555"/>
                </a:solidFill>
                <a:effectLst/>
                <a:latin typeface="Georgia" panose="02040502050405020303" pitchFamily="18" charset="0"/>
              </a:rPr>
              <a:t>kvadruparetické</a:t>
            </a:r>
            <a:r>
              <a:rPr lang="cs-CZ" sz="1200" b="0" i="0" dirty="0">
                <a:solidFill>
                  <a:srgbClr val="555555"/>
                </a:solidFill>
                <a:effectLst/>
                <a:latin typeface="Georgia" panose="02040502050405020303" pitchFamily="18" charset="0"/>
              </a:rPr>
              <a:t> formy DMO</a:t>
            </a:r>
          </a:p>
          <a:p>
            <a:r>
              <a:rPr lang="cs-CZ" sz="1200" b="0" i="0" dirty="0">
                <a:solidFill>
                  <a:srgbClr val="555555"/>
                </a:solidFill>
                <a:effectLst/>
                <a:latin typeface="Georgia" panose="02040502050405020303" pitchFamily="18" charset="0"/>
              </a:rPr>
              <a:t>Rozštěp páteře vzniká výhřezem míchy z páteřního kanálu, nejčastěji v bederní krajině. Horní polovina těla bývá normálně vyvinuta, dodatečně se mohou vyvíjet skoliózy. Jedinci jsou vhodnými adepty pro sport na vozíku. Proto bychom se měli věnovat rozvoji svalstva horních končetin, které zůstávají většinou nepoškozené.</a:t>
            </a:r>
          </a:p>
          <a:p>
            <a:endParaRPr lang="cs-CZ" sz="1200" dirty="0"/>
          </a:p>
          <a:p>
            <a:endParaRPr lang="cs-CZ" sz="1200"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9</a:t>
            </a:fld>
            <a:endParaRPr lang="cs-CZ" altLang="cs-CZ"/>
          </a:p>
        </p:txBody>
      </p:sp>
    </p:spTree>
    <p:extLst>
      <p:ext uri="{BB962C8B-B14F-4D97-AF65-F5344CB8AC3E}">
        <p14:creationId xmlns:p14="http://schemas.microsoft.com/office/powerpoint/2010/main" val="3190468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10</a:t>
            </a:fld>
            <a:endParaRPr lang="cs-CZ" altLang="cs-CZ"/>
          </a:p>
        </p:txBody>
      </p:sp>
    </p:spTree>
    <p:extLst>
      <p:ext uri="{BB962C8B-B14F-4D97-AF65-F5344CB8AC3E}">
        <p14:creationId xmlns:p14="http://schemas.microsoft.com/office/powerpoint/2010/main" val="1761776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11" name="Obrázek 5">
            <a:extLst>
              <a:ext uri="{FF2B5EF4-FFF2-40B4-BE49-F238E27FC236}">
                <a16:creationId xmlns:a16="http://schemas.microsoft.com/office/drawing/2014/main" id="{AC617C30-30B9-5F40-B9CE-8190F0E78E2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3999" y="414000"/>
            <a:ext cx="2019358" cy="1065600"/>
          </a:xfrm>
          <a:prstGeom prst="rect">
            <a:avLst/>
          </a:prstGeom>
        </p:spPr>
      </p:pic>
    </p:spTree>
    <p:extLst>
      <p:ext uri="{BB962C8B-B14F-4D97-AF65-F5344CB8AC3E}">
        <p14:creationId xmlns:p14="http://schemas.microsoft.com/office/powerpoint/2010/main" val="935384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7F978BB5-2C40-1847-9BDD-10F4A7A7EB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1722986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8">
            <a:extLst>
              <a:ext uri="{FF2B5EF4-FFF2-40B4-BE49-F238E27FC236}">
                <a16:creationId xmlns:a16="http://schemas.microsoft.com/office/drawing/2014/main" id="{89E476E0-A591-2D41-97B8-B350A84A3CC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723890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5">
            <a:extLst>
              <a:ext uri="{FF2B5EF4-FFF2-40B4-BE49-F238E27FC236}">
                <a16:creationId xmlns:a16="http://schemas.microsoft.com/office/drawing/2014/main" id="{A2CCDBBA-9351-4241-8683-C6B09BB8422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3999" y="414000"/>
            <a:ext cx="2019358" cy="1065600"/>
          </a:xfrm>
          <a:prstGeom prst="rect">
            <a:avLst/>
          </a:prstGeom>
        </p:spPr>
      </p:pic>
    </p:spTree>
    <p:extLst>
      <p:ext uri="{BB962C8B-B14F-4D97-AF65-F5344CB8AC3E}">
        <p14:creationId xmlns:p14="http://schemas.microsoft.com/office/powerpoint/2010/main" val="2158127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5AC8A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5">
            <a:extLst>
              <a:ext uri="{FF2B5EF4-FFF2-40B4-BE49-F238E27FC236}">
                <a16:creationId xmlns:a16="http://schemas.microsoft.com/office/drawing/2014/main" id="{10B27CBC-C779-8D49-81A2-7E60B02AB0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3999" y="415848"/>
            <a:ext cx="2019358" cy="1061903"/>
          </a:xfrm>
          <a:prstGeom prst="rect">
            <a:avLst/>
          </a:prstGeom>
        </p:spPr>
      </p:pic>
    </p:spTree>
    <p:extLst>
      <p:ext uri="{BB962C8B-B14F-4D97-AF65-F5344CB8AC3E}">
        <p14:creationId xmlns:p14="http://schemas.microsoft.com/office/powerpoint/2010/main" val="39481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5AC8A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5">
            <a:extLst>
              <a:ext uri="{FF2B5EF4-FFF2-40B4-BE49-F238E27FC236}">
                <a16:creationId xmlns:a16="http://schemas.microsoft.com/office/drawing/2014/main" id="{5E93C79E-4EE6-7340-A532-170840922F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3999" y="415848"/>
            <a:ext cx="2019358" cy="1061903"/>
          </a:xfrm>
          <a:prstGeom prst="rect">
            <a:avLst/>
          </a:prstGeom>
        </p:spPr>
      </p:pic>
    </p:spTree>
    <p:extLst>
      <p:ext uri="{BB962C8B-B14F-4D97-AF65-F5344CB8AC3E}">
        <p14:creationId xmlns:p14="http://schemas.microsoft.com/office/powerpoint/2010/main" val="3819924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5AC8A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pic>
        <p:nvPicPr>
          <p:cNvPr id="6" name="Obrázek 8">
            <a:extLst>
              <a:ext uri="{FF2B5EF4-FFF2-40B4-BE49-F238E27FC236}">
                <a16:creationId xmlns:a16="http://schemas.microsoft.com/office/drawing/2014/main" id="{04D6D823-4C68-D841-A02B-330212BF14D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247"/>
            <a:ext cx="1132477" cy="597106"/>
          </a:xfrm>
          <a:prstGeom prst="rect">
            <a:avLst/>
          </a:prstGeom>
        </p:spPr>
      </p:pic>
    </p:spTree>
    <p:extLst>
      <p:ext uri="{BB962C8B-B14F-4D97-AF65-F5344CB8AC3E}">
        <p14:creationId xmlns:p14="http://schemas.microsoft.com/office/powerpoint/2010/main" val="1964211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SPORT slide">
    <p:bg>
      <p:bgPr>
        <a:solidFill>
          <a:srgbClr val="5AC8AF"/>
        </a:solidFill>
        <a:effectLst/>
      </p:bgPr>
    </p:bg>
    <p:spTree>
      <p:nvGrpSpPr>
        <p:cNvPr id="1" name=""/>
        <p:cNvGrpSpPr/>
        <p:nvPr/>
      </p:nvGrpSpPr>
      <p:grpSpPr>
        <a:xfrm>
          <a:off x="0" y="0"/>
          <a:ext cx="0" cy="0"/>
          <a:chOff x="0" y="0"/>
          <a:chExt cx="0" cy="0"/>
        </a:xfrm>
      </p:grpSpPr>
      <p:pic>
        <p:nvPicPr>
          <p:cNvPr id="5" name="Grafický objekt 5">
            <a:extLst>
              <a:ext uri="{FF2B5EF4-FFF2-40B4-BE49-F238E27FC236}">
                <a16:creationId xmlns:a16="http://schemas.microsoft.com/office/drawing/2014/main" id="{CA39A22B-25AC-154A-995D-A5A321924D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412678" y="2014200"/>
            <a:ext cx="5366645" cy="2829600"/>
          </a:xfrm>
          <a:prstGeom prst="rect">
            <a:avLst/>
          </a:prstGeom>
        </p:spPr>
      </p:pic>
    </p:spTree>
    <p:extLst>
      <p:ext uri="{BB962C8B-B14F-4D97-AF65-F5344CB8AC3E}">
        <p14:creationId xmlns:p14="http://schemas.microsoft.com/office/powerpoint/2010/main" val="300970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B6CE4B49-42C3-6246-B1EB-3DAF3FFB860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1691229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75D85D30-781C-3645-A803-7D040A1BE2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4034428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E07BEE75-6ACF-F048-9475-FA5BD156AE0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2966739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B304B0A1-6A6D-2A4A-937E-72AE738379D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3317168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0D0310EC-05B1-B942-BF73-CC87EC1CD17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3832835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B788EED2-C169-0E4F-A0DE-FC58E3BECC2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2713741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C893EBC8-BC9E-264D-9299-3E5F5EC46B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234975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2FE25A66-24C4-FE4C-AD09-76419B1C76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3845540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OV"/><Relationship Id="rId7" Type="http://schemas.openxmlformats.org/officeDocument/2006/relationships/image" Target="../media/image2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video" Target="../media/media2.MOV"/></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hyperlink" Target="https://vimeo.com/811372099"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p:txBody>
          <a:bodyPr/>
          <a:lstStyle/>
          <a:p>
            <a:r>
              <a:rPr lang="cs-CZ" sz="1200" dirty="0"/>
              <a:t>Np4242 </a:t>
            </a:r>
            <a:r>
              <a:rPr lang="cs-CZ" dirty="0"/>
              <a:t>Management ve sportu hendikepovaných</a:t>
            </a:r>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p:txBody>
          <a:bodyPr/>
          <a:lstStyle/>
          <a:p>
            <a:pPr algn="ctr"/>
            <a:r>
              <a:rPr lang="cs-CZ" sz="4800" u="sng" dirty="0">
                <a:effectLst/>
                <a:latin typeface="Calibri" panose="020F0502020204030204" pitchFamily="34" charset="0"/>
                <a:ea typeface="Calibri" panose="020F0502020204030204" pitchFamily="34" charset="0"/>
                <a:cs typeface="Times New Roman" panose="02020603050405020304" pitchFamily="18" charset="0"/>
              </a:rPr>
              <a:t>Komunikace a modifikace</a:t>
            </a:r>
            <a:br>
              <a:rPr lang="cs-CZ" sz="4000" u="sng" dirty="0">
                <a:effectLst/>
                <a:latin typeface="Calibri" panose="020F0502020204030204" pitchFamily="34" charset="0"/>
                <a:ea typeface="Calibri" panose="020F0502020204030204" pitchFamily="34" charset="0"/>
                <a:cs typeface="Times New Roman" panose="02020603050405020304" pitchFamily="18" charset="0"/>
              </a:rPr>
            </a:br>
            <a:r>
              <a:rPr lang="cs-CZ" sz="2400" dirty="0">
                <a:effectLst/>
                <a:latin typeface="Calibri" panose="020F0502020204030204" pitchFamily="34" charset="0"/>
                <a:ea typeface="Calibri" panose="020F0502020204030204" pitchFamily="34" charset="0"/>
                <a:cs typeface="Times New Roman" panose="02020603050405020304" pitchFamily="18" charset="0"/>
              </a:rPr>
              <a:t>Management ve sportu hendikepovaných</a:t>
            </a:r>
            <a:r>
              <a:rPr lang="cs-CZ" sz="5400" dirty="0">
                <a:effectLst/>
              </a:rPr>
              <a:t> </a:t>
            </a:r>
            <a:endParaRPr lang="cs-CZ" dirty="0"/>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p:txBody>
          <a:bodyPr/>
          <a:lstStyle/>
          <a:p>
            <a:pPr algn="ctr"/>
            <a:r>
              <a:rPr lang="cs-CZ" sz="1800" dirty="0"/>
              <a:t>Mgr. Vojtěch Kocůrek</a:t>
            </a:r>
          </a:p>
        </p:txBody>
      </p:sp>
    </p:spTree>
    <p:extLst>
      <p:ext uri="{BB962C8B-B14F-4D97-AF65-F5344CB8AC3E}">
        <p14:creationId xmlns:p14="http://schemas.microsoft.com/office/powerpoint/2010/main" val="3263342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Tělesné postižení </a:t>
            </a:r>
            <a:r>
              <a:rPr lang="cs-CZ" sz="2400" dirty="0"/>
              <a:t>- </a:t>
            </a:r>
            <a:r>
              <a:rPr lang="cs-CZ" sz="2000" dirty="0"/>
              <a:t>komunikace</a:t>
            </a:r>
            <a:endParaRPr lang="cs-CZ" dirty="0"/>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a:xfrm>
            <a:off x="720000" y="1692002"/>
            <a:ext cx="8044438" cy="4139998"/>
          </a:xfrm>
        </p:spPr>
        <p:txBody>
          <a:bodyPr/>
          <a:lstStyle/>
          <a:p>
            <a:pPr marL="709200" lvl="1" indent="-457200">
              <a:buFont typeface="Arial" panose="020B0604020202020204" pitchFamily="34" charset="0"/>
              <a:buChar char="•"/>
            </a:pPr>
            <a:r>
              <a:rPr lang="cs-CZ" dirty="0"/>
              <a:t>Prof.</a:t>
            </a:r>
            <a:r>
              <a:rPr lang="cs-CZ" b="1" dirty="0"/>
              <a:t> </a:t>
            </a:r>
            <a:r>
              <a:rPr lang="cs-CZ" dirty="0"/>
              <a:t>Válková</a:t>
            </a:r>
            <a:r>
              <a:rPr lang="cs-CZ" b="1" dirty="0"/>
              <a:t>: Není TP jako TP</a:t>
            </a:r>
            <a:r>
              <a:rPr lang="cs-CZ" dirty="0"/>
              <a:t>. Je i CP – AMP – W</a:t>
            </a:r>
          </a:p>
          <a:p>
            <a:pPr marL="1119600" lvl="2" indent="-457200">
              <a:buFont typeface="Arial" panose="020B0604020202020204" pitchFamily="34" charset="0"/>
              <a:buChar char="•"/>
            </a:pPr>
            <a:r>
              <a:rPr lang="cs-CZ" dirty="0"/>
              <a:t>Náhradní percepční kanál není,  modifikace v motorické kompetenci  (včetně zapojení do sportu)                                            </a:t>
            </a:r>
          </a:p>
          <a:p>
            <a:pPr marL="1119600" lvl="2" indent="-457200">
              <a:buFont typeface="Arial" panose="020B0604020202020204" pitchFamily="34" charset="0"/>
              <a:buChar char="•"/>
            </a:pPr>
            <a:r>
              <a:rPr lang="cs-CZ" dirty="0"/>
              <a:t>Vozík: kdy před – kdy za</a:t>
            </a:r>
          </a:p>
          <a:p>
            <a:pPr marL="1119600" lvl="2" indent="-457200">
              <a:buFont typeface="Arial" panose="020B0604020202020204" pitchFamily="34" charset="0"/>
              <a:buChar char="•"/>
            </a:pPr>
            <a:r>
              <a:rPr lang="cs-CZ" dirty="0"/>
              <a:t>Bariéry: obrubníky, typy dveří, výtahy, rampy, pokladny – bary</a:t>
            </a:r>
          </a:p>
          <a:p>
            <a:pPr marL="1119600" lvl="2" indent="-457200">
              <a:buFont typeface="Arial" panose="020B0604020202020204" pitchFamily="34" charset="0"/>
              <a:buChar char="•"/>
            </a:pPr>
            <a:r>
              <a:rPr lang="cs-CZ" dirty="0"/>
              <a:t>Zvyky: batoh – osobní věci</a:t>
            </a:r>
          </a:p>
          <a:p>
            <a:pPr marL="1119600" lvl="2" indent="-457200">
              <a:buFont typeface="Arial" panose="020B0604020202020204" pitchFamily="34" charset="0"/>
              <a:buChar char="•"/>
            </a:pPr>
            <a:r>
              <a:rPr lang="cs-CZ" dirty="0"/>
              <a:t>Vlastní  automobil či jiné prostředky</a:t>
            </a:r>
          </a:p>
          <a:p>
            <a:pPr marL="1119600" lvl="2" indent="-457200">
              <a:buFont typeface="Arial" panose="020B0604020202020204" pitchFamily="34" charset="0"/>
              <a:buChar char="•"/>
            </a:pPr>
            <a:r>
              <a:rPr lang="cs-CZ" dirty="0"/>
              <a:t>Veřejná  doprava</a:t>
            </a:r>
          </a:p>
          <a:p>
            <a:pPr marL="709200" lvl="1" indent="-457200">
              <a:buFont typeface="Arial" panose="020B0604020202020204" pitchFamily="34" charset="0"/>
              <a:buChar char="•"/>
            </a:pPr>
            <a:r>
              <a:rPr lang="cs-CZ" dirty="0"/>
              <a:t>Efektivní komunikace:</a:t>
            </a:r>
          </a:p>
          <a:p>
            <a:pPr marL="1119600" lvl="2" indent="-457200">
              <a:buFont typeface="Arial" panose="020B0604020202020204" pitchFamily="34" charset="0"/>
              <a:buChar char="•"/>
            </a:pPr>
            <a:r>
              <a:rPr lang="cs-CZ" dirty="0"/>
              <a:t>Bavím se přímo s jedincem, nebo se o to alespoň pokusím – u CP trpělivost!</a:t>
            </a:r>
          </a:p>
          <a:p>
            <a:pPr marL="1119600" lvl="2" indent="-457200">
              <a:buFont typeface="Arial" panose="020B0604020202020204" pitchFamily="34" charset="0"/>
              <a:buChar char="•"/>
            </a:pPr>
            <a:r>
              <a:rPr lang="cs-CZ" dirty="0"/>
              <a:t>Nechme si poradit, pokud chceme pomoci</a:t>
            </a:r>
          </a:p>
          <a:p>
            <a:pPr marL="1119600" lvl="2" indent="-457200">
              <a:buFont typeface="Arial" panose="020B0604020202020204" pitchFamily="34" charset="0"/>
              <a:buChar char="•"/>
            </a:pPr>
            <a:r>
              <a:rPr lang="cs-CZ" dirty="0"/>
              <a:t>Nebuďme vlezlí – nemanipulujme s vozíkem bez vyzvání</a:t>
            </a:r>
          </a:p>
          <a:p>
            <a:pPr marL="1119600" lvl="2" indent="-457200">
              <a:buFont typeface="Arial" panose="020B0604020202020204" pitchFamily="34" charset="0"/>
              <a:buChar char="•"/>
            </a:pPr>
            <a:r>
              <a:rPr lang="cs-CZ" dirty="0"/>
              <a:t>Běžná společenská pravidla</a:t>
            </a:r>
          </a:p>
          <a:p>
            <a:pPr marL="1119600" lvl="2" indent="-457200">
              <a:buFont typeface="Arial" panose="020B0604020202020204" pitchFamily="34" charset="0"/>
              <a:buChar char="•"/>
            </a:pPr>
            <a:r>
              <a:rPr lang="cs-CZ" dirty="0"/>
              <a:t>Přizpůsobme komunikaci a hlavně - komunikujme</a:t>
            </a:r>
          </a:p>
          <a:p>
            <a:pPr marL="1119600" lvl="2" indent="-457200">
              <a:buFont typeface="Arial" panose="020B0604020202020204" pitchFamily="34" charset="0"/>
              <a:buChar char="•"/>
            </a:pPr>
            <a:endParaRPr lang="cs-CZ" dirty="0"/>
          </a:p>
        </p:txBody>
      </p:sp>
      <p:sp>
        <p:nvSpPr>
          <p:cNvPr id="7" name="TextovéPole 6">
            <a:extLst>
              <a:ext uri="{FF2B5EF4-FFF2-40B4-BE49-F238E27FC236}">
                <a16:creationId xmlns:a16="http://schemas.microsoft.com/office/drawing/2014/main" id="{DA17CEC3-5482-F58D-3581-29A7F630515A}"/>
              </a:ext>
            </a:extLst>
          </p:cNvPr>
          <p:cNvSpPr txBox="1"/>
          <p:nvPr/>
        </p:nvSpPr>
        <p:spPr>
          <a:xfrm>
            <a:off x="8997430" y="5553706"/>
            <a:ext cx="1346844" cy="253916"/>
          </a:xfrm>
          <a:prstGeom prst="rect">
            <a:avLst/>
          </a:prstGeom>
          <a:noFill/>
        </p:spPr>
        <p:txBody>
          <a:bodyPr wrap="none" rtlCol="0">
            <a:spAutoFit/>
          </a:bodyPr>
          <a:lstStyle/>
          <a:p>
            <a:pPr algn="l"/>
            <a:r>
              <a:rPr lang="cs-CZ" sz="1050" dirty="0">
                <a:latin typeface="+mn-lt"/>
              </a:rPr>
              <a:t>Zdroj: archiv autora</a:t>
            </a:r>
          </a:p>
        </p:txBody>
      </p:sp>
      <p:pic>
        <p:nvPicPr>
          <p:cNvPr id="8" name="Obrázek 7" descr="Obsah obrázku osoba, venku, boty, oblečení&#10;&#10;Popis byl vytvořen automaticky">
            <a:extLst>
              <a:ext uri="{FF2B5EF4-FFF2-40B4-BE49-F238E27FC236}">
                <a16:creationId xmlns:a16="http://schemas.microsoft.com/office/drawing/2014/main" id="{6D4C675F-8393-A0FB-6015-C85759847F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7430" y="945788"/>
            <a:ext cx="3013483" cy="4531986"/>
          </a:xfrm>
          <a:prstGeom prst="rect">
            <a:avLst/>
          </a:prstGeom>
        </p:spPr>
      </p:pic>
    </p:spTree>
    <p:extLst>
      <p:ext uri="{BB962C8B-B14F-4D97-AF65-F5344CB8AC3E}">
        <p14:creationId xmlns:p14="http://schemas.microsoft.com/office/powerpoint/2010/main" val="930331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Tělesné postižení </a:t>
            </a:r>
            <a:r>
              <a:rPr lang="cs-CZ" sz="2400" dirty="0"/>
              <a:t>- </a:t>
            </a:r>
            <a:r>
              <a:rPr lang="cs-CZ" sz="2000" dirty="0"/>
              <a:t>kompenzační pomůcky a sport </a:t>
            </a:r>
            <a:endParaRPr lang="cs-CZ" dirty="0"/>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p:txBody>
          <a:bodyPr/>
          <a:lstStyle/>
          <a:p>
            <a:pPr marL="709200" lvl="1" indent="-457200">
              <a:buFont typeface="Arial" panose="020B0604020202020204" pitchFamily="34" charset="0"/>
              <a:buChar char="•"/>
            </a:pPr>
            <a:r>
              <a:rPr lang="cs-CZ" dirty="0"/>
              <a:t>Úplně nebo částečně nahrazují funkce lokomoční i manipulační</a:t>
            </a:r>
          </a:p>
          <a:p>
            <a:pPr marL="709200" lvl="1" indent="-457200">
              <a:buFont typeface="Arial" panose="020B0604020202020204" pitchFamily="34" charset="0"/>
              <a:buChar char="•"/>
            </a:pPr>
            <a:r>
              <a:rPr lang="cs-CZ" dirty="0"/>
              <a:t>Každodenní</a:t>
            </a:r>
          </a:p>
          <a:p>
            <a:pPr marL="1119600" lvl="2" indent="-457200">
              <a:buFont typeface="Arial" panose="020B0604020202020204" pitchFamily="34" charset="0"/>
              <a:buChar char="•"/>
            </a:pPr>
            <a:r>
              <a:rPr lang="cs-CZ" dirty="0"/>
              <a:t>Mechanický vozík</a:t>
            </a:r>
          </a:p>
          <a:p>
            <a:pPr marL="1119600" lvl="2" indent="-457200">
              <a:buFont typeface="Arial" panose="020B0604020202020204" pitchFamily="34" charset="0"/>
              <a:buChar char="•"/>
            </a:pPr>
            <a:r>
              <a:rPr lang="cs-CZ" dirty="0"/>
              <a:t>Elektrický vozík</a:t>
            </a:r>
          </a:p>
          <a:p>
            <a:pPr marL="1119600" lvl="2" indent="-457200">
              <a:buFont typeface="Arial" panose="020B0604020202020204" pitchFamily="34" charset="0"/>
              <a:buChar char="•"/>
            </a:pPr>
            <a:r>
              <a:rPr lang="cs-CZ" dirty="0"/>
              <a:t>Protézy, ortézy</a:t>
            </a:r>
          </a:p>
          <a:p>
            <a:pPr marL="709200" lvl="1" indent="-457200">
              <a:buFont typeface="Arial" panose="020B0604020202020204" pitchFamily="34" charset="0"/>
              <a:buChar char="•"/>
            </a:pPr>
            <a:r>
              <a:rPr lang="cs-CZ" dirty="0"/>
              <a:t>Sportovní adaptace</a:t>
            </a:r>
          </a:p>
          <a:p>
            <a:pPr marL="1119600" lvl="2" indent="-457200">
              <a:buFont typeface="Arial" panose="020B0604020202020204" pitchFamily="34" charset="0"/>
              <a:buChar char="•"/>
            </a:pPr>
            <a:r>
              <a:rPr lang="cs-CZ" dirty="0"/>
              <a:t>Sportovní vozík</a:t>
            </a:r>
          </a:p>
          <a:p>
            <a:pPr marL="1119600" lvl="2" indent="-457200">
              <a:buFont typeface="Arial" panose="020B0604020202020204" pitchFamily="34" charset="0"/>
              <a:buChar char="•"/>
            </a:pPr>
            <a:r>
              <a:rPr lang="cs-CZ" dirty="0" err="1"/>
              <a:t>Handbike</a:t>
            </a:r>
            <a:endParaRPr lang="cs-CZ" dirty="0"/>
          </a:p>
          <a:p>
            <a:pPr marL="1119600" lvl="2" indent="-457200">
              <a:buFont typeface="Arial" panose="020B0604020202020204" pitchFamily="34" charset="0"/>
              <a:buChar char="•"/>
            </a:pPr>
            <a:r>
              <a:rPr lang="cs-CZ" dirty="0"/>
              <a:t>Formulka</a:t>
            </a:r>
          </a:p>
          <a:p>
            <a:pPr marL="662400" lvl="2"/>
            <a:endParaRPr lang="cs-CZ" dirty="0"/>
          </a:p>
        </p:txBody>
      </p:sp>
    </p:spTree>
    <p:extLst>
      <p:ext uri="{BB962C8B-B14F-4D97-AF65-F5344CB8AC3E}">
        <p14:creationId xmlns:p14="http://schemas.microsoft.com/office/powerpoint/2010/main" val="871659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7" name="TextovéPole 6">
            <a:extLst>
              <a:ext uri="{FF2B5EF4-FFF2-40B4-BE49-F238E27FC236}">
                <a16:creationId xmlns:a16="http://schemas.microsoft.com/office/drawing/2014/main" id="{DA17CEC3-5482-F58D-3581-29A7F630515A}"/>
              </a:ext>
            </a:extLst>
          </p:cNvPr>
          <p:cNvSpPr txBox="1"/>
          <p:nvPr/>
        </p:nvSpPr>
        <p:spPr>
          <a:xfrm>
            <a:off x="1420912" y="5874105"/>
            <a:ext cx="1346844" cy="253916"/>
          </a:xfrm>
          <a:prstGeom prst="rect">
            <a:avLst/>
          </a:prstGeom>
          <a:noFill/>
        </p:spPr>
        <p:txBody>
          <a:bodyPr wrap="none" rtlCol="0">
            <a:spAutoFit/>
          </a:bodyPr>
          <a:lstStyle/>
          <a:p>
            <a:pPr algn="l"/>
            <a:r>
              <a:rPr lang="cs-CZ" sz="1050" dirty="0">
                <a:latin typeface="+mn-lt"/>
              </a:rPr>
              <a:t>Zdroj: archiv autora</a:t>
            </a:r>
          </a:p>
        </p:txBody>
      </p:sp>
      <p:pic>
        <p:nvPicPr>
          <p:cNvPr id="8" name="Obrázek 7" descr="Obsah obrázku osoba, kolo, invalidní vozík, sportovní vybavení&#10;&#10;Popis byl vytvořen automaticky">
            <a:extLst>
              <a:ext uri="{FF2B5EF4-FFF2-40B4-BE49-F238E27FC236}">
                <a16:creationId xmlns:a16="http://schemas.microsoft.com/office/drawing/2014/main" id="{F104EC40-2781-E87D-724A-132C2530B4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066" y="378000"/>
            <a:ext cx="4003823" cy="2662542"/>
          </a:xfrm>
          <a:prstGeom prst="rect">
            <a:avLst/>
          </a:prstGeom>
        </p:spPr>
      </p:pic>
      <p:pic>
        <p:nvPicPr>
          <p:cNvPr id="10" name="Obrázek 9" descr="Obsah obrázku osoba, míč, oblečení, boty&#10;&#10;Popis byl vytvořen automaticky">
            <a:extLst>
              <a:ext uri="{FF2B5EF4-FFF2-40B4-BE49-F238E27FC236}">
                <a16:creationId xmlns:a16="http://schemas.microsoft.com/office/drawing/2014/main" id="{4A5C6378-0BC0-3195-DB05-6CF00D2320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659" y="378000"/>
            <a:ext cx="3987318" cy="2662542"/>
          </a:xfrm>
          <a:prstGeom prst="rect">
            <a:avLst/>
          </a:prstGeom>
        </p:spPr>
      </p:pic>
      <p:pic>
        <p:nvPicPr>
          <p:cNvPr id="11" name="Obrázek 10">
            <a:extLst>
              <a:ext uri="{FF2B5EF4-FFF2-40B4-BE49-F238E27FC236}">
                <a16:creationId xmlns:a16="http://schemas.microsoft.com/office/drawing/2014/main" id="{DD46DAD6-9BF8-8448-8EF2-07D1BF4041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659" y="3111584"/>
            <a:ext cx="3997068" cy="2662542"/>
          </a:xfrm>
          <a:prstGeom prst="rect">
            <a:avLst/>
          </a:prstGeom>
        </p:spPr>
      </p:pic>
      <p:pic>
        <p:nvPicPr>
          <p:cNvPr id="14" name="Obrázek 13">
            <a:extLst>
              <a:ext uri="{FF2B5EF4-FFF2-40B4-BE49-F238E27FC236}">
                <a16:creationId xmlns:a16="http://schemas.microsoft.com/office/drawing/2014/main" id="{0E44F190-FCBF-3DA0-4C02-1A9B7217CC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5066" y="3112128"/>
            <a:ext cx="3997068" cy="2661998"/>
          </a:xfrm>
          <a:prstGeom prst="rect">
            <a:avLst/>
          </a:prstGeom>
        </p:spPr>
      </p:pic>
    </p:spTree>
    <p:extLst>
      <p:ext uri="{BB962C8B-B14F-4D97-AF65-F5344CB8AC3E}">
        <p14:creationId xmlns:p14="http://schemas.microsoft.com/office/powerpoint/2010/main" val="3855732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ECB8EE3-8C5F-BDB4-1805-54690B5AA472}"/>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6" name="Zástupný symbol pro zápatí 1">
            <a:extLst>
              <a:ext uri="{FF2B5EF4-FFF2-40B4-BE49-F238E27FC236}">
                <a16:creationId xmlns:a16="http://schemas.microsoft.com/office/drawing/2014/main" id="{397BC193-65A2-C90B-937A-FC8968525FF6}"/>
              </a:ext>
            </a:extLst>
          </p:cNvPr>
          <p:cNvSpPr>
            <a:spLocks noGrp="1"/>
          </p:cNvSpPr>
          <p:nvPr>
            <p:ph type="ftr" sz="quarter" idx="10"/>
          </p:nvPr>
        </p:nvSpPr>
        <p:spPr>
          <a:xfrm>
            <a:off x="720000" y="6228000"/>
            <a:ext cx="7920000" cy="252000"/>
          </a:xfrm>
        </p:spPr>
        <p:txBody>
          <a:bodyPr/>
          <a:lstStyle/>
          <a:p>
            <a:r>
              <a:rPr lang="cs-CZ" sz="1200" dirty="0"/>
              <a:t>Np4242 </a:t>
            </a:r>
            <a:r>
              <a:rPr lang="cs-CZ" dirty="0"/>
              <a:t>Management ve sportu hendikepovaných</a:t>
            </a:r>
            <a:endParaRPr lang="en-US" dirty="0"/>
          </a:p>
        </p:txBody>
      </p:sp>
      <p:pic>
        <p:nvPicPr>
          <p:cNvPr id="10" name="Obrázek 9" descr="Obsah obrázku kolo, Pozemní vozidlo, venku, vozidlo&#10;&#10;Popis byl vytvořen automaticky">
            <a:extLst>
              <a:ext uri="{FF2B5EF4-FFF2-40B4-BE49-F238E27FC236}">
                <a16:creationId xmlns:a16="http://schemas.microsoft.com/office/drawing/2014/main" id="{3A528462-505F-C2A9-3A2E-02F11119F4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7906" y="561694"/>
            <a:ext cx="4079978" cy="2716619"/>
          </a:xfrm>
          <a:prstGeom prst="rect">
            <a:avLst/>
          </a:prstGeom>
        </p:spPr>
      </p:pic>
      <p:pic>
        <p:nvPicPr>
          <p:cNvPr id="12" name="Obrázek 11" descr="Obsah obrázku tráva, obloha, venku, osoba&#10;&#10;Popis byl vytvořen automaticky">
            <a:extLst>
              <a:ext uri="{FF2B5EF4-FFF2-40B4-BE49-F238E27FC236}">
                <a16:creationId xmlns:a16="http://schemas.microsoft.com/office/drawing/2014/main" id="{C1A11B3B-6854-3229-852E-F1DB92FD78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722" y="561694"/>
            <a:ext cx="4088444" cy="2716619"/>
          </a:xfrm>
          <a:prstGeom prst="rect">
            <a:avLst/>
          </a:prstGeom>
        </p:spPr>
      </p:pic>
      <p:pic>
        <p:nvPicPr>
          <p:cNvPr id="14" name="Obrázek 13" descr="Obsah obrázku florbal, boty, osoba, Sporty&#10;&#10;Popis byl vytvořen automaticky">
            <a:extLst>
              <a:ext uri="{FF2B5EF4-FFF2-40B4-BE49-F238E27FC236}">
                <a16:creationId xmlns:a16="http://schemas.microsoft.com/office/drawing/2014/main" id="{E4B5EA46-AB5C-843C-3F34-EBFF597BE8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1720" y="3429000"/>
            <a:ext cx="4074929" cy="2716619"/>
          </a:xfrm>
          <a:prstGeom prst="rect">
            <a:avLst/>
          </a:prstGeom>
        </p:spPr>
      </p:pic>
      <p:pic>
        <p:nvPicPr>
          <p:cNvPr id="16" name="Obrázek 15" descr="Obsah obrázku osoba, sport, sportovní hra, boty&#10;&#10;Popis byl vytvořen automaticky">
            <a:extLst>
              <a:ext uri="{FF2B5EF4-FFF2-40B4-BE49-F238E27FC236}">
                <a16:creationId xmlns:a16="http://schemas.microsoft.com/office/drawing/2014/main" id="{D598B68B-9FCC-5358-6882-71C1389793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7906" y="3429000"/>
            <a:ext cx="4076599" cy="2716619"/>
          </a:xfrm>
          <a:prstGeom prst="rect">
            <a:avLst/>
          </a:prstGeom>
        </p:spPr>
      </p:pic>
      <p:sp>
        <p:nvSpPr>
          <p:cNvPr id="17" name="TextovéPole 16">
            <a:extLst>
              <a:ext uri="{FF2B5EF4-FFF2-40B4-BE49-F238E27FC236}">
                <a16:creationId xmlns:a16="http://schemas.microsoft.com/office/drawing/2014/main" id="{9A64C328-1E1B-5665-6C6B-A54F8195317E}"/>
              </a:ext>
            </a:extLst>
          </p:cNvPr>
          <p:cNvSpPr txBox="1"/>
          <p:nvPr/>
        </p:nvSpPr>
        <p:spPr>
          <a:xfrm>
            <a:off x="5174484" y="6228000"/>
            <a:ext cx="1346844" cy="253916"/>
          </a:xfrm>
          <a:prstGeom prst="rect">
            <a:avLst/>
          </a:prstGeom>
          <a:noFill/>
        </p:spPr>
        <p:txBody>
          <a:bodyPr wrap="none" rtlCol="0">
            <a:spAutoFit/>
          </a:bodyPr>
          <a:lstStyle/>
          <a:p>
            <a:pPr algn="l"/>
            <a:r>
              <a:rPr lang="cs-CZ" sz="1050" dirty="0">
                <a:latin typeface="+mn-lt"/>
              </a:rPr>
              <a:t>Zdroj: archiv autora</a:t>
            </a:r>
          </a:p>
        </p:txBody>
      </p:sp>
    </p:spTree>
    <p:extLst>
      <p:ext uri="{BB962C8B-B14F-4D97-AF65-F5344CB8AC3E}">
        <p14:creationId xmlns:p14="http://schemas.microsoft.com/office/powerpoint/2010/main" val="3343933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Zrakové postižení</a:t>
            </a:r>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a:xfrm>
            <a:off x="720000" y="1692002"/>
            <a:ext cx="8044438" cy="4139998"/>
          </a:xfrm>
        </p:spPr>
        <p:txBody>
          <a:bodyPr/>
          <a:lstStyle/>
          <a:p>
            <a:pPr marL="709200" lvl="1" indent="-457200">
              <a:buFont typeface="Arial" panose="020B0604020202020204" pitchFamily="34" charset="0"/>
              <a:buChar char="•"/>
            </a:pPr>
            <a:r>
              <a:rPr lang="cs-CZ" dirty="0"/>
              <a:t>Specifikování zrakového postižení dle:</a:t>
            </a:r>
          </a:p>
          <a:p>
            <a:pPr marL="1119600" lvl="2" indent="-457200">
              <a:buFont typeface="Arial" panose="020B0604020202020204" pitchFamily="34" charset="0"/>
              <a:buChar char="•"/>
            </a:pPr>
            <a:r>
              <a:rPr lang="cs-CZ" dirty="0"/>
              <a:t>Ostrosti vidění,</a:t>
            </a:r>
          </a:p>
          <a:p>
            <a:pPr marL="1119600" lvl="2" indent="-457200">
              <a:buFont typeface="Arial" panose="020B0604020202020204" pitchFamily="34" charset="0"/>
              <a:buChar char="•"/>
            </a:pPr>
            <a:r>
              <a:rPr lang="cs-CZ" dirty="0"/>
              <a:t>Rozsahu zorného pole,</a:t>
            </a:r>
          </a:p>
          <a:p>
            <a:pPr marL="1119600" lvl="2" indent="-457200">
              <a:buFont typeface="Arial" panose="020B0604020202020204" pitchFamily="34" charset="0"/>
              <a:buChar char="•"/>
            </a:pPr>
            <a:r>
              <a:rPr lang="cs-CZ" dirty="0"/>
              <a:t>Kontrastní citlivost (světloplachost, šeroslepost),</a:t>
            </a:r>
          </a:p>
          <a:p>
            <a:pPr marL="1119600" lvl="2" indent="-457200">
              <a:buFont typeface="Arial" panose="020B0604020202020204" pitchFamily="34" charset="0"/>
              <a:buChar char="•"/>
            </a:pPr>
            <a:r>
              <a:rPr lang="cs-CZ" dirty="0"/>
              <a:t>Schopnost rozlišovat barvy (barvoslepost) apod.</a:t>
            </a:r>
          </a:p>
          <a:p>
            <a:pPr marL="709200" lvl="1" indent="-457200">
              <a:buFont typeface="Arial" panose="020B0604020202020204" pitchFamily="34" charset="0"/>
              <a:buChar char="•"/>
            </a:pPr>
            <a:r>
              <a:rPr lang="cs-CZ" dirty="0"/>
              <a:t>Klasifikace zrakového postižení podle WHO</a:t>
            </a:r>
          </a:p>
          <a:p>
            <a:pPr marL="709200" lvl="1" indent="-457200">
              <a:buFont typeface="Arial" panose="020B0604020202020204" pitchFamily="34" charset="0"/>
              <a:buChar char="•"/>
            </a:pPr>
            <a:r>
              <a:rPr lang="cs-CZ" dirty="0"/>
              <a:t>Klasifikace zrakového postižení dle OSERS</a:t>
            </a:r>
          </a:p>
          <a:p>
            <a:pPr marL="709200" lvl="1" indent="-457200">
              <a:buFont typeface="Arial" panose="020B0604020202020204" pitchFamily="34" charset="0"/>
              <a:buChar char="•"/>
            </a:pPr>
            <a:r>
              <a:rPr lang="cs-CZ" dirty="0"/>
              <a:t>Klasifikace sportovní dle IBSA – B1, B2, B3</a:t>
            </a:r>
          </a:p>
          <a:p>
            <a:pPr marL="709200" lvl="1" indent="-457200">
              <a:buFont typeface="Arial" panose="020B0604020202020204" pitchFamily="34" charset="0"/>
              <a:buChar char="•"/>
            </a:pPr>
            <a:r>
              <a:rPr lang="cs-CZ" dirty="0"/>
              <a:t>Nebezpečí progresivního zhoršení vad</a:t>
            </a:r>
          </a:p>
          <a:p>
            <a:pPr marL="1119600" lvl="2" indent="-457200">
              <a:buFont typeface="Arial" panose="020B0604020202020204" pitchFamily="34" charset="0"/>
              <a:buChar char="•"/>
            </a:pPr>
            <a:endParaRPr lang="cs-CZ" dirty="0"/>
          </a:p>
        </p:txBody>
      </p:sp>
      <p:pic>
        <p:nvPicPr>
          <p:cNvPr id="11" name="Obrázek 10" descr="Obsah obrázku text, snímek obrazovky, Písmo, účtenka&#10;&#10;Popis byl vytvořen automaticky">
            <a:extLst>
              <a:ext uri="{FF2B5EF4-FFF2-40B4-BE49-F238E27FC236}">
                <a16:creationId xmlns:a16="http://schemas.microsoft.com/office/drawing/2014/main" id="{DE46CBC0-0FBC-1EC0-84E3-002D53EB6E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6900" y="720001"/>
            <a:ext cx="5488619" cy="2941414"/>
          </a:xfrm>
          <a:prstGeom prst="rect">
            <a:avLst/>
          </a:prstGeom>
        </p:spPr>
      </p:pic>
      <p:pic>
        <p:nvPicPr>
          <p:cNvPr id="13" name="Obrázek 12" descr="Obsah obrázku text, snímek obrazovky, Písmo, číslo&#10;&#10;Popis byl vytvořen automaticky">
            <a:extLst>
              <a:ext uri="{FF2B5EF4-FFF2-40B4-BE49-F238E27FC236}">
                <a16:creationId xmlns:a16="http://schemas.microsoft.com/office/drawing/2014/main" id="{46CEDD37-B556-B7D4-CDFB-4CE7982DAA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4109" y="3620987"/>
            <a:ext cx="5561410" cy="2211014"/>
          </a:xfrm>
          <a:prstGeom prst="rect">
            <a:avLst/>
          </a:prstGeom>
        </p:spPr>
      </p:pic>
      <p:sp>
        <p:nvSpPr>
          <p:cNvPr id="14" name="TextovéPole 13">
            <a:extLst>
              <a:ext uri="{FF2B5EF4-FFF2-40B4-BE49-F238E27FC236}">
                <a16:creationId xmlns:a16="http://schemas.microsoft.com/office/drawing/2014/main" id="{E1298C60-BF18-B133-7FCC-6765F2030E30}"/>
              </a:ext>
            </a:extLst>
          </p:cNvPr>
          <p:cNvSpPr txBox="1"/>
          <p:nvPr/>
        </p:nvSpPr>
        <p:spPr>
          <a:xfrm>
            <a:off x="6394109" y="5832000"/>
            <a:ext cx="1580882" cy="253916"/>
          </a:xfrm>
          <a:prstGeom prst="rect">
            <a:avLst/>
          </a:prstGeom>
          <a:noFill/>
        </p:spPr>
        <p:txBody>
          <a:bodyPr wrap="none" rtlCol="0">
            <a:spAutoFit/>
          </a:bodyPr>
          <a:lstStyle/>
          <a:p>
            <a:pPr algn="l"/>
            <a:r>
              <a:rPr lang="cs-CZ" sz="1050" dirty="0">
                <a:latin typeface="+mn-lt"/>
              </a:rPr>
              <a:t>Zdroj: Lieberman, 2005</a:t>
            </a:r>
          </a:p>
        </p:txBody>
      </p:sp>
    </p:spTree>
    <p:extLst>
      <p:ext uri="{BB962C8B-B14F-4D97-AF65-F5344CB8AC3E}">
        <p14:creationId xmlns:p14="http://schemas.microsoft.com/office/powerpoint/2010/main" val="66044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Zrakové postižení </a:t>
            </a:r>
            <a:r>
              <a:rPr lang="cs-CZ" sz="2400" dirty="0"/>
              <a:t>- </a:t>
            </a:r>
            <a:r>
              <a:rPr lang="cs-CZ" sz="2000" dirty="0"/>
              <a:t>komunikace</a:t>
            </a:r>
            <a:endParaRPr lang="cs-CZ" dirty="0"/>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a:xfrm>
            <a:off x="720000" y="1692002"/>
            <a:ext cx="8044438" cy="4139998"/>
          </a:xfrm>
        </p:spPr>
        <p:txBody>
          <a:bodyPr/>
          <a:lstStyle/>
          <a:p>
            <a:pPr marL="709200" lvl="1" indent="-457200">
              <a:buFont typeface="Arial" panose="020B0604020202020204" pitchFamily="34" charset="0"/>
              <a:buChar char="•"/>
            </a:pPr>
            <a:r>
              <a:rPr lang="cs-CZ" dirty="0"/>
              <a:t>Náhradní percepční kanál – sluchový, taktilní</a:t>
            </a:r>
          </a:p>
          <a:p>
            <a:pPr marL="709200" lvl="1" indent="-457200">
              <a:buFont typeface="Arial" panose="020B0604020202020204" pitchFamily="34" charset="0"/>
              <a:buChar char="•"/>
            </a:pPr>
            <a:r>
              <a:rPr lang="cs-CZ" dirty="0"/>
              <a:t>Denní sebeobsluha – </a:t>
            </a:r>
            <a:r>
              <a:rPr lang="cs-CZ" dirty="0" err="1"/>
              <a:t>tyflocentra</a:t>
            </a:r>
            <a:endParaRPr lang="cs-CZ" dirty="0"/>
          </a:p>
          <a:p>
            <a:pPr marL="709200" lvl="1" indent="-457200">
              <a:buFont typeface="Arial" panose="020B0604020202020204" pitchFamily="34" charset="0"/>
              <a:buChar char="•"/>
            </a:pPr>
            <a:r>
              <a:rPr lang="cs-CZ" dirty="0"/>
              <a:t>Bariéry, adaptace – vodicí lišty, obrubníky, výčnělky, zvukové signály – dopravní prostředky</a:t>
            </a:r>
          </a:p>
          <a:p>
            <a:pPr marL="709200" lvl="1" indent="-457200">
              <a:buFont typeface="Arial" panose="020B0604020202020204" pitchFamily="34" charset="0"/>
              <a:buChar char="•"/>
            </a:pPr>
            <a:r>
              <a:rPr lang="cs-CZ" dirty="0"/>
              <a:t>Slovní doprovod</a:t>
            </a:r>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r>
              <a:rPr lang="cs-CZ" dirty="0"/>
              <a:t>Zásady komunikace</a:t>
            </a:r>
          </a:p>
          <a:p>
            <a:pPr marL="1119600" lvl="2" indent="-457200">
              <a:buFont typeface="Arial" panose="020B0604020202020204" pitchFamily="34" charset="0"/>
              <a:buChar char="•"/>
            </a:pPr>
            <a:r>
              <a:rPr lang="cs-CZ" dirty="0"/>
              <a:t>Nevidomý nás musí slyšet – oslovení, představení se</a:t>
            </a:r>
          </a:p>
          <a:p>
            <a:pPr marL="1119600" lvl="2" indent="-457200">
              <a:buFont typeface="Arial" panose="020B0604020202020204" pitchFamily="34" charset="0"/>
              <a:buChar char="•"/>
            </a:pPr>
            <a:r>
              <a:rPr lang="cs-CZ" dirty="0"/>
              <a:t>Bavíme se s nevidomým, ne asistentem (pokud má)</a:t>
            </a:r>
          </a:p>
          <a:p>
            <a:pPr marL="1119600" lvl="2" indent="-457200">
              <a:buFont typeface="Arial" panose="020B0604020202020204" pitchFamily="34" charset="0"/>
              <a:buChar char="•"/>
            </a:pPr>
            <a:r>
              <a:rPr lang="cs-CZ" dirty="0"/>
              <a:t>Chůze s nevidomým – kontaktní dopomoc (nevidomí vždy krok za námi), hlášení překážek</a:t>
            </a:r>
          </a:p>
          <a:p>
            <a:pPr marL="1119600" lvl="2" indent="-457200">
              <a:buFont typeface="Arial" panose="020B0604020202020204" pitchFamily="34" charset="0"/>
              <a:buChar char="•"/>
            </a:pPr>
            <a:r>
              <a:rPr lang="cs-CZ" dirty="0"/>
              <a:t>Obecně musíme více myslet „</a:t>
            </a:r>
            <a:r>
              <a:rPr lang="cs-CZ" dirty="0" err="1"/>
              <a:t>outside</a:t>
            </a:r>
            <a:r>
              <a:rPr lang="cs-CZ" dirty="0"/>
              <a:t> </a:t>
            </a:r>
            <a:r>
              <a:rPr lang="cs-CZ" dirty="0" err="1"/>
              <a:t>the</a:t>
            </a:r>
            <a:r>
              <a:rPr lang="cs-CZ" dirty="0"/>
              <a:t> box“</a:t>
            </a:r>
          </a:p>
          <a:p>
            <a:pPr marL="1119600" lvl="2" indent="-457200">
              <a:buFont typeface="Arial" panose="020B0604020202020204" pitchFamily="34" charset="0"/>
              <a:buChar char="•"/>
            </a:pPr>
            <a:endParaRPr lang="cs-CZ" dirty="0"/>
          </a:p>
          <a:p>
            <a:pPr marL="1119600" lvl="2" indent="-457200">
              <a:buFont typeface="Arial" panose="020B0604020202020204" pitchFamily="34" charset="0"/>
              <a:buChar char="•"/>
            </a:pPr>
            <a:endParaRPr lang="cs-CZ" dirty="0"/>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endParaRPr lang="cs-CZ" dirty="0"/>
          </a:p>
        </p:txBody>
      </p:sp>
    </p:spTree>
    <p:extLst>
      <p:ext uri="{BB962C8B-B14F-4D97-AF65-F5344CB8AC3E}">
        <p14:creationId xmlns:p14="http://schemas.microsoft.com/office/powerpoint/2010/main" val="1844380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Zrakové postižení </a:t>
            </a:r>
            <a:r>
              <a:rPr lang="cs-CZ" sz="2400" dirty="0"/>
              <a:t>- </a:t>
            </a:r>
            <a:r>
              <a:rPr lang="cs-CZ" sz="2000" dirty="0"/>
              <a:t>kompenzační pomůcky a sport </a:t>
            </a:r>
            <a:endParaRPr lang="cs-CZ" dirty="0"/>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a:xfrm>
            <a:off x="720000" y="1692002"/>
            <a:ext cx="8044438" cy="4139998"/>
          </a:xfrm>
        </p:spPr>
        <p:txBody>
          <a:bodyPr/>
          <a:lstStyle/>
          <a:p>
            <a:pPr marL="709200" lvl="1" indent="-457200">
              <a:buFont typeface="Arial" panose="020B0604020202020204" pitchFamily="34" charset="0"/>
              <a:buChar char="•"/>
            </a:pPr>
            <a:r>
              <a:rPr lang="cs-CZ" dirty="0"/>
              <a:t>Brýle, lupy, čočky aj. </a:t>
            </a:r>
          </a:p>
          <a:p>
            <a:pPr marL="709200" lvl="1" indent="-457200">
              <a:buFont typeface="Arial" panose="020B0604020202020204" pitchFamily="34" charset="0"/>
              <a:buChar char="•"/>
            </a:pPr>
            <a:r>
              <a:rPr lang="cs-CZ" dirty="0"/>
              <a:t>Pes – vodicí, polohovací</a:t>
            </a:r>
          </a:p>
          <a:p>
            <a:pPr marL="709200" lvl="1" indent="-457200">
              <a:buFont typeface="Arial" panose="020B0604020202020204" pitchFamily="34" charset="0"/>
              <a:buChar char="•"/>
            </a:pPr>
            <a:r>
              <a:rPr lang="cs-CZ" dirty="0"/>
              <a:t>Bílá hůl, Braillovo písmo</a:t>
            </a:r>
          </a:p>
          <a:p>
            <a:pPr marL="709200" lvl="1" indent="-457200">
              <a:buFont typeface="Arial" panose="020B0604020202020204" pitchFamily="34" charset="0"/>
              <a:buChar char="•"/>
            </a:pPr>
            <a:r>
              <a:rPr lang="cs-CZ" dirty="0"/>
              <a:t>Přístroje na rozpoznání barvy </a:t>
            </a:r>
          </a:p>
          <a:p>
            <a:pPr marL="709200" lvl="1" indent="-457200">
              <a:buFont typeface="Arial" panose="020B0604020202020204" pitchFamily="34" charset="0"/>
              <a:buChar char="•"/>
            </a:pPr>
            <a:r>
              <a:rPr lang="cs-CZ" dirty="0"/>
              <a:t>Měřák hladinky apod. </a:t>
            </a:r>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r>
              <a:rPr lang="cs-CZ" dirty="0"/>
              <a:t>Sportovní kompenzační pomůcky:</a:t>
            </a:r>
          </a:p>
          <a:p>
            <a:pPr marL="1119600" lvl="2" indent="-457200">
              <a:buFont typeface="Arial" panose="020B0604020202020204" pitchFamily="34" charset="0"/>
              <a:buChar char="•"/>
            </a:pPr>
            <a:r>
              <a:rPr lang="cs-CZ" dirty="0"/>
              <a:t>Tandemové kolo</a:t>
            </a:r>
          </a:p>
          <a:p>
            <a:pPr marL="1119600" lvl="2" indent="-457200">
              <a:buFont typeface="Arial" panose="020B0604020202020204" pitchFamily="34" charset="0"/>
              <a:buChar char="•"/>
            </a:pPr>
            <a:r>
              <a:rPr lang="cs-CZ" dirty="0"/>
              <a:t>Navigační zařízení pro sjezdové lyžování</a:t>
            </a:r>
          </a:p>
          <a:p>
            <a:pPr marL="1119600" lvl="2" indent="-457200">
              <a:buFont typeface="Arial" panose="020B0604020202020204" pitchFamily="34" charset="0"/>
              <a:buChar char="•"/>
            </a:pPr>
            <a:r>
              <a:rPr lang="cs-CZ" dirty="0"/>
              <a:t>Domluvené zvukové signály </a:t>
            </a:r>
          </a:p>
          <a:p>
            <a:pPr marL="1119600" lvl="2" indent="-457200">
              <a:buFont typeface="Arial" panose="020B0604020202020204" pitchFamily="34" charset="0"/>
              <a:buChar char="•"/>
            </a:pPr>
            <a:r>
              <a:rPr lang="cs-CZ" dirty="0"/>
              <a:t>Zvukem projevující se sportovní pomůcky – ozvučený míč rolničkou</a:t>
            </a:r>
          </a:p>
          <a:p>
            <a:pPr marL="1119600" lvl="2" indent="-457200">
              <a:buFont typeface="Arial" panose="020B0604020202020204" pitchFamily="34" charset="0"/>
              <a:buChar char="•"/>
            </a:pPr>
            <a:r>
              <a:rPr lang="cs-CZ" dirty="0"/>
              <a:t>Specifické sporty jako </a:t>
            </a:r>
            <a:r>
              <a:rPr lang="cs-CZ" dirty="0" err="1"/>
              <a:t>goalball</a:t>
            </a:r>
            <a:r>
              <a:rPr lang="cs-CZ" dirty="0"/>
              <a:t>, </a:t>
            </a:r>
            <a:r>
              <a:rPr lang="cs-CZ" dirty="0" err="1"/>
              <a:t>showdown</a:t>
            </a:r>
            <a:r>
              <a:rPr lang="cs-CZ" dirty="0"/>
              <a:t>, simulovaná zvuková střelba</a:t>
            </a:r>
          </a:p>
          <a:p>
            <a:pPr marL="1119600" lvl="2" indent="-457200">
              <a:buFont typeface="Arial" panose="020B0604020202020204" pitchFamily="34" charset="0"/>
              <a:buChar char="•"/>
            </a:pPr>
            <a:endParaRPr lang="cs-CZ" dirty="0"/>
          </a:p>
          <a:p>
            <a:pPr marL="1119600" lvl="2" indent="-457200">
              <a:buFont typeface="Arial" panose="020B0604020202020204" pitchFamily="34" charset="0"/>
              <a:buChar char="•"/>
            </a:pPr>
            <a:endParaRPr lang="cs-CZ" dirty="0"/>
          </a:p>
        </p:txBody>
      </p:sp>
      <p:sp>
        <p:nvSpPr>
          <p:cNvPr id="7" name="TextovéPole 6">
            <a:extLst>
              <a:ext uri="{FF2B5EF4-FFF2-40B4-BE49-F238E27FC236}">
                <a16:creationId xmlns:a16="http://schemas.microsoft.com/office/drawing/2014/main" id="{DA17CEC3-5482-F58D-3581-29A7F630515A}"/>
              </a:ext>
            </a:extLst>
          </p:cNvPr>
          <p:cNvSpPr txBox="1"/>
          <p:nvPr/>
        </p:nvSpPr>
        <p:spPr>
          <a:xfrm>
            <a:off x="8914906" y="5886286"/>
            <a:ext cx="1346844" cy="253916"/>
          </a:xfrm>
          <a:prstGeom prst="rect">
            <a:avLst/>
          </a:prstGeom>
          <a:noFill/>
        </p:spPr>
        <p:txBody>
          <a:bodyPr wrap="none" rtlCol="0">
            <a:spAutoFit/>
          </a:bodyPr>
          <a:lstStyle/>
          <a:p>
            <a:pPr algn="l"/>
            <a:r>
              <a:rPr lang="cs-CZ" sz="1050" dirty="0">
                <a:latin typeface="+mn-lt"/>
              </a:rPr>
              <a:t>Zdroj: archiv autora</a:t>
            </a:r>
          </a:p>
        </p:txBody>
      </p:sp>
      <p:pic>
        <p:nvPicPr>
          <p:cNvPr id="9" name="Obrázek 8" descr="Obsah obrázku Fotoaparáty a optika, osoba, Optický nástroj, stativ&#10;&#10;Popis byl vytvořen automaticky">
            <a:extLst>
              <a:ext uri="{FF2B5EF4-FFF2-40B4-BE49-F238E27FC236}">
                <a16:creationId xmlns:a16="http://schemas.microsoft.com/office/drawing/2014/main" id="{C00E0A62-05F4-3D85-79FC-693C47E3F7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54014" y="2382617"/>
            <a:ext cx="4468628" cy="2513603"/>
          </a:xfrm>
          <a:prstGeom prst="rect">
            <a:avLst/>
          </a:prstGeom>
        </p:spPr>
      </p:pic>
    </p:spTree>
    <p:extLst>
      <p:ext uri="{BB962C8B-B14F-4D97-AF65-F5344CB8AC3E}">
        <p14:creationId xmlns:p14="http://schemas.microsoft.com/office/powerpoint/2010/main" val="281704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7" name="TextovéPole 6">
            <a:extLst>
              <a:ext uri="{FF2B5EF4-FFF2-40B4-BE49-F238E27FC236}">
                <a16:creationId xmlns:a16="http://schemas.microsoft.com/office/drawing/2014/main" id="{DA17CEC3-5482-F58D-3581-29A7F630515A}"/>
              </a:ext>
            </a:extLst>
          </p:cNvPr>
          <p:cNvSpPr txBox="1"/>
          <p:nvPr/>
        </p:nvSpPr>
        <p:spPr>
          <a:xfrm>
            <a:off x="8914906" y="5886286"/>
            <a:ext cx="1346844" cy="253916"/>
          </a:xfrm>
          <a:prstGeom prst="rect">
            <a:avLst/>
          </a:prstGeom>
          <a:noFill/>
        </p:spPr>
        <p:txBody>
          <a:bodyPr wrap="none" rtlCol="0">
            <a:spAutoFit/>
          </a:bodyPr>
          <a:lstStyle/>
          <a:p>
            <a:pPr algn="l"/>
            <a:r>
              <a:rPr lang="cs-CZ" sz="1050" dirty="0">
                <a:latin typeface="+mn-lt"/>
              </a:rPr>
              <a:t>Zdroj: archiv autora</a:t>
            </a:r>
          </a:p>
        </p:txBody>
      </p:sp>
      <p:pic>
        <p:nvPicPr>
          <p:cNvPr id="11" name="Zástupný obsah 10" descr="Obsah obrázku sport, venku, osoba, lehká atletika&#10;&#10;Popis byl vytvořen automaticky">
            <a:extLst>
              <a:ext uri="{FF2B5EF4-FFF2-40B4-BE49-F238E27FC236}">
                <a16:creationId xmlns:a16="http://schemas.microsoft.com/office/drawing/2014/main" id="{5879F45E-0136-36E3-C77C-D7D707DBE9E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2844" y="102464"/>
            <a:ext cx="4173536" cy="2786333"/>
          </a:xfrm>
        </p:spPr>
      </p:pic>
      <p:pic>
        <p:nvPicPr>
          <p:cNvPr id="15" name="Obrázek 14" descr="Obsah obrázku kolo, Pozemní vozidlo, venku, Kola jízdních kol&#10;&#10;Popis byl vytvořen automaticky">
            <a:extLst>
              <a:ext uri="{FF2B5EF4-FFF2-40B4-BE49-F238E27FC236}">
                <a16:creationId xmlns:a16="http://schemas.microsoft.com/office/drawing/2014/main" id="{347399AC-BB87-7859-9873-94D37580DD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5619" y="2983323"/>
            <a:ext cx="4169287" cy="2779524"/>
          </a:xfrm>
          <a:prstGeom prst="rect">
            <a:avLst/>
          </a:prstGeom>
        </p:spPr>
      </p:pic>
      <p:pic>
        <p:nvPicPr>
          <p:cNvPr id="19" name="Obrázek 18" descr="Obsah obrázku osoba, boty, venku, tráva&#10;&#10;Popis byl vytvořen automaticky">
            <a:extLst>
              <a:ext uri="{FF2B5EF4-FFF2-40B4-BE49-F238E27FC236}">
                <a16:creationId xmlns:a16="http://schemas.microsoft.com/office/drawing/2014/main" id="{E5FA7A4C-5A66-3A1B-8A76-1DBE16A9E7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4377" y="709912"/>
            <a:ext cx="2905179" cy="4357769"/>
          </a:xfrm>
          <a:prstGeom prst="rect">
            <a:avLst/>
          </a:prstGeom>
        </p:spPr>
      </p:pic>
      <p:pic>
        <p:nvPicPr>
          <p:cNvPr id="21" name="Obrázek 20" descr="Obsah obrázku oblečení, osoba, muž, venku&#10;&#10;Popis byl vytvořen automaticky">
            <a:extLst>
              <a:ext uri="{FF2B5EF4-FFF2-40B4-BE49-F238E27FC236}">
                <a16:creationId xmlns:a16="http://schemas.microsoft.com/office/drawing/2014/main" id="{85007E5D-7286-53A9-2D4E-13411C76C3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43" y="2983323"/>
            <a:ext cx="4173536" cy="2779524"/>
          </a:xfrm>
          <a:prstGeom prst="rect">
            <a:avLst/>
          </a:prstGeom>
        </p:spPr>
      </p:pic>
      <p:pic>
        <p:nvPicPr>
          <p:cNvPr id="27" name="Obrázek 26" descr="Obsah obrázku venku, osoba, sníh, lyžování&#10;&#10;Popis byl vytvořen automaticky">
            <a:extLst>
              <a:ext uri="{FF2B5EF4-FFF2-40B4-BE49-F238E27FC236}">
                <a16:creationId xmlns:a16="http://schemas.microsoft.com/office/drawing/2014/main" id="{9F5AEF12-F1B2-0BB7-B686-A989FCCF1A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5851" y="106476"/>
            <a:ext cx="3985378" cy="2789765"/>
          </a:xfrm>
          <a:prstGeom prst="rect">
            <a:avLst/>
          </a:prstGeom>
        </p:spPr>
      </p:pic>
      <p:pic>
        <p:nvPicPr>
          <p:cNvPr id="23" name="Obrázek 22" descr="Obsah obrázku venku, osoba, sport, lyžování&#10;&#10;Popis byl vytvořen automaticky">
            <a:extLst>
              <a:ext uri="{FF2B5EF4-FFF2-40B4-BE49-F238E27FC236}">
                <a16:creationId xmlns:a16="http://schemas.microsoft.com/office/drawing/2014/main" id="{2F2E14F1-374C-196B-6682-AAC2EB123E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9080" y="852032"/>
            <a:ext cx="1402149" cy="2007852"/>
          </a:xfrm>
          <a:prstGeom prst="rect">
            <a:avLst/>
          </a:prstGeom>
        </p:spPr>
      </p:pic>
    </p:spTree>
    <p:extLst>
      <p:ext uri="{BB962C8B-B14F-4D97-AF65-F5344CB8AC3E}">
        <p14:creationId xmlns:p14="http://schemas.microsoft.com/office/powerpoint/2010/main" val="2667492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a:xfrm>
            <a:off x="720000" y="6228000"/>
            <a:ext cx="7920000" cy="252000"/>
          </a:xfrm>
        </p:spPr>
        <p:txBody>
          <a:bodyPr vert="horz" wrap="square" lIns="0" tIns="0" rIns="0" bIns="0" numCol="1" anchor="ctr" anchorCtr="0" compatLnSpc="1">
            <a:prstTxWarp prst="textNoShape">
              <a:avLst/>
            </a:prstTxWarp>
            <a:normAutofit/>
          </a:bodyPr>
          <a:lstStyle/>
          <a:p>
            <a:pPr>
              <a:spcAft>
                <a:spcPts val="600"/>
              </a:spcAft>
            </a:pPr>
            <a:r>
              <a:rPr lang="cs-CZ" altLang="cs-CZ" kern="1200">
                <a:latin typeface="+mj-lt"/>
                <a:ea typeface="+mn-ea"/>
                <a:cs typeface="+mn-cs"/>
              </a:rPr>
              <a:t>Np4242 Management ve sportu hendikepovaných</a:t>
            </a:r>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0970407D-EE58-4A0B-824B-1D3AE42DD9CF}" type="slidenum">
              <a:rPr lang="cs-CZ" altLang="cs-CZ" b="0" kern="1200">
                <a:latin typeface="+mj-lt"/>
                <a:ea typeface="+mn-ea"/>
                <a:cs typeface="+mn-cs"/>
              </a:rPr>
              <a:pPr>
                <a:spcAft>
                  <a:spcPts val="600"/>
                </a:spcAft>
              </a:pPr>
              <a:t>18</a:t>
            </a:fld>
            <a:endParaRPr lang="cs-CZ" altLang="cs-CZ" b="0" kern="1200">
              <a:latin typeface="+mj-lt"/>
              <a:ea typeface="+mn-ea"/>
              <a:cs typeface="+mn-cs"/>
            </a:endParaRPr>
          </a:p>
        </p:txBody>
      </p:sp>
      <p:sp>
        <p:nvSpPr>
          <p:cNvPr id="7" name="TextovéPole 6">
            <a:extLst>
              <a:ext uri="{FF2B5EF4-FFF2-40B4-BE49-F238E27FC236}">
                <a16:creationId xmlns:a16="http://schemas.microsoft.com/office/drawing/2014/main" id="{DA17CEC3-5482-F58D-3581-29A7F630515A}"/>
              </a:ext>
            </a:extLst>
          </p:cNvPr>
          <p:cNvSpPr txBox="1"/>
          <p:nvPr/>
        </p:nvSpPr>
        <p:spPr>
          <a:xfrm>
            <a:off x="720000" y="720000"/>
            <a:ext cx="10753200" cy="451576"/>
          </a:xfrm>
          <a:prstGeom prst="rect">
            <a:avLst/>
          </a:prstGeom>
        </p:spPr>
        <p:txBody>
          <a:bodyPr vert="horz" lIns="0" tIns="0" rIns="0" bIns="0" rtlCol="0" anchor="t" anchorCtr="0">
            <a:normAutofit/>
          </a:bodyPr>
          <a:lstStyle/>
          <a:p>
            <a:pPr>
              <a:lnSpc>
                <a:spcPts val="4000"/>
              </a:lnSpc>
              <a:spcAft>
                <a:spcPts val="600"/>
              </a:spcAft>
            </a:pPr>
            <a:r>
              <a:rPr lang="cs-CZ" sz="2200" b="1" dirty="0">
                <a:solidFill>
                  <a:schemeClr val="tx2"/>
                </a:solidFill>
                <a:latin typeface="+mj-lt"/>
                <a:ea typeface="+mj-ea"/>
                <a:cs typeface="+mj-cs"/>
              </a:rPr>
              <a:t>Viktoria Balážová, B1 (</a:t>
            </a:r>
            <a:r>
              <a:rPr lang="cs-CZ" sz="2200" b="1" dirty="0" err="1">
                <a:solidFill>
                  <a:schemeClr val="tx2"/>
                </a:solidFill>
                <a:latin typeface="+mj-lt"/>
                <a:ea typeface="+mj-ea"/>
                <a:cs typeface="+mj-cs"/>
              </a:rPr>
              <a:t>Completely</a:t>
            </a:r>
            <a:r>
              <a:rPr lang="cs-CZ" sz="2200" b="1" dirty="0">
                <a:solidFill>
                  <a:schemeClr val="tx2"/>
                </a:solidFill>
                <a:latin typeface="+mj-lt"/>
                <a:ea typeface="+mj-ea"/>
                <a:cs typeface="+mj-cs"/>
              </a:rPr>
              <a:t> blind) + trasér</a:t>
            </a:r>
          </a:p>
        </p:txBody>
      </p:sp>
      <p:pic>
        <p:nvPicPr>
          <p:cNvPr id="10" name="A7E6E17C-D530-4979-8412-7DC79E75F966">
            <a:hlinkClick r:id="" action="ppaction://media"/>
            <a:extLst>
              <a:ext uri="{FF2B5EF4-FFF2-40B4-BE49-F238E27FC236}">
                <a16:creationId xmlns:a16="http://schemas.microsoft.com/office/drawing/2014/main" id="{E5990DAD-3D36-9530-2A39-35025AD627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0" y="1828799"/>
            <a:ext cx="6008886" cy="3454845"/>
          </a:xfrm>
        </p:spPr>
      </p:pic>
      <p:pic>
        <p:nvPicPr>
          <p:cNvPr id="12" name="5E0AFAEB-B875-4697-B11B-7AA46E4A2037">
            <a:hlinkClick r:id="" action="ppaction://media"/>
            <a:extLst>
              <a:ext uri="{FF2B5EF4-FFF2-40B4-BE49-F238E27FC236}">
                <a16:creationId xmlns:a16="http://schemas.microsoft.com/office/drawing/2014/main" id="{3F72F2C1-3EE7-C6EE-448E-0E89624D7CC0}"/>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183116" y="1828799"/>
            <a:ext cx="6008426" cy="3454845"/>
          </a:xfrm>
          <a:prstGeom prst="rect">
            <a:avLst/>
          </a:prstGeom>
        </p:spPr>
      </p:pic>
      <p:sp>
        <p:nvSpPr>
          <p:cNvPr id="4" name="TextovéPole 3">
            <a:extLst>
              <a:ext uri="{FF2B5EF4-FFF2-40B4-BE49-F238E27FC236}">
                <a16:creationId xmlns:a16="http://schemas.microsoft.com/office/drawing/2014/main" id="{EE346964-B726-016F-4638-CA5C3372B028}"/>
              </a:ext>
            </a:extLst>
          </p:cNvPr>
          <p:cNvSpPr txBox="1"/>
          <p:nvPr/>
        </p:nvSpPr>
        <p:spPr>
          <a:xfrm>
            <a:off x="6394109" y="5832000"/>
            <a:ext cx="2568332" cy="253916"/>
          </a:xfrm>
          <a:prstGeom prst="rect">
            <a:avLst/>
          </a:prstGeom>
          <a:noFill/>
        </p:spPr>
        <p:txBody>
          <a:bodyPr wrap="none" rtlCol="0">
            <a:spAutoFit/>
          </a:bodyPr>
          <a:lstStyle/>
          <a:p>
            <a:pPr algn="l"/>
            <a:r>
              <a:rPr lang="cs-CZ" sz="1050" dirty="0">
                <a:latin typeface="+mn-lt"/>
              </a:rPr>
              <a:t>Zdroj: Mario Baláž – se svolením autora</a:t>
            </a:r>
          </a:p>
        </p:txBody>
      </p:sp>
    </p:spTree>
    <p:extLst>
      <p:ext uri="{BB962C8B-B14F-4D97-AF65-F5344CB8AC3E}">
        <p14:creationId xmlns:p14="http://schemas.microsoft.com/office/powerpoint/2010/main" val="1993749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034"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3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0"/>
                </p:tgtEl>
              </p:cMediaNode>
            </p:vide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video>
              <p:cMediaNode vol="80000">
                <p:cTn id="21" fill="hold" display="0">
                  <p:stCondLst>
                    <p:cond delay="indefinite"/>
                  </p:stCondLst>
                </p:cTn>
                <p:tgtEl>
                  <p:spTgt spid="12"/>
                </p:tgtEl>
              </p:cMediaNode>
            </p:video>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2"/>
                                        </p:tgtEl>
                                      </p:cBhvr>
                                    </p:cmd>
                                  </p:childTnLst>
                                </p:cTn>
                              </p:par>
                            </p:childTnLst>
                          </p:cTn>
                        </p:par>
                      </p:childTnLst>
                    </p:cTn>
                  </p:par>
                </p:childTnLst>
              </p:cTn>
              <p:nextCondLst>
                <p:cond evt="onClick" delay="0">
                  <p:tgtEl>
                    <p:spTgt spid="12"/>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2F9F6-BD67-0675-528F-F8D474A1049D}"/>
            </a:ext>
          </a:extLst>
        </p:cNvPr>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9F9EEA8-C67C-2B01-1FC5-E5E5D5E04A28}"/>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DE9B9228-EC91-EEA7-4FEF-C547A7379C12}"/>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a:extLst>
              <a:ext uri="{FF2B5EF4-FFF2-40B4-BE49-F238E27FC236}">
                <a16:creationId xmlns:a16="http://schemas.microsoft.com/office/drawing/2014/main" id="{2FD46563-AE66-F859-B095-1E6631BE5E9C}"/>
              </a:ext>
            </a:extLst>
          </p:cNvPr>
          <p:cNvSpPr>
            <a:spLocks noGrp="1"/>
          </p:cNvSpPr>
          <p:nvPr>
            <p:ph type="title"/>
          </p:nvPr>
        </p:nvSpPr>
        <p:spPr/>
        <p:txBody>
          <a:bodyPr/>
          <a:lstStyle/>
          <a:p>
            <a:r>
              <a:rPr lang="cs-CZ" dirty="0"/>
              <a:t>Sluchové postižení</a:t>
            </a:r>
          </a:p>
        </p:txBody>
      </p:sp>
      <p:sp>
        <p:nvSpPr>
          <p:cNvPr id="5" name="Zástupný obsah 4">
            <a:extLst>
              <a:ext uri="{FF2B5EF4-FFF2-40B4-BE49-F238E27FC236}">
                <a16:creationId xmlns:a16="http://schemas.microsoft.com/office/drawing/2014/main" id="{A58D8279-7AC5-273F-EE5C-8B5C3CC19E41}"/>
              </a:ext>
            </a:extLst>
          </p:cNvPr>
          <p:cNvSpPr>
            <a:spLocks noGrp="1"/>
          </p:cNvSpPr>
          <p:nvPr>
            <p:ph idx="1"/>
          </p:nvPr>
        </p:nvSpPr>
        <p:spPr>
          <a:xfrm>
            <a:off x="720000" y="1692002"/>
            <a:ext cx="8044438" cy="4139998"/>
          </a:xfrm>
        </p:spPr>
        <p:txBody>
          <a:bodyPr/>
          <a:lstStyle/>
          <a:p>
            <a:pPr marL="709200" lvl="1" indent="-457200">
              <a:buFont typeface="Arial" panose="020B0604020202020204" pitchFamily="34" charset="0"/>
              <a:buChar char="•"/>
            </a:pPr>
            <a:r>
              <a:rPr lang="cs-CZ" dirty="0"/>
              <a:t>Osoba se sluchovým postižením přijímá, vnímá zvukové vjemy s různými omezeními či vůbec</a:t>
            </a:r>
          </a:p>
          <a:p>
            <a:pPr marL="709200" lvl="1" indent="-457200">
              <a:buFont typeface="Arial" panose="020B0604020202020204" pitchFamily="34" charset="0"/>
              <a:buChar char="•"/>
            </a:pPr>
            <a:r>
              <a:rPr lang="cs-CZ" dirty="0"/>
              <a:t>Některé případy ztráty sluchu jsou vratné lékařskou léčbou (kochleární implantát), jiné vedou k trvalému postižení</a:t>
            </a:r>
          </a:p>
          <a:p>
            <a:pPr marL="709200" lvl="1" indent="-457200">
              <a:buFont typeface="Arial" panose="020B0604020202020204" pitchFamily="34" charset="0"/>
              <a:buChar char="•"/>
            </a:pPr>
            <a:r>
              <a:rPr lang="cs-CZ" dirty="0"/>
              <a:t>Nejvíc postižená skupina jsou senioři</a:t>
            </a:r>
          </a:p>
          <a:p>
            <a:pPr marL="709200" lvl="1" indent="-457200">
              <a:buFont typeface="Arial" panose="020B0604020202020204" pitchFamily="34" charset="0"/>
              <a:buChar char="•"/>
            </a:pPr>
            <a:r>
              <a:rPr lang="cs-CZ" dirty="0"/>
              <a:t>Dělení dle:</a:t>
            </a:r>
          </a:p>
          <a:p>
            <a:pPr marL="1119600" lvl="2" indent="-457200">
              <a:buFont typeface="Arial" panose="020B0604020202020204" pitchFamily="34" charset="0"/>
              <a:buChar char="•"/>
            </a:pPr>
            <a:r>
              <a:rPr lang="cs-CZ" dirty="0"/>
              <a:t>Velikosti sluchové ztráty, podle místa vzniku vady,…</a:t>
            </a:r>
          </a:p>
          <a:p>
            <a:pPr marL="1576800" lvl="3" indent="-457200">
              <a:buFont typeface="Arial" panose="020B0604020202020204" pitchFamily="34" charset="0"/>
              <a:buChar char="•"/>
            </a:pPr>
            <a:r>
              <a:rPr lang="cs-CZ" dirty="0"/>
              <a:t>Lehká, střední, středně těžká, těžká nedoslýchavost, neslyšící</a:t>
            </a:r>
          </a:p>
          <a:p>
            <a:pPr marL="1576800" lvl="3" indent="-457200">
              <a:buFont typeface="Arial" panose="020B0604020202020204" pitchFamily="34" charset="0"/>
              <a:buChar char="•"/>
            </a:pPr>
            <a:r>
              <a:rPr lang="cs-CZ" dirty="0"/>
              <a:t>Převodní, percepční, smíšená, (centrální)</a:t>
            </a:r>
          </a:p>
          <a:p>
            <a:pPr marL="1119600" lvl="2" indent="-457200">
              <a:buFont typeface="Arial" panose="020B0604020202020204" pitchFamily="34" charset="0"/>
              <a:buChar char="•"/>
            </a:pPr>
            <a:r>
              <a:rPr lang="cs-CZ" dirty="0"/>
              <a:t>Podle doby vzniku sluchové vady</a:t>
            </a:r>
          </a:p>
          <a:p>
            <a:pPr marL="1576800" lvl="3" indent="-457200">
              <a:buFont typeface="Arial" panose="020B0604020202020204" pitchFamily="34" charset="0"/>
              <a:buChar char="•"/>
            </a:pPr>
            <a:r>
              <a:rPr lang="cs-CZ" dirty="0"/>
              <a:t>Prenatální, perinatální, postnatální období</a:t>
            </a:r>
          </a:p>
          <a:p>
            <a:pPr marL="1576800" lvl="3" indent="-457200">
              <a:buFont typeface="Arial" panose="020B0604020202020204" pitchFamily="34" charset="0"/>
              <a:buChar char="•"/>
            </a:pPr>
            <a:r>
              <a:rPr lang="cs-CZ" dirty="0" err="1"/>
              <a:t>Prelingvální</a:t>
            </a:r>
            <a:r>
              <a:rPr lang="cs-CZ" dirty="0"/>
              <a:t>, </a:t>
            </a:r>
            <a:r>
              <a:rPr lang="cs-CZ" dirty="0" err="1"/>
              <a:t>postlingvální</a:t>
            </a:r>
            <a:r>
              <a:rPr lang="cs-CZ" dirty="0"/>
              <a:t> (ohluchlí) SP</a:t>
            </a:r>
          </a:p>
          <a:p>
            <a:pPr marL="1576800" lvl="3" indent="-457200">
              <a:buFont typeface="Arial" panose="020B0604020202020204" pitchFamily="34" charset="0"/>
              <a:buChar char="•"/>
            </a:pPr>
            <a:r>
              <a:rPr lang="cs-CZ" dirty="0"/>
              <a:t>Vrozené, získané</a:t>
            </a:r>
          </a:p>
          <a:p>
            <a:pPr marL="1576800" lvl="3" indent="-457200">
              <a:buFont typeface="Arial" panose="020B0604020202020204" pitchFamily="34" charset="0"/>
              <a:buChar char="•"/>
            </a:pPr>
            <a:endParaRPr lang="cs-CZ" dirty="0"/>
          </a:p>
          <a:p>
            <a:pPr marL="1576800" lvl="3" indent="-457200">
              <a:buFont typeface="Arial" panose="020B0604020202020204" pitchFamily="34" charset="0"/>
              <a:buChar char="•"/>
            </a:pPr>
            <a:endParaRPr lang="cs-CZ" dirty="0"/>
          </a:p>
          <a:p>
            <a:pPr marL="1119600" lvl="3"/>
            <a:endParaRPr lang="cs-CZ" dirty="0"/>
          </a:p>
          <a:p>
            <a:pPr marL="1576800" lvl="3" indent="-457200">
              <a:buFont typeface="Arial" panose="020B0604020202020204" pitchFamily="34" charset="0"/>
              <a:buChar char="•"/>
            </a:pPr>
            <a:endParaRPr lang="cs-CZ" dirty="0"/>
          </a:p>
          <a:p>
            <a:pPr marL="1119600" lvl="2" indent="-457200">
              <a:buFont typeface="Arial" panose="020B0604020202020204" pitchFamily="34" charset="0"/>
              <a:buChar char="•"/>
            </a:pPr>
            <a:endParaRPr lang="cs-CZ" dirty="0"/>
          </a:p>
        </p:txBody>
      </p:sp>
    </p:spTree>
    <p:extLst>
      <p:ext uri="{BB962C8B-B14F-4D97-AF65-F5344CB8AC3E}">
        <p14:creationId xmlns:p14="http://schemas.microsoft.com/office/powerpoint/2010/main" val="2131098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41DA925-E92A-D7EC-D173-BCAEA1363330}"/>
              </a:ext>
            </a:extLst>
          </p:cNvPr>
          <p:cNvSpPr>
            <a:spLocks noGrp="1"/>
          </p:cNvSpPr>
          <p:nvPr>
            <p:ph type="ftr" sz="quarter" idx="10"/>
          </p:nvPr>
        </p:nvSpPr>
        <p:spPr/>
        <p:txBody>
          <a:bodyPr/>
          <a:lstStyle/>
          <a:p>
            <a:r>
              <a:rPr lang="cs-CZ" sz="1200" dirty="0"/>
              <a:t>Np4242 </a:t>
            </a:r>
            <a:r>
              <a:rPr lang="cs-CZ" dirty="0"/>
              <a:t>Management ve sportu hendikepovaných</a:t>
            </a:r>
          </a:p>
        </p:txBody>
      </p:sp>
      <p:sp>
        <p:nvSpPr>
          <p:cNvPr id="3" name="Zástupný symbol pro číslo snímku 2">
            <a:extLst>
              <a:ext uri="{FF2B5EF4-FFF2-40B4-BE49-F238E27FC236}">
                <a16:creationId xmlns:a16="http://schemas.microsoft.com/office/drawing/2014/main" id="{DA5C9156-FB11-E5C2-4E4E-2F039B23B7AC}"/>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a:extLst>
              <a:ext uri="{FF2B5EF4-FFF2-40B4-BE49-F238E27FC236}">
                <a16:creationId xmlns:a16="http://schemas.microsoft.com/office/drawing/2014/main" id="{58E0358A-8C7C-42EB-19E1-C15330C2A05C}"/>
              </a:ext>
            </a:extLst>
          </p:cNvPr>
          <p:cNvSpPr>
            <a:spLocks noGrp="1"/>
          </p:cNvSpPr>
          <p:nvPr>
            <p:ph type="title"/>
          </p:nvPr>
        </p:nvSpPr>
        <p:spPr/>
        <p:txBody>
          <a:bodyPr/>
          <a:lstStyle/>
          <a:p>
            <a:r>
              <a:rPr lang="cs-CZ" dirty="0"/>
              <a:t>Jinakost – zdravotní postižení</a:t>
            </a:r>
          </a:p>
        </p:txBody>
      </p:sp>
      <p:sp>
        <p:nvSpPr>
          <p:cNvPr id="5" name="Zástupný obsah 4">
            <a:extLst>
              <a:ext uri="{FF2B5EF4-FFF2-40B4-BE49-F238E27FC236}">
                <a16:creationId xmlns:a16="http://schemas.microsoft.com/office/drawing/2014/main" id="{B96C2F23-61A0-8E90-A5B2-C5064CC43D7A}"/>
              </a:ext>
            </a:extLst>
          </p:cNvPr>
          <p:cNvSpPr>
            <a:spLocks noGrp="1"/>
          </p:cNvSpPr>
          <p:nvPr>
            <p:ph idx="1"/>
          </p:nvPr>
        </p:nvSpPr>
        <p:spPr>
          <a:xfrm>
            <a:off x="720000" y="1692002"/>
            <a:ext cx="6639267" cy="4139998"/>
          </a:xfrm>
        </p:spPr>
        <p:txBody>
          <a:bodyPr/>
          <a:lstStyle/>
          <a:p>
            <a:pPr marL="457200" indent="-457200">
              <a:lnSpc>
                <a:spcPct val="100000"/>
              </a:lnSpc>
              <a:buFont typeface="Arial" panose="020B0604020202020204" pitchFamily="34" charset="0"/>
              <a:buChar char="•"/>
            </a:pPr>
            <a:r>
              <a:rPr lang="cs-CZ" sz="2000" dirty="0"/>
              <a:t>Odlišnost od námi běžně přijímané normy (př. normy chování, komunikace či pohybových kompetencí – lokomoce).</a:t>
            </a:r>
          </a:p>
          <a:p>
            <a:pPr marL="709200" lvl="1" indent="-457200">
              <a:buFont typeface="Arial" panose="020B0604020202020204" pitchFamily="34" charset="0"/>
              <a:buChar char="•"/>
            </a:pPr>
            <a:r>
              <a:rPr lang="cs-CZ" sz="1600" dirty="0"/>
              <a:t>Porucha – problematická tělesná funkce</a:t>
            </a:r>
          </a:p>
          <a:p>
            <a:pPr marL="709200" lvl="1" indent="-457200">
              <a:buFont typeface="Arial" panose="020B0604020202020204" pitchFamily="34" charset="0"/>
              <a:buChar char="•"/>
            </a:pPr>
            <a:r>
              <a:rPr lang="cs-CZ" sz="1600" dirty="0"/>
              <a:t>Postižení – odchylka, omezující určitou činnost</a:t>
            </a:r>
          </a:p>
          <a:p>
            <a:pPr marL="709200" lvl="1" indent="-457200">
              <a:buFont typeface="Arial" panose="020B0604020202020204" pitchFamily="34" charset="0"/>
              <a:buChar char="•"/>
            </a:pPr>
            <a:r>
              <a:rPr lang="cs-CZ" sz="1600" dirty="0"/>
              <a:t>Disabilita – spíše komplex sdružených podmínek</a:t>
            </a:r>
          </a:p>
          <a:p>
            <a:pPr marL="709200" lvl="1" indent="-457200">
              <a:buFont typeface="Arial" panose="020B0604020202020204" pitchFamily="34" charset="0"/>
              <a:buChar char="•"/>
            </a:pPr>
            <a:r>
              <a:rPr lang="cs-CZ" sz="1600" dirty="0"/>
              <a:t>Handicap – sociální znevýhodnění</a:t>
            </a:r>
          </a:p>
          <a:p>
            <a:pPr marL="709200" lvl="1" indent="-457200">
              <a:buFont typeface="Arial" panose="020B0604020202020204" pitchFamily="34" charset="0"/>
              <a:buChar char="•"/>
            </a:pPr>
            <a:endParaRPr lang="cs-CZ" sz="1600" dirty="0"/>
          </a:p>
          <a:p>
            <a:pPr marL="457200" indent="-457200">
              <a:buFont typeface="Arial" panose="020B0604020202020204" pitchFamily="34" charset="0"/>
              <a:buChar char="•"/>
            </a:pPr>
            <a:r>
              <a:rPr lang="cs-CZ" sz="2000" dirty="0"/>
              <a:t>Setkání a emoce</a:t>
            </a:r>
          </a:p>
          <a:p>
            <a:pPr marL="709200" lvl="1" indent="-457200">
              <a:buFont typeface="Arial" panose="020B0604020202020204" pitchFamily="34" charset="0"/>
              <a:buChar char="•"/>
            </a:pPr>
            <a:r>
              <a:rPr lang="cs-CZ" sz="1600" dirty="0"/>
              <a:t>Strach z vlastní reakce</a:t>
            </a:r>
          </a:p>
          <a:p>
            <a:pPr marL="709200" lvl="1" indent="-457200">
              <a:buFont typeface="Arial" panose="020B0604020202020204" pitchFamily="34" charset="0"/>
              <a:buChar char="•"/>
            </a:pPr>
            <a:r>
              <a:rPr lang="cs-CZ" sz="1600" dirty="0"/>
              <a:t>Strach ze selhání</a:t>
            </a:r>
          </a:p>
          <a:p>
            <a:pPr marL="709200" lvl="1" indent="-457200">
              <a:buFont typeface="Arial" panose="020B0604020202020204" pitchFamily="34" charset="0"/>
              <a:buChar char="•"/>
            </a:pPr>
            <a:r>
              <a:rPr lang="cs-CZ" sz="1600" dirty="0"/>
              <a:t>Obdiv</a:t>
            </a:r>
          </a:p>
          <a:p>
            <a:pPr marL="709200" lvl="1" indent="-457200">
              <a:buFont typeface="Arial" panose="020B0604020202020204" pitchFamily="34" charset="0"/>
              <a:buChar char="•"/>
            </a:pPr>
            <a:endParaRPr lang="cs-CZ" sz="1600" dirty="0"/>
          </a:p>
          <a:p>
            <a:pPr marL="457200" indent="-457200">
              <a:buFont typeface="Arial" panose="020B0604020202020204" pitchFamily="34" charset="0"/>
              <a:buChar char="•"/>
            </a:pPr>
            <a:r>
              <a:rPr lang="cs-CZ" sz="2000" dirty="0"/>
              <a:t>Osobní zkušenost - nejdůležitější</a:t>
            </a:r>
          </a:p>
          <a:p>
            <a:pPr marL="709200" lvl="1" indent="-457200">
              <a:buFont typeface="Arial" panose="020B0604020202020204" pitchFamily="34" charset="0"/>
              <a:buChar char="•"/>
            </a:pPr>
            <a:endParaRPr lang="cs-CZ" sz="1600" dirty="0"/>
          </a:p>
        </p:txBody>
      </p:sp>
      <p:pic>
        <p:nvPicPr>
          <p:cNvPr id="7" name="Obrázek 6" descr="Obsah obrázku osoba, oblečení, sluneční brýle, muž&#10;&#10;Popis byl vytvořen automaticky">
            <a:extLst>
              <a:ext uri="{FF2B5EF4-FFF2-40B4-BE49-F238E27FC236}">
                <a16:creationId xmlns:a16="http://schemas.microsoft.com/office/drawing/2014/main" id="{48104C1D-2D04-5BE7-B4C6-A9D2490114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9055" y="1696007"/>
            <a:ext cx="2872945" cy="4135993"/>
          </a:xfrm>
          <a:prstGeom prst="rect">
            <a:avLst/>
          </a:prstGeom>
        </p:spPr>
      </p:pic>
      <p:sp>
        <p:nvSpPr>
          <p:cNvPr id="10" name="TextovéPole 9">
            <a:extLst>
              <a:ext uri="{FF2B5EF4-FFF2-40B4-BE49-F238E27FC236}">
                <a16:creationId xmlns:a16="http://schemas.microsoft.com/office/drawing/2014/main" id="{CFBEC7C1-B7DC-1DEE-E63C-A747A8E72900}"/>
              </a:ext>
            </a:extLst>
          </p:cNvPr>
          <p:cNvSpPr txBox="1"/>
          <p:nvPr/>
        </p:nvSpPr>
        <p:spPr>
          <a:xfrm>
            <a:off x="8599055" y="5884084"/>
            <a:ext cx="1346844" cy="253916"/>
          </a:xfrm>
          <a:prstGeom prst="rect">
            <a:avLst/>
          </a:prstGeom>
          <a:noFill/>
        </p:spPr>
        <p:txBody>
          <a:bodyPr wrap="none" rtlCol="0">
            <a:spAutoFit/>
          </a:bodyPr>
          <a:lstStyle/>
          <a:p>
            <a:pPr algn="l"/>
            <a:r>
              <a:rPr lang="cs-CZ" sz="1050" dirty="0">
                <a:latin typeface="+mn-lt"/>
              </a:rPr>
              <a:t>Zdroj: archiv autora</a:t>
            </a:r>
          </a:p>
        </p:txBody>
      </p:sp>
    </p:spTree>
    <p:extLst>
      <p:ext uri="{BB962C8B-B14F-4D97-AF65-F5344CB8AC3E}">
        <p14:creationId xmlns:p14="http://schemas.microsoft.com/office/powerpoint/2010/main" val="2856447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Sluchové postižení </a:t>
            </a:r>
            <a:r>
              <a:rPr lang="cs-CZ" sz="2400" dirty="0"/>
              <a:t>- </a:t>
            </a:r>
            <a:r>
              <a:rPr lang="cs-CZ" sz="2000" dirty="0"/>
              <a:t>komunikace</a:t>
            </a:r>
            <a:endParaRPr lang="cs-CZ" dirty="0"/>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a:xfrm>
            <a:off x="720000" y="1692002"/>
            <a:ext cx="7075034" cy="4139998"/>
          </a:xfrm>
        </p:spPr>
        <p:txBody>
          <a:bodyPr/>
          <a:lstStyle/>
          <a:p>
            <a:pPr marL="709200" lvl="1" indent="-457200">
              <a:buFont typeface="Arial" panose="020B0604020202020204" pitchFamily="34" charset="0"/>
              <a:buChar char="•"/>
            </a:pPr>
            <a:r>
              <a:rPr lang="cs-CZ" dirty="0"/>
              <a:t>Náhradní percepční kanál – zrakový, taktilní</a:t>
            </a:r>
          </a:p>
          <a:p>
            <a:pPr marL="709200" lvl="1" indent="-457200">
              <a:buFont typeface="Arial" panose="020B0604020202020204" pitchFamily="34" charset="0"/>
              <a:buChar char="•"/>
            </a:pPr>
            <a:r>
              <a:rPr lang="cs-CZ" dirty="0"/>
              <a:t>Denní sebeobsluha – poradenství</a:t>
            </a:r>
          </a:p>
          <a:p>
            <a:pPr marL="709200" lvl="1" indent="-457200">
              <a:buFont typeface="Arial" panose="020B0604020202020204" pitchFamily="34" charset="0"/>
              <a:buChar char="•"/>
            </a:pPr>
            <a:r>
              <a:rPr lang="cs-CZ" dirty="0"/>
              <a:t>Bariéry, adaptace – piktogramy a jiná vizuální kompenzace</a:t>
            </a:r>
          </a:p>
          <a:p>
            <a:pPr marL="709200" lvl="1" indent="-457200">
              <a:buFont typeface="Arial" panose="020B0604020202020204" pitchFamily="34" charset="0"/>
              <a:buChar char="•"/>
            </a:pPr>
            <a:r>
              <a:rPr lang="cs-CZ" dirty="0"/>
              <a:t>Český znakový jazyk, znakovaná čeština, odezírání, čtení a psaní, prstová abeceda</a:t>
            </a:r>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r>
              <a:rPr lang="cs-CZ" dirty="0"/>
              <a:t>Zásady komunikace</a:t>
            </a:r>
          </a:p>
          <a:p>
            <a:pPr marL="1119600" lvl="2" indent="-457200">
              <a:buFont typeface="Arial" panose="020B0604020202020204" pitchFamily="34" charset="0"/>
              <a:buChar char="•"/>
            </a:pPr>
            <a:r>
              <a:rPr lang="cs-CZ" dirty="0"/>
              <a:t>Udržujeme pozornost</a:t>
            </a:r>
          </a:p>
          <a:p>
            <a:pPr marL="1119600" lvl="2" indent="-457200">
              <a:buFont typeface="Arial" panose="020B0604020202020204" pitchFamily="34" charset="0"/>
              <a:buChar char="•"/>
            </a:pPr>
            <a:r>
              <a:rPr lang="cs-CZ" dirty="0"/>
              <a:t>Nebojme se koncentrovaného pohledu – odezírání</a:t>
            </a:r>
          </a:p>
          <a:p>
            <a:pPr marL="1119600" lvl="2" indent="-457200">
              <a:buFont typeface="Arial" panose="020B0604020202020204" pitchFamily="34" charset="0"/>
              <a:buChar char="•"/>
            </a:pPr>
            <a:r>
              <a:rPr lang="cs-CZ" dirty="0"/>
              <a:t>Kontaktní signály </a:t>
            </a:r>
          </a:p>
          <a:p>
            <a:pPr marL="1119600" lvl="2" indent="-457200">
              <a:buFont typeface="Arial" panose="020B0604020202020204" pitchFamily="34" charset="0"/>
              <a:buChar char="•"/>
            </a:pPr>
            <a:r>
              <a:rPr lang="cs-CZ" dirty="0"/>
              <a:t>Nebát se použít ruce a fantasii</a:t>
            </a:r>
          </a:p>
          <a:p>
            <a:pPr marL="1119600" lvl="2" indent="-457200">
              <a:buFont typeface="Arial" panose="020B0604020202020204" pitchFamily="34" charset="0"/>
              <a:buChar char="•"/>
            </a:pPr>
            <a:r>
              <a:rPr lang="cs-CZ" dirty="0"/>
              <a:t>Nebrat s sebou dotyčného na přednášky apod bez tlumočníka</a:t>
            </a:r>
          </a:p>
          <a:p>
            <a:pPr marL="1119600" lvl="2" indent="-457200">
              <a:buFont typeface="Arial" panose="020B0604020202020204" pitchFamily="34" charset="0"/>
              <a:buChar char="•"/>
            </a:pPr>
            <a:endParaRPr lang="cs-CZ" dirty="0"/>
          </a:p>
          <a:p>
            <a:pPr marL="1119600" lvl="2" indent="-457200">
              <a:buFont typeface="Arial" panose="020B0604020202020204" pitchFamily="34" charset="0"/>
              <a:buChar char="•"/>
            </a:pPr>
            <a:endParaRPr lang="cs-CZ" dirty="0"/>
          </a:p>
          <a:p>
            <a:pPr marL="1119600" lvl="2" indent="-457200">
              <a:buFont typeface="Arial" panose="020B0604020202020204" pitchFamily="34" charset="0"/>
              <a:buChar char="•"/>
            </a:pPr>
            <a:endParaRPr lang="cs-CZ" dirty="0"/>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endParaRPr lang="cs-CZ" dirty="0"/>
          </a:p>
        </p:txBody>
      </p:sp>
      <p:sp>
        <p:nvSpPr>
          <p:cNvPr id="8" name="TextovéPole 7">
            <a:extLst>
              <a:ext uri="{FF2B5EF4-FFF2-40B4-BE49-F238E27FC236}">
                <a16:creationId xmlns:a16="http://schemas.microsoft.com/office/drawing/2014/main" id="{4F88AF9A-EC02-2F61-9950-83E9426B8D75}"/>
              </a:ext>
            </a:extLst>
          </p:cNvPr>
          <p:cNvSpPr txBox="1"/>
          <p:nvPr/>
        </p:nvSpPr>
        <p:spPr>
          <a:xfrm>
            <a:off x="7901252" y="4903790"/>
            <a:ext cx="1840568" cy="253916"/>
          </a:xfrm>
          <a:prstGeom prst="rect">
            <a:avLst/>
          </a:prstGeom>
          <a:noFill/>
        </p:spPr>
        <p:txBody>
          <a:bodyPr wrap="none" rtlCol="0">
            <a:spAutoFit/>
          </a:bodyPr>
          <a:lstStyle/>
          <a:p>
            <a:pPr algn="l"/>
            <a:r>
              <a:rPr lang="cs-CZ" sz="1050" dirty="0">
                <a:latin typeface="+mn-lt"/>
              </a:rPr>
              <a:t>Zdroj: ct24.ceskatelevize.cz</a:t>
            </a:r>
          </a:p>
        </p:txBody>
      </p:sp>
      <p:pic>
        <p:nvPicPr>
          <p:cNvPr id="7" name="Obrázek 6">
            <a:extLst>
              <a:ext uri="{FF2B5EF4-FFF2-40B4-BE49-F238E27FC236}">
                <a16:creationId xmlns:a16="http://schemas.microsoft.com/office/drawing/2014/main" id="{41C49EC5-7ACB-0560-7D12-B5F67EC5716F}"/>
              </a:ext>
            </a:extLst>
          </p:cNvPr>
          <p:cNvPicPr>
            <a:picLocks noChangeAspect="1"/>
          </p:cNvPicPr>
          <p:nvPr/>
        </p:nvPicPr>
        <p:blipFill rotWithShape="1">
          <a:blip r:embed="rId3"/>
          <a:srcRect l="4577" t="3856" r="11287" b="4693"/>
          <a:stretch/>
        </p:blipFill>
        <p:spPr>
          <a:xfrm>
            <a:off x="7471063" y="1191198"/>
            <a:ext cx="4492337" cy="3452379"/>
          </a:xfrm>
          <a:prstGeom prst="rect">
            <a:avLst/>
          </a:prstGeom>
        </p:spPr>
      </p:pic>
    </p:spTree>
    <p:extLst>
      <p:ext uri="{BB962C8B-B14F-4D97-AF65-F5344CB8AC3E}">
        <p14:creationId xmlns:p14="http://schemas.microsoft.com/office/powerpoint/2010/main" val="4130477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Sluchové postižení </a:t>
            </a:r>
            <a:r>
              <a:rPr lang="cs-CZ" sz="2400" dirty="0"/>
              <a:t>- </a:t>
            </a:r>
            <a:r>
              <a:rPr lang="cs-CZ" sz="2000" dirty="0"/>
              <a:t>kompenzační pomůcky a sport </a:t>
            </a:r>
            <a:endParaRPr lang="cs-CZ" dirty="0"/>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a:xfrm>
            <a:off x="720000" y="1692002"/>
            <a:ext cx="8044438" cy="4139998"/>
          </a:xfrm>
        </p:spPr>
        <p:txBody>
          <a:bodyPr/>
          <a:lstStyle/>
          <a:p>
            <a:pPr marL="709200" lvl="1" indent="-457200">
              <a:buFont typeface="Arial" panose="020B0604020202020204" pitchFamily="34" charset="0"/>
              <a:buChar char="•"/>
            </a:pPr>
            <a:r>
              <a:rPr lang="cs-CZ" dirty="0"/>
              <a:t>Různá sluchová protetika. </a:t>
            </a:r>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r>
              <a:rPr lang="cs-CZ" dirty="0"/>
              <a:t>Sportovní kompenzační pomůcky:</a:t>
            </a:r>
          </a:p>
          <a:p>
            <a:pPr marL="1119600" lvl="2" indent="-457200">
              <a:buFont typeface="Arial" panose="020B0604020202020204" pitchFamily="34" charset="0"/>
              <a:buChar char="•"/>
            </a:pPr>
            <a:r>
              <a:rPr lang="cs-CZ" dirty="0"/>
              <a:t>Taktilní a zrakově postřehnutelné signály (např. vlaječky pro start)</a:t>
            </a:r>
          </a:p>
          <a:p>
            <a:pPr marL="1119600" lvl="2" indent="-457200">
              <a:buFont typeface="Arial" panose="020B0604020202020204" pitchFamily="34" charset="0"/>
              <a:buChar char="•"/>
            </a:pPr>
            <a:endParaRPr lang="cs-CZ" dirty="0"/>
          </a:p>
          <a:p>
            <a:pPr marL="1119600" lvl="2" indent="-457200">
              <a:buFont typeface="Arial" panose="020B0604020202020204" pitchFamily="34" charset="0"/>
              <a:buChar char="•"/>
            </a:pPr>
            <a:endParaRPr lang="cs-CZ" dirty="0"/>
          </a:p>
          <a:p>
            <a:pPr marL="1119600" lvl="2" indent="-457200">
              <a:buFont typeface="Arial" panose="020B0604020202020204" pitchFamily="34" charset="0"/>
              <a:buChar char="•"/>
            </a:pPr>
            <a:endParaRPr lang="cs-CZ" dirty="0"/>
          </a:p>
          <a:p>
            <a:pPr marL="1119600" lvl="2" indent="-457200">
              <a:buFont typeface="Arial" panose="020B0604020202020204" pitchFamily="34" charset="0"/>
              <a:buChar char="•"/>
            </a:pPr>
            <a:endParaRPr lang="cs-CZ" dirty="0"/>
          </a:p>
        </p:txBody>
      </p:sp>
      <p:sp>
        <p:nvSpPr>
          <p:cNvPr id="7" name="TextovéPole 6">
            <a:extLst>
              <a:ext uri="{FF2B5EF4-FFF2-40B4-BE49-F238E27FC236}">
                <a16:creationId xmlns:a16="http://schemas.microsoft.com/office/drawing/2014/main" id="{DA17CEC3-5482-F58D-3581-29A7F630515A}"/>
              </a:ext>
            </a:extLst>
          </p:cNvPr>
          <p:cNvSpPr txBox="1"/>
          <p:nvPr/>
        </p:nvSpPr>
        <p:spPr>
          <a:xfrm>
            <a:off x="6516637" y="5783239"/>
            <a:ext cx="3381152" cy="338554"/>
          </a:xfrm>
          <a:prstGeom prst="rect">
            <a:avLst/>
          </a:prstGeom>
          <a:noFill/>
        </p:spPr>
        <p:txBody>
          <a:bodyPr wrap="square" rtlCol="0">
            <a:spAutoFit/>
          </a:bodyPr>
          <a:lstStyle/>
          <a:p>
            <a:r>
              <a:rPr lang="cs-CZ" sz="800" dirty="0" err="1">
                <a:latin typeface="+mn-lt"/>
              </a:rPr>
              <a:t>Zdroj:https</a:t>
            </a:r>
            <a:r>
              <a:rPr lang="cs-CZ" sz="800" dirty="0">
                <a:latin typeface="+mn-lt"/>
              </a:rPr>
              <a:t>://</a:t>
            </a:r>
            <a:r>
              <a:rPr lang="cs-CZ" sz="800" dirty="0" err="1">
                <a:latin typeface="+mn-lt"/>
              </a:rPr>
              <a:t>eu.usatoday.com</a:t>
            </a:r>
            <a:r>
              <a:rPr lang="cs-CZ" sz="800" dirty="0">
                <a:latin typeface="+mn-lt"/>
              </a:rPr>
              <a:t>/story/</a:t>
            </a:r>
            <a:r>
              <a:rPr lang="cs-CZ" sz="800" dirty="0" err="1">
                <a:latin typeface="+mn-lt"/>
              </a:rPr>
              <a:t>sports</a:t>
            </a:r>
            <a:r>
              <a:rPr lang="cs-CZ" sz="800" dirty="0">
                <a:latin typeface="+mn-lt"/>
              </a:rPr>
              <a:t>/</a:t>
            </a:r>
            <a:r>
              <a:rPr lang="cs-CZ" sz="800" dirty="0" err="1">
                <a:latin typeface="+mn-lt"/>
              </a:rPr>
              <a:t>olympics</a:t>
            </a:r>
            <a:r>
              <a:rPr lang="cs-CZ" sz="800" dirty="0">
                <a:latin typeface="+mn-lt"/>
              </a:rPr>
              <a:t>/2017/07/13/</a:t>
            </a:r>
            <a:r>
              <a:rPr lang="cs-CZ" sz="800" dirty="0" err="1">
                <a:latin typeface="+mn-lt"/>
              </a:rPr>
              <a:t>deaf-swimmer-inspires-change-with-starting-lights</a:t>
            </a:r>
            <a:r>
              <a:rPr lang="cs-CZ" sz="800" dirty="0">
                <a:latin typeface="+mn-lt"/>
              </a:rPr>
              <a:t>/471238001/</a:t>
            </a:r>
          </a:p>
        </p:txBody>
      </p:sp>
      <p:pic>
        <p:nvPicPr>
          <p:cNvPr id="4098" name="Picture 2" descr="The ALBSS Starting system Forth Valley League">
            <a:extLst>
              <a:ext uri="{FF2B5EF4-FFF2-40B4-BE49-F238E27FC236}">
                <a16:creationId xmlns:a16="http://schemas.microsoft.com/office/drawing/2014/main" id="{B8EE9AAD-A7C3-D4F4-8EC2-973B99824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257" y="3115112"/>
            <a:ext cx="3333385" cy="27604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eaf swimmer inspires change major change at the starting line">
            <a:extLst>
              <a:ext uri="{FF2B5EF4-FFF2-40B4-BE49-F238E27FC236}">
                <a16:creationId xmlns:a16="http://schemas.microsoft.com/office/drawing/2014/main" id="{994B315C-2587-851A-8746-8F3D942865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7532" y="3115112"/>
            <a:ext cx="4617265" cy="260807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504B259C-4563-B565-1C01-98BD0E3261C2}"/>
              </a:ext>
            </a:extLst>
          </p:cNvPr>
          <p:cNvSpPr txBox="1"/>
          <p:nvPr/>
        </p:nvSpPr>
        <p:spPr>
          <a:xfrm>
            <a:off x="2083662" y="5923862"/>
            <a:ext cx="5192676" cy="246221"/>
          </a:xfrm>
          <a:prstGeom prst="rect">
            <a:avLst/>
          </a:prstGeom>
          <a:noFill/>
        </p:spPr>
        <p:txBody>
          <a:bodyPr wrap="square">
            <a:spAutoFit/>
          </a:bodyPr>
          <a:lstStyle/>
          <a:p>
            <a:r>
              <a:rPr lang="cs-CZ" sz="1000" dirty="0"/>
              <a:t>Zdroj: http://</a:t>
            </a:r>
            <a:r>
              <a:rPr lang="cs-CZ" sz="1000" dirty="0" err="1"/>
              <a:t>forthvalleyleague.org.uk</a:t>
            </a:r>
            <a:r>
              <a:rPr lang="cs-CZ" sz="1000" dirty="0"/>
              <a:t>/</a:t>
            </a:r>
            <a:r>
              <a:rPr lang="cs-CZ" sz="1000" dirty="0" err="1"/>
              <a:t>the-albss-starting-system</a:t>
            </a:r>
            <a:r>
              <a:rPr lang="cs-CZ" sz="1000" dirty="0"/>
              <a:t>/</a:t>
            </a:r>
          </a:p>
        </p:txBody>
      </p:sp>
    </p:spTree>
    <p:extLst>
      <p:ext uri="{BB962C8B-B14F-4D97-AF65-F5344CB8AC3E}">
        <p14:creationId xmlns:p14="http://schemas.microsoft.com/office/powerpoint/2010/main" val="502588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Mentální postižení</a:t>
            </a:r>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a:xfrm>
            <a:off x="720000" y="1692002"/>
            <a:ext cx="10605340" cy="4139998"/>
          </a:xfrm>
        </p:spPr>
        <p:txBody>
          <a:bodyPr/>
          <a:lstStyle/>
          <a:p>
            <a:pPr marL="709200" lvl="1" indent="-457200">
              <a:buFont typeface="Arial" panose="020B0604020202020204" pitchFamily="34" charset="0"/>
              <a:buChar char="•"/>
            </a:pPr>
            <a:r>
              <a:rPr lang="cs-CZ" dirty="0"/>
              <a:t>Trvalé snížení inteligence &gt;IQ 70</a:t>
            </a:r>
          </a:p>
          <a:p>
            <a:pPr marL="709200" lvl="1" indent="-457200">
              <a:buFont typeface="Arial" panose="020B0604020202020204" pitchFamily="34" charset="0"/>
              <a:buChar char="•"/>
            </a:pPr>
            <a:r>
              <a:rPr lang="cs-CZ" dirty="0"/>
              <a:t>Více jak 3% světové populace</a:t>
            </a:r>
          </a:p>
          <a:p>
            <a:pPr marL="709200" lvl="1" indent="-457200">
              <a:buFont typeface="Arial" panose="020B0604020202020204" pitchFamily="34" charset="0"/>
              <a:buChar char="•"/>
            </a:pPr>
            <a:r>
              <a:rPr lang="cs-CZ" dirty="0"/>
              <a:t>Často opomíjená skupina - neupozorňují na sebe tolik somatickou odlišností </a:t>
            </a:r>
          </a:p>
          <a:p>
            <a:pPr marL="709200" lvl="1" indent="-457200">
              <a:buFont typeface="Arial" panose="020B0604020202020204" pitchFamily="34" charset="0"/>
              <a:buChar char="•"/>
            </a:pPr>
            <a:r>
              <a:rPr lang="cs-CZ" dirty="0"/>
              <a:t>Nevyžadují takové množství kompenzačních pomůcek (každodenní život, sport)</a:t>
            </a:r>
          </a:p>
          <a:p>
            <a:pPr marL="709200" lvl="1" indent="-457200">
              <a:buFont typeface="Arial" panose="020B0604020202020204" pitchFamily="34" charset="0"/>
              <a:buChar char="•"/>
            </a:pPr>
            <a:r>
              <a:rPr lang="cs-CZ" dirty="0"/>
              <a:t>Zhoršená sociální interakce, verbální komunikace, spíše strach okolí z jedinců s MP -&gt; mediálně neatraktivní (Kudláček, 2014)</a:t>
            </a:r>
          </a:p>
          <a:p>
            <a:pPr marL="709200" lvl="1" indent="-457200">
              <a:buFont typeface="Arial" panose="020B0604020202020204" pitchFamily="34" charset="0"/>
              <a:buChar char="•"/>
            </a:pPr>
            <a:r>
              <a:rPr lang="cs-CZ" dirty="0"/>
              <a:t>Příčiny – </a:t>
            </a:r>
            <a:r>
              <a:rPr lang="cs-CZ" dirty="0" err="1"/>
              <a:t>pre</a:t>
            </a:r>
            <a:r>
              <a:rPr lang="cs-CZ" dirty="0"/>
              <a:t>, peri a postnatální</a:t>
            </a:r>
          </a:p>
          <a:p>
            <a:pPr marL="709200" lvl="1" indent="-457200">
              <a:buFont typeface="Arial" panose="020B0604020202020204" pitchFamily="34" charset="0"/>
              <a:buChar char="•"/>
            </a:pPr>
            <a:r>
              <a:rPr lang="cs-CZ" dirty="0"/>
              <a:t>Omezená svéprávnost</a:t>
            </a:r>
          </a:p>
          <a:p>
            <a:pPr marL="709200" lvl="1" indent="-457200">
              <a:buFont typeface="Arial" panose="020B0604020202020204" pitchFamily="34" charset="0"/>
              <a:buChar char="•"/>
            </a:pPr>
            <a:r>
              <a:rPr lang="cs-CZ" dirty="0"/>
              <a:t>Řada syndromů (kombinace více vad)</a:t>
            </a:r>
          </a:p>
          <a:p>
            <a:pPr marL="1119600" lvl="2" indent="-457200">
              <a:buFont typeface="Arial" panose="020B0604020202020204" pitchFamily="34" charset="0"/>
              <a:buChar char="•"/>
            </a:pPr>
            <a:r>
              <a:rPr lang="cs-CZ" dirty="0"/>
              <a:t>nejznámější DS</a:t>
            </a:r>
          </a:p>
          <a:p>
            <a:pPr marL="709200" lvl="1" indent="-457200">
              <a:buFont typeface="Arial" panose="020B0604020202020204" pitchFamily="34" charset="0"/>
              <a:buChar char="•"/>
            </a:pPr>
            <a:r>
              <a:rPr lang="cs-CZ" dirty="0"/>
              <a:t>Porucha autistického spektra</a:t>
            </a:r>
          </a:p>
          <a:p>
            <a:pPr marL="252000" lvl="1" indent="0">
              <a:buNone/>
            </a:pPr>
            <a:endParaRPr lang="cs-CZ" dirty="0"/>
          </a:p>
          <a:p>
            <a:pPr marL="252000" lvl="1" indent="0">
              <a:buNone/>
            </a:pPr>
            <a:endParaRPr lang="cs-CZ" dirty="0"/>
          </a:p>
          <a:p>
            <a:pPr marL="1576800" lvl="3" indent="-457200">
              <a:buFont typeface="Arial" panose="020B0604020202020204" pitchFamily="34" charset="0"/>
              <a:buChar char="•"/>
            </a:pPr>
            <a:endParaRPr lang="cs-CZ" dirty="0"/>
          </a:p>
          <a:p>
            <a:pPr marL="1576800" lvl="3" indent="-457200">
              <a:buFont typeface="Arial" panose="020B0604020202020204" pitchFamily="34" charset="0"/>
              <a:buChar char="•"/>
            </a:pPr>
            <a:endParaRPr lang="cs-CZ" dirty="0"/>
          </a:p>
          <a:p>
            <a:pPr marL="1119600" lvl="2" indent="-457200">
              <a:buFont typeface="Arial" panose="020B0604020202020204" pitchFamily="34" charset="0"/>
              <a:buChar char="•"/>
            </a:pPr>
            <a:endParaRPr lang="cs-CZ" dirty="0"/>
          </a:p>
        </p:txBody>
      </p:sp>
      <p:sp>
        <p:nvSpPr>
          <p:cNvPr id="14" name="TextovéPole 13">
            <a:extLst>
              <a:ext uri="{FF2B5EF4-FFF2-40B4-BE49-F238E27FC236}">
                <a16:creationId xmlns:a16="http://schemas.microsoft.com/office/drawing/2014/main" id="{E1298C60-BF18-B133-7FCC-6765F2030E30}"/>
              </a:ext>
            </a:extLst>
          </p:cNvPr>
          <p:cNvSpPr txBox="1"/>
          <p:nvPr/>
        </p:nvSpPr>
        <p:spPr>
          <a:xfrm>
            <a:off x="6977821" y="5601919"/>
            <a:ext cx="1497526" cy="253916"/>
          </a:xfrm>
          <a:prstGeom prst="rect">
            <a:avLst/>
          </a:prstGeom>
          <a:noFill/>
        </p:spPr>
        <p:txBody>
          <a:bodyPr wrap="none" rtlCol="0">
            <a:spAutoFit/>
          </a:bodyPr>
          <a:lstStyle/>
          <a:p>
            <a:pPr algn="l"/>
            <a:r>
              <a:rPr lang="cs-CZ" sz="1050" dirty="0">
                <a:latin typeface="+mn-lt"/>
              </a:rPr>
              <a:t>Zdroj: Kudláček, 2014</a:t>
            </a:r>
          </a:p>
        </p:txBody>
      </p:sp>
      <p:pic>
        <p:nvPicPr>
          <p:cNvPr id="7" name="Obrázek 6" descr="Obsah obrázku text, snímek obrazovky, Písmo, číslo&#10;&#10;Popis byl vytvořen automaticky">
            <a:extLst>
              <a:ext uri="{FF2B5EF4-FFF2-40B4-BE49-F238E27FC236}">
                <a16:creationId xmlns:a16="http://schemas.microsoft.com/office/drawing/2014/main" id="{7255AB0A-1F85-9D7B-CF33-5C6333F8F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7821" y="3429001"/>
            <a:ext cx="4494179" cy="2105246"/>
          </a:xfrm>
          <a:prstGeom prst="rect">
            <a:avLst/>
          </a:prstGeom>
        </p:spPr>
      </p:pic>
    </p:spTree>
    <p:extLst>
      <p:ext uri="{BB962C8B-B14F-4D97-AF65-F5344CB8AC3E}">
        <p14:creationId xmlns:p14="http://schemas.microsoft.com/office/powerpoint/2010/main" val="4055851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Mentální postižení </a:t>
            </a:r>
            <a:r>
              <a:rPr lang="cs-CZ" sz="2400" dirty="0"/>
              <a:t>- </a:t>
            </a:r>
            <a:r>
              <a:rPr lang="cs-CZ" sz="2000" dirty="0"/>
              <a:t>komunikace</a:t>
            </a:r>
            <a:endParaRPr lang="cs-CZ" dirty="0"/>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a:xfrm>
            <a:off x="720000" y="1692002"/>
            <a:ext cx="9492636" cy="4139998"/>
          </a:xfrm>
        </p:spPr>
        <p:txBody>
          <a:bodyPr/>
          <a:lstStyle/>
          <a:p>
            <a:pPr marL="709200" lvl="1" indent="-457200">
              <a:buFont typeface="Arial" panose="020B0604020202020204" pitchFamily="34" charset="0"/>
              <a:buChar char="•"/>
            </a:pPr>
            <a:r>
              <a:rPr lang="cs-CZ" dirty="0"/>
              <a:t>Variabilita – spektrum osobností</a:t>
            </a:r>
          </a:p>
          <a:p>
            <a:pPr marL="709200" lvl="1" indent="-457200">
              <a:buFont typeface="Arial" panose="020B0604020202020204" pitchFamily="34" charset="0"/>
              <a:buChar char="•"/>
            </a:pPr>
            <a:r>
              <a:rPr lang="cs-CZ" dirty="0"/>
              <a:t>Nutná jasná a přímá komunikace – kdy, kam, s kým, proč, kudy, cíl?</a:t>
            </a:r>
          </a:p>
          <a:p>
            <a:pPr marL="709200" lvl="1" indent="-457200">
              <a:buFont typeface="Arial" panose="020B0604020202020204" pitchFamily="34" charset="0"/>
              <a:buChar char="•"/>
            </a:pPr>
            <a:r>
              <a:rPr lang="cs-CZ" dirty="0"/>
              <a:t>Nutné ověřování – zapomětlivost, kombinace postižení (sluchové)</a:t>
            </a:r>
          </a:p>
          <a:p>
            <a:pPr marL="709200" lvl="1" indent="-457200">
              <a:buFont typeface="Arial" panose="020B0604020202020204" pitchFamily="34" charset="0"/>
              <a:buChar char="•"/>
            </a:pPr>
            <a:r>
              <a:rPr lang="cs-CZ" dirty="0"/>
              <a:t>Sebeobsluha, hygiena, stravování, doprava</a:t>
            </a:r>
          </a:p>
          <a:p>
            <a:pPr marL="709200" lvl="1" indent="-457200">
              <a:buFont typeface="Arial" panose="020B0604020202020204" pitchFamily="34" charset="0"/>
              <a:buChar char="•"/>
            </a:pPr>
            <a:r>
              <a:rPr lang="cs-CZ" dirty="0"/>
              <a:t>Doprovod učí, motivuje, dohlíží</a:t>
            </a:r>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r>
              <a:rPr lang="cs-CZ" dirty="0"/>
              <a:t>Komunikace s MP:</a:t>
            </a:r>
          </a:p>
          <a:p>
            <a:pPr marL="1119600" lvl="2" indent="-457200">
              <a:buFont typeface="Arial" panose="020B0604020202020204" pitchFamily="34" charset="0"/>
              <a:buChar char="•"/>
            </a:pPr>
            <a:r>
              <a:rPr lang="cs-CZ" dirty="0"/>
              <a:t>Věnujte pozornost</a:t>
            </a:r>
          </a:p>
          <a:p>
            <a:pPr marL="1119600" lvl="2" indent="-457200">
              <a:buFont typeface="Arial" panose="020B0604020202020204" pitchFamily="34" charset="0"/>
              <a:buChar char="•"/>
            </a:pPr>
            <a:r>
              <a:rPr lang="cs-CZ" dirty="0"/>
              <a:t>Jednoduchá řeč</a:t>
            </a:r>
          </a:p>
          <a:p>
            <a:pPr marL="1119600" lvl="2" indent="-457200">
              <a:buFont typeface="Arial" panose="020B0604020202020204" pitchFamily="34" charset="0"/>
              <a:buChar char="•"/>
            </a:pPr>
            <a:r>
              <a:rPr lang="cs-CZ" dirty="0"/>
              <a:t>Pomalá mluva</a:t>
            </a:r>
          </a:p>
          <a:p>
            <a:pPr marL="1119600" lvl="2" indent="-457200">
              <a:buFont typeface="Arial" panose="020B0604020202020204" pitchFamily="34" charset="0"/>
              <a:buChar char="•"/>
            </a:pPr>
            <a:r>
              <a:rPr lang="cs-CZ" dirty="0"/>
              <a:t>Mimika, řeč těla</a:t>
            </a:r>
          </a:p>
          <a:p>
            <a:pPr marL="1119600" lvl="2" indent="-457200">
              <a:buFont typeface="Arial" panose="020B0604020202020204" pitchFamily="34" charset="0"/>
              <a:buChar char="•"/>
            </a:pPr>
            <a:r>
              <a:rPr lang="cs-CZ" dirty="0"/>
              <a:t>Ověřovat</a:t>
            </a:r>
          </a:p>
          <a:p>
            <a:pPr marL="1119600" lvl="2" indent="-457200">
              <a:buFont typeface="Arial" panose="020B0604020202020204" pitchFamily="34" charset="0"/>
              <a:buChar char="•"/>
            </a:pPr>
            <a:r>
              <a:rPr lang="cs-CZ" dirty="0"/>
              <a:t>Nemanipulovat (</a:t>
            </a:r>
            <a:r>
              <a:rPr lang="cs-CZ" dirty="0" err="1"/>
              <a:t>ikdyž</a:t>
            </a:r>
            <a:r>
              <a:rPr lang="cs-CZ" dirty="0"/>
              <a:t> necíleně) – sugestibilita</a:t>
            </a:r>
          </a:p>
          <a:p>
            <a:pPr marL="1119600" lvl="2" indent="-457200">
              <a:buFont typeface="Arial" panose="020B0604020202020204" pitchFamily="34" charset="0"/>
              <a:buChar char="•"/>
            </a:pPr>
            <a:r>
              <a:rPr lang="cs-CZ" dirty="0"/>
              <a:t>Empatie</a:t>
            </a:r>
          </a:p>
          <a:p>
            <a:pPr marL="709200" lvl="1" indent="-457200">
              <a:buFont typeface="Arial" panose="020B0604020202020204" pitchFamily="34" charset="0"/>
              <a:buChar char="•"/>
            </a:pPr>
            <a:endParaRPr lang="cs-CZ" dirty="0"/>
          </a:p>
        </p:txBody>
      </p:sp>
    </p:spTree>
    <p:extLst>
      <p:ext uri="{BB962C8B-B14F-4D97-AF65-F5344CB8AC3E}">
        <p14:creationId xmlns:p14="http://schemas.microsoft.com/office/powerpoint/2010/main" val="3550119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Mentální postižení </a:t>
            </a:r>
            <a:r>
              <a:rPr lang="cs-CZ" sz="2400" dirty="0"/>
              <a:t>–</a:t>
            </a:r>
            <a:r>
              <a:rPr lang="cs-CZ" sz="2000" dirty="0"/>
              <a:t> sport </a:t>
            </a:r>
            <a:endParaRPr lang="cs-CZ" dirty="0"/>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a:xfrm>
            <a:off x="720000" y="1692002"/>
            <a:ext cx="8446034" cy="4139998"/>
          </a:xfrm>
        </p:spPr>
        <p:txBody>
          <a:bodyPr/>
          <a:lstStyle/>
          <a:p>
            <a:pPr marL="709200" lvl="1" indent="-457200">
              <a:buFont typeface="Arial" panose="020B0604020202020204" pitchFamily="34" charset="0"/>
              <a:buChar char="•"/>
            </a:pPr>
            <a:r>
              <a:rPr lang="cs-CZ" dirty="0"/>
              <a:t>Speciální olympiády, </a:t>
            </a:r>
            <a:r>
              <a:rPr lang="cs-CZ" dirty="0" err="1"/>
              <a:t>Virtus</a:t>
            </a:r>
            <a:endParaRPr lang="cs-CZ" dirty="0"/>
          </a:p>
          <a:p>
            <a:pPr marL="709200" lvl="1" indent="-457200">
              <a:buFont typeface="Arial" panose="020B0604020202020204" pitchFamily="34" charset="0"/>
              <a:buChar char="•"/>
            </a:pPr>
            <a:r>
              <a:rPr lang="cs-CZ" dirty="0"/>
              <a:t>Letní, zimní sporty</a:t>
            </a:r>
          </a:p>
          <a:p>
            <a:pPr marL="709200" lvl="1" indent="-457200">
              <a:buFont typeface="Arial" panose="020B0604020202020204" pitchFamily="34" charset="0"/>
              <a:buChar char="•"/>
            </a:pPr>
            <a:r>
              <a:rPr lang="cs-CZ" dirty="0"/>
              <a:t>Modifikace olympijských sportů – 50m sprint, přehazovaná</a:t>
            </a:r>
          </a:p>
          <a:p>
            <a:pPr marL="709200" lvl="1" indent="-457200">
              <a:buFont typeface="Arial" panose="020B0604020202020204" pitchFamily="34" charset="0"/>
              <a:buChar char="•"/>
            </a:pPr>
            <a:r>
              <a:rPr lang="cs-CZ" dirty="0"/>
              <a:t>Přizpůsobené sporty – specificky u SO</a:t>
            </a:r>
          </a:p>
          <a:p>
            <a:pPr marL="709200" lvl="1" indent="-457200">
              <a:buFont typeface="Arial" panose="020B0604020202020204" pitchFamily="34" charset="0"/>
              <a:buChar char="•"/>
            </a:pPr>
            <a:r>
              <a:rPr lang="cs-CZ" dirty="0"/>
              <a:t>Sjednocené sporty – specificky u SO, kombinace s intaktními hráči</a:t>
            </a:r>
          </a:p>
        </p:txBody>
      </p:sp>
      <p:sp>
        <p:nvSpPr>
          <p:cNvPr id="7" name="TextovéPole 6">
            <a:extLst>
              <a:ext uri="{FF2B5EF4-FFF2-40B4-BE49-F238E27FC236}">
                <a16:creationId xmlns:a16="http://schemas.microsoft.com/office/drawing/2014/main" id="{DA17CEC3-5482-F58D-3581-29A7F630515A}"/>
              </a:ext>
            </a:extLst>
          </p:cNvPr>
          <p:cNvSpPr txBox="1"/>
          <p:nvPr/>
        </p:nvSpPr>
        <p:spPr>
          <a:xfrm>
            <a:off x="6009681" y="6138000"/>
            <a:ext cx="1346844" cy="253916"/>
          </a:xfrm>
          <a:prstGeom prst="rect">
            <a:avLst/>
          </a:prstGeom>
          <a:noFill/>
        </p:spPr>
        <p:txBody>
          <a:bodyPr wrap="none" rtlCol="0">
            <a:spAutoFit/>
          </a:bodyPr>
          <a:lstStyle/>
          <a:p>
            <a:pPr algn="l"/>
            <a:r>
              <a:rPr lang="cs-CZ" sz="1050" dirty="0">
                <a:latin typeface="+mn-lt"/>
              </a:rPr>
              <a:t>Zdroj: archiv autora</a:t>
            </a:r>
          </a:p>
        </p:txBody>
      </p:sp>
      <p:pic>
        <p:nvPicPr>
          <p:cNvPr id="8" name="Obrázek 7" descr="Obsah obrázku venku, sport, osoba, lyžování&#10;&#10;Popis byl vytvořen automaticky">
            <a:extLst>
              <a:ext uri="{FF2B5EF4-FFF2-40B4-BE49-F238E27FC236}">
                <a16:creationId xmlns:a16="http://schemas.microsoft.com/office/drawing/2014/main" id="{F418FA29-2A56-5D5A-D230-4E24C9DBA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00" y="3459723"/>
            <a:ext cx="3634958" cy="2459655"/>
          </a:xfrm>
          <a:prstGeom prst="rect">
            <a:avLst/>
          </a:prstGeom>
        </p:spPr>
      </p:pic>
      <p:pic>
        <p:nvPicPr>
          <p:cNvPr id="10" name="Obrázek 9" descr="Obsah obrázku osoba, tráva, venku, boty&#10;&#10;Popis byl vytvořen automaticky">
            <a:extLst>
              <a:ext uri="{FF2B5EF4-FFF2-40B4-BE49-F238E27FC236}">
                <a16:creationId xmlns:a16="http://schemas.microsoft.com/office/drawing/2014/main" id="{6FB200F9-6E4C-4E36-AD76-CF26AA8C97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8721" y="3464703"/>
            <a:ext cx="3670073" cy="2444722"/>
          </a:xfrm>
          <a:prstGeom prst="rect">
            <a:avLst/>
          </a:prstGeom>
        </p:spPr>
      </p:pic>
      <p:pic>
        <p:nvPicPr>
          <p:cNvPr id="12" name="Obrázek 11" descr="Obsah obrázku venku, sport, sportovní hra, osoba&#10;&#10;Popis byl vytvořen automaticky">
            <a:extLst>
              <a:ext uri="{FF2B5EF4-FFF2-40B4-BE49-F238E27FC236}">
                <a16:creationId xmlns:a16="http://schemas.microsoft.com/office/drawing/2014/main" id="{84234F48-1D21-610E-9DC2-44D4E2FC3C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557" y="3469676"/>
            <a:ext cx="3670073" cy="2449702"/>
          </a:xfrm>
          <a:prstGeom prst="rect">
            <a:avLst/>
          </a:prstGeom>
        </p:spPr>
      </p:pic>
    </p:spTree>
    <p:extLst>
      <p:ext uri="{BB962C8B-B14F-4D97-AF65-F5344CB8AC3E}">
        <p14:creationId xmlns:p14="http://schemas.microsoft.com/office/powerpoint/2010/main" val="2194891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02CFAE7-B750-DFAC-82BA-7BA16C464033}"/>
              </a:ext>
            </a:extLst>
          </p:cNvPr>
          <p:cNvSpPr>
            <a:spLocks noGrp="1"/>
          </p:cNvSpPr>
          <p:nvPr>
            <p:ph type="ftr" sz="quarter" idx="10"/>
          </p:nvPr>
        </p:nvSpPr>
        <p:spPr/>
        <p:txBody>
          <a:bodyPr/>
          <a:lstStyle/>
          <a:p>
            <a:endParaRPr lang="cs-CZ" dirty="0"/>
          </a:p>
        </p:txBody>
      </p:sp>
      <p:sp>
        <p:nvSpPr>
          <p:cNvPr id="3" name="Zástupný symbol pro číslo snímku 2">
            <a:extLst>
              <a:ext uri="{FF2B5EF4-FFF2-40B4-BE49-F238E27FC236}">
                <a16:creationId xmlns:a16="http://schemas.microsoft.com/office/drawing/2014/main" id="{C02E3791-0035-7D3F-7CB7-D066FDB02F50}"/>
              </a:ext>
            </a:extLst>
          </p:cNvPr>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a:extLst>
              <a:ext uri="{FF2B5EF4-FFF2-40B4-BE49-F238E27FC236}">
                <a16:creationId xmlns:a16="http://schemas.microsoft.com/office/drawing/2014/main" id="{0E639DF6-8D2A-C021-640C-7AA6889FF64C}"/>
              </a:ext>
            </a:extLst>
          </p:cNvPr>
          <p:cNvSpPr>
            <a:spLocks noGrp="1"/>
          </p:cNvSpPr>
          <p:nvPr>
            <p:ph type="title"/>
          </p:nvPr>
        </p:nvSpPr>
        <p:spPr/>
        <p:txBody>
          <a:bodyPr/>
          <a:lstStyle/>
          <a:p>
            <a:r>
              <a:rPr lang="cs-CZ" dirty="0"/>
              <a:t>Něco na konec</a:t>
            </a:r>
          </a:p>
        </p:txBody>
      </p:sp>
      <p:sp>
        <p:nvSpPr>
          <p:cNvPr id="5" name="Zástupný obsah 4">
            <a:extLst>
              <a:ext uri="{FF2B5EF4-FFF2-40B4-BE49-F238E27FC236}">
                <a16:creationId xmlns:a16="http://schemas.microsoft.com/office/drawing/2014/main" id="{01995C68-31BD-B2CC-6518-C4D211052838}"/>
              </a:ext>
            </a:extLst>
          </p:cNvPr>
          <p:cNvSpPr>
            <a:spLocks noGrp="1"/>
          </p:cNvSpPr>
          <p:nvPr>
            <p:ph idx="1"/>
          </p:nvPr>
        </p:nvSpPr>
        <p:spPr/>
        <p:txBody>
          <a:bodyPr/>
          <a:lstStyle/>
          <a:p>
            <a:r>
              <a:rPr lang="cs-CZ" dirty="0">
                <a:hlinkClick r:id="rId2"/>
              </a:rPr>
              <a:t>https://vimeo.com/811372099</a:t>
            </a:r>
            <a:endParaRPr lang="cs-CZ" dirty="0"/>
          </a:p>
          <a:p>
            <a:endParaRPr lang="cs-CZ" dirty="0"/>
          </a:p>
        </p:txBody>
      </p:sp>
    </p:spTree>
    <p:extLst>
      <p:ext uri="{BB962C8B-B14F-4D97-AF65-F5344CB8AC3E}">
        <p14:creationId xmlns:p14="http://schemas.microsoft.com/office/powerpoint/2010/main" val="911674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88020F3-9FD7-1F76-11E7-8510897740CB}"/>
              </a:ext>
            </a:extLst>
          </p:cNvPr>
          <p:cNvSpPr>
            <a:spLocks noGrp="1"/>
          </p:cNvSpPr>
          <p:nvPr>
            <p:ph type="ftr" sz="quarter" idx="10"/>
          </p:nvPr>
        </p:nvSpPr>
        <p:spPr>
          <a:xfrm>
            <a:off x="720000" y="6228000"/>
            <a:ext cx="7920000" cy="252000"/>
          </a:xfrm>
        </p:spPr>
        <p:txBody>
          <a:bodyPr wrap="square" anchor="ctr">
            <a:normAutofit/>
          </a:bodyPr>
          <a:lstStyle/>
          <a:p>
            <a:pPr>
              <a:spcAft>
                <a:spcPts val="600"/>
              </a:spcAft>
            </a:pPr>
            <a:r>
              <a:rPr lang="cs-CZ" dirty="0"/>
              <a:t>Np4242 Management ve sportu hendikepovaných</a:t>
            </a:r>
          </a:p>
        </p:txBody>
      </p:sp>
      <p:sp>
        <p:nvSpPr>
          <p:cNvPr id="3" name="Zástupný symbol pro číslo snímku 2">
            <a:extLst>
              <a:ext uri="{FF2B5EF4-FFF2-40B4-BE49-F238E27FC236}">
                <a16:creationId xmlns:a16="http://schemas.microsoft.com/office/drawing/2014/main" id="{B05DEE75-5D58-3589-0CAB-77A81BD2C513}"/>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3</a:t>
            </a:fld>
            <a:endParaRPr lang="cs-CZ" altLang="cs-CZ"/>
          </a:p>
        </p:txBody>
      </p:sp>
      <p:sp>
        <p:nvSpPr>
          <p:cNvPr id="4" name="Nadpis 3">
            <a:extLst>
              <a:ext uri="{FF2B5EF4-FFF2-40B4-BE49-F238E27FC236}">
                <a16:creationId xmlns:a16="http://schemas.microsoft.com/office/drawing/2014/main" id="{3C74581D-8B61-C126-79EC-A6A7579F0F11}"/>
              </a:ext>
            </a:extLst>
          </p:cNvPr>
          <p:cNvSpPr>
            <a:spLocks noGrp="1"/>
          </p:cNvSpPr>
          <p:nvPr>
            <p:ph type="title"/>
          </p:nvPr>
        </p:nvSpPr>
        <p:spPr>
          <a:xfrm>
            <a:off x="720000" y="720000"/>
            <a:ext cx="10753200" cy="451576"/>
          </a:xfrm>
        </p:spPr>
        <p:txBody>
          <a:bodyPr anchor="t">
            <a:normAutofit fontScale="90000"/>
          </a:bodyPr>
          <a:lstStyle/>
          <a:p>
            <a:r>
              <a:rPr lang="cs-CZ" dirty="0"/>
              <a:t>Legislativa</a:t>
            </a:r>
            <a:r>
              <a:rPr lang="cs-CZ" sz="2200" dirty="0"/>
              <a:t> podruhé</a:t>
            </a:r>
          </a:p>
        </p:txBody>
      </p:sp>
      <p:sp>
        <p:nvSpPr>
          <p:cNvPr id="13" name="Content Placeholder 4">
            <a:extLst>
              <a:ext uri="{FF2B5EF4-FFF2-40B4-BE49-F238E27FC236}">
                <a16:creationId xmlns:a16="http://schemas.microsoft.com/office/drawing/2014/main" id="{46F79723-56E4-5455-F9A4-578A40FC7365}"/>
              </a:ext>
            </a:extLst>
          </p:cNvPr>
          <p:cNvSpPr>
            <a:spLocks noGrp="1"/>
          </p:cNvSpPr>
          <p:nvPr>
            <p:ph idx="1"/>
          </p:nvPr>
        </p:nvSpPr>
        <p:spPr>
          <a:xfrm>
            <a:off x="720000" y="1692002"/>
            <a:ext cx="10753200" cy="4631160"/>
          </a:xfrm>
        </p:spPr>
        <p:txBody>
          <a:bodyPr>
            <a:normAutofit/>
          </a:bodyPr>
          <a:lstStyle/>
          <a:p>
            <a:pPr>
              <a:lnSpc>
                <a:spcPct val="114000"/>
              </a:lnSpc>
              <a:spcAft>
                <a:spcPts val="600"/>
              </a:spcAft>
            </a:pPr>
            <a:r>
              <a:rPr lang="en-US" sz="2000" dirty="0" err="1"/>
              <a:t>Obecná</a:t>
            </a:r>
            <a:r>
              <a:rPr lang="en-US" sz="2000" dirty="0"/>
              <a:t> </a:t>
            </a:r>
            <a:r>
              <a:rPr lang="en-US" sz="2000" dirty="0" err="1"/>
              <a:t>rovina</a:t>
            </a:r>
            <a:endParaRPr lang="en-US" sz="2000" dirty="0"/>
          </a:p>
          <a:p>
            <a:pPr lvl="1">
              <a:lnSpc>
                <a:spcPct val="114000"/>
              </a:lnSpc>
              <a:spcAft>
                <a:spcPts val="600"/>
              </a:spcAft>
            </a:pPr>
            <a:r>
              <a:rPr lang="en-US" sz="1600" dirty="0"/>
              <a:t>Charta </a:t>
            </a:r>
            <a:r>
              <a:rPr lang="en-US" sz="1600" dirty="0" err="1"/>
              <a:t>lidských</a:t>
            </a:r>
            <a:r>
              <a:rPr lang="en-US" sz="1600" dirty="0"/>
              <a:t> </a:t>
            </a:r>
            <a:r>
              <a:rPr lang="en-US" sz="1600" dirty="0" err="1"/>
              <a:t>práv</a:t>
            </a:r>
            <a:r>
              <a:rPr lang="en-US" sz="1600" dirty="0"/>
              <a:t> a </a:t>
            </a:r>
            <a:r>
              <a:rPr lang="en-US" sz="1600" dirty="0" err="1"/>
              <a:t>svobod</a:t>
            </a:r>
            <a:endParaRPr lang="en-US" sz="1600" dirty="0"/>
          </a:p>
          <a:p>
            <a:pPr lvl="1">
              <a:lnSpc>
                <a:spcPct val="114000"/>
              </a:lnSpc>
              <a:spcAft>
                <a:spcPts val="600"/>
              </a:spcAft>
            </a:pPr>
            <a:r>
              <a:rPr lang="en-US" sz="1600" dirty="0" err="1"/>
              <a:t>Ústava</a:t>
            </a:r>
            <a:r>
              <a:rPr lang="en-US" sz="1600" dirty="0"/>
              <a:t> ČR</a:t>
            </a:r>
          </a:p>
          <a:p>
            <a:pPr lvl="1">
              <a:lnSpc>
                <a:spcPct val="114000"/>
              </a:lnSpc>
              <a:spcAft>
                <a:spcPts val="600"/>
              </a:spcAft>
            </a:pPr>
            <a:r>
              <a:rPr lang="en-US" sz="1600" dirty="0" err="1"/>
              <a:t>Zákony</a:t>
            </a:r>
            <a:r>
              <a:rPr lang="en-US" sz="1600" dirty="0"/>
              <a:t> v </a:t>
            </a:r>
            <a:r>
              <a:rPr lang="en-US" sz="1600" dirty="0" err="1"/>
              <a:t>oblasti</a:t>
            </a:r>
            <a:r>
              <a:rPr lang="en-US" sz="1600" dirty="0"/>
              <a:t> </a:t>
            </a:r>
            <a:r>
              <a:rPr lang="en-US" sz="1600" dirty="0" err="1"/>
              <a:t>sociální</a:t>
            </a:r>
            <a:r>
              <a:rPr lang="en-US" sz="1600" dirty="0"/>
              <a:t>, </a:t>
            </a:r>
            <a:r>
              <a:rPr lang="en-US" sz="1600" dirty="0" err="1"/>
              <a:t>medicínské</a:t>
            </a:r>
            <a:r>
              <a:rPr lang="en-US" sz="1600" dirty="0"/>
              <a:t> a </a:t>
            </a:r>
            <a:r>
              <a:rPr lang="en-US" sz="1600" dirty="0" err="1"/>
              <a:t>vzdělávací</a:t>
            </a:r>
            <a:r>
              <a:rPr lang="en-US" sz="1600" dirty="0"/>
              <a:t> – </a:t>
            </a:r>
            <a:r>
              <a:rPr lang="en-US" sz="1600" dirty="0" err="1"/>
              <a:t>kde</a:t>
            </a:r>
            <a:r>
              <a:rPr lang="en-US" sz="1600" dirty="0"/>
              <a:t> </a:t>
            </a:r>
            <a:r>
              <a:rPr lang="en-US" sz="1600" dirty="0" err="1"/>
              <a:t>jinde</a:t>
            </a:r>
            <a:r>
              <a:rPr lang="en-US" sz="1600" dirty="0"/>
              <a:t>?</a:t>
            </a:r>
            <a:r>
              <a:rPr lang="en-US" sz="1200" dirty="0">
                <a:latin typeface="Arial" panose="020B0604020202020204" pitchFamily="34" charset="0"/>
                <a:cs typeface="Arial" panose="020B0604020202020204" pitchFamily="34" charset="0"/>
              </a:rPr>
              <a:t> </a:t>
            </a:r>
          </a:p>
          <a:p>
            <a:pPr>
              <a:lnSpc>
                <a:spcPct val="114000"/>
              </a:lnSpc>
              <a:spcAft>
                <a:spcPts val="600"/>
              </a:spcAft>
            </a:pPr>
            <a:r>
              <a:rPr lang="en-US" sz="2000" dirty="0" err="1"/>
              <a:t>Úmluva</a:t>
            </a:r>
            <a:r>
              <a:rPr lang="en-US" sz="2000" dirty="0"/>
              <a:t> o </a:t>
            </a:r>
            <a:r>
              <a:rPr lang="en-US" sz="2000" dirty="0" err="1"/>
              <a:t>právech</a:t>
            </a:r>
            <a:r>
              <a:rPr lang="en-US" sz="2000" dirty="0"/>
              <a:t> </a:t>
            </a:r>
            <a:r>
              <a:rPr lang="en-US" sz="2000" dirty="0" err="1"/>
              <a:t>osob</a:t>
            </a:r>
            <a:r>
              <a:rPr lang="en-US" sz="2000" dirty="0"/>
              <a:t> se </a:t>
            </a:r>
            <a:r>
              <a:rPr lang="en-US" sz="2000" dirty="0" err="1"/>
              <a:t>zdravotním</a:t>
            </a:r>
            <a:r>
              <a:rPr lang="en-US" sz="2000" dirty="0"/>
              <a:t> </a:t>
            </a:r>
            <a:r>
              <a:rPr lang="en-US" sz="2000" dirty="0" err="1"/>
              <a:t>postižením</a:t>
            </a:r>
            <a:endParaRPr lang="en-US" sz="2000" dirty="0"/>
          </a:p>
          <a:p>
            <a:pPr lvl="1">
              <a:lnSpc>
                <a:spcPct val="114000"/>
              </a:lnSpc>
              <a:spcAft>
                <a:spcPts val="600"/>
              </a:spcAft>
            </a:pPr>
            <a:r>
              <a:rPr lang="cs-CZ" sz="1600" dirty="0"/>
              <a:t>nejvyšší mezinárodní dokument, který se zaměřuje na práva osob se </a:t>
            </a:r>
            <a:r>
              <a:rPr lang="cs-CZ" sz="1600" dirty="0" err="1"/>
              <a:t>ZdP</a:t>
            </a:r>
            <a:r>
              <a:rPr lang="cs-CZ" sz="1600" dirty="0"/>
              <a:t> | 2007</a:t>
            </a:r>
          </a:p>
          <a:p>
            <a:pPr lvl="1">
              <a:lnSpc>
                <a:spcPct val="114000"/>
              </a:lnSpc>
              <a:spcAft>
                <a:spcPts val="600"/>
              </a:spcAft>
            </a:pPr>
            <a:r>
              <a:rPr lang="cs-CZ" sz="1600" dirty="0"/>
              <a:t>Zásady: respektování, nediskriminace, úplné zapojení do společnosti, přijímání odlišnosti, rovné příležitosti, přístupnost apod.</a:t>
            </a:r>
          </a:p>
          <a:p>
            <a:pPr lvl="1">
              <a:lnSpc>
                <a:spcPct val="114000"/>
              </a:lnSpc>
              <a:spcAft>
                <a:spcPts val="600"/>
              </a:spcAft>
            </a:pPr>
            <a:r>
              <a:rPr lang="en-US" sz="1600" dirty="0" err="1"/>
              <a:t>č</a:t>
            </a:r>
            <a:r>
              <a:rPr lang="en-US" sz="1600" dirty="0"/>
              <a:t>. 30 – </a:t>
            </a:r>
            <a:r>
              <a:rPr lang="en-US" sz="1600" dirty="0" err="1"/>
              <a:t>Účast</a:t>
            </a:r>
            <a:r>
              <a:rPr lang="en-US" sz="1600" dirty="0"/>
              <a:t> </a:t>
            </a:r>
            <a:r>
              <a:rPr lang="en-US" sz="1600" dirty="0" err="1"/>
              <a:t>na</a:t>
            </a:r>
            <a:r>
              <a:rPr lang="en-US" sz="1600" dirty="0"/>
              <a:t> </a:t>
            </a:r>
            <a:r>
              <a:rPr lang="en-US" sz="1600" dirty="0" err="1"/>
              <a:t>kulturním</a:t>
            </a:r>
            <a:r>
              <a:rPr lang="en-US" sz="1600" dirty="0"/>
              <a:t> </a:t>
            </a:r>
            <a:r>
              <a:rPr lang="en-US" sz="1600" dirty="0" err="1"/>
              <a:t>životě</a:t>
            </a:r>
            <a:r>
              <a:rPr lang="en-US" sz="1600" dirty="0"/>
              <a:t>, </a:t>
            </a:r>
            <a:r>
              <a:rPr lang="en-US" sz="1600" dirty="0" err="1"/>
              <a:t>rekreace</a:t>
            </a:r>
            <a:r>
              <a:rPr lang="en-US" sz="1600" dirty="0"/>
              <a:t>, </a:t>
            </a:r>
            <a:r>
              <a:rPr lang="en-US" sz="1600" dirty="0" err="1"/>
              <a:t>volný</a:t>
            </a:r>
            <a:r>
              <a:rPr lang="en-US" sz="1600" dirty="0"/>
              <a:t> </a:t>
            </a:r>
            <a:r>
              <a:rPr lang="en-US" sz="1600" dirty="0" err="1"/>
              <a:t>čas</a:t>
            </a:r>
            <a:r>
              <a:rPr lang="en-US" sz="1600" dirty="0"/>
              <a:t> a sport</a:t>
            </a:r>
          </a:p>
          <a:p>
            <a:pPr>
              <a:lnSpc>
                <a:spcPct val="114000"/>
              </a:lnSpc>
              <a:spcAft>
                <a:spcPts val="600"/>
              </a:spcAft>
            </a:pPr>
            <a:r>
              <a:rPr lang="en-US" sz="2000" dirty="0" err="1"/>
              <a:t>Další</a:t>
            </a:r>
            <a:r>
              <a:rPr lang="en-US" sz="2000" dirty="0"/>
              <a:t>, </a:t>
            </a:r>
            <a:r>
              <a:rPr lang="en-US" sz="2000" dirty="0" err="1"/>
              <a:t>tentokrát</a:t>
            </a:r>
            <a:r>
              <a:rPr lang="en-US" sz="2000" dirty="0"/>
              <a:t> </a:t>
            </a:r>
            <a:r>
              <a:rPr lang="en-US" sz="2000" dirty="0" err="1"/>
              <a:t>národní</a:t>
            </a:r>
            <a:r>
              <a:rPr lang="en-US" sz="2000" dirty="0"/>
              <a:t> </a:t>
            </a:r>
            <a:r>
              <a:rPr lang="en-US" sz="2000" dirty="0" err="1"/>
              <a:t>úrověň</a:t>
            </a:r>
            <a:endParaRPr lang="en-US" sz="2000" dirty="0"/>
          </a:p>
          <a:p>
            <a:pPr lvl="1">
              <a:lnSpc>
                <a:spcPct val="114000"/>
              </a:lnSpc>
            </a:pPr>
            <a:r>
              <a:rPr lang="cs-CZ" sz="1200" dirty="0">
                <a:latin typeface="Arial" panose="020B0604020202020204" pitchFamily="34" charset="0"/>
                <a:cs typeface="Arial" panose="020B0604020202020204" pitchFamily="34" charset="0"/>
              </a:rPr>
              <a:t>zákon č. 115/2001 Sb., o podpoře sportu, </a:t>
            </a:r>
          </a:p>
          <a:p>
            <a:pPr lvl="1">
              <a:lnSpc>
                <a:spcPct val="114000"/>
              </a:lnSpc>
            </a:pPr>
            <a:r>
              <a:rPr lang="cs-CZ" sz="1200" dirty="0">
                <a:latin typeface="Arial" panose="020B0604020202020204" pitchFamily="34" charset="0"/>
                <a:cs typeface="Arial" panose="020B0604020202020204" pitchFamily="34" charset="0"/>
              </a:rPr>
              <a:t>Vyhláška 398/2009 Sb., o obecných technických požadavcích zabezpečujících bezbariérové užívání staveb, </a:t>
            </a:r>
          </a:p>
          <a:p>
            <a:pPr lvl="1">
              <a:lnSpc>
                <a:spcPct val="114000"/>
              </a:lnSpc>
            </a:pPr>
            <a:r>
              <a:rPr lang="cs-CZ" sz="1200" dirty="0">
                <a:latin typeface="Arial" panose="020B0604020202020204" pitchFamily="34" charset="0"/>
                <a:cs typeface="Arial" panose="020B0604020202020204" pitchFamily="34" charset="0"/>
              </a:rPr>
              <a:t>zákon č. 561/2004 Sb., o předškolním, základním, středním, vyšším odborném a jiném vzdělávání (školský zákon) + podpořen vyhláškou č. 27/2016 Sb., o vzdělávání dětí, žáků a studentů se speciálními vzdělávacími potřebami a dětí, žáků a studentů mimořádně nadaných.</a:t>
            </a:r>
          </a:p>
        </p:txBody>
      </p:sp>
    </p:spTree>
    <p:extLst>
      <p:ext uri="{BB962C8B-B14F-4D97-AF65-F5344CB8AC3E}">
        <p14:creationId xmlns:p14="http://schemas.microsoft.com/office/powerpoint/2010/main" val="2662286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88020F3-9FD7-1F76-11E7-8510897740CB}"/>
              </a:ext>
            </a:extLst>
          </p:cNvPr>
          <p:cNvSpPr>
            <a:spLocks noGrp="1"/>
          </p:cNvSpPr>
          <p:nvPr>
            <p:ph type="ftr" sz="quarter" idx="10"/>
          </p:nvPr>
        </p:nvSpPr>
        <p:spPr/>
        <p:txBody>
          <a:bodyPr/>
          <a:lstStyle/>
          <a:p>
            <a:r>
              <a:rPr lang="cs-CZ" sz="1200" dirty="0"/>
              <a:t>Np4242 </a:t>
            </a:r>
            <a:r>
              <a:rPr lang="cs-CZ" dirty="0"/>
              <a:t>Management ve sportu hendikepovaných</a:t>
            </a:r>
          </a:p>
        </p:txBody>
      </p:sp>
      <p:sp>
        <p:nvSpPr>
          <p:cNvPr id="3" name="Zástupný symbol pro číslo snímku 2">
            <a:extLst>
              <a:ext uri="{FF2B5EF4-FFF2-40B4-BE49-F238E27FC236}">
                <a16:creationId xmlns:a16="http://schemas.microsoft.com/office/drawing/2014/main" id="{B05DEE75-5D58-3589-0CAB-77A81BD2C513}"/>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a:extLst>
              <a:ext uri="{FF2B5EF4-FFF2-40B4-BE49-F238E27FC236}">
                <a16:creationId xmlns:a16="http://schemas.microsoft.com/office/drawing/2014/main" id="{3C74581D-8B61-C126-79EC-A6A7579F0F11}"/>
              </a:ext>
            </a:extLst>
          </p:cNvPr>
          <p:cNvSpPr>
            <a:spLocks noGrp="1"/>
          </p:cNvSpPr>
          <p:nvPr>
            <p:ph type="title"/>
          </p:nvPr>
        </p:nvSpPr>
        <p:spPr/>
        <p:txBody>
          <a:bodyPr/>
          <a:lstStyle/>
          <a:p>
            <a:r>
              <a:rPr lang="cs-CZ" dirty="0"/>
              <a:t>Je tato legislativa dostatečná? </a:t>
            </a:r>
          </a:p>
        </p:txBody>
      </p:sp>
      <p:sp>
        <p:nvSpPr>
          <p:cNvPr id="5" name="Zástupný obsah 4">
            <a:extLst>
              <a:ext uri="{FF2B5EF4-FFF2-40B4-BE49-F238E27FC236}">
                <a16:creationId xmlns:a16="http://schemas.microsoft.com/office/drawing/2014/main" id="{0E70999F-6014-8720-E589-621AC0DCB697}"/>
              </a:ext>
            </a:extLst>
          </p:cNvPr>
          <p:cNvSpPr>
            <a:spLocks noGrp="1"/>
          </p:cNvSpPr>
          <p:nvPr>
            <p:ph idx="1"/>
          </p:nvPr>
        </p:nvSpPr>
        <p:spPr/>
        <p:txBody>
          <a:bodyPr/>
          <a:lstStyle/>
          <a:p>
            <a:pPr marL="72000" indent="0">
              <a:buNone/>
            </a:pPr>
            <a:endParaRPr lang="cs-CZ" dirty="0"/>
          </a:p>
        </p:txBody>
      </p:sp>
    </p:spTree>
    <p:extLst>
      <p:ext uri="{BB962C8B-B14F-4D97-AF65-F5344CB8AC3E}">
        <p14:creationId xmlns:p14="http://schemas.microsoft.com/office/powerpoint/2010/main" val="4164999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Kontaktní teorie</a:t>
            </a:r>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p:txBody>
          <a:bodyPr/>
          <a:lstStyle/>
          <a:p>
            <a:pPr marL="457200" indent="-457200">
              <a:buFont typeface="Arial" panose="020B0604020202020204" pitchFamily="34" charset="0"/>
              <a:buChar char="•"/>
            </a:pPr>
            <a:r>
              <a:rPr lang="cs-CZ" dirty="0"/>
              <a:t>Aneb slyšet – vidět – prožít </a:t>
            </a:r>
          </a:p>
          <a:p>
            <a:pPr marL="709200" lvl="1" indent="-457200">
              <a:buFont typeface="Arial" panose="020B0604020202020204" pitchFamily="34" charset="0"/>
              <a:buChar char="•"/>
            </a:pPr>
            <a:r>
              <a:rPr lang="cs-CZ" dirty="0"/>
              <a:t>Jako divák</a:t>
            </a:r>
          </a:p>
          <a:p>
            <a:pPr marL="709200" lvl="1" indent="-457200">
              <a:buFont typeface="Arial" panose="020B0604020202020204" pitchFamily="34" charset="0"/>
              <a:buChar char="•"/>
            </a:pPr>
            <a:r>
              <a:rPr lang="cs-CZ" dirty="0"/>
              <a:t>Jako aktér</a:t>
            </a:r>
          </a:p>
          <a:p>
            <a:pPr marL="709200" lvl="1" indent="-457200">
              <a:buFont typeface="Arial" panose="020B0604020202020204" pitchFamily="34" charset="0"/>
              <a:buChar char="•"/>
            </a:pPr>
            <a:endParaRPr lang="cs-CZ" dirty="0"/>
          </a:p>
          <a:p>
            <a:pPr marL="457200" indent="-457200">
              <a:buFont typeface="Arial" panose="020B0604020202020204" pitchFamily="34" charset="0"/>
              <a:buChar char="•"/>
            </a:pPr>
            <a:r>
              <a:rPr lang="cs-CZ" dirty="0"/>
              <a:t>Aplikovaný sportovní management </a:t>
            </a:r>
          </a:p>
          <a:p>
            <a:pPr marL="709200" lvl="1" indent="-457200">
              <a:buFont typeface="Arial" panose="020B0604020202020204" pitchFamily="34" charset="0"/>
              <a:buChar char="•"/>
            </a:pPr>
            <a:r>
              <a:rPr lang="cs-CZ" dirty="0" err="1"/>
              <a:t>Social</a:t>
            </a:r>
            <a:r>
              <a:rPr lang="cs-CZ" dirty="0"/>
              <a:t> </a:t>
            </a:r>
            <a:r>
              <a:rPr lang="cs-CZ" dirty="0" err="1"/>
              <a:t>involvement</a:t>
            </a:r>
            <a:r>
              <a:rPr lang="cs-CZ" dirty="0"/>
              <a:t> - začlenění</a:t>
            </a:r>
          </a:p>
          <a:p>
            <a:pPr marL="709200" lvl="1" indent="-457200">
              <a:buFont typeface="Arial" panose="020B0604020202020204" pitchFamily="34" charset="0"/>
              <a:buChar char="•"/>
            </a:pPr>
            <a:r>
              <a:rPr lang="cs-CZ" dirty="0" err="1"/>
              <a:t>Social</a:t>
            </a:r>
            <a:r>
              <a:rPr lang="cs-CZ" dirty="0"/>
              <a:t> </a:t>
            </a:r>
            <a:r>
              <a:rPr lang="cs-CZ" dirty="0" err="1"/>
              <a:t>reaction</a:t>
            </a:r>
            <a:r>
              <a:rPr lang="cs-CZ" dirty="0"/>
              <a:t> – kontakt, setkání, reakce</a:t>
            </a:r>
          </a:p>
          <a:p>
            <a:pPr marL="709200" lvl="1" indent="-457200">
              <a:buFont typeface="Arial" panose="020B0604020202020204" pitchFamily="34" charset="0"/>
              <a:buChar char="•"/>
            </a:pPr>
            <a:r>
              <a:rPr lang="cs-CZ" dirty="0" err="1"/>
              <a:t>Social</a:t>
            </a:r>
            <a:r>
              <a:rPr lang="cs-CZ" dirty="0"/>
              <a:t> </a:t>
            </a:r>
            <a:r>
              <a:rPr lang="cs-CZ" dirty="0" err="1"/>
              <a:t>obligation</a:t>
            </a:r>
            <a:r>
              <a:rPr lang="cs-CZ" dirty="0"/>
              <a:t> – povinnost dle legislativy</a:t>
            </a:r>
          </a:p>
          <a:p>
            <a:pPr marL="709200" lvl="1" indent="-457200">
              <a:buFont typeface="Arial" panose="020B0604020202020204" pitchFamily="34" charset="0"/>
              <a:buChar char="•"/>
            </a:pPr>
            <a:endParaRPr lang="cs-CZ" dirty="0"/>
          </a:p>
          <a:p>
            <a:pPr marL="457200" indent="-457200">
              <a:buFont typeface="Arial" panose="020B0604020202020204" pitchFamily="34" charset="0"/>
              <a:buChar char="•"/>
            </a:pPr>
            <a:r>
              <a:rPr lang="cs-CZ" dirty="0"/>
              <a:t>Principy modifikací - jinakost</a:t>
            </a:r>
          </a:p>
        </p:txBody>
      </p:sp>
      <p:pic>
        <p:nvPicPr>
          <p:cNvPr id="9" name="Obrázek 8" descr="Obsah obrázku osoba, oblečení, muž, úsměv&#10;&#10;Popis byl vytvořen automaticky">
            <a:extLst>
              <a:ext uri="{FF2B5EF4-FFF2-40B4-BE49-F238E27FC236}">
                <a16:creationId xmlns:a16="http://schemas.microsoft.com/office/drawing/2014/main" id="{06188849-DD2A-BFD2-7FCE-9C16FB44B9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4852" y="864483"/>
            <a:ext cx="3238290" cy="4868134"/>
          </a:xfrm>
          <a:prstGeom prst="rect">
            <a:avLst/>
          </a:prstGeom>
        </p:spPr>
      </p:pic>
      <p:sp>
        <p:nvSpPr>
          <p:cNvPr id="10" name="TextovéPole 9">
            <a:extLst>
              <a:ext uri="{FF2B5EF4-FFF2-40B4-BE49-F238E27FC236}">
                <a16:creationId xmlns:a16="http://schemas.microsoft.com/office/drawing/2014/main" id="{729EC619-DDFC-54D2-CBDB-CC8978B5E927}"/>
              </a:ext>
            </a:extLst>
          </p:cNvPr>
          <p:cNvSpPr txBox="1"/>
          <p:nvPr/>
        </p:nvSpPr>
        <p:spPr>
          <a:xfrm>
            <a:off x="7293156" y="5803659"/>
            <a:ext cx="1346844" cy="253916"/>
          </a:xfrm>
          <a:prstGeom prst="rect">
            <a:avLst/>
          </a:prstGeom>
          <a:noFill/>
        </p:spPr>
        <p:txBody>
          <a:bodyPr wrap="none" rtlCol="0">
            <a:spAutoFit/>
          </a:bodyPr>
          <a:lstStyle/>
          <a:p>
            <a:pPr algn="l"/>
            <a:r>
              <a:rPr lang="cs-CZ" sz="1050" dirty="0">
                <a:latin typeface="+mn-lt"/>
              </a:rPr>
              <a:t>Zdroj: archiv autora</a:t>
            </a:r>
          </a:p>
        </p:txBody>
      </p:sp>
    </p:spTree>
    <p:extLst>
      <p:ext uri="{BB962C8B-B14F-4D97-AF65-F5344CB8AC3E}">
        <p14:creationId xmlns:p14="http://schemas.microsoft.com/office/powerpoint/2010/main" val="3064699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BB021BB-052C-FF2A-A93D-496787137610}"/>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4ACCE3CD-1ABE-2885-8714-63BC5D606B10}"/>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a:extLst>
              <a:ext uri="{FF2B5EF4-FFF2-40B4-BE49-F238E27FC236}">
                <a16:creationId xmlns:a16="http://schemas.microsoft.com/office/drawing/2014/main" id="{0CD9BD65-7E15-0573-EA63-D8671FE7C1F7}"/>
              </a:ext>
            </a:extLst>
          </p:cNvPr>
          <p:cNvSpPr>
            <a:spLocks noGrp="1"/>
          </p:cNvSpPr>
          <p:nvPr>
            <p:ph type="title"/>
          </p:nvPr>
        </p:nvSpPr>
        <p:spPr/>
        <p:txBody>
          <a:bodyPr/>
          <a:lstStyle/>
          <a:p>
            <a:r>
              <a:rPr lang="cs-CZ" dirty="0"/>
              <a:t>Trochu psychologie a filozofie</a:t>
            </a:r>
          </a:p>
        </p:txBody>
      </p:sp>
      <p:sp>
        <p:nvSpPr>
          <p:cNvPr id="5" name="Zástupný obsah 4">
            <a:extLst>
              <a:ext uri="{FF2B5EF4-FFF2-40B4-BE49-F238E27FC236}">
                <a16:creationId xmlns:a16="http://schemas.microsoft.com/office/drawing/2014/main" id="{505F6879-203E-8CC2-AAB7-8ECC6954C95B}"/>
              </a:ext>
            </a:extLst>
          </p:cNvPr>
          <p:cNvSpPr>
            <a:spLocks noGrp="1"/>
          </p:cNvSpPr>
          <p:nvPr>
            <p:ph idx="1"/>
          </p:nvPr>
        </p:nvSpPr>
        <p:spPr/>
        <p:txBody>
          <a:bodyPr/>
          <a:lstStyle/>
          <a:p>
            <a:pPr marL="457200" indent="-457200">
              <a:buFont typeface="Arial" panose="020B0604020202020204" pitchFamily="34" charset="0"/>
              <a:buChar char="•"/>
            </a:pPr>
            <a:r>
              <a:rPr lang="cs-CZ" sz="2800" dirty="0">
                <a:ea typeface="+mn-ea"/>
                <a:cs typeface="+mn-cs"/>
              </a:rPr>
              <a:t>Nezávislý život – významné motivační faktory:</a:t>
            </a:r>
          </a:p>
          <a:p>
            <a:pPr marL="709200" lvl="1" indent="-457200">
              <a:buFont typeface="Arial" panose="020B0604020202020204" pitchFamily="34" charset="0"/>
              <a:buChar char="•"/>
            </a:pPr>
            <a:r>
              <a:rPr lang="cs-CZ" dirty="0">
                <a:ea typeface="+mn-ea"/>
                <a:cs typeface="+mn-cs"/>
              </a:rPr>
              <a:t>Horší nechtít, než nemoci</a:t>
            </a:r>
          </a:p>
          <a:p>
            <a:pPr marL="709200" lvl="1" indent="-457200">
              <a:buFont typeface="Arial" panose="020B0604020202020204" pitchFamily="34" charset="0"/>
              <a:buChar char="•"/>
            </a:pPr>
            <a:r>
              <a:rPr lang="cs-CZ" dirty="0">
                <a:ea typeface="+mn-ea"/>
                <a:cs typeface="+mn-cs"/>
              </a:rPr>
              <a:t>Schopnost rozhodování</a:t>
            </a:r>
          </a:p>
          <a:p>
            <a:pPr marL="709200" lvl="1" indent="-457200">
              <a:buFont typeface="Arial" panose="020B0604020202020204" pitchFamily="34" charset="0"/>
              <a:buChar char="•"/>
            </a:pPr>
            <a:r>
              <a:rPr lang="cs-CZ" dirty="0">
                <a:ea typeface="+mn-ea"/>
                <a:cs typeface="+mn-cs"/>
              </a:rPr>
              <a:t>Představa o budoucnosti</a:t>
            </a:r>
          </a:p>
          <a:p>
            <a:pPr marL="709200" lvl="1" indent="-457200">
              <a:buFont typeface="Arial" panose="020B0604020202020204" pitchFamily="34" charset="0"/>
              <a:buChar char="•"/>
            </a:pPr>
            <a:r>
              <a:rPr lang="cs-CZ" dirty="0">
                <a:ea typeface="+mn-ea"/>
                <a:cs typeface="+mn-cs"/>
              </a:rPr>
              <a:t>Odpovědnost (za sebe, druhé)</a:t>
            </a:r>
          </a:p>
          <a:p>
            <a:pPr marL="457200" indent="-457200">
              <a:buFont typeface="Arial" panose="020B0604020202020204" pitchFamily="34" charset="0"/>
              <a:buChar char="•"/>
            </a:pPr>
            <a:r>
              <a:rPr lang="cs-CZ" dirty="0"/>
              <a:t>Vývoj postojů</a:t>
            </a:r>
          </a:p>
          <a:p>
            <a:pPr marL="709200" lvl="1" indent="-457200">
              <a:buFont typeface="Arial" panose="020B0604020202020204" pitchFamily="34" charset="0"/>
              <a:buChar char="•"/>
            </a:pPr>
            <a:r>
              <a:rPr lang="cs-CZ" dirty="0">
                <a:ea typeface="+mn-ea"/>
                <a:cs typeface="+mn-cs"/>
              </a:rPr>
              <a:t>Od charity – k nezávislému životu</a:t>
            </a:r>
          </a:p>
          <a:p>
            <a:pPr marL="709200" lvl="1" indent="-457200">
              <a:buFont typeface="Arial" panose="020B0604020202020204" pitchFamily="34" charset="0"/>
              <a:buChar char="•"/>
            </a:pPr>
            <a:r>
              <a:rPr lang="cs-CZ" dirty="0">
                <a:ea typeface="+mn-ea"/>
                <a:cs typeface="+mn-cs"/>
              </a:rPr>
              <a:t>Od sportu invalidů – k aplikovaným pohybovým aktivitám, neboli parasportu</a:t>
            </a:r>
          </a:p>
          <a:p>
            <a:pPr marL="709200" lvl="1" indent="-457200">
              <a:buFont typeface="Arial" panose="020B0604020202020204" pitchFamily="34" charset="0"/>
              <a:buChar char="•"/>
            </a:pPr>
            <a:r>
              <a:rPr lang="cs-CZ" dirty="0">
                <a:ea typeface="+mn-ea"/>
                <a:cs typeface="+mn-cs"/>
              </a:rPr>
              <a:t>Od sportu – ke sportu pro všechny</a:t>
            </a:r>
          </a:p>
          <a:p>
            <a:pPr marL="252000" lvl="1" indent="0">
              <a:buNone/>
            </a:pPr>
            <a:endParaRPr lang="cs-CZ" dirty="0">
              <a:ea typeface="+mn-ea"/>
              <a:cs typeface="+mn-cs"/>
            </a:endParaRPr>
          </a:p>
          <a:p>
            <a:pPr marL="457200" indent="-457200">
              <a:buFont typeface="Arial" panose="020B0604020202020204" pitchFamily="34" charset="0"/>
              <a:buChar char="•"/>
            </a:pPr>
            <a:endParaRPr lang="cs-CZ" sz="2800" dirty="0">
              <a:ea typeface="+mn-ea"/>
              <a:cs typeface="+mn-cs"/>
            </a:endParaRPr>
          </a:p>
        </p:txBody>
      </p:sp>
    </p:spTree>
    <p:extLst>
      <p:ext uri="{BB962C8B-B14F-4D97-AF65-F5344CB8AC3E}">
        <p14:creationId xmlns:p14="http://schemas.microsoft.com/office/powerpoint/2010/main" val="4244775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C98326C-83CC-517A-8FDD-83FA23BF6581}"/>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3DFCAD0E-2FBD-990A-6F4B-CD603ACBDD4C}"/>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a:extLst>
              <a:ext uri="{FF2B5EF4-FFF2-40B4-BE49-F238E27FC236}">
                <a16:creationId xmlns:a16="http://schemas.microsoft.com/office/drawing/2014/main" id="{07721FBE-317B-15C7-052B-E0A59DD9D07A}"/>
              </a:ext>
            </a:extLst>
          </p:cNvPr>
          <p:cNvSpPr>
            <a:spLocks noGrp="1"/>
          </p:cNvSpPr>
          <p:nvPr>
            <p:ph type="title"/>
          </p:nvPr>
        </p:nvSpPr>
        <p:spPr/>
        <p:txBody>
          <a:bodyPr/>
          <a:lstStyle/>
          <a:p>
            <a:r>
              <a:rPr lang="cs-CZ" dirty="0"/>
              <a:t>Komunikace a modifikace</a:t>
            </a:r>
          </a:p>
        </p:txBody>
      </p:sp>
      <p:sp>
        <p:nvSpPr>
          <p:cNvPr id="5" name="Zástupný obsah 4">
            <a:extLst>
              <a:ext uri="{FF2B5EF4-FFF2-40B4-BE49-F238E27FC236}">
                <a16:creationId xmlns:a16="http://schemas.microsoft.com/office/drawing/2014/main" id="{BD54C895-7685-3AD4-FBD2-82F4ECB1E3D8}"/>
              </a:ext>
            </a:extLst>
          </p:cNvPr>
          <p:cNvSpPr>
            <a:spLocks noGrp="1"/>
          </p:cNvSpPr>
          <p:nvPr>
            <p:ph idx="1"/>
          </p:nvPr>
        </p:nvSpPr>
        <p:spPr/>
        <p:txBody>
          <a:bodyPr/>
          <a:lstStyle/>
          <a:p>
            <a:pPr>
              <a:buFontTx/>
              <a:buChar char="-"/>
            </a:pPr>
            <a:r>
              <a:rPr lang="cs-CZ" dirty="0"/>
              <a:t>Jaké jsou typy handicapů?</a:t>
            </a:r>
          </a:p>
          <a:p>
            <a:pPr>
              <a:buFontTx/>
              <a:buChar char="-"/>
            </a:pPr>
            <a:r>
              <a:rPr lang="cs-CZ" dirty="0"/>
              <a:t>Jaká je modifikace?</a:t>
            </a:r>
          </a:p>
          <a:p>
            <a:pPr>
              <a:buFontTx/>
              <a:buChar char="-"/>
            </a:pPr>
            <a:r>
              <a:rPr lang="cs-CZ" dirty="0"/>
              <a:t>Jaká je kompenzace?</a:t>
            </a:r>
          </a:p>
          <a:p>
            <a:pPr>
              <a:buFontTx/>
              <a:buChar char="-"/>
            </a:pPr>
            <a:r>
              <a:rPr lang="cs-CZ" dirty="0"/>
              <a:t>Komunikovat či nekomunikovat?</a:t>
            </a:r>
          </a:p>
          <a:p>
            <a:pPr>
              <a:buFontTx/>
              <a:buChar char="-"/>
            </a:pPr>
            <a:r>
              <a:rPr lang="cs-CZ" dirty="0"/>
              <a:t>S kým vlastně komunikuji?</a:t>
            </a:r>
          </a:p>
          <a:p>
            <a:pPr>
              <a:buFontTx/>
              <a:buChar char="-"/>
            </a:pPr>
            <a:r>
              <a:rPr lang="cs-CZ" dirty="0"/>
              <a:t>A jak?</a:t>
            </a:r>
          </a:p>
          <a:p>
            <a:pPr marL="72000" indent="0">
              <a:buNone/>
            </a:pPr>
            <a:r>
              <a:rPr lang="cs-CZ" dirty="0"/>
              <a:t> </a:t>
            </a:r>
          </a:p>
          <a:p>
            <a:pPr>
              <a:buFontTx/>
              <a:buChar char="-"/>
            </a:pPr>
            <a:endParaRPr lang="cs-CZ" dirty="0"/>
          </a:p>
        </p:txBody>
      </p:sp>
      <p:pic>
        <p:nvPicPr>
          <p:cNvPr id="10" name="Obrázek 9" descr="Obsah obrázku osoba, Vybavení na fitness, Posilovna, Fyzická zdatnost&#10;&#10;Popis byl vytvořen automaticky">
            <a:extLst>
              <a:ext uri="{FF2B5EF4-FFF2-40B4-BE49-F238E27FC236}">
                <a16:creationId xmlns:a16="http://schemas.microsoft.com/office/drawing/2014/main" id="{982CCD83-99BC-51D0-DDD6-962C8DA552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176" y="720001"/>
            <a:ext cx="3837823" cy="5117098"/>
          </a:xfrm>
          <a:prstGeom prst="rect">
            <a:avLst/>
          </a:prstGeom>
        </p:spPr>
      </p:pic>
      <p:sp>
        <p:nvSpPr>
          <p:cNvPr id="11" name="TextovéPole 10">
            <a:extLst>
              <a:ext uri="{FF2B5EF4-FFF2-40B4-BE49-F238E27FC236}">
                <a16:creationId xmlns:a16="http://schemas.microsoft.com/office/drawing/2014/main" id="{5A1E0B45-D9ED-0507-328D-5048D9B891F3}"/>
              </a:ext>
            </a:extLst>
          </p:cNvPr>
          <p:cNvSpPr txBox="1"/>
          <p:nvPr/>
        </p:nvSpPr>
        <p:spPr>
          <a:xfrm>
            <a:off x="7632975" y="5856278"/>
            <a:ext cx="1346844" cy="253916"/>
          </a:xfrm>
          <a:prstGeom prst="rect">
            <a:avLst/>
          </a:prstGeom>
          <a:noFill/>
        </p:spPr>
        <p:txBody>
          <a:bodyPr wrap="none" rtlCol="0">
            <a:spAutoFit/>
          </a:bodyPr>
          <a:lstStyle/>
          <a:p>
            <a:pPr algn="l"/>
            <a:r>
              <a:rPr lang="cs-CZ" sz="1050" dirty="0">
                <a:latin typeface="+mn-lt"/>
              </a:rPr>
              <a:t>Zdroj: archiv autora</a:t>
            </a:r>
          </a:p>
        </p:txBody>
      </p:sp>
    </p:spTree>
    <p:extLst>
      <p:ext uri="{BB962C8B-B14F-4D97-AF65-F5344CB8AC3E}">
        <p14:creationId xmlns:p14="http://schemas.microsoft.com/office/powerpoint/2010/main" val="1147304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A6518B8-E68A-B367-70B2-87FAB2966B6F}"/>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835ED79D-08C8-8E8E-5034-AE900CAC1E22}"/>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a:extLst>
              <a:ext uri="{FF2B5EF4-FFF2-40B4-BE49-F238E27FC236}">
                <a16:creationId xmlns:a16="http://schemas.microsoft.com/office/drawing/2014/main" id="{26AA0736-82FA-AB3E-1037-F3949E4DC3D3}"/>
              </a:ext>
            </a:extLst>
          </p:cNvPr>
          <p:cNvSpPr>
            <a:spLocks noGrp="1"/>
          </p:cNvSpPr>
          <p:nvPr>
            <p:ph type="title"/>
          </p:nvPr>
        </p:nvSpPr>
        <p:spPr/>
        <p:txBody>
          <a:bodyPr/>
          <a:lstStyle/>
          <a:p>
            <a:r>
              <a:rPr lang="cs-CZ" dirty="0"/>
              <a:t>Úkol na semestr</a:t>
            </a:r>
          </a:p>
        </p:txBody>
      </p:sp>
      <p:sp>
        <p:nvSpPr>
          <p:cNvPr id="5" name="Zástupný obsah 4">
            <a:extLst>
              <a:ext uri="{FF2B5EF4-FFF2-40B4-BE49-F238E27FC236}">
                <a16:creationId xmlns:a16="http://schemas.microsoft.com/office/drawing/2014/main" id="{A2C65AFE-2266-F326-3EEB-08A20A97BDF6}"/>
              </a:ext>
            </a:extLst>
          </p:cNvPr>
          <p:cNvSpPr>
            <a:spLocks noGrp="1"/>
          </p:cNvSpPr>
          <p:nvPr>
            <p:ph idx="1"/>
          </p:nvPr>
        </p:nvSpPr>
        <p:spPr/>
        <p:txBody>
          <a:bodyPr/>
          <a:lstStyle/>
          <a:p>
            <a:r>
              <a:rPr lang="cs-CZ" dirty="0"/>
              <a:t> Vyber si:</a:t>
            </a:r>
          </a:p>
          <a:p>
            <a:pPr marL="781200" lvl="1" indent="-457200">
              <a:buFont typeface="+mj-lt"/>
              <a:buAutoNum type="arabicPeriod"/>
            </a:pPr>
            <a:r>
              <a:rPr lang="cs-CZ" dirty="0"/>
              <a:t>Příprava projektového plánu akce Regionálních her SO, následné aplikování plánu při organizaci akce a vyhodnocení, včetně případných návrhů na změny </a:t>
            </a:r>
          </a:p>
          <a:p>
            <a:pPr marL="781200" lvl="1" indent="-457200">
              <a:buFont typeface="+mj-lt"/>
              <a:buAutoNum type="arabicPeriod"/>
            </a:pPr>
            <a:r>
              <a:rPr lang="cs-CZ" dirty="0"/>
              <a:t>Seminární práce na zvolené téma – volné zpracování</a:t>
            </a:r>
          </a:p>
          <a:p>
            <a:pPr marL="1191600" lvl="2" indent="-457200">
              <a:buFont typeface="+mj-lt"/>
              <a:buAutoNum type="arabicPeriod"/>
            </a:pPr>
            <a:r>
              <a:rPr lang="cs-CZ" b="1" dirty="0"/>
              <a:t>Financování a management ve sportu </a:t>
            </a:r>
          </a:p>
          <a:p>
            <a:pPr marL="1648800" lvl="3" indent="-457200">
              <a:buFont typeface="+mj-lt"/>
              <a:buAutoNum type="arabicPeriod"/>
            </a:pPr>
            <a:r>
              <a:rPr lang="cs-CZ" dirty="0"/>
              <a:t>V odvětví </a:t>
            </a:r>
            <a:r>
              <a:rPr lang="cs-CZ" dirty="0" err="1"/>
              <a:t>deaf</a:t>
            </a:r>
            <a:r>
              <a:rPr lang="cs-CZ" dirty="0"/>
              <a:t>, para, MP</a:t>
            </a:r>
          </a:p>
          <a:p>
            <a:pPr marL="1648800" lvl="3" indent="-457200">
              <a:buFont typeface="+mj-lt"/>
              <a:buAutoNum type="arabicPeriod"/>
            </a:pPr>
            <a:r>
              <a:rPr lang="cs-CZ" dirty="0"/>
              <a:t>Sportovního klubu/asociace hendikepovaných – ČABV, AVOY MUNI, kluby při speciálních školách</a:t>
            </a:r>
          </a:p>
          <a:p>
            <a:pPr marL="1191600" lvl="2" indent="-457200">
              <a:buFont typeface="+mj-lt"/>
              <a:buAutoNum type="arabicPeriod"/>
            </a:pPr>
            <a:r>
              <a:rPr lang="cs-CZ" b="1" dirty="0"/>
              <a:t>Komparace podmínek v České republice a zahraničí – dle vlastního výběru</a:t>
            </a:r>
          </a:p>
          <a:p>
            <a:pPr marL="1648800" lvl="3" indent="-457200">
              <a:buFont typeface="+mj-lt"/>
              <a:buAutoNum type="arabicPeriod"/>
            </a:pPr>
            <a:r>
              <a:rPr lang="cs-CZ" dirty="0"/>
              <a:t>Např. konkrétní sport a jeho rozvoj, financování, historie, aj.</a:t>
            </a:r>
          </a:p>
          <a:p>
            <a:pPr marL="1191600" lvl="2" indent="-457200">
              <a:buFont typeface="+mj-lt"/>
              <a:buAutoNum type="arabicPeriod"/>
            </a:pPr>
            <a:r>
              <a:rPr lang="cs-CZ" b="1" dirty="0"/>
              <a:t>Vytvoření metodiky rozvoje</a:t>
            </a:r>
          </a:p>
          <a:p>
            <a:pPr marL="1648800" lvl="3" indent="-457200">
              <a:buFont typeface="+mj-lt"/>
              <a:buAutoNum type="arabicPeriod"/>
            </a:pPr>
            <a:r>
              <a:rPr lang="cs-CZ" dirty="0"/>
              <a:t>Výběr konkrétního klubu/asociace/střešní organizace a vypracování plánu rozvoje</a:t>
            </a:r>
          </a:p>
          <a:p>
            <a:pPr marL="2106000" lvl="4" indent="-457200">
              <a:buFont typeface="+mj-lt"/>
              <a:buAutoNum type="arabicPeriod"/>
            </a:pPr>
            <a:r>
              <a:rPr lang="cs-CZ" dirty="0"/>
              <a:t>Jak zlepšit financování</a:t>
            </a:r>
          </a:p>
          <a:p>
            <a:pPr marL="2106000" lvl="4" indent="-457200">
              <a:buFont typeface="+mj-lt"/>
              <a:buAutoNum type="arabicPeriod"/>
            </a:pPr>
            <a:r>
              <a:rPr lang="cs-CZ" dirty="0"/>
              <a:t>Jak zlepšit marketing – např. plán pro sociální sítě</a:t>
            </a:r>
          </a:p>
          <a:p>
            <a:pPr marL="2106000" lvl="4" indent="-457200">
              <a:buFont typeface="+mj-lt"/>
              <a:buAutoNum type="arabicPeriod"/>
            </a:pPr>
            <a:r>
              <a:rPr lang="cs-CZ" dirty="0"/>
              <a:t>Jak uspořádat sportovní akci</a:t>
            </a:r>
          </a:p>
          <a:p>
            <a:pPr marL="1648800" lvl="3" indent="-457200">
              <a:buFont typeface="+mj-lt"/>
              <a:buAutoNum type="arabicPeriod"/>
            </a:pPr>
            <a:endParaRPr lang="cs-CZ" dirty="0"/>
          </a:p>
          <a:p>
            <a:pPr marL="734400" lvl="2"/>
            <a:endParaRPr lang="cs-CZ" dirty="0"/>
          </a:p>
        </p:txBody>
      </p:sp>
    </p:spTree>
    <p:extLst>
      <p:ext uri="{BB962C8B-B14F-4D97-AF65-F5344CB8AC3E}">
        <p14:creationId xmlns:p14="http://schemas.microsoft.com/office/powerpoint/2010/main" val="2125922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1C3375-4604-334F-4ABD-7DD22B6FEA22}"/>
              </a:ext>
            </a:extLst>
          </p:cNvPr>
          <p:cNvSpPr>
            <a:spLocks noGrp="1"/>
          </p:cNvSpPr>
          <p:nvPr>
            <p:ph type="ftr" sz="quarter" idx="10"/>
          </p:nvPr>
        </p:nvSpPr>
        <p:spPr/>
        <p:txBody>
          <a:bodyPr/>
          <a:lstStyle/>
          <a:p>
            <a:r>
              <a:rPr lang="cs-CZ" sz="1200" dirty="0"/>
              <a:t>Np4242 </a:t>
            </a:r>
            <a:r>
              <a:rPr lang="cs-CZ" dirty="0"/>
              <a:t>Management ve sportu hendikepovaných</a:t>
            </a:r>
            <a:endParaRPr lang="en-US" dirty="0"/>
          </a:p>
        </p:txBody>
      </p:sp>
      <p:sp>
        <p:nvSpPr>
          <p:cNvPr id="3" name="Zástupný symbol pro číslo snímku 2">
            <a:extLst>
              <a:ext uri="{FF2B5EF4-FFF2-40B4-BE49-F238E27FC236}">
                <a16:creationId xmlns:a16="http://schemas.microsoft.com/office/drawing/2014/main" id="{A83ACE62-9EF4-1FF4-1563-9449A2006560}"/>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a:extLst>
              <a:ext uri="{FF2B5EF4-FFF2-40B4-BE49-F238E27FC236}">
                <a16:creationId xmlns:a16="http://schemas.microsoft.com/office/drawing/2014/main" id="{2C75F18E-C216-BD5A-E1AB-3EFED64DACC9}"/>
              </a:ext>
            </a:extLst>
          </p:cNvPr>
          <p:cNvSpPr>
            <a:spLocks noGrp="1"/>
          </p:cNvSpPr>
          <p:nvPr>
            <p:ph type="title"/>
          </p:nvPr>
        </p:nvSpPr>
        <p:spPr/>
        <p:txBody>
          <a:bodyPr/>
          <a:lstStyle/>
          <a:p>
            <a:r>
              <a:rPr lang="cs-CZ" dirty="0"/>
              <a:t>Tělesné postižení</a:t>
            </a:r>
          </a:p>
        </p:txBody>
      </p:sp>
      <p:sp>
        <p:nvSpPr>
          <p:cNvPr id="5" name="Zástupný obsah 4">
            <a:extLst>
              <a:ext uri="{FF2B5EF4-FFF2-40B4-BE49-F238E27FC236}">
                <a16:creationId xmlns:a16="http://schemas.microsoft.com/office/drawing/2014/main" id="{7DD7AADA-AA48-1AE1-1CA7-9D984871332E}"/>
              </a:ext>
            </a:extLst>
          </p:cNvPr>
          <p:cNvSpPr>
            <a:spLocks noGrp="1"/>
          </p:cNvSpPr>
          <p:nvPr>
            <p:ph idx="1"/>
          </p:nvPr>
        </p:nvSpPr>
        <p:spPr/>
        <p:txBody>
          <a:bodyPr/>
          <a:lstStyle/>
          <a:p>
            <a:pPr marL="457200" indent="-457200">
              <a:buFont typeface="Arial" panose="020B0604020202020204" pitchFamily="34" charset="0"/>
              <a:buChar char="•"/>
            </a:pPr>
            <a:r>
              <a:rPr lang="cs-CZ" dirty="0"/>
              <a:t>TPW, TPAM, TPCP</a:t>
            </a:r>
          </a:p>
          <a:p>
            <a:pPr marL="457200" indent="-457200">
              <a:buFont typeface="Arial" panose="020B0604020202020204" pitchFamily="34" charset="0"/>
              <a:buChar char="•"/>
            </a:pPr>
            <a:r>
              <a:rPr lang="cs-CZ" dirty="0"/>
              <a:t>Vrozené </a:t>
            </a:r>
            <a:r>
              <a:rPr lang="cs-CZ" dirty="0" err="1"/>
              <a:t>x</a:t>
            </a:r>
            <a:r>
              <a:rPr lang="cs-CZ" dirty="0"/>
              <a:t> získané</a:t>
            </a:r>
          </a:p>
          <a:p>
            <a:pPr marL="709200" lvl="1" indent="-457200">
              <a:buFont typeface="Arial" panose="020B0604020202020204" pitchFamily="34" charset="0"/>
              <a:buChar char="•"/>
            </a:pPr>
            <a:r>
              <a:rPr lang="cs-CZ" dirty="0"/>
              <a:t>Poškození pohybového aparátu</a:t>
            </a:r>
          </a:p>
          <a:p>
            <a:pPr marL="1119600" lvl="2" indent="-457200">
              <a:buFont typeface="Arial" panose="020B0604020202020204" pitchFamily="34" charset="0"/>
              <a:buChar char="•"/>
            </a:pPr>
            <a:r>
              <a:rPr lang="cs-CZ" dirty="0"/>
              <a:t>Amputace </a:t>
            </a:r>
          </a:p>
          <a:p>
            <a:pPr marL="709200" lvl="1" indent="-457200">
              <a:buFont typeface="Arial" panose="020B0604020202020204" pitchFamily="34" charset="0"/>
              <a:buChar char="•"/>
            </a:pPr>
            <a:r>
              <a:rPr lang="cs-CZ" dirty="0"/>
              <a:t>Postižení NS</a:t>
            </a:r>
          </a:p>
          <a:p>
            <a:pPr marL="1119600" lvl="2" indent="-457200">
              <a:buFont typeface="Arial" panose="020B0604020202020204" pitchFamily="34" charset="0"/>
              <a:buChar char="•"/>
            </a:pPr>
            <a:r>
              <a:rPr lang="cs-CZ" dirty="0"/>
              <a:t>Často kombinované postižení (s MP)</a:t>
            </a:r>
          </a:p>
          <a:p>
            <a:pPr marL="1119600" lvl="2" indent="-457200">
              <a:buFont typeface="Arial" panose="020B0604020202020204" pitchFamily="34" charset="0"/>
              <a:buChar char="•"/>
            </a:pPr>
            <a:r>
              <a:rPr lang="cs-CZ" dirty="0"/>
              <a:t>DMO </a:t>
            </a:r>
          </a:p>
          <a:p>
            <a:pPr marL="1576800" lvl="3" indent="-457200">
              <a:buFont typeface="Arial" panose="020B0604020202020204" pitchFamily="34" charset="0"/>
              <a:buChar char="•"/>
            </a:pPr>
            <a:r>
              <a:rPr lang="cs-CZ" dirty="0"/>
              <a:t>Spastická (70%), </a:t>
            </a:r>
            <a:r>
              <a:rPr lang="cs-CZ" dirty="0" err="1"/>
              <a:t>diskinetická</a:t>
            </a:r>
            <a:r>
              <a:rPr lang="cs-CZ" dirty="0"/>
              <a:t>, mozečková forma</a:t>
            </a:r>
          </a:p>
          <a:p>
            <a:pPr marL="2034000" lvl="4" indent="-457200">
              <a:buFont typeface="Arial" panose="020B0604020202020204" pitchFamily="34" charset="0"/>
              <a:buChar char="•"/>
            </a:pPr>
            <a:r>
              <a:rPr lang="cs-CZ" dirty="0" err="1"/>
              <a:t>Diparéza</a:t>
            </a:r>
            <a:r>
              <a:rPr lang="cs-CZ" dirty="0"/>
              <a:t> – basketbal na vozíku</a:t>
            </a:r>
          </a:p>
          <a:p>
            <a:pPr marL="2034000" lvl="4" indent="-457200">
              <a:buFont typeface="Arial" panose="020B0604020202020204" pitchFamily="34" charset="0"/>
              <a:buChar char="•"/>
            </a:pPr>
            <a:r>
              <a:rPr lang="cs-CZ" dirty="0" err="1"/>
              <a:t>Kvadruparéza</a:t>
            </a:r>
            <a:r>
              <a:rPr lang="cs-CZ" dirty="0"/>
              <a:t> – hod kuželkou, boccia</a:t>
            </a:r>
          </a:p>
          <a:p>
            <a:pPr marL="2034000" lvl="4" indent="-457200">
              <a:buFont typeface="Arial" panose="020B0604020202020204" pitchFamily="34" charset="0"/>
              <a:buChar char="•"/>
            </a:pPr>
            <a:r>
              <a:rPr lang="cs-CZ" dirty="0"/>
              <a:t>Hemiparéza - boccia</a:t>
            </a:r>
          </a:p>
          <a:p>
            <a:pPr marL="1119600" lvl="2" indent="-457200">
              <a:buFont typeface="Arial" panose="020B0604020202020204" pitchFamily="34" charset="0"/>
              <a:buChar char="•"/>
            </a:pPr>
            <a:r>
              <a:rPr lang="cs-CZ" dirty="0"/>
              <a:t>Rozštěpy páteře – jeden z nejčastějších hendikepů – většinou pak plavci, sporty na vozíku</a:t>
            </a:r>
          </a:p>
          <a:p>
            <a:pPr marL="1119600" lvl="2" indent="-457200">
              <a:buFont typeface="Arial" panose="020B0604020202020204" pitchFamily="34" charset="0"/>
              <a:buChar char="•"/>
            </a:pPr>
            <a:r>
              <a:rPr lang="cs-CZ" dirty="0"/>
              <a:t>Ochrnutí po poranění míchy – paréza, paraplegie, kvadruplegie</a:t>
            </a:r>
          </a:p>
          <a:p>
            <a:pPr marL="709200" lvl="1" indent="-457200">
              <a:buFont typeface="Arial" panose="020B0604020202020204" pitchFamily="34" charset="0"/>
              <a:buChar char="•"/>
            </a:pPr>
            <a:endParaRPr lang="cs-CZ" dirty="0"/>
          </a:p>
          <a:p>
            <a:pPr marL="709200" lvl="1" indent="-457200">
              <a:buFont typeface="Arial" panose="020B0604020202020204" pitchFamily="34" charset="0"/>
              <a:buChar char="•"/>
            </a:pPr>
            <a:endParaRPr lang="cs-CZ" dirty="0"/>
          </a:p>
        </p:txBody>
      </p:sp>
      <p:pic>
        <p:nvPicPr>
          <p:cNvPr id="1028" name="Picture 4">
            <a:extLst>
              <a:ext uri="{FF2B5EF4-FFF2-40B4-BE49-F238E27FC236}">
                <a16:creationId xmlns:a16="http://schemas.microsoft.com/office/drawing/2014/main" id="{6531764F-26E4-A1ED-40EB-02472C856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459" y="720000"/>
            <a:ext cx="4259938" cy="382836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DA17CEC3-5482-F58D-3581-29A7F630515A}"/>
              </a:ext>
            </a:extLst>
          </p:cNvPr>
          <p:cNvSpPr txBox="1"/>
          <p:nvPr/>
        </p:nvSpPr>
        <p:spPr>
          <a:xfrm>
            <a:off x="9712695" y="4548361"/>
            <a:ext cx="1324402" cy="253916"/>
          </a:xfrm>
          <a:prstGeom prst="rect">
            <a:avLst/>
          </a:prstGeom>
          <a:noFill/>
        </p:spPr>
        <p:txBody>
          <a:bodyPr wrap="none" rtlCol="0">
            <a:spAutoFit/>
          </a:bodyPr>
          <a:lstStyle/>
          <a:p>
            <a:pPr algn="l"/>
            <a:r>
              <a:rPr lang="cs-CZ" sz="1050" dirty="0">
                <a:latin typeface="+mn-lt"/>
              </a:rPr>
              <a:t>Zdroj: Trojan, 2004</a:t>
            </a:r>
          </a:p>
        </p:txBody>
      </p:sp>
    </p:spTree>
    <p:extLst>
      <p:ext uri="{BB962C8B-B14F-4D97-AF65-F5344CB8AC3E}">
        <p14:creationId xmlns:p14="http://schemas.microsoft.com/office/powerpoint/2010/main" val="4277081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sport-prezentace-16-9-cz-v11.potx" id="{68C0F6E9-3E3D-43EF-AA8F-59803821B974}" vid="{5DFD00D7-A41E-477F-8575-56E3B6857AA0}"/>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Prezentace_MU_CZ</Template>
  <TotalTime>3684</TotalTime>
  <Words>1956</Words>
  <Application>Microsoft Macintosh PowerPoint</Application>
  <PresentationFormat>Širokoúhlá obrazovka</PresentationFormat>
  <Paragraphs>324</Paragraphs>
  <Slides>25</Slides>
  <Notes>22</Notes>
  <HiddenSlides>0</HiddenSlides>
  <MMClips>2</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25</vt:i4>
      </vt:variant>
    </vt:vector>
  </HeadingPairs>
  <TitlesOfParts>
    <vt:vector size="31" baseType="lpstr">
      <vt:lpstr>Arial</vt:lpstr>
      <vt:lpstr>Calibri</vt:lpstr>
      <vt:lpstr>Georgia</vt:lpstr>
      <vt:lpstr>Tahoma</vt:lpstr>
      <vt:lpstr>Wingdings</vt:lpstr>
      <vt:lpstr>Prezentace_MU_CZ</vt:lpstr>
      <vt:lpstr>Komunikace a modifikace Management ve sportu hendikepovaných </vt:lpstr>
      <vt:lpstr>Jinakost – zdravotní postižení</vt:lpstr>
      <vt:lpstr>Legislativa podruhé</vt:lpstr>
      <vt:lpstr>Je tato legislativa dostatečná? </vt:lpstr>
      <vt:lpstr>Kontaktní teorie</vt:lpstr>
      <vt:lpstr>Trochu psychologie a filozofie</vt:lpstr>
      <vt:lpstr>Komunikace a modifikace</vt:lpstr>
      <vt:lpstr>Úkol na semestr</vt:lpstr>
      <vt:lpstr>Tělesné postižení</vt:lpstr>
      <vt:lpstr>Tělesné postižení - komunikace</vt:lpstr>
      <vt:lpstr>Tělesné postižení - kompenzační pomůcky a sport </vt:lpstr>
      <vt:lpstr>Prezentace aplikace PowerPoint</vt:lpstr>
      <vt:lpstr>Prezentace aplikace PowerPoint</vt:lpstr>
      <vt:lpstr>Zrakové postižení</vt:lpstr>
      <vt:lpstr>Zrakové postižení - komunikace</vt:lpstr>
      <vt:lpstr>Zrakové postižení - kompenzační pomůcky a sport </vt:lpstr>
      <vt:lpstr>Prezentace aplikace PowerPoint</vt:lpstr>
      <vt:lpstr>Prezentace aplikace PowerPoint</vt:lpstr>
      <vt:lpstr>Sluchové postižení</vt:lpstr>
      <vt:lpstr>Sluchové postižení - komunikace</vt:lpstr>
      <vt:lpstr>Sluchové postižení - kompenzační pomůcky a sport </vt:lpstr>
      <vt:lpstr>Mentální postižení</vt:lpstr>
      <vt:lpstr>Mentální postižení - komunikace</vt:lpstr>
      <vt:lpstr>Mentální postižení – sport </vt:lpstr>
      <vt:lpstr>Něco na konec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ve sportu hendikepovaných úvod a seznámení</dc:title>
  <dc:creator>Vojtěch Kocůrek</dc:creator>
  <cp:lastModifiedBy>Vojtěch Kocůrek</cp:lastModifiedBy>
  <cp:revision>49</cp:revision>
  <cp:lastPrinted>1601-01-01T00:00:00Z</cp:lastPrinted>
  <dcterms:created xsi:type="dcterms:W3CDTF">2024-02-18T15:20:23Z</dcterms:created>
  <dcterms:modified xsi:type="dcterms:W3CDTF">2024-04-18T12:33:37Z</dcterms:modified>
</cp:coreProperties>
</file>