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3" r:id="rId3"/>
    <p:sldId id="274" r:id="rId4"/>
    <p:sldId id="275" r:id="rId5"/>
    <p:sldId id="294" r:id="rId6"/>
    <p:sldId id="277" r:id="rId7"/>
    <p:sldId id="280" r:id="rId8"/>
    <p:sldId id="281" r:id="rId9"/>
    <p:sldId id="272" r:id="rId10"/>
    <p:sldId id="276" r:id="rId11"/>
    <p:sldId id="282" r:id="rId12"/>
    <p:sldId id="283" r:id="rId13"/>
    <p:sldId id="284" r:id="rId14"/>
    <p:sldId id="289" r:id="rId15"/>
    <p:sldId id="287" r:id="rId16"/>
    <p:sldId id="285" r:id="rId17"/>
    <p:sldId id="286" r:id="rId18"/>
    <p:sldId id="288" r:id="rId19"/>
    <p:sldId id="290" r:id="rId20"/>
    <p:sldId id="291" r:id="rId21"/>
    <p:sldId id="293" r:id="rId2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8AF"/>
    <a:srgbClr val="9100DC"/>
    <a:srgbClr val="0000DC"/>
    <a:srgbClr val="F01928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98" autoAdjust="0"/>
    <p:restoredTop sz="95768" autoAdjust="0"/>
  </p:normalViewPr>
  <p:slideViewPr>
    <p:cSldViewPr snapToGrid="0">
      <p:cViewPr varScale="1">
        <p:scale>
          <a:sx n="126" d="100"/>
          <a:sy n="126" d="100"/>
        </p:scale>
        <p:origin x="208" y="24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AC617C30-30B9-5F40-B9CE-8190F0E78E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7F978BB5-2C40-1847-9BDD-10F4A7A7EB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8">
            <a:extLst>
              <a:ext uri="{FF2B5EF4-FFF2-40B4-BE49-F238E27FC236}">
                <a16:creationId xmlns:a16="http://schemas.microsoft.com/office/drawing/2014/main" id="{89E476E0-A591-2D41-97B8-B350A84A3C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A2CCDBBA-9351-4241-8683-C6B09BB842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5">
            <a:extLst>
              <a:ext uri="{FF2B5EF4-FFF2-40B4-BE49-F238E27FC236}">
                <a16:creationId xmlns:a16="http://schemas.microsoft.com/office/drawing/2014/main" id="{10B27CBC-C779-8D49-81A2-7E60B02AB0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5E93C79E-4EE6-7340-A532-170840922F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04D6D823-4C68-D841-A02B-330212BF14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247"/>
            <a:ext cx="1132477" cy="5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PORT slide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CA39A22B-25AC-154A-995D-A5A32192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678" y="2014200"/>
            <a:ext cx="5366645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B6CE4B49-42C3-6246-B1EB-3DAF3FFB86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75D85D30-781C-3645-A803-7D040A1BE2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E07BEE75-6ACF-F048-9475-FA5BD156AE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304B0A1-6A6D-2A4A-937E-72AE738379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0D0310EC-05B1-B942-BF73-CC87EC1CD1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788EED2-C169-0E4F-A0DE-FC58E3BECC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C893EBC8-BC9E-264D-9299-3E5F5EC46B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2FE25A66-24C4-FE4C-AD09-76419B1C76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Management ve sportu hendikepovaných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dirty="0"/>
              <a:t>Mgr. Vojtěch Kocůrek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C465AA3-7D61-F1DF-A651-3752BA430A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Np4242 Management ve sportu hendikepovaných</a:t>
            </a:r>
            <a:endParaRPr lang="en-US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67C520D-0F7F-4C85-EB93-7ABD876CE5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10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C993E0E-D629-4688-451F-B42AD4645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/>
              <a:t>Management	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3FDF3D6-7B13-BE50-4034-040606081D1C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413999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 Co to je, obecně?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 Jaké máme typy managementu?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strategický, finanční, projektový, event, krizový, HR 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 Souvisí: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marketink,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PR,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fundraising,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projektování,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pojem asociace/federace, sportovní klub/spolek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52000" marR="0" lvl="0" indent="-180000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Je tomu u para jinak? Nebo vše stejně?</a:t>
            </a:r>
          </a:p>
          <a:p>
            <a:pPr marL="324000" lvl="1" indent="0">
              <a:lnSpc>
                <a:spcPct val="90000"/>
              </a:lnSpc>
              <a:spcAft>
                <a:spcPts val="600"/>
              </a:spcAft>
              <a:buNone/>
            </a:pPr>
            <a:endParaRPr lang="cs-CZ" sz="1600" dirty="0"/>
          </a:p>
        </p:txBody>
      </p:sp>
      <p:pic>
        <p:nvPicPr>
          <p:cNvPr id="1026" name="Picture 2" descr="Management, marketing a ekonomika sportu | MUNISHOP">
            <a:extLst>
              <a:ext uri="{FF2B5EF4-FFF2-40B4-BE49-F238E27FC236}">
                <a16:creationId xmlns:a16="http://schemas.microsoft.com/office/drawing/2014/main" id="{97BC2C75-7C58-08C1-11EF-085400AC2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1678" y="941144"/>
            <a:ext cx="3398292" cy="490035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C82DDB0-BF58-8501-D7E2-E3C78D820C76}"/>
              </a:ext>
            </a:extLst>
          </p:cNvPr>
          <p:cNvSpPr txBox="1"/>
          <p:nvPr/>
        </p:nvSpPr>
        <p:spPr>
          <a:xfrm>
            <a:off x="7451678" y="5884084"/>
            <a:ext cx="13244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050" dirty="0">
                <a:latin typeface="+mn-lt"/>
              </a:rPr>
              <a:t>Zdroj: </a:t>
            </a:r>
            <a:r>
              <a:rPr lang="cs-CZ" sz="1050" dirty="0" err="1">
                <a:latin typeface="+mn-lt"/>
              </a:rPr>
              <a:t>munishop.cz</a:t>
            </a:r>
            <a:endParaRPr lang="cs-CZ" sz="10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04529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1B8BE27-489B-85F8-B11A-EB1F558D64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BA19E3E-F6E0-0C42-2B94-0B776751F5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15981C6-6036-5A5A-1AC2-072467A4D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terminologie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DF110D7-96EA-EB60-6F3A-C363748B2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hendikep/postižení/</a:t>
            </a:r>
            <a:r>
              <a:rPr lang="cs-CZ" b="1" dirty="0"/>
              <a:t>jinakost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bariéry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adaptace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asistence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parasport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klasifikace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kompenzační pomůcky a technologie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olympijské hry </a:t>
            </a:r>
            <a:r>
              <a:rPr lang="cs-CZ" dirty="0" err="1"/>
              <a:t>x</a:t>
            </a:r>
            <a:r>
              <a:rPr lang="cs-CZ" dirty="0"/>
              <a:t> 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integrace - inkluze</a:t>
            </a:r>
          </a:p>
        </p:txBody>
      </p:sp>
    </p:spTree>
    <p:extLst>
      <p:ext uri="{BB962C8B-B14F-4D97-AF65-F5344CB8AC3E}">
        <p14:creationId xmlns:p14="http://schemas.microsoft.com/office/powerpoint/2010/main" val="34592059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F159461-AE54-77EA-C64F-0FE61CF3AB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Np4242 </a:t>
            </a:r>
            <a:r>
              <a:rPr lang="cs-CZ" dirty="0"/>
              <a:t>Management ve sportu hendikepovaných</a:t>
            </a:r>
            <a:endParaRPr lang="en-US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1EB9D68-F5DA-586A-5B33-C297B9630B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12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A76A9C-D74B-9360-3596-C19F4AAD2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 b="1"/>
              <a:t>Jinakost, bariéry, adaptace </a:t>
            </a:r>
            <a:endParaRPr lang="cs-CZ" sz="220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63CF1E2-1954-A6B0-B5F8-B2B2139C87AC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413999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 starověk - represe</a:t>
            </a:r>
            <a:endParaRPr lang="cs-CZ"/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 středověk – kompenzace</a:t>
            </a:r>
            <a:endParaRPr lang="cs-CZ"/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 současnost – integrace -&gt; inkluze</a:t>
            </a:r>
            <a:endParaRPr lang="cs-CZ"/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 budoucnost – prevence</a:t>
            </a:r>
            <a:endParaRPr lang="cs-CZ"/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/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Více příští týden …</a:t>
            </a:r>
            <a:endParaRPr lang="cs-CZ"/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/>
          </a:p>
        </p:txBody>
      </p:sp>
      <p:pic>
        <p:nvPicPr>
          <p:cNvPr id="3074" name="Picture 2" descr="Examples of Signs Used in the LSCh (Chilean Sign Language) Test | Download  Scientific Diagram">
            <a:extLst>
              <a:ext uri="{FF2B5EF4-FFF2-40B4-BE49-F238E27FC236}">
                <a16:creationId xmlns:a16="http://schemas.microsoft.com/office/drawing/2014/main" id="{3135475A-FA10-8124-DCDA-E78C07A2A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5905" y="1701505"/>
            <a:ext cx="3570748" cy="413999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C429BA3-283D-0EAC-9A6C-4DD35511420D}"/>
              </a:ext>
            </a:extLst>
          </p:cNvPr>
          <p:cNvSpPr txBox="1"/>
          <p:nvPr/>
        </p:nvSpPr>
        <p:spPr>
          <a:xfrm>
            <a:off x="7075905" y="5780835"/>
            <a:ext cx="15792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050" dirty="0">
                <a:latin typeface="+mn-lt"/>
              </a:rPr>
              <a:t>Zdroj: </a:t>
            </a:r>
            <a:r>
              <a:rPr lang="cs-CZ" sz="1050" dirty="0" err="1">
                <a:latin typeface="+mn-lt"/>
              </a:rPr>
              <a:t>researchgate.net</a:t>
            </a:r>
            <a:endParaRPr lang="cs-CZ" sz="10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14466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36B6B67-2068-DAFC-0BAB-BD7DDCB71D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Np4242 Management ve sportu hendikepovaných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36820B2-EF93-FB13-2AA5-F61CA6051D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13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EA3A518-ECB6-129A-3C0A-64587AF37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/>
              <a:t>Parasport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C14B954-303B-E14A-8FC2-69E2678AA5BF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413999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Co si představíme? Známe nějaký konkrétní příklad?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Paralelní sportovní aktivita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Adaptace na hendikep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Co je specifické pro sport handicapovaných?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Jak je to se střešními organizace?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400" dirty="0"/>
          </a:p>
        </p:txBody>
      </p:sp>
      <p:pic>
        <p:nvPicPr>
          <p:cNvPr id="2050" name="Picture 2" descr="Paris 2024: games unlike any other • Paris je t'aime - Tourist office">
            <a:extLst>
              <a:ext uri="{FF2B5EF4-FFF2-40B4-BE49-F238E27FC236}">
                <a16:creationId xmlns:a16="http://schemas.microsoft.com/office/drawing/2014/main" id="{A2BD5EFF-84F6-743C-010C-5731A7769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1280" y="2094580"/>
            <a:ext cx="5219998" cy="335384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028C2F6-57AD-1820-4379-59411C549FDB}"/>
              </a:ext>
            </a:extLst>
          </p:cNvPr>
          <p:cNvSpPr txBox="1"/>
          <p:nvPr/>
        </p:nvSpPr>
        <p:spPr>
          <a:xfrm>
            <a:off x="6299200" y="5953760"/>
            <a:ext cx="15872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>
                <a:latin typeface="+mn-lt"/>
              </a:rPr>
              <a:t>Zdroj: </a:t>
            </a:r>
            <a:r>
              <a:rPr lang="cs-CZ" sz="1050" dirty="0" err="1">
                <a:latin typeface="+mn-lt"/>
              </a:rPr>
              <a:t>parisjetaime.com</a:t>
            </a:r>
            <a:endParaRPr lang="cs-CZ" sz="10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5505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0474A0D-414E-4E89-B68D-36B19D099B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C78241-B6EE-559E-6DC2-8AF93A4A81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57CC0D0-E47E-C27E-259F-18D07AB8A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Střešní organizace v Česku	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CFDE170-BF16-0AEE-6A96-832002155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ČPV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ČDV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ČHSO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Jaké je další dělení – zkuste dohledat </a:t>
            </a:r>
            <a:r>
              <a:rPr lang="cs-CZ" dirty="0">
                <a:sym typeface="Wingdings" pitchFamily="2" charset="2"/>
              </a:rPr>
              <a:t> </a:t>
            </a:r>
            <a:endParaRPr lang="cs-CZ" dirty="0"/>
          </a:p>
        </p:txBody>
      </p:sp>
      <p:pic>
        <p:nvPicPr>
          <p:cNvPr id="5122" name="Picture 2" descr="Český paralympijský výbor Český paralympijský výbor mění logo. Zůstala  vlajka i „kapky“ - Český paralympijský výbor">
            <a:extLst>
              <a:ext uri="{FF2B5EF4-FFF2-40B4-BE49-F238E27FC236}">
                <a16:creationId xmlns:a16="http://schemas.microsoft.com/office/drawing/2014/main" id="{C72DD3C7-E2E8-C6DE-69F7-475EC7C9A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00" y="4192605"/>
            <a:ext cx="2716373" cy="161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Český deaflympijský výbor">
            <a:extLst>
              <a:ext uri="{FF2B5EF4-FFF2-40B4-BE49-F238E27FC236}">
                <a16:creationId xmlns:a16="http://schemas.microsoft.com/office/drawing/2014/main" id="{7EE0BF2D-0AEB-751A-EE8F-E7B126E09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926" y="4424060"/>
            <a:ext cx="3594622" cy="115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logo">
            <a:extLst>
              <a:ext uri="{FF2B5EF4-FFF2-40B4-BE49-F238E27FC236}">
                <a16:creationId xmlns:a16="http://schemas.microsoft.com/office/drawing/2014/main" id="{FC173AEC-F600-5865-30D1-83AE57DC3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534" y="4624902"/>
            <a:ext cx="3671466" cy="75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E7C48CB-C0E3-51ED-55B9-69F2A8747E0A}"/>
              </a:ext>
            </a:extLst>
          </p:cNvPr>
          <p:cNvSpPr txBox="1"/>
          <p:nvPr/>
        </p:nvSpPr>
        <p:spPr>
          <a:xfrm>
            <a:off x="7797461" y="5812082"/>
            <a:ext cx="168507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050" dirty="0">
                <a:latin typeface="+mn-lt"/>
              </a:rPr>
              <a:t>Zdroj: </a:t>
            </a:r>
            <a:r>
              <a:rPr lang="cs-CZ" sz="1050" dirty="0" err="1">
                <a:latin typeface="+mn-lt"/>
              </a:rPr>
              <a:t>specialolympics.cz</a:t>
            </a:r>
            <a:endParaRPr lang="cs-CZ" sz="1050" dirty="0">
              <a:latin typeface="+mn-lt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2C345FA-F155-0921-3555-8A4CECDBEF79}"/>
              </a:ext>
            </a:extLst>
          </p:cNvPr>
          <p:cNvSpPr txBox="1"/>
          <p:nvPr/>
        </p:nvSpPr>
        <p:spPr>
          <a:xfrm>
            <a:off x="3858926" y="5812082"/>
            <a:ext cx="13837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050" dirty="0">
                <a:latin typeface="+mn-lt"/>
              </a:rPr>
              <a:t>Zdroj: </a:t>
            </a:r>
            <a:r>
              <a:rPr lang="cs-CZ" sz="1050" dirty="0" err="1">
                <a:latin typeface="+mn-lt"/>
              </a:rPr>
              <a:t>deaflympic.cz</a:t>
            </a:r>
            <a:endParaRPr lang="cs-CZ" sz="1050" dirty="0">
              <a:latin typeface="+mn-lt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12872D3-3DD3-A883-8A69-27430CA31322}"/>
              </a:ext>
            </a:extLst>
          </p:cNvPr>
          <p:cNvSpPr txBox="1"/>
          <p:nvPr/>
        </p:nvSpPr>
        <p:spPr>
          <a:xfrm>
            <a:off x="718800" y="5811483"/>
            <a:ext cx="13917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050" dirty="0">
                <a:latin typeface="+mn-lt"/>
              </a:rPr>
              <a:t>Zdroj: </a:t>
            </a:r>
            <a:r>
              <a:rPr lang="cs-CZ" sz="1050" dirty="0" err="1">
                <a:latin typeface="+mn-lt"/>
              </a:rPr>
              <a:t>paralympic.cz</a:t>
            </a:r>
            <a:endParaRPr lang="cs-CZ" sz="10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46095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6EB4D56-DC7D-EB7F-A7C4-2C70C5514C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E8D328F-5DED-417E-724F-8905D607F8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6B5ED8C-9F21-4B9D-5F3B-BBD9E1F2C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Paralympijské, Světové, </a:t>
            </a:r>
            <a:r>
              <a:rPr lang="cs-CZ" dirty="0" err="1"/>
              <a:t>Deaflympijské</a:t>
            </a:r>
            <a:r>
              <a:rPr lang="cs-CZ" dirty="0"/>
              <a:t> hry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04DCDCC-FEAB-7F60-BCB7-09DC54F97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4740753" cy="413999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Rozdíly?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Jak to vypadá s termíny?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Kdy první a kdy další?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1924 DOH - Paříž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1960 POH - Řím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/>
              <a:t>1968 </a:t>
            </a:r>
            <a:r>
              <a:rPr lang="cs-CZ" sz="2400" dirty="0"/>
              <a:t>SOWG - Chicago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15AC657-6B12-67CD-0A60-D6F3B9F2EB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753" y="1692002"/>
            <a:ext cx="6011247" cy="246659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9648C74D-B551-A0DA-91BB-2434B9C5EDDB}"/>
              </a:ext>
            </a:extLst>
          </p:cNvPr>
          <p:cNvSpPr txBox="1"/>
          <p:nvPr/>
        </p:nvSpPr>
        <p:spPr>
          <a:xfrm>
            <a:off x="5460753" y="4222313"/>
            <a:ext cx="14550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050" dirty="0">
                <a:latin typeface="+mn-lt"/>
              </a:rPr>
              <a:t>Zdroj: archiv autora</a:t>
            </a:r>
          </a:p>
        </p:txBody>
      </p:sp>
    </p:spTree>
    <p:extLst>
      <p:ext uri="{BB962C8B-B14F-4D97-AF65-F5344CB8AC3E}">
        <p14:creationId xmlns:p14="http://schemas.microsoft.com/office/powerpoint/2010/main" val="34042792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A8684A4-6897-D4AF-B339-FABF5995BB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6103CAF-412C-6D47-0EE4-85870E9FF0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9A545C0-F4FC-8702-E30F-B2C05F2AE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Klasifikace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A87235D-7906-97D4-22B5-B34C35220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Co to je?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Cíl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Zásady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Proces klasifikace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Klasifikátor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Přepočet (atletika) </a:t>
            </a:r>
            <a:r>
              <a:rPr lang="cs-CZ" sz="2000" dirty="0" err="1"/>
              <a:t>x</a:t>
            </a:r>
            <a:r>
              <a:rPr lang="cs-CZ" sz="2000" dirty="0"/>
              <a:t> klasifikace (boccia)</a:t>
            </a:r>
          </a:p>
        </p:txBody>
      </p:sp>
      <p:pic>
        <p:nvPicPr>
          <p:cNvPr id="7" name="Obrázek 6" descr="Obsah obrázku osoba, venku, lehká atletika, sport&#10;&#10;Popis byl vytvořen automaticky">
            <a:extLst>
              <a:ext uri="{FF2B5EF4-FFF2-40B4-BE49-F238E27FC236}">
                <a16:creationId xmlns:a16="http://schemas.microsoft.com/office/drawing/2014/main" id="{AEA6BC59-4A78-64AC-E4BE-3CAC94A78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07320"/>
            <a:ext cx="2821565" cy="4243360"/>
          </a:xfrm>
          <a:prstGeom prst="rect">
            <a:avLst/>
          </a:prstGeom>
        </p:spPr>
      </p:pic>
      <p:pic>
        <p:nvPicPr>
          <p:cNvPr id="9" name="Obrázek 8" descr="Obsah obrázku osoba, židle, oblečení, invalidní vozík&#10;&#10;Popis byl vytvořen automaticky">
            <a:extLst>
              <a:ext uri="{FF2B5EF4-FFF2-40B4-BE49-F238E27FC236}">
                <a16:creationId xmlns:a16="http://schemas.microsoft.com/office/drawing/2014/main" id="{1AC88642-14E7-2000-D491-8E945C413D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551" y="1296002"/>
            <a:ext cx="2830059" cy="424336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81666290-C75C-80F5-BF4F-7322280D3DF6}"/>
              </a:ext>
            </a:extLst>
          </p:cNvPr>
          <p:cNvSpPr txBox="1"/>
          <p:nvPr/>
        </p:nvSpPr>
        <p:spPr>
          <a:xfrm>
            <a:off x="9088551" y="5578084"/>
            <a:ext cx="13468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050" dirty="0">
                <a:latin typeface="+mn-lt"/>
              </a:rPr>
              <a:t>Zdroj: archiv autora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9592839-5A7D-8F1F-2B20-D37620E360F9}"/>
              </a:ext>
            </a:extLst>
          </p:cNvPr>
          <p:cNvSpPr txBox="1"/>
          <p:nvPr/>
        </p:nvSpPr>
        <p:spPr>
          <a:xfrm>
            <a:off x="6096000" y="5578084"/>
            <a:ext cx="13468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050" dirty="0">
                <a:latin typeface="+mn-lt"/>
              </a:rPr>
              <a:t>Zdroj: archiv autora</a:t>
            </a:r>
          </a:p>
        </p:txBody>
      </p:sp>
    </p:spTree>
    <p:extLst>
      <p:ext uri="{BB962C8B-B14F-4D97-AF65-F5344CB8AC3E}">
        <p14:creationId xmlns:p14="http://schemas.microsoft.com/office/powerpoint/2010/main" val="29284796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CF37904-09BE-EDD9-49B5-7B80436786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Np4242 </a:t>
            </a:r>
            <a:r>
              <a:rPr lang="cs-CZ" dirty="0"/>
              <a:t>Management ve sportu hendikepovaných</a:t>
            </a:r>
            <a:endParaRPr lang="en-US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D04849-5848-36D0-93A8-C8CCCAF372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17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393B671-914C-AD13-B498-606CEC8E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/>
              <a:t>Kompenzační pomůcky a technologie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7CD49E5-86A2-E19F-1B84-0514146FCAC6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413999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Dle typu handicapu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Dle sportu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Vědecký a technologický pokrok </a:t>
            </a:r>
          </a:p>
        </p:txBody>
      </p:sp>
      <p:pic>
        <p:nvPicPr>
          <p:cNvPr id="7" name="Obrázek 6" descr="Obsah obrázku venku, osoba, sport, sportovní vybavení&#10;&#10;Popis byl vytvořen automaticky">
            <a:extLst>
              <a:ext uri="{FF2B5EF4-FFF2-40B4-BE49-F238E27FC236}">
                <a16:creationId xmlns:a16="http://schemas.microsoft.com/office/drawing/2014/main" id="{E2C3735F-AA43-C180-9172-3DD01522B9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3408" b="2"/>
          <a:stretch/>
        </p:blipFill>
        <p:spPr>
          <a:xfrm>
            <a:off x="6251280" y="1701505"/>
            <a:ext cx="5219998" cy="4139998"/>
          </a:xfrm>
          <a:prstGeom prst="rect">
            <a:avLst/>
          </a:prstGeom>
          <a:noFill/>
        </p:spPr>
      </p:pic>
      <p:pic>
        <p:nvPicPr>
          <p:cNvPr id="4098" name="Picture 2" descr="The History of Hearing Aids and Listening Devices - Hearing Care Centre">
            <a:extLst>
              <a:ext uri="{FF2B5EF4-FFF2-40B4-BE49-F238E27FC236}">
                <a16:creationId xmlns:a16="http://schemas.microsoft.com/office/drawing/2014/main" id="{13ED1AD9-CD94-4497-D6B1-75B8D64C2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3771504"/>
            <a:ext cx="4709856" cy="246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E2CA1D0-0A0D-2D93-BE68-FFB4688BD67F}"/>
              </a:ext>
            </a:extLst>
          </p:cNvPr>
          <p:cNvSpPr txBox="1"/>
          <p:nvPr/>
        </p:nvSpPr>
        <p:spPr>
          <a:xfrm>
            <a:off x="6299200" y="5953760"/>
            <a:ext cx="13468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050" dirty="0">
                <a:latin typeface="+mn-lt"/>
              </a:rPr>
              <a:t>Zdroj: archiv autora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12A21A4-C204-AE50-0865-AFC175E4AFCF}"/>
              </a:ext>
            </a:extLst>
          </p:cNvPr>
          <p:cNvSpPr txBox="1"/>
          <p:nvPr/>
        </p:nvSpPr>
        <p:spPr>
          <a:xfrm>
            <a:off x="863600" y="5634625"/>
            <a:ext cx="20152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050" dirty="0">
                <a:latin typeface="+mn-lt"/>
              </a:rPr>
              <a:t>Zdroj: </a:t>
            </a:r>
            <a:r>
              <a:rPr lang="cs-CZ" sz="1050" dirty="0" err="1">
                <a:latin typeface="+mn-lt"/>
              </a:rPr>
              <a:t>hearingcarecentre.co.uk</a:t>
            </a:r>
            <a:endParaRPr lang="cs-CZ" sz="10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6977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6A36EC5-3E09-B163-BF1B-8B95AB6921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0C51A80-D077-A306-1FF8-10A06CB001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E71D2C3-C1C7-5ED8-3C4A-738153731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Legislativa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DAB69F4-F211-8DDF-8DBA-9A3F4DAE4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Světová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1978 - Mezinárodní charta tělesné výchovy, fyzické aktivity a sportu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/>
              <a:t>rok 2003 - Evropský rok osob se zdravotním postižením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Úmluva OSN o právech osob se zdravotním postižením - 2006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Národní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Ústava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NRZP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Zákon o sportu (zákon č. 115/2001 Sb.) – MŠMT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Národní sportovní agentura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Další – MPSV, MV, národní rada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Lze dělit i dále – městská, podniková, školní, stavební</a:t>
            </a:r>
          </a:p>
        </p:txBody>
      </p:sp>
    </p:spTree>
    <p:extLst>
      <p:ext uri="{BB962C8B-B14F-4D97-AF65-F5344CB8AC3E}">
        <p14:creationId xmlns:p14="http://schemas.microsoft.com/office/powerpoint/2010/main" val="515405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C4F7C9-D99E-C5F8-3401-0E040D2A98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ED82711-6F8F-A04B-C194-16DACCDF0F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5BF1563-57F4-914B-37F1-FF1ADDA03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Inkluze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B1241E8-F946-E058-B61C-3D3A095B8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Reálná </a:t>
            </a:r>
            <a:r>
              <a:rPr lang="cs-CZ" dirty="0" err="1"/>
              <a:t>x</a:t>
            </a:r>
            <a:r>
              <a:rPr lang="cs-CZ" dirty="0"/>
              <a:t> „na oko“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Zvyšování veřejného povědomí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Vytváření přístupného prostředí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Vzdělávání a školení trenérů, zaměstnanců a zaměstnavatelů, podnikatelů aj.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Adaptované sportovní programy a rostoucí možnosti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Praxe – vaše zkušenost?</a:t>
            </a:r>
          </a:p>
        </p:txBody>
      </p:sp>
    </p:spTree>
    <p:extLst>
      <p:ext uri="{BB962C8B-B14F-4D97-AF65-F5344CB8AC3E}">
        <p14:creationId xmlns:p14="http://schemas.microsoft.com/office/powerpoint/2010/main" val="41884385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4DA21F8-4AD8-B911-7845-509A5A0884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0FC0399-7049-6DDE-D170-D7EB7497BF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E1E6034-B329-05A4-ABC2-DB146C433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 do předmětu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F6FFAD0-7634-63DF-76E5-956A51965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Externista fakulty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Email: </a:t>
            </a:r>
            <a:r>
              <a:rPr lang="cs-CZ" dirty="0" err="1"/>
              <a:t>kocurek.vojta@gmail.com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798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2BEA113-0BB1-06EF-4880-15C8802637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EA1FE51-18B8-6CC8-475B-FB1B8ED964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A78CA29-73F8-6D51-EA0C-92AE2E990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Inkluze a reálný život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95AD4B5-BADD-9B66-FC08-1EACEEFDB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cs-CZ" altLang="cs-CZ" dirty="0"/>
              <a:t>včasná diagnostika</a:t>
            </a:r>
          </a:p>
          <a:p>
            <a:pPr marL="586350" indent="-514350">
              <a:buFont typeface="+mj-lt"/>
              <a:buAutoNum type="arabicPeriod"/>
            </a:pPr>
            <a:r>
              <a:rPr lang="cs-CZ" altLang="cs-CZ" dirty="0"/>
              <a:t>medicínská, fyzioterapeutická podpora</a:t>
            </a:r>
          </a:p>
          <a:p>
            <a:pPr marL="586350" indent="-514350">
              <a:buFont typeface="+mj-lt"/>
              <a:buAutoNum type="arabicPeriod"/>
            </a:pPr>
            <a:r>
              <a:rPr lang="cs-CZ" altLang="cs-CZ" dirty="0"/>
              <a:t>podpora pro denní existenci a rodinný život</a:t>
            </a:r>
          </a:p>
          <a:p>
            <a:pPr marL="586350" indent="-514350">
              <a:buFont typeface="+mj-lt"/>
              <a:buAutoNum type="arabicPeriod"/>
            </a:pPr>
            <a:r>
              <a:rPr lang="cs-CZ" altLang="cs-CZ" dirty="0"/>
              <a:t>pracovní příležitosti</a:t>
            </a:r>
          </a:p>
          <a:p>
            <a:pPr marL="586350" indent="-514350">
              <a:buFont typeface="+mj-lt"/>
              <a:buAutoNum type="arabicPeriod"/>
            </a:pPr>
            <a:r>
              <a:rPr lang="cs-CZ" altLang="cs-CZ" dirty="0"/>
              <a:t>příležitosti vzdělávání</a:t>
            </a:r>
          </a:p>
          <a:p>
            <a:pPr marL="586350" indent="-514350">
              <a:buFont typeface="+mj-lt"/>
              <a:buAutoNum type="arabicPeriod"/>
            </a:pPr>
            <a:r>
              <a:rPr lang="cs-CZ" altLang="cs-CZ" dirty="0"/>
              <a:t>volný čas: kultura – sport (oboustranně)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/>
              <a:t>Diskuse: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Přístupnost </a:t>
            </a:r>
            <a:r>
              <a:rPr lang="cs-CZ" dirty="0" err="1"/>
              <a:t>x</a:t>
            </a:r>
            <a:r>
              <a:rPr lang="cs-CZ" dirty="0"/>
              <a:t> zpřístupnění (bezbariérovost)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Co je nejlepší cesta k inkluzi? </a:t>
            </a:r>
          </a:p>
        </p:txBody>
      </p:sp>
    </p:spTree>
    <p:extLst>
      <p:ext uri="{BB962C8B-B14F-4D97-AF65-F5344CB8AC3E}">
        <p14:creationId xmlns:p14="http://schemas.microsoft.com/office/powerpoint/2010/main" val="11187715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2BEA113-0BB1-06EF-4880-15C8802637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EA1FE51-18B8-6CC8-475B-FB1B8ED964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A78CA29-73F8-6D51-EA0C-92AE2E990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Inkluze a reálný život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95AD4B5-BADD-9B66-FC08-1EACEEFDB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Aplikace: princip, poznatek, dovednost – v jiných podmínkách, prostředí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Modifikace – to aplikované musím přizpůsobit konkrétní osobě, tréninku, činnosti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cs-CZ" altLang="cs-CZ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cs-CZ" altLang="cs-CZ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Hlavní je chtít, aneb kde je vůle, tam je cesta</a:t>
            </a:r>
          </a:p>
        </p:txBody>
      </p:sp>
    </p:spTree>
    <p:extLst>
      <p:ext uri="{BB962C8B-B14F-4D97-AF65-F5344CB8AC3E}">
        <p14:creationId xmlns:p14="http://schemas.microsoft.com/office/powerpoint/2010/main" val="1438910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41DA925-E92A-D7EC-D173-BCAEA13633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5C9156-FB11-E5C2-4E4E-2F039B23B7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8E0358A-8C7C-42EB-19E1-C15330C2A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Zázemí a odbornost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96C2F23-61A0-8E90-A5B2-C5064CC43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5 let praxe v odvětví sportu hendikepovaných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Zkušenosti s projektovým, eventovým a krizovým managementem, administrací projektů, budováním projektů a mezinárodní spoluprací.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Aktivní účast na konferencích, workshopech aj.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Aktuálně: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dirty="0"/>
              <a:t>Emilova sportovní, z.s., Emilova vzdělávací, </a:t>
            </a:r>
            <a:r>
              <a:rPr lang="cs-CZ" dirty="0" err="1"/>
              <a:t>z.ú</a:t>
            </a:r>
            <a:r>
              <a:rPr lang="cs-CZ" dirty="0"/>
              <a:t>.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dirty="0"/>
              <a:t>Aktivní mezinárodní projekty z programů Erasmus+ a </a:t>
            </a:r>
            <a:r>
              <a:rPr lang="cs-CZ" dirty="0" err="1"/>
              <a:t>Visegrad</a:t>
            </a:r>
            <a:r>
              <a:rPr lang="cs-CZ" dirty="0"/>
              <a:t> </a:t>
            </a:r>
            <a:r>
              <a:rPr lang="cs-CZ" dirty="0" err="1"/>
              <a:t>Fund</a:t>
            </a:r>
            <a:r>
              <a:rPr lang="cs-CZ" dirty="0"/>
              <a:t> cílené na sportovní oblast.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dirty="0"/>
              <a:t>Zájmy – basketbal na vozíku, běh, posilovna, investování, hory a příroda </a:t>
            </a:r>
          </a:p>
        </p:txBody>
      </p:sp>
    </p:spTree>
    <p:extLst>
      <p:ext uri="{BB962C8B-B14F-4D97-AF65-F5344CB8AC3E}">
        <p14:creationId xmlns:p14="http://schemas.microsoft.com/office/powerpoint/2010/main" val="2856447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88020F3-9FD7-1F76-11E7-8510897740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Np4242 Management ve sportu hendikepovaných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05DEE75-5D58-3589-0CAB-77A81BD2C5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4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C74581D-8B61-C126-79EC-A6A7579F0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695617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/>
              <a:t>Proč tato oblast sportu?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E70999F-6014-8720-E589-621AC0DCB697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2324608"/>
            <a:ext cx="5219998" cy="1727495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Rodina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Fakulta a studium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Vidina budoucnosti a možnosti rozvoje/budování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Mezinárodní vztahy a kontakty </a:t>
            </a:r>
          </a:p>
          <a:p>
            <a:pPr marL="72000" indent="0">
              <a:spcAft>
                <a:spcPts val="600"/>
              </a:spcAft>
              <a:buNone/>
            </a:pPr>
            <a:endParaRPr lang="cs-CZ" sz="2000" dirty="0"/>
          </a:p>
        </p:txBody>
      </p:sp>
      <p:pic>
        <p:nvPicPr>
          <p:cNvPr id="7" name="Obrázek 6" descr="Obsah obrázku osoba, kolo, sportovní vybavení, invalidní vozík&#10;&#10;Popis byl vytvořen automaticky">
            <a:extLst>
              <a:ext uri="{FF2B5EF4-FFF2-40B4-BE49-F238E27FC236}">
                <a16:creationId xmlns:a16="http://schemas.microsoft.com/office/drawing/2014/main" id="{E3D1A03F-079A-DE4F-4EE8-9FE510E540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4" t="1420" r="13057" b="33434"/>
          <a:stretch/>
        </p:blipFill>
        <p:spPr>
          <a:xfrm>
            <a:off x="4806536" y="3076486"/>
            <a:ext cx="3333332" cy="2222221"/>
          </a:xfrm>
          <a:prstGeom prst="rect">
            <a:avLst/>
          </a:prstGeom>
          <a:effectLst>
            <a:softEdge rad="48633"/>
          </a:effec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040C32C-4890-2578-8384-F3B2422B2978}"/>
              </a:ext>
            </a:extLst>
          </p:cNvPr>
          <p:cNvSpPr txBox="1"/>
          <p:nvPr/>
        </p:nvSpPr>
        <p:spPr>
          <a:xfrm>
            <a:off x="7399282" y="5958406"/>
            <a:ext cx="13468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050" dirty="0">
                <a:latin typeface="+mn-lt"/>
              </a:rPr>
              <a:t>Zdroj: archiv autora</a:t>
            </a:r>
          </a:p>
        </p:txBody>
      </p:sp>
      <p:pic>
        <p:nvPicPr>
          <p:cNvPr id="9" name="Obrázek 8" descr="Obsah obrázku text, oblečení, osoba, muž&#10;&#10;Popis byl vytvořen automaticky">
            <a:extLst>
              <a:ext uri="{FF2B5EF4-FFF2-40B4-BE49-F238E27FC236}">
                <a16:creationId xmlns:a16="http://schemas.microsoft.com/office/drawing/2014/main" id="{8AF6DCF0-7837-A81C-68CF-90E4E48541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386" y="3076486"/>
            <a:ext cx="3333332" cy="2222221"/>
          </a:xfrm>
          <a:prstGeom prst="rect">
            <a:avLst/>
          </a:prstGeom>
          <a:effectLst>
            <a:softEdge rad="48633"/>
          </a:effectLst>
        </p:spPr>
      </p:pic>
      <p:pic>
        <p:nvPicPr>
          <p:cNvPr id="13" name="Obrázek 12" descr="Obsah obrázku sport, osoba, sportovní hra, basketbal&#10;&#10;Popis byl vytvořen automaticky">
            <a:extLst>
              <a:ext uri="{FF2B5EF4-FFF2-40B4-BE49-F238E27FC236}">
                <a16:creationId xmlns:a16="http://schemas.microsoft.com/office/drawing/2014/main" id="{3A08FBD1-E80E-13FF-98F9-49500F7A84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536" y="720000"/>
            <a:ext cx="3333332" cy="2220012"/>
          </a:xfrm>
          <a:prstGeom prst="rect">
            <a:avLst/>
          </a:prstGeom>
          <a:effectLst>
            <a:softEdge rad="48633"/>
          </a:effectLst>
        </p:spPr>
      </p:pic>
      <p:pic>
        <p:nvPicPr>
          <p:cNvPr id="15" name="Obrázek 14" descr="Obsah obrázku oblečení, osoba, Lidská tvář, interiér&#10;&#10;Popis byl vytvořen automaticky">
            <a:extLst>
              <a:ext uri="{FF2B5EF4-FFF2-40B4-BE49-F238E27FC236}">
                <a16:creationId xmlns:a16="http://schemas.microsoft.com/office/drawing/2014/main" id="{4FB55F74-8900-6EDE-A8D2-D2C8865B2D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386" y="720000"/>
            <a:ext cx="3333332" cy="2225085"/>
          </a:xfrm>
          <a:prstGeom prst="rect">
            <a:avLst/>
          </a:prstGeom>
          <a:effectLst>
            <a:softEdge rad="48633"/>
          </a:effectLst>
        </p:spPr>
      </p:pic>
    </p:spTree>
    <p:extLst>
      <p:ext uri="{BB962C8B-B14F-4D97-AF65-F5344CB8AC3E}">
        <p14:creationId xmlns:p14="http://schemas.microsoft.com/office/powerpoint/2010/main" val="26622860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88020F3-9FD7-1F76-11E7-8510897740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05DEE75-5D58-3589-0CAB-77A81BD2C5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C74581D-8B61-C126-79EC-A6A7579F0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teď je řada na Vás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E70999F-6014-8720-E589-621AC0DCB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49996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11C3375-4604-334F-4ABD-7DD22B6FEA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83ACE62-9EF4-1FF4-1563-9449A20065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C75F18E-C216-BD5A-E1AB-3EFED64DA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Víte, jaká je aktuální situace v ČR?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DD7AADA-AA48-1AE1-1CA7-9D9848713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Kolik je tu zhruba hendikepovaných?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Znáte někoho? Rodina, kamarádi, kolegové a známí ..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Víte jak s lidmi, kteří mají hendikep, komunikovat?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A co sport – víte, jaké mají možnosti? Znáte nějaké sporty/sportovce?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Financování – funguje nebo problém?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Těch otázek je více, odpovědi často ani neexistují - &gt; diskuse</a:t>
            </a:r>
          </a:p>
        </p:txBody>
      </p:sp>
    </p:spTree>
    <p:extLst>
      <p:ext uri="{BB962C8B-B14F-4D97-AF65-F5344CB8AC3E}">
        <p14:creationId xmlns:p14="http://schemas.microsoft.com/office/powerpoint/2010/main" val="30646990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BB021BB-052C-FF2A-A93D-4967871376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CCE3CD-1ABE-2885-8714-63BC5D606B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CD9BD65-7E15-0573-EA63-D8671FE7C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a obsah předmětu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05F6879-203E-8CC2-AAB7-8ECC6954C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Každá středa 18-20 hod.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2 absence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Uzavření předmětu – zápočet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dirty="0"/>
              <a:t>Dílčí domácí úkoly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dirty="0"/>
              <a:t>Vypracování závěrečného projektu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dirty="0"/>
              <a:t>Kolokvium – informace z přednášek i seminářů + úkoly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lvl="1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ea typeface="+mn-ea"/>
                <a:cs typeface="+mn-cs"/>
              </a:rPr>
              <a:t>Cílem je naučit se základy a umět je aplikovat</a:t>
            </a:r>
          </a:p>
          <a:p>
            <a:pPr marL="457200" lvl="1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ea typeface="+mn-ea"/>
                <a:cs typeface="+mn-cs"/>
              </a:rPr>
              <a:t>Nabídka z mé strany – přednášky s hosty</a:t>
            </a:r>
          </a:p>
          <a:p>
            <a:pPr marL="867600" lvl="2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dirty="0"/>
              <a:t>Koho přivést? Přiblížit všechny hendikepy?</a:t>
            </a:r>
          </a:p>
          <a:p>
            <a:pPr marL="457200" lvl="1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ea typeface="+mn-ea"/>
                <a:cs typeface="+mn-cs"/>
              </a:rPr>
              <a:t>Literatura</a:t>
            </a:r>
          </a:p>
        </p:txBody>
      </p:sp>
    </p:spTree>
    <p:extLst>
      <p:ext uri="{BB962C8B-B14F-4D97-AF65-F5344CB8AC3E}">
        <p14:creationId xmlns:p14="http://schemas.microsoft.com/office/powerpoint/2010/main" val="4244775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C98326C-83CC-517A-8FDD-83FA23BF65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DFCAD0E-2FBD-990A-6F4B-CD603ACBDD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7721FBE-317B-15C7-052B-E0A59DD9D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 první části a otázky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D54C895-7685-3AD4-FBD2-82F4ECB1E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Diskuse – na co se zaměříme během předmětu?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dirty="0"/>
              <a:t>Orientace na praktická řešení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dirty="0"/>
              <a:t>Komunikace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dirty="0"/>
              <a:t>Specifika od managementu běžného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dirty="0"/>
              <a:t>Instituce, federace, organizace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dirty="0"/>
              <a:t>Financování, dotační programy</a:t>
            </a:r>
          </a:p>
          <a:p>
            <a:pPr marL="252000" lvl="1" indent="0">
              <a:buNone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Otázky? </a:t>
            </a:r>
            <a:r>
              <a:rPr lang="cs-CZ" dirty="0">
                <a:ea typeface="+mn-ea"/>
                <a:cs typeface="+mn-cs"/>
              </a:rPr>
              <a:t>Vaše návrhy? Co by vás z této oblasti zajímalo?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7304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9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Management ve sportu hendikepovaných</a:t>
            </a:r>
            <a:br>
              <a:rPr lang="cs-CZ" dirty="0"/>
            </a:br>
            <a:r>
              <a:rPr lang="cs-CZ" dirty="0"/>
              <a:t>úvod do problematiky 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pPr algn="ctr"/>
            <a:r>
              <a:rPr lang="cs-CZ" dirty="0"/>
              <a:t>Mgr. Vojtěch Kocůrek</a:t>
            </a:r>
          </a:p>
        </p:txBody>
      </p:sp>
    </p:spTree>
    <p:extLst>
      <p:ext uri="{BB962C8B-B14F-4D97-AF65-F5344CB8AC3E}">
        <p14:creationId xmlns:p14="http://schemas.microsoft.com/office/powerpoint/2010/main" val="39632825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sport-prezentace-16-9-cz-v11.potx" id="{68C0F6E9-3E3D-43EF-AA8F-59803821B974}" vid="{5DFD00D7-A41E-477F-8575-56E3B6857AA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1711</TotalTime>
  <Words>923</Words>
  <Application>Microsoft Macintosh PowerPoint</Application>
  <PresentationFormat>Širokoúhlá obrazovka</PresentationFormat>
  <Paragraphs>205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Tahoma</vt:lpstr>
      <vt:lpstr>Wingdings</vt:lpstr>
      <vt:lpstr>Prezentace_MU_CZ</vt:lpstr>
      <vt:lpstr>Management ve sportu hendikepovaných</vt:lpstr>
      <vt:lpstr>Úvod do předmětu</vt:lpstr>
      <vt:lpstr>Zázemí a odbornost</vt:lpstr>
      <vt:lpstr>Proč tato oblast sportu?</vt:lpstr>
      <vt:lpstr>A teď je řada na Vás </vt:lpstr>
      <vt:lpstr>Víte, jaká je aktuální situace v ČR?</vt:lpstr>
      <vt:lpstr>Struktura a obsah předmětu</vt:lpstr>
      <vt:lpstr>Závěr první části a otázky</vt:lpstr>
      <vt:lpstr>Management ve sportu hendikepovaných úvod do problematiky </vt:lpstr>
      <vt:lpstr>Management </vt:lpstr>
      <vt:lpstr>Základní terminologie</vt:lpstr>
      <vt:lpstr>Jinakost, bariéry, adaptace </vt:lpstr>
      <vt:lpstr>Parasport</vt:lpstr>
      <vt:lpstr>Střešní organizace v Česku </vt:lpstr>
      <vt:lpstr>Paralympijské, Světové, Deaflympijské hry</vt:lpstr>
      <vt:lpstr>Klasifikace</vt:lpstr>
      <vt:lpstr>Kompenzační pomůcky a technologie</vt:lpstr>
      <vt:lpstr>Legislativa</vt:lpstr>
      <vt:lpstr>Inkluze</vt:lpstr>
      <vt:lpstr>Inkluze a reálný život</vt:lpstr>
      <vt:lpstr>Inkluze a reálný život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ve sportu hendikepovaných úvod a seznámení</dc:title>
  <dc:creator>Vojtěch Kocůrek</dc:creator>
  <cp:lastModifiedBy>Vojtěch Kocůrek</cp:lastModifiedBy>
  <cp:revision>13</cp:revision>
  <cp:lastPrinted>1601-01-01T00:00:00Z</cp:lastPrinted>
  <dcterms:created xsi:type="dcterms:W3CDTF">2024-02-18T15:20:23Z</dcterms:created>
  <dcterms:modified xsi:type="dcterms:W3CDTF">2024-04-18T12:32:26Z</dcterms:modified>
</cp:coreProperties>
</file>