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4" r:id="rId3"/>
    <p:sldId id="366" r:id="rId4"/>
    <p:sldId id="389" r:id="rId5"/>
    <p:sldId id="390" r:id="rId6"/>
    <p:sldId id="391" r:id="rId7"/>
    <p:sldId id="367" r:id="rId8"/>
    <p:sldId id="368" r:id="rId9"/>
    <p:sldId id="341" r:id="rId10"/>
    <p:sldId id="392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22" autoAdjust="0"/>
    <p:restoredTop sz="96327" autoAdjust="0"/>
  </p:normalViewPr>
  <p:slideViewPr>
    <p:cSldViewPr snapToGrid="0">
      <p:cViewPr varScale="1">
        <p:scale>
          <a:sx n="123" d="100"/>
          <a:sy n="123" d="100"/>
        </p:scale>
        <p:origin x="336" y="19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380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07611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5072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9417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8300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3799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2653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22036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1228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9509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458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800" u="sng" dirty="0">
                <a:latin typeface="Calibri" panose="020F0502020204030204" pitchFamily="34" charset="0"/>
                <a:cs typeface="Times New Roman" panose="02020603050405020304" pitchFamily="18" charset="0"/>
              </a:rPr>
              <a:t>Opakování na SZZ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sz="1800" dirty="0"/>
              <a:t>Mgr. Vojtěch Kocůrek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odmínky, benefity a limity  - veřejnost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7468036" cy="4139998"/>
          </a:xfrm>
        </p:spPr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cs-CZ" sz="2000" dirty="0"/>
              <a:t>Podmínky</a:t>
            </a:r>
            <a:endParaRPr lang="cs-CZ" sz="300" dirty="0">
              <a:solidFill>
                <a:srgbClr val="0D0D0D"/>
              </a:solidFill>
              <a:highlight>
                <a:srgbClr val="FFFFFF"/>
              </a:highlight>
              <a:latin typeface="Söhne"/>
            </a:endParaRPr>
          </a:p>
          <a:p>
            <a:pPr marL="594900" lvl="1" indent="-342900"/>
            <a:r>
              <a:rPr lang="cs-CZ" sz="1200" dirty="0"/>
              <a:t>Nabídka v dané lokalitě</a:t>
            </a:r>
          </a:p>
          <a:p>
            <a:pPr marL="594900" lvl="1" indent="-342900"/>
            <a:r>
              <a:rPr lang="cs-CZ" sz="1200" dirty="0"/>
              <a:t>Přístupnost veřejnosti</a:t>
            </a:r>
          </a:p>
          <a:p>
            <a:pPr marL="342900" indent="-342900"/>
            <a:r>
              <a:rPr lang="cs-CZ" sz="2000" dirty="0"/>
              <a:t>Benefity</a:t>
            </a:r>
          </a:p>
          <a:p>
            <a:pPr marL="594900" lvl="1" indent="-342900"/>
            <a:r>
              <a:rPr lang="cs-CZ" sz="1200" dirty="0"/>
              <a:t>Rozvoj znalostí a povědomí</a:t>
            </a:r>
          </a:p>
          <a:p>
            <a:pPr marL="594900" lvl="1" indent="-342900"/>
            <a:r>
              <a:rPr lang="cs-CZ" sz="1200" dirty="0"/>
              <a:t>Integrace a inkluze</a:t>
            </a:r>
          </a:p>
          <a:p>
            <a:pPr marL="594900" lvl="1" indent="-342900"/>
            <a:endParaRPr lang="cs-CZ" sz="1200" dirty="0"/>
          </a:p>
          <a:p>
            <a:pPr marL="342900" indent="-342900"/>
            <a:r>
              <a:rPr lang="cs-CZ" sz="2000" dirty="0"/>
              <a:t>Limity</a:t>
            </a:r>
          </a:p>
          <a:p>
            <a:pPr marL="594900" lvl="1" indent="-342900"/>
            <a:r>
              <a:rPr lang="cs-CZ" sz="1200" dirty="0"/>
              <a:t>Stále nutná vlastní iniciativa v první řadě</a:t>
            </a:r>
          </a:p>
          <a:p>
            <a:pPr marL="594900" lvl="1" indent="-342900"/>
            <a:r>
              <a:rPr lang="cs-CZ" sz="1200" dirty="0"/>
              <a:t>Náročnost získání informací</a:t>
            </a:r>
          </a:p>
          <a:p>
            <a:pPr marL="594900" lvl="1" indent="-342900"/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1785203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Vymezte základní terminologii na charakteristiku osob s handicapem dle hledisek: </a:t>
            </a:r>
            <a:b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obsahu, </a:t>
            </a:r>
            <a:b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účelu, </a:t>
            </a:r>
            <a:b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úrovně sportovních soutěží. </a:t>
            </a:r>
            <a:b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Popište schéma managementu zvolené akce s vymezením uvedených hledisek (akce minimálně jednodenní).</a:t>
            </a:r>
            <a:r>
              <a:rPr lang="cs-CZ" dirty="0">
                <a:effectLst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4473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A) </a:t>
            </a:r>
            <a:r>
              <a:rPr lang="cs-CZ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Terminologie dle hlediska obsahu </a:t>
            </a:r>
            <a:br>
              <a:rPr lang="cs-CZ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2088572"/>
            <a:ext cx="10139911" cy="3743427"/>
          </a:xfrm>
        </p:spPr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cs-CZ" sz="2000" dirty="0"/>
              <a:t>Jinakost obecně, rozdíl postižení </a:t>
            </a:r>
            <a:r>
              <a:rPr lang="cs-CZ" sz="2000" dirty="0" err="1"/>
              <a:t>x</a:t>
            </a:r>
            <a:r>
              <a:rPr lang="cs-CZ" sz="2000" dirty="0"/>
              <a:t> handicap, postižení získané </a:t>
            </a:r>
            <a:r>
              <a:rPr lang="cs-CZ" sz="2000" dirty="0" err="1"/>
              <a:t>x</a:t>
            </a:r>
            <a:r>
              <a:rPr lang="cs-CZ" sz="2000" dirty="0"/>
              <a:t> vrozené</a:t>
            </a:r>
          </a:p>
          <a:p>
            <a:pPr marL="342900" indent="-342900">
              <a:lnSpc>
                <a:spcPct val="100000"/>
              </a:lnSpc>
            </a:pPr>
            <a:r>
              <a:rPr lang="cs-CZ" sz="2000" dirty="0"/>
              <a:t>Tělesné postižení</a:t>
            </a:r>
          </a:p>
          <a:p>
            <a:pPr marL="594900" lvl="1" indent="-342900"/>
            <a:r>
              <a:rPr lang="cs-CZ" sz="1200" dirty="0"/>
              <a:t>Typy, základní dělení – vozíčkáři, chodící (amputace)</a:t>
            </a:r>
          </a:p>
          <a:p>
            <a:pPr marL="594900" lvl="1" indent="-342900"/>
            <a:r>
              <a:rPr lang="cs-CZ" sz="1200" dirty="0"/>
              <a:t>Specifika komunikace, sportovní možnosti</a:t>
            </a:r>
          </a:p>
          <a:p>
            <a:pPr marL="342900" indent="-342900">
              <a:lnSpc>
                <a:spcPct val="100000"/>
              </a:lnSpc>
            </a:pPr>
            <a:r>
              <a:rPr lang="cs-CZ" sz="2000" dirty="0"/>
              <a:t>Zrakové postižení</a:t>
            </a:r>
          </a:p>
          <a:p>
            <a:pPr marL="594900" lvl="1" indent="-342900"/>
            <a:r>
              <a:rPr lang="cs-CZ" sz="1200" dirty="0"/>
              <a:t>Typy, základní dělení – plně nevidomí, zrakové znevýhodnění</a:t>
            </a:r>
          </a:p>
          <a:p>
            <a:pPr marL="594900" lvl="1" indent="-342900"/>
            <a:r>
              <a:rPr lang="cs-CZ" sz="1200" dirty="0"/>
              <a:t>Specifika komunikace</a:t>
            </a:r>
          </a:p>
          <a:p>
            <a:pPr marL="342900" indent="-342900">
              <a:lnSpc>
                <a:spcPct val="100000"/>
              </a:lnSpc>
            </a:pPr>
            <a:r>
              <a:rPr lang="cs-CZ" sz="2000" dirty="0"/>
              <a:t>Sluchové postižení</a:t>
            </a:r>
          </a:p>
          <a:p>
            <a:pPr marL="594900" lvl="1" indent="-342900"/>
            <a:r>
              <a:rPr lang="cs-CZ" sz="1200" dirty="0"/>
              <a:t>Typy, základní dělení – neslyšící, sluchově znevýhodnění s </a:t>
            </a:r>
          </a:p>
          <a:p>
            <a:pPr marL="594900" lvl="1" indent="-342900"/>
            <a:r>
              <a:rPr lang="cs-CZ" sz="1200" dirty="0"/>
              <a:t>Specifika komunikace</a:t>
            </a:r>
          </a:p>
          <a:p>
            <a:pPr marL="342900" indent="-342900">
              <a:lnSpc>
                <a:spcPct val="100000"/>
              </a:lnSpc>
            </a:pPr>
            <a:r>
              <a:rPr lang="cs-CZ" sz="2000" dirty="0"/>
              <a:t>Mentální postižení</a:t>
            </a:r>
          </a:p>
          <a:p>
            <a:pPr marL="594900" lvl="1" indent="-342900"/>
            <a:r>
              <a:rPr lang="cs-CZ" sz="1200" dirty="0"/>
              <a:t>Typy, základní dělení – mentální retardace, vrozené syndromy (Downův, Aspergerův), duševní onemocnění (schizofrenie apod), </a:t>
            </a:r>
          </a:p>
          <a:p>
            <a:pPr marL="594900" lvl="1" indent="-342900"/>
            <a:r>
              <a:rPr lang="cs-CZ" sz="1200" dirty="0"/>
              <a:t>Specifika komunikace</a:t>
            </a:r>
          </a:p>
          <a:p>
            <a:pPr marL="342900" indent="-342900">
              <a:lnSpc>
                <a:spcPct val="100000"/>
              </a:lnSpc>
            </a:pPr>
            <a:r>
              <a:rPr lang="cs-CZ" sz="2000" dirty="0"/>
              <a:t>Kombinované postižení</a:t>
            </a:r>
          </a:p>
          <a:p>
            <a:pPr marL="594900" lvl="1" indent="-342900"/>
            <a:r>
              <a:rPr lang="cs-CZ" sz="1200" dirty="0"/>
              <a:t>Typy, základní dělení – dětská mozková obrna (kombinace tělesného a mentálního postižení)</a:t>
            </a:r>
          </a:p>
          <a:p>
            <a:pPr marL="594900" lvl="1" indent="-342900"/>
            <a:r>
              <a:rPr lang="cs-CZ" sz="1200" dirty="0"/>
              <a:t>Specifika komunikace</a:t>
            </a:r>
          </a:p>
          <a:p>
            <a:pPr marL="252000" lvl="1" indent="0">
              <a:buNone/>
            </a:pPr>
            <a:endParaRPr lang="cs-CZ" sz="1200" dirty="0"/>
          </a:p>
          <a:p>
            <a:pPr marL="594900" lvl="1" indent="-342900"/>
            <a:endParaRPr lang="cs-CZ" sz="1200" dirty="0"/>
          </a:p>
          <a:p>
            <a:pPr marL="594900" lvl="1" indent="-342900"/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2749245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B) </a:t>
            </a:r>
            <a:r>
              <a:rPr lang="cs-CZ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Terminologie dle hlediska účelu </a:t>
            </a:r>
            <a:br>
              <a:rPr lang="cs-CZ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2088572"/>
            <a:ext cx="10139911" cy="3743427"/>
          </a:xfrm>
        </p:spPr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cs-CZ" sz="2000" dirty="0"/>
              <a:t>Kompenzace</a:t>
            </a:r>
          </a:p>
          <a:p>
            <a:pPr marL="342900" indent="-342900">
              <a:lnSpc>
                <a:spcPct val="100000"/>
              </a:lnSpc>
            </a:pPr>
            <a:r>
              <a:rPr lang="cs-CZ" sz="2000" dirty="0"/>
              <a:t>Rehabilitace</a:t>
            </a:r>
          </a:p>
          <a:p>
            <a:pPr marL="342900" indent="-342900">
              <a:lnSpc>
                <a:spcPct val="100000"/>
              </a:lnSpc>
            </a:pPr>
            <a:r>
              <a:rPr lang="cs-CZ" sz="2000" dirty="0"/>
              <a:t>Integrace, inkluze</a:t>
            </a:r>
          </a:p>
          <a:p>
            <a:pPr marL="342900" indent="-342900">
              <a:lnSpc>
                <a:spcPct val="100000"/>
              </a:lnSpc>
            </a:pPr>
            <a:r>
              <a:rPr lang="cs-CZ" sz="2000" dirty="0"/>
              <a:t>Mistrovství, výkon</a:t>
            </a:r>
          </a:p>
          <a:p>
            <a:pPr marL="342900" indent="-342900">
              <a:lnSpc>
                <a:spcPct val="100000"/>
              </a:lnSpc>
            </a:pPr>
            <a:endParaRPr lang="cs-CZ" sz="2000" dirty="0"/>
          </a:p>
          <a:p>
            <a:pPr marL="342900" indent="-342900">
              <a:lnSpc>
                <a:spcPct val="100000"/>
              </a:lnSpc>
            </a:pPr>
            <a:endParaRPr lang="cs-CZ" sz="2000" dirty="0"/>
          </a:p>
          <a:p>
            <a:pPr marL="342900" indent="-342900">
              <a:lnSpc>
                <a:spcPct val="100000"/>
              </a:lnSpc>
            </a:pP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8695537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C) </a:t>
            </a:r>
            <a:r>
              <a:rPr lang="cs-CZ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Terminologie dle úrovně sportovních soutěží</a:t>
            </a:r>
            <a:br>
              <a:rPr lang="cs-CZ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2088572"/>
            <a:ext cx="10139911" cy="3743427"/>
          </a:xfrm>
        </p:spPr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cs-CZ" sz="2000" dirty="0"/>
              <a:t>Mistrovství</a:t>
            </a:r>
          </a:p>
          <a:p>
            <a:pPr marL="594900" lvl="1" indent="-342900"/>
            <a:r>
              <a:rPr lang="cs-CZ" sz="1200" dirty="0"/>
              <a:t>střešní organizace – IPC, </a:t>
            </a:r>
            <a:r>
              <a:rPr lang="cs-CZ" sz="1200" dirty="0" err="1"/>
              <a:t>Virtus</a:t>
            </a:r>
            <a:r>
              <a:rPr lang="cs-CZ" sz="1200" dirty="0"/>
              <a:t>, </a:t>
            </a:r>
            <a:r>
              <a:rPr lang="cs-CZ" sz="1200" dirty="0" err="1"/>
              <a:t>Special</a:t>
            </a:r>
            <a:r>
              <a:rPr lang="cs-CZ" sz="1200" dirty="0"/>
              <a:t> </a:t>
            </a:r>
            <a:r>
              <a:rPr lang="cs-CZ" sz="1200" dirty="0" err="1"/>
              <a:t>Olympics</a:t>
            </a:r>
            <a:r>
              <a:rPr lang="cs-CZ" sz="1200" dirty="0"/>
              <a:t>, ICSD</a:t>
            </a:r>
          </a:p>
          <a:p>
            <a:pPr marL="594900" lvl="1" indent="-342900"/>
            <a:r>
              <a:rPr lang="cs-CZ" sz="1200" dirty="0"/>
              <a:t>osobnosti – </a:t>
            </a:r>
            <a:r>
              <a:rPr lang="cs-CZ" sz="1200" dirty="0" err="1"/>
              <a:t>Shriver</a:t>
            </a:r>
            <a:r>
              <a:rPr lang="cs-CZ" sz="1200" dirty="0"/>
              <a:t> a </a:t>
            </a:r>
            <a:r>
              <a:rPr lang="cs-CZ" sz="1200" dirty="0" err="1"/>
              <a:t>Samaranch</a:t>
            </a:r>
            <a:r>
              <a:rPr lang="cs-CZ" sz="1200" dirty="0"/>
              <a:t>, Sir Ludwig </a:t>
            </a:r>
            <a:r>
              <a:rPr lang="cs-CZ" sz="1200" dirty="0" err="1"/>
              <a:t>Guttman</a:t>
            </a:r>
            <a:r>
              <a:rPr lang="cs-CZ" sz="1200" dirty="0"/>
              <a:t>, </a:t>
            </a:r>
            <a:r>
              <a:rPr lang="cs-CZ" sz="1200" dirty="0" err="1"/>
              <a:t>Eugène</a:t>
            </a:r>
            <a:r>
              <a:rPr lang="cs-CZ" sz="1200" dirty="0"/>
              <a:t> </a:t>
            </a:r>
            <a:r>
              <a:rPr lang="cs-CZ" sz="1200" dirty="0" err="1"/>
              <a:t>Rubens-Alcais</a:t>
            </a:r>
            <a:endParaRPr lang="cs-CZ" sz="1200" dirty="0"/>
          </a:p>
          <a:p>
            <a:pPr marL="594900" lvl="1" indent="-342900"/>
            <a:r>
              <a:rPr lang="cs-CZ" sz="1200" dirty="0"/>
              <a:t>mezinárodní federace – IWBF, IBSA, IWAS …</a:t>
            </a:r>
          </a:p>
          <a:p>
            <a:pPr marL="594900" lvl="1" indent="-342900"/>
            <a:r>
              <a:rPr lang="cs-CZ" sz="1200" dirty="0"/>
              <a:t>národní – ČATHS, ČSMPS, ČHSO, CDF (</a:t>
            </a:r>
            <a:r>
              <a:rPr lang="cs-CZ" sz="1200" dirty="0" err="1"/>
              <a:t>czech</a:t>
            </a:r>
            <a:r>
              <a:rPr lang="cs-CZ" sz="1200" dirty="0"/>
              <a:t> </a:t>
            </a:r>
            <a:r>
              <a:rPr lang="cs-CZ" sz="1200" dirty="0" err="1"/>
              <a:t>deaf</a:t>
            </a:r>
            <a:r>
              <a:rPr lang="cs-CZ" sz="1200" dirty="0"/>
              <a:t> </a:t>
            </a:r>
            <a:r>
              <a:rPr lang="cs-CZ" sz="1200" dirty="0" err="1"/>
              <a:t>football</a:t>
            </a:r>
            <a:r>
              <a:rPr lang="cs-CZ" sz="1200" dirty="0"/>
              <a:t>) …</a:t>
            </a:r>
          </a:p>
          <a:p>
            <a:pPr marL="594900" lvl="1" indent="-342900"/>
            <a:r>
              <a:rPr lang="cs-CZ" sz="1200" dirty="0"/>
              <a:t>Princip klasifikace (třídy), technický delegát, klasifikátoři …</a:t>
            </a:r>
            <a:endParaRPr lang="cs-CZ" sz="2000" dirty="0"/>
          </a:p>
          <a:p>
            <a:pPr marL="594900" lvl="1" indent="-342900"/>
            <a:endParaRPr lang="cs-CZ" sz="1200" dirty="0"/>
          </a:p>
          <a:p>
            <a:pPr marL="342900" indent="-342900">
              <a:lnSpc>
                <a:spcPct val="100000"/>
              </a:lnSpc>
            </a:pPr>
            <a:r>
              <a:rPr lang="cs-CZ" sz="2000" dirty="0"/>
              <a:t>Formáty </a:t>
            </a:r>
          </a:p>
          <a:p>
            <a:pPr marL="594900" lvl="1" indent="-342900"/>
            <a:r>
              <a:rPr lang="cs-CZ" sz="1200" dirty="0"/>
              <a:t>Separovaný – vrcholový sport viz výše</a:t>
            </a:r>
          </a:p>
          <a:p>
            <a:pPr marL="594900" lvl="1" indent="-342900"/>
            <a:r>
              <a:rPr lang="cs-CZ" sz="1200" dirty="0"/>
              <a:t>Paralelní – prolnutí dvou světů, prezentace i soutěž, začlenění mezi soutěže sportovců bez postižení, integrační charakter</a:t>
            </a:r>
          </a:p>
          <a:p>
            <a:pPr marL="594900" lvl="1" indent="-342900"/>
            <a:r>
              <a:rPr lang="cs-CZ" sz="1200" dirty="0"/>
              <a:t>Inklusivní – typický pro SO</a:t>
            </a:r>
          </a:p>
          <a:p>
            <a:pPr marL="594900" lvl="1" indent="-342900"/>
            <a:r>
              <a:rPr lang="cs-CZ" sz="1200" dirty="0"/>
              <a:t>Open – separovaný, různé typy postižení, bez klasifikace a limitů – velká volnost</a:t>
            </a:r>
          </a:p>
          <a:p>
            <a:pPr marL="342900" indent="-342900"/>
            <a:r>
              <a:rPr lang="cs-CZ" sz="2000" dirty="0"/>
              <a:t>Možné typy soutěží</a:t>
            </a:r>
          </a:p>
          <a:p>
            <a:pPr marL="594900" lvl="1" indent="-342900"/>
            <a:r>
              <a:rPr lang="cs-CZ" sz="1200" dirty="0"/>
              <a:t>Memoriály, lokální, …</a:t>
            </a:r>
          </a:p>
          <a:p>
            <a:pPr marL="342900" indent="-342900">
              <a:lnSpc>
                <a:spcPct val="100000"/>
              </a:lnSpc>
            </a:pPr>
            <a:endParaRPr lang="cs-CZ" sz="2000" dirty="0"/>
          </a:p>
          <a:p>
            <a:pPr marL="342900" indent="-342900">
              <a:lnSpc>
                <a:spcPct val="100000"/>
              </a:lnSpc>
            </a:pP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5330723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Schéma managementu zvolené akce s vymezením uvedených hledisek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2088572"/>
            <a:ext cx="10139911" cy="3743427"/>
          </a:xfrm>
        </p:spPr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cs-CZ" sz="2000" dirty="0"/>
              <a:t>RHSO</a:t>
            </a:r>
            <a:endParaRPr lang="cs-CZ" sz="400" dirty="0"/>
          </a:p>
          <a:p>
            <a:pPr marL="594900" lvl="1" indent="-342900"/>
            <a:r>
              <a:rPr lang="cs-CZ" sz="1200" dirty="0"/>
              <a:t>obsah – pro mentálně postižené, kombinované postižení, </a:t>
            </a:r>
          </a:p>
          <a:p>
            <a:pPr marL="594900" lvl="1" indent="-342900"/>
            <a:r>
              <a:rPr lang="cs-CZ" sz="1200" dirty="0"/>
              <a:t>Účel – sport a integrace </a:t>
            </a:r>
          </a:p>
          <a:p>
            <a:pPr marL="594900" lvl="1" indent="-342900"/>
            <a:r>
              <a:rPr lang="cs-CZ" sz="1200" dirty="0"/>
              <a:t>formát – open, inkluzivní</a:t>
            </a:r>
          </a:p>
          <a:p>
            <a:pPr marL="594900" lvl="1" indent="-342900"/>
            <a:endParaRPr lang="cs-CZ" sz="1200" dirty="0"/>
          </a:p>
          <a:p>
            <a:pPr marL="342900" indent="-342900"/>
            <a:r>
              <a:rPr lang="cs-CZ" sz="2000" dirty="0"/>
              <a:t>Paralympijské hry</a:t>
            </a:r>
          </a:p>
          <a:p>
            <a:pPr marL="594900" lvl="1" indent="-342900"/>
            <a:r>
              <a:rPr lang="cs-CZ" sz="1200" dirty="0"/>
              <a:t>Obsah – pro sportovně s klasifikací – tělesné (vozíčkáři, CP, amputace), zrakové postižení, mentální retardace</a:t>
            </a:r>
          </a:p>
          <a:p>
            <a:pPr marL="594900" lvl="1" indent="-342900"/>
            <a:r>
              <a:rPr lang="cs-CZ" sz="1200" dirty="0"/>
              <a:t>Účel – vrcholový sport</a:t>
            </a:r>
          </a:p>
          <a:p>
            <a:pPr marL="594900" lvl="1" indent="-342900"/>
            <a:r>
              <a:rPr lang="cs-CZ" sz="1200" dirty="0"/>
              <a:t>Formát – mistrovství</a:t>
            </a:r>
          </a:p>
          <a:p>
            <a:pPr marL="594900" lvl="1" indent="-342900"/>
            <a:endParaRPr lang="cs-CZ" sz="1200" dirty="0"/>
          </a:p>
          <a:p>
            <a:pPr marL="342900" indent="-342900">
              <a:lnSpc>
                <a:spcPct val="115000"/>
              </a:lnSpc>
            </a:pPr>
            <a:r>
              <a:rPr lang="cs-CZ" sz="2000" dirty="0" err="1"/>
              <a:t>Bariérovost</a:t>
            </a:r>
            <a:r>
              <a:rPr lang="cs-CZ" sz="2000" dirty="0"/>
              <a:t> – pohybová, komunikační</a:t>
            </a:r>
          </a:p>
          <a:p>
            <a:pPr marL="342900" indent="-342900">
              <a:lnSpc>
                <a:spcPct val="115000"/>
              </a:lnSpc>
            </a:pPr>
            <a:r>
              <a:rPr lang="cs-CZ" sz="2000" dirty="0"/>
              <a:t>Asistence, </a:t>
            </a:r>
            <a:r>
              <a:rPr lang="cs-CZ" sz="2000" dirty="0" err="1"/>
              <a:t>staff</a:t>
            </a:r>
            <a:r>
              <a:rPr lang="cs-CZ" sz="2000" dirty="0"/>
              <a:t> </a:t>
            </a:r>
          </a:p>
          <a:p>
            <a:pPr marL="342900" indent="-342900">
              <a:lnSpc>
                <a:spcPct val="115000"/>
              </a:lnSpc>
            </a:pPr>
            <a:r>
              <a:rPr lang="cs-CZ" sz="2000" dirty="0"/>
              <a:t>Kompenzační sportovní pomůcky</a:t>
            </a:r>
          </a:p>
          <a:p>
            <a:pPr marL="342900" indent="-342900">
              <a:lnSpc>
                <a:spcPct val="115000"/>
              </a:lnSpc>
            </a:pPr>
            <a:r>
              <a:rPr lang="cs-CZ" sz="2000" dirty="0"/>
              <a:t>Nezapomínat oblasti – ubytování, stravy, dopravy, dobrovolnictví</a:t>
            </a:r>
          </a:p>
        </p:txBody>
      </p:sp>
    </p:spTree>
    <p:extLst>
      <p:ext uri="{BB962C8B-B14F-4D97-AF65-F5344CB8AC3E}">
        <p14:creationId xmlns:p14="http://schemas.microsoft.com/office/powerpoint/2010/main" val="12852942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Formulujte (popište, vysvětlete) principiální podmínky, benefity a limity v managementu sportu osob s handicapem z hlediska: </a:t>
            </a:r>
            <a:b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samotných jedinců s handicapem, </a:t>
            </a:r>
            <a:b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sportovních klubů, spolků či institucí komunální politiky, </a:t>
            </a:r>
            <a:b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veřejnosti. </a:t>
            </a:r>
            <a:b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Vztáhněte k typům programů, uveďte příklad.</a:t>
            </a:r>
            <a:r>
              <a:rPr lang="cs-CZ" dirty="0">
                <a:effectLst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01180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odmínky, benefity a limity – hledisko jedince s handicapem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88002"/>
            <a:ext cx="10139911" cy="4139998"/>
          </a:xfrm>
        </p:spPr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cs-CZ" sz="2000" dirty="0"/>
              <a:t>Podmínky</a:t>
            </a:r>
          </a:p>
          <a:p>
            <a:pPr marL="594900" lvl="1" indent="-342900"/>
            <a:r>
              <a:rPr lang="cs-CZ" sz="1200" dirty="0"/>
              <a:t>Kompenzace</a:t>
            </a:r>
          </a:p>
          <a:p>
            <a:pPr marL="594900" lvl="1" indent="-342900"/>
            <a:r>
              <a:rPr lang="cs-CZ" sz="1200" dirty="0"/>
              <a:t>Bariéry</a:t>
            </a:r>
          </a:p>
          <a:p>
            <a:pPr marL="594900" lvl="1" indent="-342900"/>
            <a:r>
              <a:rPr lang="cs-CZ" sz="1200" dirty="0"/>
              <a:t>Komunikace</a:t>
            </a:r>
          </a:p>
          <a:p>
            <a:pPr marL="342900" indent="-342900"/>
            <a:r>
              <a:rPr lang="cs-CZ" sz="2000" dirty="0"/>
              <a:t>Benefity</a:t>
            </a:r>
          </a:p>
          <a:p>
            <a:pPr marL="594900" lvl="1" indent="-342900"/>
            <a:r>
              <a:rPr lang="cs-CZ" sz="1200" dirty="0"/>
              <a:t>Komfort</a:t>
            </a:r>
          </a:p>
          <a:p>
            <a:pPr marL="594900" lvl="1" indent="-342900"/>
            <a:r>
              <a:rPr lang="cs-CZ" sz="1200" dirty="0"/>
              <a:t>Rovnost a inkluze</a:t>
            </a:r>
          </a:p>
          <a:p>
            <a:pPr marL="594900" lvl="1" indent="-342900"/>
            <a:r>
              <a:rPr lang="cs-CZ" sz="1200" dirty="0"/>
              <a:t>Zdravotní</a:t>
            </a:r>
          </a:p>
          <a:p>
            <a:pPr marL="342900" indent="-342900"/>
            <a:r>
              <a:rPr lang="cs-CZ" sz="2000" dirty="0"/>
              <a:t>Limity</a:t>
            </a:r>
          </a:p>
          <a:p>
            <a:pPr marL="594900" lvl="1" indent="-342900"/>
            <a:r>
              <a:rPr lang="cs-CZ" sz="1200" dirty="0"/>
              <a:t>Zdravotní</a:t>
            </a:r>
          </a:p>
          <a:p>
            <a:pPr marL="594900" lvl="1" indent="-342900"/>
            <a:r>
              <a:rPr lang="cs-CZ" sz="1200" dirty="0"/>
              <a:t>komunikační</a:t>
            </a:r>
          </a:p>
          <a:p>
            <a:pPr marL="594900" lvl="1" indent="-342900"/>
            <a:endParaRPr lang="cs-CZ" dirty="0"/>
          </a:p>
          <a:p>
            <a:pPr marL="709200" lvl="1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8820048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odmínky, benefity a limity  - sportovních klubů, spolků či institucí komunální politiky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7468036" cy="4139998"/>
          </a:xfrm>
        </p:spPr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cs-CZ" sz="2000" dirty="0"/>
              <a:t>Podmínky</a:t>
            </a:r>
            <a:endParaRPr lang="cs-CZ" sz="300" dirty="0">
              <a:solidFill>
                <a:srgbClr val="0D0D0D"/>
              </a:solidFill>
              <a:highlight>
                <a:srgbClr val="FFFFFF"/>
              </a:highlight>
              <a:latin typeface="Söhne"/>
            </a:endParaRPr>
          </a:p>
          <a:p>
            <a:pPr marL="594900" lvl="1" indent="-342900"/>
            <a:r>
              <a:rPr lang="cs-CZ" sz="1200" dirty="0"/>
              <a:t>Přizpůsobení bariér a komunikace</a:t>
            </a:r>
          </a:p>
          <a:p>
            <a:pPr marL="594900" lvl="1" indent="-342900"/>
            <a:r>
              <a:rPr lang="cs-CZ" sz="1200" dirty="0"/>
              <a:t>Finanční a jiná náročnost </a:t>
            </a:r>
          </a:p>
          <a:p>
            <a:pPr marL="594900" lvl="1" indent="-342900"/>
            <a:endParaRPr lang="cs-CZ" sz="1200" dirty="0"/>
          </a:p>
          <a:p>
            <a:pPr marL="342900" indent="-342900"/>
            <a:r>
              <a:rPr lang="cs-CZ" sz="2000" dirty="0"/>
              <a:t>Benefity</a:t>
            </a:r>
          </a:p>
          <a:p>
            <a:pPr marL="594900" lvl="1" indent="-342900"/>
            <a:r>
              <a:rPr lang="cs-CZ" sz="1200" dirty="0"/>
              <a:t>CSR aktivita</a:t>
            </a:r>
          </a:p>
          <a:p>
            <a:pPr marL="594900" lvl="1" indent="-342900"/>
            <a:r>
              <a:rPr lang="cs-CZ" sz="1200" dirty="0"/>
              <a:t>Možnost dalšího financování klubu</a:t>
            </a:r>
          </a:p>
          <a:p>
            <a:pPr marL="594900" lvl="1" indent="-342900"/>
            <a:endParaRPr lang="cs-CZ" sz="1200" dirty="0"/>
          </a:p>
          <a:p>
            <a:pPr marL="342900" indent="-342900"/>
            <a:r>
              <a:rPr lang="cs-CZ" sz="2000" dirty="0"/>
              <a:t>Limity</a:t>
            </a:r>
          </a:p>
          <a:p>
            <a:pPr marL="594900" lvl="1" indent="-342900"/>
            <a:r>
              <a:rPr lang="cs-CZ" sz="1200" dirty="0"/>
              <a:t>Sport samotný</a:t>
            </a:r>
          </a:p>
          <a:p>
            <a:pPr marL="594900" lvl="1" indent="-342900"/>
            <a:r>
              <a:rPr lang="cs-CZ" sz="1200" dirty="0" err="1"/>
              <a:t>Bariérovost</a:t>
            </a:r>
            <a:r>
              <a:rPr lang="cs-CZ" sz="1200" dirty="0"/>
              <a:t> </a:t>
            </a:r>
          </a:p>
          <a:p>
            <a:pPr marL="594900" lvl="1" indent="-342900"/>
            <a:r>
              <a:rPr lang="cs-CZ" sz="1200" dirty="0"/>
              <a:t>komunikace</a:t>
            </a:r>
          </a:p>
          <a:p>
            <a:pPr marL="594900" lvl="1" indent="-342900"/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0379231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6525</TotalTime>
  <Words>588</Words>
  <Application>Microsoft Macintosh PowerPoint</Application>
  <PresentationFormat>Širokoúhlá obrazovka</PresentationFormat>
  <Paragraphs>125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Söhne</vt:lpstr>
      <vt:lpstr>Tahoma</vt:lpstr>
      <vt:lpstr>Wingdings</vt:lpstr>
      <vt:lpstr>Prezentace_MU_CZ</vt:lpstr>
      <vt:lpstr>Opakování na SZZ</vt:lpstr>
      <vt:lpstr>Vymezte základní terminologii na charakteristiku osob s handicapem dle hledisek:  a) obsahu,  b) účelu,  c) úrovně sportovních soutěží.  Popište schéma managementu zvolené akce s vymezením uvedených hledisek (akce minimálně jednodenní). </vt:lpstr>
      <vt:lpstr>A) Terminologie dle hlediska obsahu  </vt:lpstr>
      <vt:lpstr>B) Terminologie dle hlediska účelu  </vt:lpstr>
      <vt:lpstr>C) Terminologie dle úrovně sportovních soutěží </vt:lpstr>
      <vt:lpstr>Schéma managementu zvolené akce s vymezením uvedených hledisek</vt:lpstr>
      <vt:lpstr>Formulujte (popište, vysvětlete) principiální podmínky, benefity a limity v managementu sportu osob s handicapem z hlediska:  a) samotných jedinců s handicapem,  b) sportovních klubů, spolků či institucí komunální politiky,  c) veřejnosti.  Vztáhněte k typům programů, uveďte příklad. </vt:lpstr>
      <vt:lpstr>Podmínky, benefity a limity – hledisko jedince s handicapem</vt:lpstr>
      <vt:lpstr>Podmínky, benefity a limity  - sportovních klubů, spolků či institucí komunální politiky</vt:lpstr>
      <vt:lpstr>Podmínky, benefity a limity  - veřejnost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ve sportu hendikepovaných úvod a seznámení</dc:title>
  <dc:creator>Vojtěch Kocůrek</dc:creator>
  <cp:lastModifiedBy>Vojtěch Kocůrek</cp:lastModifiedBy>
  <cp:revision>63</cp:revision>
  <cp:lastPrinted>1601-01-01T00:00:00Z</cp:lastPrinted>
  <dcterms:created xsi:type="dcterms:W3CDTF">2024-02-18T15:20:23Z</dcterms:created>
  <dcterms:modified xsi:type="dcterms:W3CDTF">2024-04-18T12:35:46Z</dcterms:modified>
</cp:coreProperties>
</file>