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Organizační identita a </a:t>
            </a:r>
            <a:r>
              <a:rPr lang="sk-SK" dirty="0" err="1"/>
              <a:t>kultura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8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Profesní</a:t>
            </a:r>
            <a:r>
              <a:rPr lang="sk-SK" dirty="0"/>
              <a:t> identita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konkrétní, celistvá a ničím nezaměnitelná podstata, kterou se od sebe odlišují jednotlivá lidská individua </a:t>
            </a:r>
          </a:p>
          <a:p>
            <a:r>
              <a:rPr lang="cs-CZ" dirty="0"/>
              <a:t>relativně stabilní, přetrvávající schéma vlastností, víry, hodnot, motivů a zkušeností, kterými lidé popisují sami sebe v profesionální roli.</a:t>
            </a:r>
          </a:p>
          <a:p>
            <a:endParaRPr lang="sk-SK" dirty="0"/>
          </a:p>
          <a:p>
            <a:r>
              <a:rPr lang="sk-SK" dirty="0"/>
              <a:t>Jak </a:t>
            </a:r>
            <a:r>
              <a:rPr lang="sk-SK" dirty="0" err="1"/>
              <a:t>se</a:t>
            </a:r>
            <a:r>
              <a:rPr lang="sk-SK" dirty="0"/>
              <a:t> chceme vid</a:t>
            </a:r>
            <a:r>
              <a:rPr lang="cs-CZ" dirty="0" err="1"/>
              <a:t>ět</a:t>
            </a:r>
            <a:r>
              <a:rPr lang="cs-CZ" dirty="0"/>
              <a:t> sami, jak chceme, aby nás viděli jiní</a:t>
            </a:r>
          </a:p>
          <a:p>
            <a:r>
              <a:rPr lang="cs-CZ" dirty="0"/>
              <a:t>Formuje se postupně v průběhu profesní dráhy</a:t>
            </a:r>
          </a:p>
          <a:p>
            <a:pPr algn="r"/>
            <a:r>
              <a:rPr lang="cs-CZ" dirty="0"/>
              <a:t>Kdo jsem?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1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52939"/>
          </a:xfrm>
        </p:spPr>
        <p:txBody>
          <a:bodyPr/>
          <a:lstStyle/>
          <a:p>
            <a:r>
              <a:rPr lang="cs-CZ" dirty="0"/>
              <a:t>Firemní / korporátní identita (organizace)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762539"/>
            <a:ext cx="9905998" cy="4028661"/>
          </a:xfrm>
        </p:spPr>
        <p:txBody>
          <a:bodyPr>
            <a:normAutofit/>
          </a:bodyPr>
          <a:lstStyle/>
          <a:p>
            <a:r>
              <a:rPr lang="cs-CZ" dirty="0"/>
              <a:t>vypovídá „o sobě“ (jaká firma je) a „pro sebe“ (jaká chce být) </a:t>
            </a:r>
          </a:p>
          <a:p>
            <a:r>
              <a:rPr lang="cs-CZ" dirty="0"/>
              <a:t>Firemní image vypovídá „o </a:t>
            </a:r>
            <a:r>
              <a:rPr lang="cs-CZ" dirty="0" err="1"/>
              <a:t>sobě“„pro</a:t>
            </a:r>
            <a:r>
              <a:rPr lang="cs-CZ" dirty="0"/>
              <a:t> jiné“</a:t>
            </a:r>
          </a:p>
          <a:p>
            <a:r>
              <a:rPr lang="cs-CZ" dirty="0"/>
              <a:t>Základní prvky jsou</a:t>
            </a:r>
          </a:p>
          <a:p>
            <a:pPr lvl="1"/>
            <a:r>
              <a:rPr lang="cs-CZ" dirty="0"/>
              <a:t>firemní design, </a:t>
            </a:r>
          </a:p>
          <a:p>
            <a:pPr lvl="1"/>
            <a:r>
              <a:rPr lang="cs-CZ" dirty="0"/>
              <a:t>firemní komunikace, </a:t>
            </a:r>
          </a:p>
          <a:p>
            <a:pPr lvl="1"/>
            <a:r>
              <a:rPr lang="cs-CZ" dirty="0"/>
              <a:t>firemní kultura, </a:t>
            </a:r>
          </a:p>
          <a:p>
            <a:pPr lvl="1"/>
            <a:r>
              <a:rPr lang="cs-CZ" dirty="0"/>
              <a:t>produkt či služba. </a:t>
            </a:r>
          </a:p>
          <a:p>
            <a:endParaRPr lang="cs-CZ" dirty="0"/>
          </a:p>
          <a:p>
            <a:pPr algn="r"/>
            <a:r>
              <a:rPr lang="cs-CZ" dirty="0"/>
              <a:t>Kdo jsme?</a:t>
            </a:r>
          </a:p>
        </p:txBody>
      </p:sp>
    </p:spTree>
    <p:extLst>
      <p:ext uri="{BB962C8B-B14F-4D97-AF65-F5344CB8AC3E}">
        <p14:creationId xmlns:p14="http://schemas.microsoft.com/office/powerpoint/2010/main" val="44401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61425"/>
            <a:ext cx="8283657" cy="67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F8290-6386-4E54-95FF-AC197175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1E74F1-0CF7-4C13-8823-84C52C0A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ve skupinách:</a:t>
            </a:r>
          </a:p>
          <a:p>
            <a:r>
              <a:rPr lang="cs-CZ" dirty="0"/>
              <a:t>Vyberte bezpečnostní složku z ČR a uveďte její:</a:t>
            </a:r>
          </a:p>
          <a:p>
            <a:pPr lvl="1"/>
            <a:r>
              <a:rPr lang="cs-CZ" dirty="0"/>
              <a:t>Design</a:t>
            </a:r>
          </a:p>
          <a:p>
            <a:pPr lvl="1"/>
            <a:r>
              <a:rPr lang="cs-CZ" dirty="0"/>
              <a:t>Komunikaci</a:t>
            </a:r>
          </a:p>
          <a:p>
            <a:pPr lvl="1"/>
            <a:r>
              <a:rPr lang="cs-CZ" dirty="0"/>
              <a:t>Kulturu</a:t>
            </a:r>
          </a:p>
          <a:p>
            <a:pPr lvl="1"/>
            <a:r>
              <a:rPr lang="cs-CZ" dirty="0"/>
              <a:t>Produkt/službu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7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0417"/>
          </a:xfrm>
        </p:spPr>
        <p:txBody>
          <a:bodyPr/>
          <a:lstStyle/>
          <a:p>
            <a:r>
              <a:rPr lang="cs-CZ" dirty="0"/>
              <a:t>Profesní identifikace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členové organizace definují sama sebe (alespoň částečně) v souladu s tím, co organizace reprezentuje:</a:t>
            </a:r>
          </a:p>
          <a:p>
            <a:pPr lvl="1"/>
            <a:r>
              <a:rPr lang="cs-CZ" dirty="0"/>
              <a:t>Pozitivní postoj</a:t>
            </a:r>
          </a:p>
          <a:p>
            <a:pPr lvl="1"/>
            <a:r>
              <a:rPr lang="cs-CZ" dirty="0"/>
              <a:t>Negativní postoj</a:t>
            </a:r>
          </a:p>
          <a:p>
            <a:pPr lvl="1"/>
            <a:r>
              <a:rPr lang="cs-CZ" dirty="0"/>
              <a:t>Neutrální postoj</a:t>
            </a:r>
          </a:p>
          <a:p>
            <a:pPr lvl="1"/>
            <a:r>
              <a:rPr lang="cs-CZ" dirty="0"/>
              <a:t>Ambivalentní postoj</a:t>
            </a:r>
          </a:p>
          <a:p>
            <a:r>
              <a:rPr lang="cs-CZ" dirty="0"/>
              <a:t>zaměstnanci identifikující se se svým zaměstnáním vykazují vyšší motivační úroveň, lepší sdílení informací, koordinovanou spolupráci, spokojenost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33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soustava sdíleného přesvědčení, předpokladů, postojů, domněnek, idejí, norem a hodnot existujících v organizaci, které se promítají do vzorců chování zaměstnanců a ovlivňují jejich výkon: </a:t>
            </a:r>
          </a:p>
          <a:p>
            <a:pPr lvl="1"/>
            <a:r>
              <a:rPr lang="cs-CZ" sz="1300" dirty="0"/>
              <a:t>základní přesvědčení (v organizaci přijaté a nezpochybnitelné představy o fungování reality), </a:t>
            </a:r>
          </a:p>
          <a:p>
            <a:pPr lvl="1"/>
            <a:r>
              <a:rPr lang="cs-CZ" sz="1300" dirty="0"/>
              <a:t>Hodnoty (deklarované </a:t>
            </a:r>
            <a:r>
              <a:rPr lang="cs-CZ" sz="1300" dirty="0" err="1"/>
              <a:t>vs</a:t>
            </a:r>
            <a:r>
              <a:rPr lang="cs-CZ" sz="1300" dirty="0"/>
              <a:t> skutečně zastávané) </a:t>
            </a:r>
          </a:p>
          <a:p>
            <a:pPr lvl="1"/>
            <a:r>
              <a:rPr lang="cs-CZ" sz="1300" dirty="0"/>
              <a:t>Normy (psané i nepsané), </a:t>
            </a:r>
          </a:p>
          <a:p>
            <a:pPr lvl="1"/>
            <a:r>
              <a:rPr lang="cs-CZ" sz="1300" dirty="0"/>
              <a:t>Postoje (vztah k objektu: osoba, věc, událost, problém; mají kognitivní, afektivní, konativní složku), </a:t>
            </a:r>
          </a:p>
          <a:p>
            <a:pPr lvl="1"/>
            <a:r>
              <a:rPr lang="cs-CZ" sz="1300" dirty="0"/>
              <a:t>Artefakty(materiální, nemateriální).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1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EE999-8C0E-4104-A40C-11E643C6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DD629E-04DD-41F4-8896-DFC4E006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ve skupinách:</a:t>
            </a:r>
          </a:p>
          <a:p>
            <a:r>
              <a:rPr lang="cs-CZ" dirty="0"/>
              <a:t>Vyberte bezpečnostní složku z ČR a uveďte její:</a:t>
            </a:r>
          </a:p>
          <a:p>
            <a:pPr lvl="1"/>
            <a:r>
              <a:rPr lang="cs-CZ" sz="1300" dirty="0"/>
              <a:t>základní přesvědčení (v organizaci přijaté a nezpochybnitelné představy o fungování reality), </a:t>
            </a:r>
          </a:p>
          <a:p>
            <a:pPr lvl="1"/>
            <a:r>
              <a:rPr lang="cs-CZ" sz="1300" dirty="0"/>
              <a:t>Hodnoty (deklarované </a:t>
            </a:r>
            <a:r>
              <a:rPr lang="cs-CZ" sz="1300" dirty="0" err="1"/>
              <a:t>vs</a:t>
            </a:r>
            <a:r>
              <a:rPr lang="cs-CZ" sz="1300" dirty="0"/>
              <a:t> skutečně zastávané) </a:t>
            </a:r>
          </a:p>
          <a:p>
            <a:pPr lvl="1"/>
            <a:r>
              <a:rPr lang="cs-CZ" sz="1300" dirty="0"/>
              <a:t>Normy (psané i nepsané), </a:t>
            </a:r>
          </a:p>
          <a:p>
            <a:pPr lvl="1"/>
            <a:r>
              <a:rPr lang="cs-CZ" sz="1300" dirty="0"/>
              <a:t>Postoje (vztah k objektu: osoba, věc, událost, problém; mají kognitivní, afektivní, konativní složku), </a:t>
            </a:r>
          </a:p>
          <a:p>
            <a:pPr lvl="1"/>
            <a:r>
              <a:rPr lang="cs-CZ" sz="1300" dirty="0"/>
              <a:t>Artefakty(materiální, nemateriální).</a:t>
            </a:r>
          </a:p>
          <a:p>
            <a:r>
              <a:rPr lang="cs-CZ" dirty="0"/>
              <a:t>Najděte dokumenty vybrané organizace vztahující se k organizační kultuře</a:t>
            </a:r>
          </a:p>
        </p:txBody>
      </p:sp>
    </p:spTree>
    <p:extLst>
      <p:ext uri="{BB962C8B-B14F-4D97-AF65-F5344CB8AC3E}">
        <p14:creationId xmlns:p14="http://schemas.microsoft.com/office/powerpoint/2010/main" val="424644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5130"/>
          </a:xfrm>
        </p:spPr>
        <p:txBody>
          <a:bodyPr/>
          <a:lstStyle/>
          <a:p>
            <a:r>
              <a:rPr lang="cs-CZ" dirty="0" err="1"/>
              <a:t>Scheinův</a:t>
            </a:r>
            <a:r>
              <a:rPr lang="cs-CZ" dirty="0"/>
              <a:t> model organizační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61" y="1393747"/>
            <a:ext cx="4015409" cy="52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9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4247</TotalTime>
  <Words>363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Síť</vt:lpstr>
      <vt:lpstr>Organizační identita a kultura</vt:lpstr>
      <vt:lpstr>Profesní identita</vt:lpstr>
      <vt:lpstr>Firemní / korporátní identita (organizace)</vt:lpstr>
      <vt:lpstr>Prezentace aplikace PowerPoint</vt:lpstr>
      <vt:lpstr>Seminární úkol</vt:lpstr>
      <vt:lpstr>Profesní identifikace</vt:lpstr>
      <vt:lpstr>Organizační kultura</vt:lpstr>
      <vt:lpstr>Seminární úkol</vt:lpstr>
      <vt:lpstr>Scheinův model organizační kultury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Organizační identita a kultura</dc:title>
  <dc:creator>Zdenko Reguli</dc:creator>
  <cp:lastModifiedBy>Zdenko Reguli</cp:lastModifiedBy>
  <cp:revision>5</cp:revision>
  <dcterms:created xsi:type="dcterms:W3CDTF">2020-03-06T12:53:17Z</dcterms:created>
  <dcterms:modified xsi:type="dcterms:W3CDTF">2022-04-21T12:32:58Z</dcterms:modified>
</cp:coreProperties>
</file>