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1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90" autoAdjust="0"/>
    <p:restoredTop sz="86403" autoAdjust="0"/>
  </p:normalViewPr>
  <p:slideViewPr>
    <p:cSldViewPr snapToGrid="0">
      <p:cViewPr varScale="1">
        <p:scale>
          <a:sx n="116" d="100"/>
          <a:sy n="116" d="100"/>
        </p:scale>
        <p:origin x="632" y="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82369C-F81A-460F-8F5B-DC743A9342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5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1E3D75B-E478-4EBC-80D8-B08BA981A3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51360-BD96-4342-8301-0F88281E79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1826C9-B608-4C1B-9DAF-7F20F7DD69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33ED1-C4B6-428E-A403-310EEEC02F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20E79-A4D3-4B9C-9420-24C998691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34A2B-6CCF-4478-8788-3E23F1D650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1E892-50E4-4095-A007-ED0B2091FC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82621-9BBD-4A86-B7DC-49212CC2D6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1B63D3-67C5-4A55-B906-E002F1B33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07DE6-DE9B-47B1-935B-2B5F427FF7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A681B-E7ED-4FCE-BB70-2900093611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3C44D4-C715-4AE6-BF14-1B68A351F1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defRPr sz="3200">
          <a:solidFill>
            <a:srgbClr val="00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10000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olicieCZ/posts/2673670359350359?comment_id=2687982191252509" TargetMode="External"/><Relationship Id="rId2" Type="http://schemas.openxmlformats.org/officeDocument/2006/relationships/hyperlink" Target="https://www.youtube.com/watch?v=xBV0QBX4oA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Sebeobrana seniorů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4" y="5062888"/>
            <a:ext cx="5951187" cy="575912"/>
          </a:xfrm>
        </p:spPr>
        <p:txBody>
          <a:bodyPr/>
          <a:lstStyle/>
          <a:p>
            <a:r>
              <a:rPr lang="cs-CZ" dirty="0"/>
              <a:t>SEBS, Sebeobrana specifických skupin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A6B5B-FC9D-455A-9376-E2AAC0893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168" y="340344"/>
            <a:ext cx="2279146" cy="749271"/>
          </a:xfrm>
        </p:spPr>
        <p:txBody>
          <a:bodyPr/>
          <a:lstStyle/>
          <a:p>
            <a:r>
              <a:rPr lang="cs-CZ" dirty="0"/>
              <a:t>Specifika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3F3AA0-1976-4F53-AD12-3735C49FB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6314" y="401077"/>
            <a:ext cx="6326187" cy="4525963"/>
          </a:xfrm>
        </p:spPr>
        <p:txBody>
          <a:bodyPr/>
          <a:lstStyle/>
          <a:p>
            <a:r>
              <a:rPr lang="cs-CZ" dirty="0"/>
              <a:t>Hrozby: krádeže, loupeže, podvod</a:t>
            </a:r>
          </a:p>
          <a:p>
            <a:r>
              <a:rPr lang="cs-CZ" dirty="0"/>
              <a:t>Prostředí</a:t>
            </a:r>
          </a:p>
          <a:p>
            <a:r>
              <a:rPr lang="cs-CZ" dirty="0"/>
              <a:t>Prostředky</a:t>
            </a:r>
          </a:p>
          <a:p>
            <a:r>
              <a:rPr lang="cs-CZ" dirty="0"/>
              <a:t>Didaktika</a:t>
            </a:r>
          </a:p>
          <a:p>
            <a:endParaRPr lang="cs-CZ" dirty="0"/>
          </a:p>
          <a:p>
            <a:r>
              <a:rPr lang="cs-CZ" dirty="0"/>
              <a:t>Útoky na seniory jsou, podobně jako u dětí, vedeny účelně s využitím jejich naivity a fyzické převahy útočníka</a:t>
            </a:r>
          </a:p>
          <a:p>
            <a:endParaRPr lang="cs-CZ" b="1" dirty="0"/>
          </a:p>
          <a:p>
            <a:r>
              <a:rPr lang="cs-CZ" b="1" dirty="0"/>
              <a:t>Specifika cílové skupiny</a:t>
            </a:r>
          </a:p>
          <a:p>
            <a:pPr lvl="1"/>
            <a:r>
              <a:rPr lang="cs-CZ" dirty="0"/>
              <a:t>osamělost a odloučení někdy dezorientace ve společnosti</a:t>
            </a:r>
          </a:p>
          <a:p>
            <a:pPr lvl="1"/>
            <a:r>
              <a:rPr lang="cs-CZ" dirty="0"/>
              <a:t>důvěřivost k cizím lidem</a:t>
            </a:r>
          </a:p>
          <a:p>
            <a:pPr lvl="1"/>
            <a:r>
              <a:rPr lang="cs-CZ" dirty="0"/>
              <a:t>Involuční změny (demence, ztráta síly, rychlosti pohyblivosti).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746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03513" y="274638"/>
            <a:ext cx="6316662" cy="774516"/>
          </a:xfrm>
        </p:spPr>
        <p:txBody>
          <a:bodyPr/>
          <a:lstStyle/>
          <a:p>
            <a:r>
              <a:rPr lang="cs-CZ" dirty="0"/>
              <a:t>týrání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93988" y="1318662"/>
            <a:ext cx="6326187" cy="4807502"/>
          </a:xfrm>
        </p:spPr>
        <p:txBody>
          <a:bodyPr/>
          <a:lstStyle/>
          <a:p>
            <a:r>
              <a:rPr lang="cs-CZ" dirty="0"/>
              <a:t>Strach ze samoty</a:t>
            </a:r>
          </a:p>
          <a:p>
            <a:r>
              <a:rPr lang="cs-CZ" dirty="0"/>
              <a:t>Generační hodnoty (respektování  manželství, nedotknutelnost rodiny)</a:t>
            </a:r>
          </a:p>
          <a:p>
            <a:r>
              <a:rPr lang="cs-CZ" dirty="0"/>
              <a:t>Obavy o fyzické a psychické  zdraví (vlastní či pachatele)</a:t>
            </a:r>
          </a:p>
          <a:p>
            <a:r>
              <a:rPr lang="cs-CZ" dirty="0"/>
              <a:t>Objektivní závislost na tyranovi (finanční, v mobilitě…)</a:t>
            </a:r>
          </a:p>
          <a:p>
            <a:r>
              <a:rPr lang="cs-CZ" dirty="0"/>
              <a:t>Sousedská pouta, zakotvení v určitém místě</a:t>
            </a:r>
          </a:p>
          <a:p>
            <a:r>
              <a:rPr lang="cs-CZ" dirty="0"/>
              <a:t>Komplikovanější přístup k sociálním službám</a:t>
            </a:r>
          </a:p>
          <a:p>
            <a:r>
              <a:rPr lang="cs-CZ" dirty="0"/>
              <a:t>Strach z odvety</a:t>
            </a:r>
          </a:p>
          <a:p>
            <a:r>
              <a:rPr lang="cs-CZ" dirty="0"/>
              <a:t>Normalizace týrání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Fyzická obrana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Menší síla, stabilita</a:t>
            </a:r>
          </a:p>
          <a:p>
            <a:r>
              <a:rPr lang="cs-CZ" dirty="0"/>
              <a:t>Improvizované zbraně</a:t>
            </a:r>
          </a:p>
          <a:p>
            <a:r>
              <a:rPr lang="cs-CZ" dirty="0"/>
              <a:t>Alarmy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4">
            <a:extLst>
              <a:ext uri="{FF2B5EF4-FFF2-40B4-BE49-F238E27FC236}">
                <a16:creationId xmlns:a16="http://schemas.microsoft.com/office/drawing/2014/main" id="{29FE6D90-E111-4B68-9B0F-3849CE0A1B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09080" y="3395866"/>
            <a:ext cx="5308297" cy="298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1446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hlinkClick r:id="rId2"/>
              </a:rPr>
              <a:t>https://www.youtube.com/watch?v=xBV0QBX4oAU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– krav </a:t>
            </a:r>
            <a:r>
              <a:rPr lang="cs-CZ" dirty="0" err="1">
                <a:solidFill>
                  <a:schemeClr val="bg1">
                    <a:lumMod val="10000"/>
                  </a:schemeClr>
                </a:solidFill>
              </a:rPr>
              <a:t>maga</a:t>
            </a:r>
            <a:r>
              <a:rPr lang="cs-CZ" dirty="0">
                <a:solidFill>
                  <a:schemeClr val="bg1">
                    <a:lumMod val="10000"/>
                  </a:schemeClr>
                </a:solidFill>
              </a:rPr>
              <a:t> v barvy života</a:t>
            </a:r>
          </a:p>
          <a:p>
            <a:r>
              <a:rPr lang="cs-CZ" dirty="0">
                <a:hlinkClick r:id="rId3"/>
              </a:rPr>
              <a:t>https://www.facebook.com/PolicieCZ/posts/2673670359350359?comment_id=2687982191252509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 descr="senior_napadená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878" y="96253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636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ind_3157_slide">
  <a:themeElements>
    <a:clrScheme name="Motiv sady Office 2">
      <a:dk1>
        <a:srgbClr val="000000"/>
      </a:dk1>
      <a:lt1>
        <a:srgbClr val="BCD2EE"/>
      </a:lt1>
      <a:dk2>
        <a:srgbClr val="000000"/>
      </a:dk2>
      <a:lt2>
        <a:srgbClr val="B2B2B2"/>
      </a:lt2>
      <a:accent1>
        <a:srgbClr val="6C66CC"/>
      </a:accent1>
      <a:accent2>
        <a:srgbClr val="2986A3"/>
      </a:accent2>
      <a:accent3>
        <a:srgbClr val="DAE5F5"/>
      </a:accent3>
      <a:accent4>
        <a:srgbClr val="000000"/>
      </a:accent4>
      <a:accent5>
        <a:srgbClr val="BAB8E2"/>
      </a:accent5>
      <a:accent6>
        <a:srgbClr val="247993"/>
      </a:accent6>
      <a:hlink>
        <a:srgbClr val="2E496B"/>
      </a:hlink>
      <a:folHlink>
        <a:srgbClr val="312E6B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DAE5F5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DAE5F5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DAE5F5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BCD2EE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DAE5F5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0E0F3"/>
        </a:accent1>
        <a:accent2>
          <a:srgbClr val="6B9BD9"/>
        </a:accent2>
        <a:accent3>
          <a:srgbClr val="FFFFFF"/>
        </a:accent3>
        <a:accent4>
          <a:srgbClr val="000000"/>
        </a:accent4>
        <a:accent5>
          <a:srgbClr val="E4EDF8"/>
        </a:accent5>
        <a:accent6>
          <a:srgbClr val="608CC4"/>
        </a:accent6>
        <a:hlink>
          <a:srgbClr val="2E496B"/>
        </a:hlink>
        <a:folHlink>
          <a:srgbClr val="295FA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66CC"/>
        </a:accent1>
        <a:accent2>
          <a:srgbClr val="2986A3"/>
        </a:accent2>
        <a:accent3>
          <a:srgbClr val="FFFFFF"/>
        </a:accent3>
        <a:accent4>
          <a:srgbClr val="000000"/>
        </a:accent4>
        <a:accent5>
          <a:srgbClr val="BAB8E2"/>
        </a:accent5>
        <a:accent6>
          <a:srgbClr val="247993"/>
        </a:accent6>
        <a:hlink>
          <a:srgbClr val="2E496B"/>
        </a:hlink>
        <a:folHlink>
          <a:srgbClr val="31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6B33"/>
        </a:accent1>
        <a:accent2>
          <a:srgbClr val="CBAA33"/>
        </a:accent2>
        <a:accent3>
          <a:srgbClr val="FFFFFF"/>
        </a:accent3>
        <a:accent4>
          <a:srgbClr val="000000"/>
        </a:accent4>
        <a:accent5>
          <a:srgbClr val="E2BAAD"/>
        </a:accent5>
        <a:accent6>
          <a:srgbClr val="B89A2D"/>
        </a:accent6>
        <a:hlink>
          <a:srgbClr val="6B442E"/>
        </a:hlink>
        <a:folHlink>
          <a:srgbClr val="2E49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8E33"/>
        </a:accent1>
        <a:accent2>
          <a:srgbClr val="ACCB33"/>
        </a:accent2>
        <a:accent3>
          <a:srgbClr val="FFFFFF"/>
        </a:accent3>
        <a:accent4>
          <a:srgbClr val="000000"/>
        </a:accent4>
        <a:accent5>
          <a:srgbClr val="E2C6AD"/>
        </a:accent5>
        <a:accent6>
          <a:srgbClr val="9BB82D"/>
        </a:accent6>
        <a:hlink>
          <a:srgbClr val="6B2E55"/>
        </a:hlink>
        <a:folHlink>
          <a:srgbClr val="2453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ind_3157_slide</Template>
  <TotalTime>563</TotalTime>
  <Words>161</Words>
  <Application>Microsoft Office PowerPoint</Application>
  <PresentationFormat>Předvádění na obrazovce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7" baseType="lpstr">
      <vt:lpstr>Arial</vt:lpstr>
      <vt:lpstr>ind_3157_slide</vt:lpstr>
      <vt:lpstr>Sebeobrana seniorů</vt:lpstr>
      <vt:lpstr>Specifika</vt:lpstr>
      <vt:lpstr>týrání</vt:lpstr>
      <vt:lpstr>Fyzická obrana</vt:lpstr>
      <vt:lpstr>Prezentace aplikace PowerPoint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Sebeobrana seniorů</dc:title>
  <dc:creator>142803</dc:creator>
  <cp:lastModifiedBy>Jitka Čihounková</cp:lastModifiedBy>
  <cp:revision>24</cp:revision>
  <dcterms:created xsi:type="dcterms:W3CDTF">2014-08-14T10:10:35Z</dcterms:created>
  <dcterms:modified xsi:type="dcterms:W3CDTF">2023-05-05T11:09:21Z</dcterms:modified>
</cp:coreProperties>
</file>