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sldIdLst>
    <p:sldId id="257" r:id="rId2"/>
    <p:sldId id="258" r:id="rId3"/>
    <p:sldId id="259" r:id="rId4"/>
    <p:sldId id="260" r:id="rId5"/>
    <p:sldId id="261" r:id="rId6"/>
    <p:sldId id="373" r:id="rId7"/>
    <p:sldId id="374" r:id="rId8"/>
    <p:sldId id="264" r:id="rId9"/>
    <p:sldId id="265" r:id="rId10"/>
    <p:sldId id="269" r:id="rId11"/>
    <p:sldId id="270" r:id="rId12"/>
    <p:sldId id="271" r:id="rId13"/>
    <p:sldId id="272" r:id="rId14"/>
    <p:sldId id="273" r:id="rId15"/>
    <p:sldId id="274" r:id="rId16"/>
    <p:sldId id="275" r:id="rId17"/>
    <p:sldId id="276" r:id="rId18"/>
    <p:sldId id="277" r:id="rId19"/>
    <p:sldId id="278" r:id="rId20"/>
    <p:sldId id="279" r:id="rId21"/>
    <p:sldId id="370" r:id="rId22"/>
    <p:sldId id="371" r:id="rId23"/>
    <p:sldId id="372" r:id="rId24"/>
    <p:sldId id="281" r:id="rId25"/>
    <p:sldId id="376" r:id="rId26"/>
    <p:sldId id="377" r:id="rId27"/>
    <p:sldId id="378" r:id="rId28"/>
    <p:sldId id="379" r:id="rId29"/>
    <p:sldId id="380" r:id="rId30"/>
    <p:sldId id="384" r:id="rId31"/>
    <p:sldId id="381" r:id="rId32"/>
    <p:sldId id="382" r:id="rId33"/>
    <p:sldId id="383" r:id="rId34"/>
    <p:sldId id="387" r:id="rId35"/>
    <p:sldId id="388" r:id="rId36"/>
    <p:sldId id="386" r:id="rId37"/>
    <p:sldId id="385" r:id="rId38"/>
    <p:sldId id="389" r:id="rId39"/>
    <p:sldId id="405" r:id="rId40"/>
    <p:sldId id="390" r:id="rId41"/>
    <p:sldId id="282" r:id="rId42"/>
    <p:sldId id="391" r:id="rId43"/>
    <p:sldId id="392" r:id="rId44"/>
    <p:sldId id="393" r:id="rId45"/>
    <p:sldId id="394" r:id="rId46"/>
    <p:sldId id="396" r:id="rId47"/>
    <p:sldId id="397" r:id="rId48"/>
    <p:sldId id="398" r:id="rId49"/>
    <p:sldId id="399" r:id="rId50"/>
    <p:sldId id="395" r:id="rId51"/>
    <p:sldId id="400" r:id="rId52"/>
    <p:sldId id="401" r:id="rId53"/>
    <p:sldId id="402" r:id="rId54"/>
    <p:sldId id="403" r:id="rId55"/>
    <p:sldId id="287" r:id="rId56"/>
    <p:sldId id="288" r:id="rId57"/>
    <p:sldId id="404" r:id="rId58"/>
    <p:sldId id="406" r:id="rId59"/>
    <p:sldId id="407" r:id="rId60"/>
    <p:sldId id="409" r:id="rId61"/>
    <p:sldId id="412" r:id="rId62"/>
    <p:sldId id="408" r:id="rId63"/>
    <p:sldId id="413" r:id="rId64"/>
    <p:sldId id="411" r:id="rId65"/>
    <p:sldId id="285" r:id="rId66"/>
    <p:sldId id="425" r:id="rId67"/>
    <p:sldId id="426" r:id="rId68"/>
    <p:sldId id="424" r:id="rId69"/>
    <p:sldId id="414" r:id="rId70"/>
    <p:sldId id="283" r:id="rId71"/>
    <p:sldId id="417" r:id="rId72"/>
    <p:sldId id="418" r:id="rId73"/>
    <p:sldId id="419" r:id="rId74"/>
    <p:sldId id="420" r:id="rId75"/>
    <p:sldId id="290" r:id="rId76"/>
    <p:sldId id="291" r:id="rId77"/>
    <p:sldId id="292" r:id="rId78"/>
    <p:sldId id="294" r:id="rId79"/>
    <p:sldId id="296" r:id="rId80"/>
    <p:sldId id="295" r:id="rId81"/>
    <p:sldId id="427" r:id="rId82"/>
    <p:sldId id="428" r:id="rId83"/>
    <p:sldId id="284" r:id="rId84"/>
    <p:sldId id="297" r:id="rId85"/>
    <p:sldId id="298" r:id="rId86"/>
    <p:sldId id="301" r:id="rId87"/>
    <p:sldId id="421" r:id="rId88"/>
    <p:sldId id="422" r:id="rId89"/>
    <p:sldId id="423" r:id="rId90"/>
    <p:sldId id="300" r:id="rId91"/>
    <p:sldId id="299" r:id="rId92"/>
    <p:sldId id="302" r:id="rId93"/>
    <p:sldId id="429" r:id="rId94"/>
    <p:sldId id="440" r:id="rId95"/>
    <p:sldId id="430" r:id="rId96"/>
    <p:sldId id="431" r:id="rId97"/>
    <p:sldId id="433" r:id="rId98"/>
    <p:sldId id="432" r:id="rId99"/>
    <p:sldId id="434" r:id="rId100"/>
    <p:sldId id="435" r:id="rId101"/>
    <p:sldId id="436" r:id="rId102"/>
    <p:sldId id="307" r:id="rId103"/>
    <p:sldId id="309" r:id="rId104"/>
    <p:sldId id="310" r:id="rId105"/>
    <p:sldId id="311" r:id="rId106"/>
    <p:sldId id="328" r:id="rId107"/>
    <p:sldId id="329" r:id="rId108"/>
    <p:sldId id="330" r:id="rId109"/>
    <p:sldId id="331" r:id="rId110"/>
    <p:sldId id="439" r:id="rId111"/>
    <p:sldId id="332" r:id="rId112"/>
    <p:sldId id="333" r:id="rId113"/>
    <p:sldId id="334" r:id="rId114"/>
    <p:sldId id="335" r:id="rId115"/>
    <p:sldId id="355" r:id="rId116"/>
    <p:sldId id="356" r:id="rId117"/>
    <p:sldId id="357" r:id="rId118"/>
    <p:sldId id="437" r:id="rId119"/>
    <p:sldId id="438" r:id="rId120"/>
    <p:sldId id="441" r:id="rId121"/>
    <p:sldId id="442" r:id="rId122"/>
    <p:sldId id="312" r:id="rId123"/>
    <p:sldId id="313" r:id="rId124"/>
    <p:sldId id="314" r:id="rId125"/>
    <p:sldId id="315" r:id="rId126"/>
    <p:sldId id="316" r:id="rId127"/>
    <p:sldId id="317" r:id="rId128"/>
    <p:sldId id="318" r:id="rId129"/>
    <p:sldId id="319" r:id="rId130"/>
    <p:sldId id="320" r:id="rId131"/>
    <p:sldId id="321" r:id="rId132"/>
    <p:sldId id="322" r:id="rId133"/>
    <p:sldId id="323" r:id="rId134"/>
    <p:sldId id="324" r:id="rId135"/>
    <p:sldId id="325" r:id="rId136"/>
    <p:sldId id="326" r:id="rId137"/>
    <p:sldId id="327" r:id="rId138"/>
    <p:sldId id="336" r:id="rId139"/>
    <p:sldId id="337" r:id="rId140"/>
    <p:sldId id="338" r:id="rId141"/>
    <p:sldId id="339" r:id="rId142"/>
    <p:sldId id="340" r:id="rId143"/>
    <p:sldId id="341" r:id="rId144"/>
    <p:sldId id="342" r:id="rId145"/>
    <p:sldId id="343" r:id="rId146"/>
    <p:sldId id="344" r:id="rId147"/>
    <p:sldId id="345" r:id="rId148"/>
    <p:sldId id="346" r:id="rId149"/>
    <p:sldId id="347" r:id="rId150"/>
    <p:sldId id="348" r:id="rId151"/>
    <p:sldId id="349" r:id="rId152"/>
    <p:sldId id="350" r:id="rId153"/>
    <p:sldId id="351" r:id="rId154"/>
    <p:sldId id="352" r:id="rId155"/>
    <p:sldId id="353" r:id="rId156"/>
    <p:sldId id="354" r:id="rId157"/>
    <p:sldId id="358" r:id="rId158"/>
    <p:sldId id="359" r:id="rId159"/>
    <p:sldId id="360" r:id="rId160"/>
    <p:sldId id="361" r:id="rId161"/>
    <p:sldId id="362" r:id="rId162"/>
    <p:sldId id="363" r:id="rId163"/>
    <p:sldId id="364" r:id="rId164"/>
    <p:sldId id="365" r:id="rId165"/>
    <p:sldId id="366" r:id="rId166"/>
    <p:sldId id="375" r:id="rId16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23" d="100"/>
          <a:sy n="123" d="100"/>
        </p:scale>
        <p:origin x="114"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microsoft.com/office/2016/11/relationships/changesInfo" Target="changesInfos/changesInfo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nka Svobodová" userId="6391fdc6-c1cb-4b9a-8d23-b01705061702" providerId="ADAL" clId="{6416ED71-98EB-4F8C-85AE-CF633215C713}"/>
    <pc:docChg chg="custSel addSld delSld modSld sldOrd">
      <pc:chgData name="Lenka Svobodová" userId="6391fdc6-c1cb-4b9a-8d23-b01705061702" providerId="ADAL" clId="{6416ED71-98EB-4F8C-85AE-CF633215C713}" dt="2024-04-02T07:36:46.202" v="495" actId="20577"/>
      <pc:docMkLst>
        <pc:docMk/>
      </pc:docMkLst>
      <pc:sldChg chg="del">
        <pc:chgData name="Lenka Svobodová" userId="6391fdc6-c1cb-4b9a-8d23-b01705061702" providerId="ADAL" clId="{6416ED71-98EB-4F8C-85AE-CF633215C713}" dt="2024-04-02T07:29:18.961" v="347" actId="47"/>
        <pc:sldMkLst>
          <pc:docMk/>
          <pc:sldMk cId="2488392792" sldId="303"/>
        </pc:sldMkLst>
      </pc:sldChg>
      <pc:sldChg chg="del">
        <pc:chgData name="Lenka Svobodová" userId="6391fdc6-c1cb-4b9a-8d23-b01705061702" providerId="ADAL" clId="{6416ED71-98EB-4F8C-85AE-CF633215C713}" dt="2024-04-02T07:29:20.355" v="348" actId="47"/>
        <pc:sldMkLst>
          <pc:docMk/>
          <pc:sldMk cId="2439066732" sldId="304"/>
        </pc:sldMkLst>
      </pc:sldChg>
      <pc:sldChg chg="del">
        <pc:chgData name="Lenka Svobodová" userId="6391fdc6-c1cb-4b9a-8d23-b01705061702" providerId="ADAL" clId="{6416ED71-98EB-4F8C-85AE-CF633215C713}" dt="2024-04-02T07:29:30.217" v="349" actId="47"/>
        <pc:sldMkLst>
          <pc:docMk/>
          <pc:sldMk cId="300512417" sldId="305"/>
        </pc:sldMkLst>
      </pc:sldChg>
      <pc:sldChg chg="del">
        <pc:chgData name="Lenka Svobodová" userId="6391fdc6-c1cb-4b9a-8d23-b01705061702" providerId="ADAL" clId="{6416ED71-98EB-4F8C-85AE-CF633215C713}" dt="2024-04-02T07:29:39.901" v="350" actId="47"/>
        <pc:sldMkLst>
          <pc:docMk/>
          <pc:sldMk cId="688610971" sldId="306"/>
        </pc:sldMkLst>
      </pc:sldChg>
      <pc:sldChg chg="modSp del mod">
        <pc:chgData name="Lenka Svobodová" userId="6391fdc6-c1cb-4b9a-8d23-b01705061702" providerId="ADAL" clId="{6416ED71-98EB-4F8C-85AE-CF633215C713}" dt="2024-04-02T07:30:16.935" v="351" actId="47"/>
        <pc:sldMkLst>
          <pc:docMk/>
          <pc:sldMk cId="1288553338" sldId="308"/>
        </pc:sldMkLst>
        <pc:spChg chg="mod">
          <ac:chgData name="Lenka Svobodová" userId="6391fdc6-c1cb-4b9a-8d23-b01705061702" providerId="ADAL" clId="{6416ED71-98EB-4F8C-85AE-CF633215C713}" dt="2024-03-26T08:11:44.858" v="227" actId="20577"/>
          <ac:spMkLst>
            <pc:docMk/>
            <pc:sldMk cId="1288553338" sldId="308"/>
            <ac:spMk id="3" creationId="{00000000-0000-0000-0000-000000000000}"/>
          </ac:spMkLst>
        </pc:spChg>
      </pc:sldChg>
      <pc:sldChg chg="del">
        <pc:chgData name="Lenka Svobodová" userId="6391fdc6-c1cb-4b9a-8d23-b01705061702" providerId="ADAL" clId="{6416ED71-98EB-4F8C-85AE-CF633215C713}" dt="2024-03-26T08:12:56.887" v="228" actId="2696"/>
        <pc:sldMkLst>
          <pc:docMk/>
          <pc:sldMk cId="687029278" sldId="328"/>
        </pc:sldMkLst>
      </pc:sldChg>
      <pc:sldChg chg="add">
        <pc:chgData name="Lenka Svobodová" userId="6391fdc6-c1cb-4b9a-8d23-b01705061702" providerId="ADAL" clId="{6416ED71-98EB-4F8C-85AE-CF633215C713}" dt="2024-03-26T08:13:07.523" v="229"/>
        <pc:sldMkLst>
          <pc:docMk/>
          <pc:sldMk cId="1110634979" sldId="328"/>
        </pc:sldMkLst>
      </pc:sldChg>
      <pc:sldChg chg="del">
        <pc:chgData name="Lenka Svobodová" userId="6391fdc6-c1cb-4b9a-8d23-b01705061702" providerId="ADAL" clId="{6416ED71-98EB-4F8C-85AE-CF633215C713}" dt="2024-03-26T08:12:56.887" v="228" actId="2696"/>
        <pc:sldMkLst>
          <pc:docMk/>
          <pc:sldMk cId="2137069831" sldId="329"/>
        </pc:sldMkLst>
      </pc:sldChg>
      <pc:sldChg chg="addSp delSp modSp add mod chgLayout">
        <pc:chgData name="Lenka Svobodová" userId="6391fdc6-c1cb-4b9a-8d23-b01705061702" providerId="ADAL" clId="{6416ED71-98EB-4F8C-85AE-CF633215C713}" dt="2024-03-26T08:15:57.805" v="239" actId="700"/>
        <pc:sldMkLst>
          <pc:docMk/>
          <pc:sldMk cId="3496969922" sldId="329"/>
        </pc:sldMkLst>
        <pc:spChg chg="mod ord">
          <ac:chgData name="Lenka Svobodová" userId="6391fdc6-c1cb-4b9a-8d23-b01705061702" providerId="ADAL" clId="{6416ED71-98EB-4F8C-85AE-CF633215C713}" dt="2024-03-26T08:15:57.805" v="239" actId="700"/>
          <ac:spMkLst>
            <pc:docMk/>
            <pc:sldMk cId="3496969922" sldId="329"/>
            <ac:spMk id="2" creationId="{00000000-0000-0000-0000-000000000000}"/>
          </ac:spMkLst>
        </pc:spChg>
        <pc:spChg chg="del mod">
          <ac:chgData name="Lenka Svobodová" userId="6391fdc6-c1cb-4b9a-8d23-b01705061702" providerId="ADAL" clId="{6416ED71-98EB-4F8C-85AE-CF633215C713}" dt="2024-03-26T08:15:57.805" v="239" actId="700"/>
          <ac:spMkLst>
            <pc:docMk/>
            <pc:sldMk cId="3496969922" sldId="329"/>
            <ac:spMk id="3" creationId="{00000000-0000-0000-0000-000000000000}"/>
          </ac:spMkLst>
        </pc:spChg>
        <pc:spChg chg="add mod ord">
          <ac:chgData name="Lenka Svobodová" userId="6391fdc6-c1cb-4b9a-8d23-b01705061702" providerId="ADAL" clId="{6416ED71-98EB-4F8C-85AE-CF633215C713}" dt="2024-03-26T08:15:57.805" v="239" actId="700"/>
          <ac:spMkLst>
            <pc:docMk/>
            <pc:sldMk cId="3496969922" sldId="329"/>
            <ac:spMk id="4" creationId="{C80757B3-15C9-4C36-8835-053098FE761C}"/>
          </ac:spMkLst>
        </pc:spChg>
        <pc:picChg chg="del">
          <ac:chgData name="Lenka Svobodová" userId="6391fdc6-c1cb-4b9a-8d23-b01705061702" providerId="ADAL" clId="{6416ED71-98EB-4F8C-85AE-CF633215C713}" dt="2024-03-26T08:15:37.896" v="236" actId="478"/>
          <ac:picMkLst>
            <pc:docMk/>
            <pc:sldMk cId="3496969922" sldId="329"/>
            <ac:picMk id="14339" creationId="{00000000-0000-0000-0000-000000000000}"/>
          </ac:picMkLst>
        </pc:picChg>
        <pc:picChg chg="del">
          <ac:chgData name="Lenka Svobodová" userId="6391fdc6-c1cb-4b9a-8d23-b01705061702" providerId="ADAL" clId="{6416ED71-98EB-4F8C-85AE-CF633215C713}" dt="2024-03-26T08:15:35.694" v="234" actId="478"/>
          <ac:picMkLst>
            <pc:docMk/>
            <pc:sldMk cId="3496969922" sldId="329"/>
            <ac:picMk id="14340" creationId="{00000000-0000-0000-0000-000000000000}"/>
          </ac:picMkLst>
        </pc:picChg>
        <pc:picChg chg="del">
          <ac:chgData name="Lenka Svobodová" userId="6391fdc6-c1cb-4b9a-8d23-b01705061702" providerId="ADAL" clId="{6416ED71-98EB-4F8C-85AE-CF633215C713}" dt="2024-03-26T08:15:36.633" v="235" actId="478"/>
          <ac:picMkLst>
            <pc:docMk/>
            <pc:sldMk cId="3496969922" sldId="329"/>
            <ac:picMk id="14341" creationId="{00000000-0000-0000-0000-000000000000}"/>
          </ac:picMkLst>
        </pc:picChg>
      </pc:sldChg>
      <pc:sldChg chg="del">
        <pc:chgData name="Lenka Svobodová" userId="6391fdc6-c1cb-4b9a-8d23-b01705061702" providerId="ADAL" clId="{6416ED71-98EB-4F8C-85AE-CF633215C713}" dt="2024-03-26T08:12:56.887" v="228" actId="2696"/>
        <pc:sldMkLst>
          <pc:docMk/>
          <pc:sldMk cId="1368950730" sldId="330"/>
        </pc:sldMkLst>
      </pc:sldChg>
      <pc:sldChg chg="delSp modSp add mod">
        <pc:chgData name="Lenka Svobodová" userId="6391fdc6-c1cb-4b9a-8d23-b01705061702" providerId="ADAL" clId="{6416ED71-98EB-4F8C-85AE-CF633215C713}" dt="2024-03-26T08:16:20.249" v="244" actId="478"/>
        <pc:sldMkLst>
          <pc:docMk/>
          <pc:sldMk cId="3657954111" sldId="330"/>
        </pc:sldMkLst>
        <pc:spChg chg="mod">
          <ac:chgData name="Lenka Svobodová" userId="6391fdc6-c1cb-4b9a-8d23-b01705061702" providerId="ADAL" clId="{6416ED71-98EB-4F8C-85AE-CF633215C713}" dt="2024-03-26T08:16:09.374" v="240" actId="2711"/>
          <ac:spMkLst>
            <pc:docMk/>
            <pc:sldMk cId="3657954111" sldId="330"/>
            <ac:spMk id="5" creationId="{00000000-0000-0000-0000-000000000000}"/>
          </ac:spMkLst>
        </pc:spChg>
        <pc:spChg chg="mod">
          <ac:chgData name="Lenka Svobodová" userId="6391fdc6-c1cb-4b9a-8d23-b01705061702" providerId="ADAL" clId="{6416ED71-98EB-4F8C-85AE-CF633215C713}" dt="2024-03-26T08:16:14.812" v="241" actId="2711"/>
          <ac:spMkLst>
            <pc:docMk/>
            <pc:sldMk cId="3657954111" sldId="330"/>
            <ac:spMk id="15362" creationId="{00000000-0000-0000-0000-000000000000}"/>
          </ac:spMkLst>
        </pc:spChg>
        <pc:picChg chg="del">
          <ac:chgData name="Lenka Svobodová" userId="6391fdc6-c1cb-4b9a-8d23-b01705061702" providerId="ADAL" clId="{6416ED71-98EB-4F8C-85AE-CF633215C713}" dt="2024-03-26T08:16:18.684" v="242" actId="478"/>
          <ac:picMkLst>
            <pc:docMk/>
            <pc:sldMk cId="3657954111" sldId="330"/>
            <ac:picMk id="15363" creationId="{00000000-0000-0000-0000-000000000000}"/>
          </ac:picMkLst>
        </pc:picChg>
        <pc:picChg chg="del">
          <ac:chgData name="Lenka Svobodová" userId="6391fdc6-c1cb-4b9a-8d23-b01705061702" providerId="ADAL" clId="{6416ED71-98EB-4F8C-85AE-CF633215C713}" dt="2024-03-26T08:16:19.469" v="243" actId="478"/>
          <ac:picMkLst>
            <pc:docMk/>
            <pc:sldMk cId="3657954111" sldId="330"/>
            <ac:picMk id="15364" creationId="{00000000-0000-0000-0000-000000000000}"/>
          </ac:picMkLst>
        </pc:picChg>
        <pc:picChg chg="del">
          <ac:chgData name="Lenka Svobodová" userId="6391fdc6-c1cb-4b9a-8d23-b01705061702" providerId="ADAL" clId="{6416ED71-98EB-4F8C-85AE-CF633215C713}" dt="2024-03-26T08:16:20.249" v="244" actId="478"/>
          <ac:picMkLst>
            <pc:docMk/>
            <pc:sldMk cId="3657954111" sldId="330"/>
            <ac:picMk id="15365" creationId="{00000000-0000-0000-0000-000000000000}"/>
          </ac:picMkLst>
        </pc:picChg>
      </pc:sldChg>
      <pc:sldChg chg="del">
        <pc:chgData name="Lenka Svobodová" userId="6391fdc6-c1cb-4b9a-8d23-b01705061702" providerId="ADAL" clId="{6416ED71-98EB-4F8C-85AE-CF633215C713}" dt="2024-03-26T08:12:56.887" v="228" actId="2696"/>
        <pc:sldMkLst>
          <pc:docMk/>
          <pc:sldMk cId="3034172215" sldId="331"/>
        </pc:sldMkLst>
      </pc:sldChg>
      <pc:sldChg chg="modSp add mod">
        <pc:chgData name="Lenka Svobodová" userId="6391fdc6-c1cb-4b9a-8d23-b01705061702" providerId="ADAL" clId="{6416ED71-98EB-4F8C-85AE-CF633215C713}" dt="2024-03-26T08:16:59.316" v="247" actId="20577"/>
        <pc:sldMkLst>
          <pc:docMk/>
          <pc:sldMk cId="4035646601" sldId="331"/>
        </pc:sldMkLst>
        <pc:spChg chg="mod">
          <ac:chgData name="Lenka Svobodová" userId="6391fdc6-c1cb-4b9a-8d23-b01705061702" providerId="ADAL" clId="{6416ED71-98EB-4F8C-85AE-CF633215C713}" dt="2024-03-26T08:16:46.767" v="245" actId="2711"/>
          <ac:spMkLst>
            <pc:docMk/>
            <pc:sldMk cId="4035646601" sldId="331"/>
            <ac:spMk id="2" creationId="{00000000-0000-0000-0000-000000000000}"/>
          </ac:spMkLst>
        </pc:spChg>
        <pc:spChg chg="mod">
          <ac:chgData name="Lenka Svobodová" userId="6391fdc6-c1cb-4b9a-8d23-b01705061702" providerId="ADAL" clId="{6416ED71-98EB-4F8C-85AE-CF633215C713}" dt="2024-03-26T08:16:59.316" v="247" actId="20577"/>
          <ac:spMkLst>
            <pc:docMk/>
            <pc:sldMk cId="4035646601" sldId="331"/>
            <ac:spMk id="16386" creationId="{00000000-0000-0000-0000-000000000000}"/>
          </ac:spMkLst>
        </pc:spChg>
      </pc:sldChg>
      <pc:sldChg chg="del">
        <pc:chgData name="Lenka Svobodová" userId="6391fdc6-c1cb-4b9a-8d23-b01705061702" providerId="ADAL" clId="{6416ED71-98EB-4F8C-85AE-CF633215C713}" dt="2024-03-26T08:12:56.887" v="228" actId="2696"/>
        <pc:sldMkLst>
          <pc:docMk/>
          <pc:sldMk cId="1002969740" sldId="332"/>
        </pc:sldMkLst>
      </pc:sldChg>
      <pc:sldChg chg="modSp add mod">
        <pc:chgData name="Lenka Svobodová" userId="6391fdc6-c1cb-4b9a-8d23-b01705061702" providerId="ADAL" clId="{6416ED71-98EB-4F8C-85AE-CF633215C713}" dt="2024-03-26T08:17:45.063" v="260" actId="2711"/>
        <pc:sldMkLst>
          <pc:docMk/>
          <pc:sldMk cId="3988825325" sldId="332"/>
        </pc:sldMkLst>
        <pc:spChg chg="mod">
          <ac:chgData name="Lenka Svobodová" userId="6391fdc6-c1cb-4b9a-8d23-b01705061702" providerId="ADAL" clId="{6416ED71-98EB-4F8C-85AE-CF633215C713}" dt="2024-03-26T08:17:14.202" v="248" actId="2711"/>
          <ac:spMkLst>
            <pc:docMk/>
            <pc:sldMk cId="3988825325" sldId="332"/>
            <ac:spMk id="2" creationId="{00000000-0000-0000-0000-000000000000}"/>
          </ac:spMkLst>
        </pc:spChg>
        <pc:spChg chg="mod">
          <ac:chgData name="Lenka Svobodová" userId="6391fdc6-c1cb-4b9a-8d23-b01705061702" providerId="ADAL" clId="{6416ED71-98EB-4F8C-85AE-CF633215C713}" dt="2024-03-26T08:17:45.063" v="260" actId="2711"/>
          <ac:spMkLst>
            <pc:docMk/>
            <pc:sldMk cId="3988825325" sldId="332"/>
            <ac:spMk id="17410" creationId="{00000000-0000-0000-0000-000000000000}"/>
          </ac:spMkLst>
        </pc:spChg>
      </pc:sldChg>
      <pc:sldChg chg="add">
        <pc:chgData name="Lenka Svobodová" userId="6391fdc6-c1cb-4b9a-8d23-b01705061702" providerId="ADAL" clId="{6416ED71-98EB-4F8C-85AE-CF633215C713}" dt="2024-03-26T08:13:07.523" v="229"/>
        <pc:sldMkLst>
          <pc:docMk/>
          <pc:sldMk cId="102311091" sldId="333"/>
        </pc:sldMkLst>
      </pc:sldChg>
      <pc:sldChg chg="del">
        <pc:chgData name="Lenka Svobodová" userId="6391fdc6-c1cb-4b9a-8d23-b01705061702" providerId="ADAL" clId="{6416ED71-98EB-4F8C-85AE-CF633215C713}" dt="2024-03-26T08:12:56.887" v="228" actId="2696"/>
        <pc:sldMkLst>
          <pc:docMk/>
          <pc:sldMk cId="819952952" sldId="333"/>
        </pc:sldMkLst>
      </pc:sldChg>
      <pc:sldChg chg="modSp add mod">
        <pc:chgData name="Lenka Svobodová" userId="6391fdc6-c1cb-4b9a-8d23-b01705061702" providerId="ADAL" clId="{6416ED71-98EB-4F8C-85AE-CF633215C713}" dt="2024-03-26T08:18:24.870" v="261" actId="2711"/>
        <pc:sldMkLst>
          <pc:docMk/>
          <pc:sldMk cId="597615510" sldId="334"/>
        </pc:sldMkLst>
        <pc:spChg chg="mod">
          <ac:chgData name="Lenka Svobodová" userId="6391fdc6-c1cb-4b9a-8d23-b01705061702" providerId="ADAL" clId="{6416ED71-98EB-4F8C-85AE-CF633215C713}" dt="2024-03-26T08:18:24.870" v="261" actId="2711"/>
          <ac:spMkLst>
            <pc:docMk/>
            <pc:sldMk cId="597615510" sldId="334"/>
            <ac:spMk id="19457" creationId="{00000000-0000-0000-0000-000000000000}"/>
          </ac:spMkLst>
        </pc:spChg>
      </pc:sldChg>
      <pc:sldChg chg="del">
        <pc:chgData name="Lenka Svobodová" userId="6391fdc6-c1cb-4b9a-8d23-b01705061702" providerId="ADAL" clId="{6416ED71-98EB-4F8C-85AE-CF633215C713}" dt="2024-03-26T08:12:56.887" v="228" actId="2696"/>
        <pc:sldMkLst>
          <pc:docMk/>
          <pc:sldMk cId="1803552345" sldId="334"/>
        </pc:sldMkLst>
      </pc:sldChg>
      <pc:sldChg chg="del">
        <pc:chgData name="Lenka Svobodová" userId="6391fdc6-c1cb-4b9a-8d23-b01705061702" providerId="ADAL" clId="{6416ED71-98EB-4F8C-85AE-CF633215C713}" dt="2024-03-26T08:12:56.887" v="228" actId="2696"/>
        <pc:sldMkLst>
          <pc:docMk/>
          <pc:sldMk cId="3209839051" sldId="335"/>
        </pc:sldMkLst>
      </pc:sldChg>
      <pc:sldChg chg="modSp add mod">
        <pc:chgData name="Lenka Svobodová" userId="6391fdc6-c1cb-4b9a-8d23-b01705061702" providerId="ADAL" clId="{6416ED71-98EB-4F8C-85AE-CF633215C713}" dt="2024-03-26T08:18:39.075" v="263" actId="2711"/>
        <pc:sldMkLst>
          <pc:docMk/>
          <pc:sldMk cId="3222192834" sldId="335"/>
        </pc:sldMkLst>
        <pc:spChg chg="mod">
          <ac:chgData name="Lenka Svobodová" userId="6391fdc6-c1cb-4b9a-8d23-b01705061702" providerId="ADAL" clId="{6416ED71-98EB-4F8C-85AE-CF633215C713}" dt="2024-03-26T08:18:34.014" v="262" actId="2711"/>
          <ac:spMkLst>
            <pc:docMk/>
            <pc:sldMk cId="3222192834" sldId="335"/>
            <ac:spMk id="2" creationId="{00000000-0000-0000-0000-000000000000}"/>
          </ac:spMkLst>
        </pc:spChg>
        <pc:spChg chg="mod">
          <ac:chgData name="Lenka Svobodová" userId="6391fdc6-c1cb-4b9a-8d23-b01705061702" providerId="ADAL" clId="{6416ED71-98EB-4F8C-85AE-CF633215C713}" dt="2024-03-26T08:18:39.075" v="263" actId="2711"/>
          <ac:spMkLst>
            <pc:docMk/>
            <pc:sldMk cId="3222192834" sldId="335"/>
            <ac:spMk id="20482" creationId="{00000000-0000-0000-0000-000000000000}"/>
          </ac:spMkLst>
        </pc:spChg>
      </pc:sldChg>
      <pc:sldChg chg="add">
        <pc:chgData name="Lenka Svobodová" userId="6391fdc6-c1cb-4b9a-8d23-b01705061702" providerId="ADAL" clId="{6416ED71-98EB-4F8C-85AE-CF633215C713}" dt="2024-03-26T08:14:49.740" v="231"/>
        <pc:sldMkLst>
          <pc:docMk/>
          <pc:sldMk cId="1240203058" sldId="355"/>
        </pc:sldMkLst>
      </pc:sldChg>
      <pc:sldChg chg="del">
        <pc:chgData name="Lenka Svobodová" userId="6391fdc6-c1cb-4b9a-8d23-b01705061702" providerId="ADAL" clId="{6416ED71-98EB-4F8C-85AE-CF633215C713}" dt="2024-03-26T08:14:41.986" v="230" actId="2696"/>
        <pc:sldMkLst>
          <pc:docMk/>
          <pc:sldMk cId="4059662469" sldId="355"/>
        </pc:sldMkLst>
      </pc:sldChg>
      <pc:sldChg chg="add">
        <pc:chgData name="Lenka Svobodová" userId="6391fdc6-c1cb-4b9a-8d23-b01705061702" providerId="ADAL" clId="{6416ED71-98EB-4F8C-85AE-CF633215C713}" dt="2024-03-26T08:14:49.740" v="231"/>
        <pc:sldMkLst>
          <pc:docMk/>
          <pc:sldMk cId="1618610938" sldId="356"/>
        </pc:sldMkLst>
      </pc:sldChg>
      <pc:sldChg chg="del">
        <pc:chgData name="Lenka Svobodová" userId="6391fdc6-c1cb-4b9a-8d23-b01705061702" providerId="ADAL" clId="{6416ED71-98EB-4F8C-85AE-CF633215C713}" dt="2024-03-26T08:14:41.986" v="230" actId="2696"/>
        <pc:sldMkLst>
          <pc:docMk/>
          <pc:sldMk cId="3814502614" sldId="356"/>
        </pc:sldMkLst>
      </pc:sldChg>
      <pc:sldChg chg="add">
        <pc:chgData name="Lenka Svobodová" userId="6391fdc6-c1cb-4b9a-8d23-b01705061702" providerId="ADAL" clId="{6416ED71-98EB-4F8C-85AE-CF633215C713}" dt="2024-03-26T08:14:49.740" v="231"/>
        <pc:sldMkLst>
          <pc:docMk/>
          <pc:sldMk cId="431583443" sldId="357"/>
        </pc:sldMkLst>
      </pc:sldChg>
      <pc:sldChg chg="del">
        <pc:chgData name="Lenka Svobodová" userId="6391fdc6-c1cb-4b9a-8d23-b01705061702" providerId="ADAL" clId="{6416ED71-98EB-4F8C-85AE-CF633215C713}" dt="2024-03-26T08:14:41.986" v="230" actId="2696"/>
        <pc:sldMkLst>
          <pc:docMk/>
          <pc:sldMk cId="4138077857" sldId="357"/>
        </pc:sldMkLst>
      </pc:sldChg>
      <pc:sldChg chg="del">
        <pc:chgData name="Lenka Svobodová" userId="6391fdc6-c1cb-4b9a-8d23-b01705061702" providerId="ADAL" clId="{6416ED71-98EB-4F8C-85AE-CF633215C713}" dt="2024-03-19T13:09:47.974" v="12" actId="47"/>
        <pc:sldMkLst>
          <pc:docMk/>
          <pc:sldMk cId="385795682" sldId="415"/>
        </pc:sldMkLst>
      </pc:sldChg>
      <pc:sldChg chg="del">
        <pc:chgData name="Lenka Svobodová" userId="6391fdc6-c1cb-4b9a-8d23-b01705061702" providerId="ADAL" clId="{6416ED71-98EB-4F8C-85AE-CF633215C713}" dt="2024-03-19T13:09:45.464" v="11" actId="47"/>
        <pc:sldMkLst>
          <pc:docMk/>
          <pc:sldMk cId="435881609" sldId="416"/>
        </pc:sldMkLst>
      </pc:sldChg>
      <pc:sldChg chg="addSp modSp new mod modAnim">
        <pc:chgData name="Lenka Svobodová" userId="6391fdc6-c1cb-4b9a-8d23-b01705061702" providerId="ADAL" clId="{6416ED71-98EB-4F8C-85AE-CF633215C713}" dt="2024-03-19T13:02:45.945" v="5" actId="14100"/>
        <pc:sldMkLst>
          <pc:docMk/>
          <pc:sldMk cId="2825978525" sldId="427"/>
        </pc:sldMkLst>
        <pc:picChg chg="add mod">
          <ac:chgData name="Lenka Svobodová" userId="6391fdc6-c1cb-4b9a-8d23-b01705061702" providerId="ADAL" clId="{6416ED71-98EB-4F8C-85AE-CF633215C713}" dt="2024-03-19T13:02:45.945" v="5" actId="14100"/>
          <ac:picMkLst>
            <pc:docMk/>
            <pc:sldMk cId="2825978525" sldId="427"/>
            <ac:picMk id="2" creationId="{E4A1B041-8795-4B92-9559-0F10BA73222F}"/>
          </ac:picMkLst>
        </pc:picChg>
      </pc:sldChg>
      <pc:sldChg chg="addSp modSp new mod modAnim">
        <pc:chgData name="Lenka Svobodová" userId="6391fdc6-c1cb-4b9a-8d23-b01705061702" providerId="ADAL" clId="{6416ED71-98EB-4F8C-85AE-CF633215C713}" dt="2024-03-19T13:06:46.717" v="10" actId="14100"/>
        <pc:sldMkLst>
          <pc:docMk/>
          <pc:sldMk cId="2824563923" sldId="428"/>
        </pc:sldMkLst>
        <pc:picChg chg="add mod">
          <ac:chgData name="Lenka Svobodová" userId="6391fdc6-c1cb-4b9a-8d23-b01705061702" providerId="ADAL" clId="{6416ED71-98EB-4F8C-85AE-CF633215C713}" dt="2024-03-19T13:06:46.717" v="10" actId="14100"/>
          <ac:picMkLst>
            <pc:docMk/>
            <pc:sldMk cId="2824563923" sldId="428"/>
            <ac:picMk id="2" creationId="{CE126B04-42E4-43E7-873A-D817147085FC}"/>
          </ac:picMkLst>
        </pc:picChg>
      </pc:sldChg>
      <pc:sldChg chg="addSp delSp modSp new mod modClrScheme chgLayout">
        <pc:chgData name="Lenka Svobodová" userId="6391fdc6-c1cb-4b9a-8d23-b01705061702" providerId="ADAL" clId="{6416ED71-98EB-4F8C-85AE-CF633215C713}" dt="2024-03-26T07:43:15.676" v="162" actId="700"/>
        <pc:sldMkLst>
          <pc:docMk/>
          <pc:sldMk cId="1390213744" sldId="429"/>
        </pc:sldMkLst>
        <pc:spChg chg="add mod ord">
          <ac:chgData name="Lenka Svobodová" userId="6391fdc6-c1cb-4b9a-8d23-b01705061702" providerId="ADAL" clId="{6416ED71-98EB-4F8C-85AE-CF633215C713}" dt="2024-03-26T07:43:15.676" v="162" actId="700"/>
          <ac:spMkLst>
            <pc:docMk/>
            <pc:sldMk cId="1390213744" sldId="429"/>
            <ac:spMk id="2" creationId="{CD03D8FC-40D6-403B-9086-31B2CECEE928}"/>
          </ac:spMkLst>
        </pc:spChg>
        <pc:spChg chg="add del mod ord">
          <ac:chgData name="Lenka Svobodová" userId="6391fdc6-c1cb-4b9a-8d23-b01705061702" providerId="ADAL" clId="{6416ED71-98EB-4F8C-85AE-CF633215C713}" dt="2024-03-26T07:43:15.676" v="162" actId="700"/>
          <ac:spMkLst>
            <pc:docMk/>
            <pc:sldMk cId="1390213744" sldId="429"/>
            <ac:spMk id="3" creationId="{1284CEB2-DA12-4661-8AD6-B65B387618E8}"/>
          </ac:spMkLst>
        </pc:spChg>
        <pc:spChg chg="add mod ord">
          <ac:chgData name="Lenka Svobodová" userId="6391fdc6-c1cb-4b9a-8d23-b01705061702" providerId="ADAL" clId="{6416ED71-98EB-4F8C-85AE-CF633215C713}" dt="2024-03-26T07:43:15.676" v="162" actId="700"/>
          <ac:spMkLst>
            <pc:docMk/>
            <pc:sldMk cId="1390213744" sldId="429"/>
            <ac:spMk id="4" creationId="{0E888150-7380-46B4-9EA3-2C22F2533D66}"/>
          </ac:spMkLst>
        </pc:spChg>
        <pc:spChg chg="add mod ord">
          <ac:chgData name="Lenka Svobodová" userId="6391fdc6-c1cb-4b9a-8d23-b01705061702" providerId="ADAL" clId="{6416ED71-98EB-4F8C-85AE-CF633215C713}" dt="2024-03-26T07:43:15.676" v="162" actId="700"/>
          <ac:spMkLst>
            <pc:docMk/>
            <pc:sldMk cId="1390213744" sldId="429"/>
            <ac:spMk id="5" creationId="{ACF9F31F-1DA2-4C01-8719-8EA2FB6D2329}"/>
          </ac:spMkLst>
        </pc:spChg>
      </pc:sldChg>
      <pc:sldChg chg="modSp new mod">
        <pc:chgData name="Lenka Svobodová" userId="6391fdc6-c1cb-4b9a-8d23-b01705061702" providerId="ADAL" clId="{6416ED71-98EB-4F8C-85AE-CF633215C713}" dt="2024-03-26T07:42:36.518" v="160" actId="207"/>
        <pc:sldMkLst>
          <pc:docMk/>
          <pc:sldMk cId="500354480" sldId="430"/>
        </pc:sldMkLst>
        <pc:spChg chg="mod">
          <ac:chgData name="Lenka Svobodová" userId="6391fdc6-c1cb-4b9a-8d23-b01705061702" providerId="ADAL" clId="{6416ED71-98EB-4F8C-85AE-CF633215C713}" dt="2024-03-26T07:42:36.518" v="160" actId="207"/>
          <ac:spMkLst>
            <pc:docMk/>
            <pc:sldMk cId="500354480" sldId="430"/>
            <ac:spMk id="2" creationId="{1E05AE28-7224-46C9-968A-F5DA0D1BF6E5}"/>
          </ac:spMkLst>
        </pc:spChg>
      </pc:sldChg>
      <pc:sldChg chg="modSp new mod">
        <pc:chgData name="Lenka Svobodová" userId="6391fdc6-c1cb-4b9a-8d23-b01705061702" providerId="ADAL" clId="{6416ED71-98EB-4F8C-85AE-CF633215C713}" dt="2024-03-26T07:42:30.607" v="159" actId="207"/>
        <pc:sldMkLst>
          <pc:docMk/>
          <pc:sldMk cId="17877101" sldId="431"/>
        </pc:sldMkLst>
        <pc:spChg chg="mod">
          <ac:chgData name="Lenka Svobodová" userId="6391fdc6-c1cb-4b9a-8d23-b01705061702" providerId="ADAL" clId="{6416ED71-98EB-4F8C-85AE-CF633215C713}" dt="2024-03-26T07:42:30.607" v="159" actId="207"/>
          <ac:spMkLst>
            <pc:docMk/>
            <pc:sldMk cId="17877101" sldId="431"/>
            <ac:spMk id="2" creationId="{CAC725EB-75D2-4F3A-93A5-41E8BAD5CEF4}"/>
          </ac:spMkLst>
        </pc:spChg>
      </pc:sldChg>
      <pc:sldChg chg="addSp modSp new mod modAnim">
        <pc:chgData name="Lenka Svobodová" userId="6391fdc6-c1cb-4b9a-8d23-b01705061702" providerId="ADAL" clId="{6416ED71-98EB-4F8C-85AE-CF633215C713}" dt="2024-03-26T07:52:44.268" v="167" actId="14100"/>
        <pc:sldMkLst>
          <pc:docMk/>
          <pc:sldMk cId="2490567998" sldId="432"/>
        </pc:sldMkLst>
        <pc:picChg chg="add mod">
          <ac:chgData name="Lenka Svobodová" userId="6391fdc6-c1cb-4b9a-8d23-b01705061702" providerId="ADAL" clId="{6416ED71-98EB-4F8C-85AE-CF633215C713}" dt="2024-03-26T07:52:44.268" v="167" actId="14100"/>
          <ac:picMkLst>
            <pc:docMk/>
            <pc:sldMk cId="2490567998" sldId="432"/>
            <ac:picMk id="2" creationId="{9E1ACE8A-B973-4037-94C9-46AB27A1134B}"/>
          </ac:picMkLst>
        </pc:picChg>
      </pc:sldChg>
      <pc:sldChg chg="modSp new mod ord">
        <pc:chgData name="Lenka Svobodová" userId="6391fdc6-c1cb-4b9a-8d23-b01705061702" providerId="ADAL" clId="{6416ED71-98EB-4F8C-85AE-CF633215C713}" dt="2024-03-26T08:06:07.704" v="222"/>
        <pc:sldMkLst>
          <pc:docMk/>
          <pc:sldMk cId="2932322887" sldId="433"/>
        </pc:sldMkLst>
        <pc:spChg chg="mod">
          <ac:chgData name="Lenka Svobodová" userId="6391fdc6-c1cb-4b9a-8d23-b01705061702" providerId="ADAL" clId="{6416ED71-98EB-4F8C-85AE-CF633215C713}" dt="2024-03-26T07:53:30.147" v="183" actId="122"/>
          <ac:spMkLst>
            <pc:docMk/>
            <pc:sldMk cId="2932322887" sldId="433"/>
            <ac:spMk id="2" creationId="{40F5E455-DA1E-46DC-833E-75E91A845BF4}"/>
          </ac:spMkLst>
        </pc:spChg>
      </pc:sldChg>
      <pc:sldChg chg="addSp modSp new mod ord">
        <pc:chgData name="Lenka Svobodová" userId="6391fdc6-c1cb-4b9a-8d23-b01705061702" providerId="ADAL" clId="{6416ED71-98EB-4F8C-85AE-CF633215C713}" dt="2024-03-26T08:06:21.808" v="224"/>
        <pc:sldMkLst>
          <pc:docMk/>
          <pc:sldMk cId="280462628" sldId="434"/>
        </pc:sldMkLst>
        <pc:picChg chg="add mod modCrop">
          <ac:chgData name="Lenka Svobodová" userId="6391fdc6-c1cb-4b9a-8d23-b01705061702" providerId="ADAL" clId="{6416ED71-98EB-4F8C-85AE-CF633215C713}" dt="2024-03-26T08:00:07.920" v="190" actId="14100"/>
          <ac:picMkLst>
            <pc:docMk/>
            <pc:sldMk cId="280462628" sldId="434"/>
            <ac:picMk id="3" creationId="{8AED7E9C-C120-422F-8146-E36D5E807637}"/>
          </ac:picMkLst>
        </pc:picChg>
      </pc:sldChg>
      <pc:sldChg chg="modSp new mod ord">
        <pc:chgData name="Lenka Svobodová" userId="6391fdc6-c1cb-4b9a-8d23-b01705061702" providerId="ADAL" clId="{6416ED71-98EB-4F8C-85AE-CF633215C713}" dt="2024-03-26T08:06:24.828" v="226"/>
        <pc:sldMkLst>
          <pc:docMk/>
          <pc:sldMk cId="572213984" sldId="435"/>
        </pc:sldMkLst>
        <pc:spChg chg="mod">
          <ac:chgData name="Lenka Svobodová" userId="6391fdc6-c1cb-4b9a-8d23-b01705061702" providerId="ADAL" clId="{6416ED71-98EB-4F8C-85AE-CF633215C713}" dt="2024-03-26T08:00:30.664" v="215" actId="122"/>
          <ac:spMkLst>
            <pc:docMk/>
            <pc:sldMk cId="572213984" sldId="435"/>
            <ac:spMk id="2" creationId="{E6FEC3BC-1BB0-47E9-B667-2D9FAB202F50}"/>
          </ac:spMkLst>
        </pc:spChg>
      </pc:sldChg>
      <pc:sldChg chg="addSp modSp new mod modAnim">
        <pc:chgData name="Lenka Svobodová" userId="6391fdc6-c1cb-4b9a-8d23-b01705061702" providerId="ADAL" clId="{6416ED71-98EB-4F8C-85AE-CF633215C713}" dt="2024-03-26T08:05:02.602" v="220" actId="14100"/>
        <pc:sldMkLst>
          <pc:docMk/>
          <pc:sldMk cId="4172926398" sldId="436"/>
        </pc:sldMkLst>
        <pc:picChg chg="add mod">
          <ac:chgData name="Lenka Svobodová" userId="6391fdc6-c1cb-4b9a-8d23-b01705061702" providerId="ADAL" clId="{6416ED71-98EB-4F8C-85AE-CF633215C713}" dt="2024-03-26T08:05:02.602" v="220" actId="14100"/>
          <ac:picMkLst>
            <pc:docMk/>
            <pc:sldMk cId="4172926398" sldId="436"/>
            <ac:picMk id="2" creationId="{816E8CCF-D73E-4D6E-AC95-15B04E88CCCF}"/>
          </ac:picMkLst>
        </pc:picChg>
      </pc:sldChg>
      <pc:sldChg chg="addSp modSp new mod modAnim">
        <pc:chgData name="Lenka Svobodová" userId="6391fdc6-c1cb-4b9a-8d23-b01705061702" providerId="ADAL" clId="{6416ED71-98EB-4F8C-85AE-CF633215C713}" dt="2024-03-26T08:27:47.239" v="269" actId="14100"/>
        <pc:sldMkLst>
          <pc:docMk/>
          <pc:sldMk cId="2280064194" sldId="437"/>
        </pc:sldMkLst>
        <pc:picChg chg="add mod">
          <ac:chgData name="Lenka Svobodová" userId="6391fdc6-c1cb-4b9a-8d23-b01705061702" providerId="ADAL" clId="{6416ED71-98EB-4F8C-85AE-CF633215C713}" dt="2024-03-26T08:27:47.239" v="269" actId="14100"/>
          <ac:picMkLst>
            <pc:docMk/>
            <pc:sldMk cId="2280064194" sldId="437"/>
            <ac:picMk id="2" creationId="{F9EA002B-5869-4AF6-B3B3-31CFB12EEFB9}"/>
          </ac:picMkLst>
        </pc:picChg>
      </pc:sldChg>
      <pc:sldChg chg="addSp modSp new mod modAnim">
        <pc:chgData name="Lenka Svobodová" userId="6391fdc6-c1cb-4b9a-8d23-b01705061702" providerId="ADAL" clId="{6416ED71-98EB-4F8C-85AE-CF633215C713}" dt="2024-03-26T08:30:49.963" v="274" actId="14100"/>
        <pc:sldMkLst>
          <pc:docMk/>
          <pc:sldMk cId="3078788377" sldId="438"/>
        </pc:sldMkLst>
        <pc:picChg chg="add mod">
          <ac:chgData name="Lenka Svobodová" userId="6391fdc6-c1cb-4b9a-8d23-b01705061702" providerId="ADAL" clId="{6416ED71-98EB-4F8C-85AE-CF633215C713}" dt="2024-03-26T08:30:49.963" v="274" actId="14100"/>
          <ac:picMkLst>
            <pc:docMk/>
            <pc:sldMk cId="3078788377" sldId="438"/>
            <ac:picMk id="2" creationId="{10E610EB-9358-443B-8AD4-DE560A116554}"/>
          </ac:picMkLst>
        </pc:picChg>
      </pc:sldChg>
      <pc:sldChg chg="addSp delSp modSp new mod delAnim modAnim">
        <pc:chgData name="Lenka Svobodová" userId="6391fdc6-c1cb-4b9a-8d23-b01705061702" providerId="ADAL" clId="{6416ED71-98EB-4F8C-85AE-CF633215C713}" dt="2024-03-26T08:34:21.926" v="283" actId="14100"/>
        <pc:sldMkLst>
          <pc:docMk/>
          <pc:sldMk cId="1363136302" sldId="439"/>
        </pc:sldMkLst>
        <pc:picChg chg="add del mod">
          <ac:chgData name="Lenka Svobodová" userId="6391fdc6-c1cb-4b9a-8d23-b01705061702" providerId="ADAL" clId="{6416ED71-98EB-4F8C-85AE-CF633215C713}" dt="2024-03-26T08:33:59.973" v="280" actId="478"/>
          <ac:picMkLst>
            <pc:docMk/>
            <pc:sldMk cId="1363136302" sldId="439"/>
            <ac:picMk id="2" creationId="{3346B0B5-A883-499E-A32D-BB46D098734B}"/>
          </ac:picMkLst>
        </pc:picChg>
        <pc:picChg chg="add mod">
          <ac:chgData name="Lenka Svobodová" userId="6391fdc6-c1cb-4b9a-8d23-b01705061702" providerId="ADAL" clId="{6416ED71-98EB-4F8C-85AE-CF633215C713}" dt="2024-03-26T08:34:21.926" v="283" actId="14100"/>
          <ac:picMkLst>
            <pc:docMk/>
            <pc:sldMk cId="1363136302" sldId="439"/>
            <ac:picMk id="3" creationId="{9F7E5D89-53AE-488A-B7DC-23919459C896}"/>
          </ac:picMkLst>
        </pc:picChg>
      </pc:sldChg>
      <pc:sldChg chg="modSp new mod">
        <pc:chgData name="Lenka Svobodová" userId="6391fdc6-c1cb-4b9a-8d23-b01705061702" providerId="ADAL" clId="{6416ED71-98EB-4F8C-85AE-CF633215C713}" dt="2024-03-26T13:32:03.334" v="337" actId="207"/>
        <pc:sldMkLst>
          <pc:docMk/>
          <pc:sldMk cId="1186007729" sldId="440"/>
        </pc:sldMkLst>
        <pc:spChg chg="mod">
          <ac:chgData name="Lenka Svobodová" userId="6391fdc6-c1cb-4b9a-8d23-b01705061702" providerId="ADAL" clId="{6416ED71-98EB-4F8C-85AE-CF633215C713}" dt="2024-03-26T13:32:03.334" v="337" actId="207"/>
          <ac:spMkLst>
            <pc:docMk/>
            <pc:sldMk cId="1186007729" sldId="440"/>
            <ac:spMk id="2" creationId="{3906CE5D-929D-44BE-A2C8-3810ADBA3888}"/>
          </ac:spMkLst>
        </pc:spChg>
      </pc:sldChg>
      <pc:sldChg chg="modSp new mod">
        <pc:chgData name="Lenka Svobodová" userId="6391fdc6-c1cb-4b9a-8d23-b01705061702" providerId="ADAL" clId="{6416ED71-98EB-4F8C-85AE-CF633215C713}" dt="2024-03-26T13:32:29.135" v="346" actId="207"/>
        <pc:sldMkLst>
          <pc:docMk/>
          <pc:sldMk cId="1344774690" sldId="441"/>
        </pc:sldMkLst>
        <pc:spChg chg="mod">
          <ac:chgData name="Lenka Svobodová" userId="6391fdc6-c1cb-4b9a-8d23-b01705061702" providerId="ADAL" clId="{6416ED71-98EB-4F8C-85AE-CF633215C713}" dt="2024-03-26T13:32:29.135" v="346" actId="207"/>
          <ac:spMkLst>
            <pc:docMk/>
            <pc:sldMk cId="1344774690" sldId="441"/>
            <ac:spMk id="2" creationId="{84972CC9-CF83-407D-BC34-78DA954D33E0}"/>
          </ac:spMkLst>
        </pc:spChg>
      </pc:sldChg>
      <pc:sldChg chg="modSp new mod">
        <pc:chgData name="Lenka Svobodová" userId="6391fdc6-c1cb-4b9a-8d23-b01705061702" providerId="ADAL" clId="{6416ED71-98EB-4F8C-85AE-CF633215C713}" dt="2024-04-02T07:36:46.202" v="495" actId="20577"/>
        <pc:sldMkLst>
          <pc:docMk/>
          <pc:sldMk cId="2653136124" sldId="442"/>
        </pc:sldMkLst>
        <pc:spChg chg="mod">
          <ac:chgData name="Lenka Svobodová" userId="6391fdc6-c1cb-4b9a-8d23-b01705061702" providerId="ADAL" clId="{6416ED71-98EB-4F8C-85AE-CF633215C713}" dt="2024-04-02T07:32:14.438" v="369" actId="122"/>
          <ac:spMkLst>
            <pc:docMk/>
            <pc:sldMk cId="2653136124" sldId="442"/>
            <ac:spMk id="2" creationId="{97547A73-32E4-4EE8-9CD7-E670BC99B2DB}"/>
          </ac:spMkLst>
        </pc:spChg>
        <pc:spChg chg="mod">
          <ac:chgData name="Lenka Svobodová" userId="6391fdc6-c1cb-4b9a-8d23-b01705061702" providerId="ADAL" clId="{6416ED71-98EB-4F8C-85AE-CF633215C713}" dt="2024-04-02T07:36:46.202" v="495" actId="20577"/>
          <ac:spMkLst>
            <pc:docMk/>
            <pc:sldMk cId="2653136124" sldId="442"/>
            <ac:spMk id="3" creationId="{3815D0B0-B8F9-4688-91B4-FB629987751B}"/>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B8786F-39C7-5563-7AB5-756C094A699A}"/>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767661C3-F37B-78DF-7871-F9B31DA3B0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11E2D745-8587-4665-265B-706D8C212A0E}"/>
              </a:ext>
            </a:extLst>
          </p:cNvPr>
          <p:cNvSpPr>
            <a:spLocks noGrp="1"/>
          </p:cNvSpPr>
          <p:nvPr>
            <p:ph type="dt" sz="half" idx="10"/>
          </p:nvPr>
        </p:nvSpPr>
        <p:spPr/>
        <p:txBody>
          <a:bodyPr/>
          <a:lstStyle/>
          <a:p>
            <a:fld id="{0C65FDDF-97CC-4D24-9060-E3AC717A2C0E}" type="datetimeFigureOut">
              <a:rPr lang="cs-CZ" smtClean="0"/>
              <a:t>02.04.2024</a:t>
            </a:fld>
            <a:endParaRPr lang="cs-CZ"/>
          </a:p>
        </p:txBody>
      </p:sp>
      <p:sp>
        <p:nvSpPr>
          <p:cNvPr id="5" name="Zástupný symbol pro zápatí 4">
            <a:extLst>
              <a:ext uri="{FF2B5EF4-FFF2-40B4-BE49-F238E27FC236}">
                <a16:creationId xmlns:a16="http://schemas.microsoft.com/office/drawing/2014/main" id="{95B79763-6672-5070-84DF-6D9B16CCB9C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D9E41C2-99C4-C411-BD19-3BE07D56B89E}"/>
              </a:ext>
            </a:extLst>
          </p:cNvPr>
          <p:cNvSpPr>
            <a:spLocks noGrp="1"/>
          </p:cNvSpPr>
          <p:nvPr>
            <p:ph type="sldNum" sz="quarter" idx="12"/>
          </p:nvPr>
        </p:nvSpPr>
        <p:spPr/>
        <p:txBody>
          <a:bodyPr/>
          <a:lstStyle/>
          <a:p>
            <a:fld id="{90CD2207-BD02-4CE9-9A87-858C37202331}" type="slidenum">
              <a:rPr lang="cs-CZ" smtClean="0"/>
              <a:t>‹#›</a:t>
            </a:fld>
            <a:endParaRPr lang="cs-CZ"/>
          </a:p>
        </p:txBody>
      </p:sp>
    </p:spTree>
    <p:extLst>
      <p:ext uri="{BB962C8B-B14F-4D97-AF65-F5344CB8AC3E}">
        <p14:creationId xmlns:p14="http://schemas.microsoft.com/office/powerpoint/2010/main" val="595130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3631EE-08EE-4CC6-9FBF-78A30234C53C}"/>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A126C9F2-BE38-5523-36DC-984D1ADBEB08}"/>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3E1A46C-1F84-72D4-D109-7EDE11D6B4AE}"/>
              </a:ext>
            </a:extLst>
          </p:cNvPr>
          <p:cNvSpPr>
            <a:spLocks noGrp="1"/>
          </p:cNvSpPr>
          <p:nvPr>
            <p:ph type="dt" sz="half" idx="10"/>
          </p:nvPr>
        </p:nvSpPr>
        <p:spPr/>
        <p:txBody>
          <a:bodyPr/>
          <a:lstStyle/>
          <a:p>
            <a:fld id="{0C65FDDF-97CC-4D24-9060-E3AC717A2C0E}" type="datetimeFigureOut">
              <a:rPr lang="cs-CZ" smtClean="0"/>
              <a:t>02.04.2024</a:t>
            </a:fld>
            <a:endParaRPr lang="cs-CZ"/>
          </a:p>
        </p:txBody>
      </p:sp>
      <p:sp>
        <p:nvSpPr>
          <p:cNvPr id="5" name="Zástupný symbol pro zápatí 4">
            <a:extLst>
              <a:ext uri="{FF2B5EF4-FFF2-40B4-BE49-F238E27FC236}">
                <a16:creationId xmlns:a16="http://schemas.microsoft.com/office/drawing/2014/main" id="{AEED7255-E529-0674-0B41-3009B6A2F48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A6855D0-E32F-7175-4AAC-770CD3798E7E}"/>
              </a:ext>
            </a:extLst>
          </p:cNvPr>
          <p:cNvSpPr>
            <a:spLocks noGrp="1"/>
          </p:cNvSpPr>
          <p:nvPr>
            <p:ph type="sldNum" sz="quarter" idx="12"/>
          </p:nvPr>
        </p:nvSpPr>
        <p:spPr/>
        <p:txBody>
          <a:bodyPr/>
          <a:lstStyle/>
          <a:p>
            <a:fld id="{90CD2207-BD02-4CE9-9A87-858C37202331}" type="slidenum">
              <a:rPr lang="cs-CZ" smtClean="0"/>
              <a:t>‹#›</a:t>
            </a:fld>
            <a:endParaRPr lang="cs-CZ"/>
          </a:p>
        </p:txBody>
      </p:sp>
    </p:spTree>
    <p:extLst>
      <p:ext uri="{BB962C8B-B14F-4D97-AF65-F5344CB8AC3E}">
        <p14:creationId xmlns:p14="http://schemas.microsoft.com/office/powerpoint/2010/main" val="171630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8CC5516C-8D15-E241-7FD8-2C571BCBF187}"/>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9A97746A-4C6A-FE2C-764A-264E74DEE3B0}"/>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C6A8518-2D6D-D048-BDC2-A2DA6F89AC85}"/>
              </a:ext>
            </a:extLst>
          </p:cNvPr>
          <p:cNvSpPr>
            <a:spLocks noGrp="1"/>
          </p:cNvSpPr>
          <p:nvPr>
            <p:ph type="dt" sz="half" idx="10"/>
          </p:nvPr>
        </p:nvSpPr>
        <p:spPr/>
        <p:txBody>
          <a:bodyPr/>
          <a:lstStyle/>
          <a:p>
            <a:fld id="{0C65FDDF-97CC-4D24-9060-E3AC717A2C0E}" type="datetimeFigureOut">
              <a:rPr lang="cs-CZ" smtClean="0"/>
              <a:t>02.04.2024</a:t>
            </a:fld>
            <a:endParaRPr lang="cs-CZ"/>
          </a:p>
        </p:txBody>
      </p:sp>
      <p:sp>
        <p:nvSpPr>
          <p:cNvPr id="5" name="Zástupný symbol pro zápatí 4">
            <a:extLst>
              <a:ext uri="{FF2B5EF4-FFF2-40B4-BE49-F238E27FC236}">
                <a16:creationId xmlns:a16="http://schemas.microsoft.com/office/drawing/2014/main" id="{05B39D78-A10C-BA2C-E1FD-07569AB585D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4334AAA-0EE0-4DB7-B928-81B5AE655F56}"/>
              </a:ext>
            </a:extLst>
          </p:cNvPr>
          <p:cNvSpPr>
            <a:spLocks noGrp="1"/>
          </p:cNvSpPr>
          <p:nvPr>
            <p:ph type="sldNum" sz="quarter" idx="12"/>
          </p:nvPr>
        </p:nvSpPr>
        <p:spPr/>
        <p:txBody>
          <a:bodyPr/>
          <a:lstStyle/>
          <a:p>
            <a:fld id="{90CD2207-BD02-4CE9-9A87-858C37202331}" type="slidenum">
              <a:rPr lang="cs-CZ" smtClean="0"/>
              <a:t>‹#›</a:t>
            </a:fld>
            <a:endParaRPr lang="cs-CZ"/>
          </a:p>
        </p:txBody>
      </p:sp>
    </p:spTree>
    <p:extLst>
      <p:ext uri="{BB962C8B-B14F-4D97-AF65-F5344CB8AC3E}">
        <p14:creationId xmlns:p14="http://schemas.microsoft.com/office/powerpoint/2010/main" val="1319315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7814"/>
            <a:ext cx="10972800" cy="1139825"/>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10972800" cy="21891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09600" y="3941763"/>
            <a:ext cx="10972800" cy="218916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fld id="{2EDC7E38-E303-4F38-AE3A-8D06250F0F34}" type="slidenum">
              <a:rPr lang="cs-CZ" altLang="en-US"/>
              <a:pPr/>
              <a:t>‹#›</a:t>
            </a:fld>
            <a:endParaRPr lang="cs-CZ" altLang="en-US"/>
          </a:p>
        </p:txBody>
      </p:sp>
    </p:spTree>
    <p:extLst>
      <p:ext uri="{BB962C8B-B14F-4D97-AF65-F5344CB8AC3E}">
        <p14:creationId xmlns:p14="http://schemas.microsoft.com/office/powerpoint/2010/main" val="1142748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7814"/>
            <a:ext cx="10972800" cy="1139825"/>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fld id="{262FA613-AA9E-43C2-BCE9-083C348DD2C6}" type="slidenum">
              <a:rPr lang="cs-CZ" altLang="en-US"/>
              <a:pPr/>
              <a:t>‹#›</a:t>
            </a:fld>
            <a:endParaRPr lang="cs-CZ" altLang="en-US"/>
          </a:p>
        </p:txBody>
      </p:sp>
    </p:spTree>
    <p:extLst>
      <p:ext uri="{BB962C8B-B14F-4D97-AF65-F5344CB8AC3E}">
        <p14:creationId xmlns:p14="http://schemas.microsoft.com/office/powerpoint/2010/main" val="1367864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Nadpis a obsah">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cs-CZ"/>
              <a:t>Kliknutím lze upravit styl.</a:t>
            </a:r>
            <a:endParaRPr lang="en-US" dirty="0"/>
          </a:p>
        </p:txBody>
      </p:sp>
      <p:sp>
        <p:nvSpPr>
          <p:cNvPr id="4" name="Date Placeholder 3"/>
          <p:cNvSpPr>
            <a:spLocks noGrp="1"/>
          </p:cNvSpPr>
          <p:nvPr>
            <p:ph type="dt" sz="half" idx="10"/>
          </p:nvPr>
        </p:nvSpPr>
        <p:spPr/>
        <p:txBody>
          <a:bodyPr/>
          <a:lstStyle/>
          <a:p>
            <a:fld id="{4088001E-B9A7-4F7E-9A82-8C79B15A6949}" type="datetimeFigureOut">
              <a:rPr lang="cs-CZ" smtClean="0"/>
              <a:t>02.04.2024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CA1CAC72-EBD1-4D18-9087-92F51777F7B0}" type="slidenum">
              <a:rPr lang="cs-CZ" smtClean="0"/>
              <a:t>‹#›</a:t>
            </a:fld>
            <a:endParaRPr lang="cs-CZ"/>
          </a:p>
        </p:txBody>
      </p:sp>
      <p:sp>
        <p:nvSpPr>
          <p:cNvPr id="8" name="Content Placeholder 7"/>
          <p:cNvSpPr>
            <a:spLocks noGrp="1"/>
          </p:cNvSpPr>
          <p:nvPr>
            <p:ph sz="quarter" idx="13"/>
          </p:nvPr>
        </p:nvSpPr>
        <p:spPr>
          <a:xfrm>
            <a:off x="812800" y="1600200"/>
            <a:ext cx="105664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extLst>
      <p:ext uri="{BB962C8B-B14F-4D97-AF65-F5344CB8AC3E}">
        <p14:creationId xmlns:p14="http://schemas.microsoft.com/office/powerpoint/2010/main" val="634120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57D4DA-7526-41E6-8279-B5B0E30C9D3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BC4BE4B-3997-CA64-EE9D-CA4700D13AF4}"/>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74485A4-39A6-360B-D842-E8F2ED48458A}"/>
              </a:ext>
            </a:extLst>
          </p:cNvPr>
          <p:cNvSpPr>
            <a:spLocks noGrp="1"/>
          </p:cNvSpPr>
          <p:nvPr>
            <p:ph type="dt" sz="half" idx="10"/>
          </p:nvPr>
        </p:nvSpPr>
        <p:spPr/>
        <p:txBody>
          <a:bodyPr/>
          <a:lstStyle/>
          <a:p>
            <a:fld id="{0C65FDDF-97CC-4D24-9060-E3AC717A2C0E}" type="datetimeFigureOut">
              <a:rPr lang="cs-CZ" smtClean="0"/>
              <a:t>02.04.2024</a:t>
            </a:fld>
            <a:endParaRPr lang="cs-CZ"/>
          </a:p>
        </p:txBody>
      </p:sp>
      <p:sp>
        <p:nvSpPr>
          <p:cNvPr id="5" name="Zástupný symbol pro zápatí 4">
            <a:extLst>
              <a:ext uri="{FF2B5EF4-FFF2-40B4-BE49-F238E27FC236}">
                <a16:creationId xmlns:a16="http://schemas.microsoft.com/office/drawing/2014/main" id="{365E4CFA-7B5A-B13F-8BA4-57D653B5C7E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67ADE07-D31A-E65B-0379-FDB6FF90A2FE}"/>
              </a:ext>
            </a:extLst>
          </p:cNvPr>
          <p:cNvSpPr>
            <a:spLocks noGrp="1"/>
          </p:cNvSpPr>
          <p:nvPr>
            <p:ph type="sldNum" sz="quarter" idx="12"/>
          </p:nvPr>
        </p:nvSpPr>
        <p:spPr/>
        <p:txBody>
          <a:bodyPr/>
          <a:lstStyle/>
          <a:p>
            <a:fld id="{90CD2207-BD02-4CE9-9A87-858C37202331}" type="slidenum">
              <a:rPr lang="cs-CZ" smtClean="0"/>
              <a:t>‹#›</a:t>
            </a:fld>
            <a:endParaRPr lang="cs-CZ"/>
          </a:p>
        </p:txBody>
      </p:sp>
    </p:spTree>
    <p:extLst>
      <p:ext uri="{BB962C8B-B14F-4D97-AF65-F5344CB8AC3E}">
        <p14:creationId xmlns:p14="http://schemas.microsoft.com/office/powerpoint/2010/main" val="1810497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901CB9-E697-E513-3C01-139B3E34AE4F}"/>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FCFF34F4-EA3B-FC20-12DB-F1249B12F3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636ECC2E-7BE7-DABE-567C-0A85E64A178C}"/>
              </a:ext>
            </a:extLst>
          </p:cNvPr>
          <p:cNvSpPr>
            <a:spLocks noGrp="1"/>
          </p:cNvSpPr>
          <p:nvPr>
            <p:ph type="dt" sz="half" idx="10"/>
          </p:nvPr>
        </p:nvSpPr>
        <p:spPr/>
        <p:txBody>
          <a:bodyPr/>
          <a:lstStyle/>
          <a:p>
            <a:fld id="{0C65FDDF-97CC-4D24-9060-E3AC717A2C0E}" type="datetimeFigureOut">
              <a:rPr lang="cs-CZ" smtClean="0"/>
              <a:t>02.04.2024</a:t>
            </a:fld>
            <a:endParaRPr lang="cs-CZ"/>
          </a:p>
        </p:txBody>
      </p:sp>
      <p:sp>
        <p:nvSpPr>
          <p:cNvPr id="5" name="Zástupný symbol pro zápatí 4">
            <a:extLst>
              <a:ext uri="{FF2B5EF4-FFF2-40B4-BE49-F238E27FC236}">
                <a16:creationId xmlns:a16="http://schemas.microsoft.com/office/drawing/2014/main" id="{DFDA36DC-3E06-C21A-8F66-E4ECAC77A85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45C8EEB-F852-E4B9-EF6F-E974348C56DB}"/>
              </a:ext>
            </a:extLst>
          </p:cNvPr>
          <p:cNvSpPr>
            <a:spLocks noGrp="1"/>
          </p:cNvSpPr>
          <p:nvPr>
            <p:ph type="sldNum" sz="quarter" idx="12"/>
          </p:nvPr>
        </p:nvSpPr>
        <p:spPr/>
        <p:txBody>
          <a:bodyPr/>
          <a:lstStyle/>
          <a:p>
            <a:fld id="{90CD2207-BD02-4CE9-9A87-858C37202331}" type="slidenum">
              <a:rPr lang="cs-CZ" smtClean="0"/>
              <a:t>‹#›</a:t>
            </a:fld>
            <a:endParaRPr lang="cs-CZ"/>
          </a:p>
        </p:txBody>
      </p:sp>
    </p:spTree>
    <p:extLst>
      <p:ext uri="{BB962C8B-B14F-4D97-AF65-F5344CB8AC3E}">
        <p14:creationId xmlns:p14="http://schemas.microsoft.com/office/powerpoint/2010/main" val="2147035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B3DA4A-2E6D-C5D9-D59D-D699EAE45807}"/>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D16496B0-BBCA-3CB4-56E5-67AC81019CBF}"/>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686865F0-87EA-9392-061A-F08E0627BCAA}"/>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EB4F9290-02DA-9069-4AD3-DBC379776DB7}"/>
              </a:ext>
            </a:extLst>
          </p:cNvPr>
          <p:cNvSpPr>
            <a:spLocks noGrp="1"/>
          </p:cNvSpPr>
          <p:nvPr>
            <p:ph type="dt" sz="half" idx="10"/>
          </p:nvPr>
        </p:nvSpPr>
        <p:spPr/>
        <p:txBody>
          <a:bodyPr/>
          <a:lstStyle/>
          <a:p>
            <a:fld id="{0C65FDDF-97CC-4D24-9060-E3AC717A2C0E}" type="datetimeFigureOut">
              <a:rPr lang="cs-CZ" smtClean="0"/>
              <a:t>02.04.2024</a:t>
            </a:fld>
            <a:endParaRPr lang="cs-CZ"/>
          </a:p>
        </p:txBody>
      </p:sp>
      <p:sp>
        <p:nvSpPr>
          <p:cNvPr id="6" name="Zástupný symbol pro zápatí 5">
            <a:extLst>
              <a:ext uri="{FF2B5EF4-FFF2-40B4-BE49-F238E27FC236}">
                <a16:creationId xmlns:a16="http://schemas.microsoft.com/office/drawing/2014/main" id="{1E526C3A-D5DA-4608-37D1-445689BFF64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F87486A-80F9-2C0C-FB05-B7D5E17C38DA}"/>
              </a:ext>
            </a:extLst>
          </p:cNvPr>
          <p:cNvSpPr>
            <a:spLocks noGrp="1"/>
          </p:cNvSpPr>
          <p:nvPr>
            <p:ph type="sldNum" sz="quarter" idx="12"/>
          </p:nvPr>
        </p:nvSpPr>
        <p:spPr/>
        <p:txBody>
          <a:bodyPr/>
          <a:lstStyle/>
          <a:p>
            <a:fld id="{90CD2207-BD02-4CE9-9A87-858C37202331}" type="slidenum">
              <a:rPr lang="cs-CZ" smtClean="0"/>
              <a:t>‹#›</a:t>
            </a:fld>
            <a:endParaRPr lang="cs-CZ"/>
          </a:p>
        </p:txBody>
      </p:sp>
    </p:spTree>
    <p:extLst>
      <p:ext uri="{BB962C8B-B14F-4D97-AF65-F5344CB8AC3E}">
        <p14:creationId xmlns:p14="http://schemas.microsoft.com/office/powerpoint/2010/main" val="153279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B6910E-1768-2649-3ABC-6770B602D72C}"/>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2227CB9B-14EC-A5AB-36FE-8934CBF30A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C811EDE1-5BFB-4409-9DDD-4D3618F84B36}"/>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43DDF18A-FDC0-63E9-6355-AF5FB16181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D8090AEE-0D26-3F77-46A7-E443C272B979}"/>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6D8CFE9C-96AC-836F-E060-AD4BEA2BDA13}"/>
              </a:ext>
            </a:extLst>
          </p:cNvPr>
          <p:cNvSpPr>
            <a:spLocks noGrp="1"/>
          </p:cNvSpPr>
          <p:nvPr>
            <p:ph type="dt" sz="half" idx="10"/>
          </p:nvPr>
        </p:nvSpPr>
        <p:spPr/>
        <p:txBody>
          <a:bodyPr/>
          <a:lstStyle/>
          <a:p>
            <a:fld id="{0C65FDDF-97CC-4D24-9060-E3AC717A2C0E}" type="datetimeFigureOut">
              <a:rPr lang="cs-CZ" smtClean="0"/>
              <a:t>02.04.2024</a:t>
            </a:fld>
            <a:endParaRPr lang="cs-CZ"/>
          </a:p>
        </p:txBody>
      </p:sp>
      <p:sp>
        <p:nvSpPr>
          <p:cNvPr id="8" name="Zástupný symbol pro zápatí 7">
            <a:extLst>
              <a:ext uri="{FF2B5EF4-FFF2-40B4-BE49-F238E27FC236}">
                <a16:creationId xmlns:a16="http://schemas.microsoft.com/office/drawing/2014/main" id="{73C15C79-BB80-E02D-F4A0-B848248AF25E}"/>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BAD047EF-70B6-5E59-2D64-0A8BF04BAA35}"/>
              </a:ext>
            </a:extLst>
          </p:cNvPr>
          <p:cNvSpPr>
            <a:spLocks noGrp="1"/>
          </p:cNvSpPr>
          <p:nvPr>
            <p:ph type="sldNum" sz="quarter" idx="12"/>
          </p:nvPr>
        </p:nvSpPr>
        <p:spPr/>
        <p:txBody>
          <a:bodyPr/>
          <a:lstStyle/>
          <a:p>
            <a:fld id="{90CD2207-BD02-4CE9-9A87-858C37202331}" type="slidenum">
              <a:rPr lang="cs-CZ" smtClean="0"/>
              <a:t>‹#›</a:t>
            </a:fld>
            <a:endParaRPr lang="cs-CZ"/>
          </a:p>
        </p:txBody>
      </p:sp>
    </p:spTree>
    <p:extLst>
      <p:ext uri="{BB962C8B-B14F-4D97-AF65-F5344CB8AC3E}">
        <p14:creationId xmlns:p14="http://schemas.microsoft.com/office/powerpoint/2010/main" val="473006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84CA90-BA88-57D6-F460-D9B4958D94E4}"/>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A93D13C3-7181-9FA7-CD4B-190F4D92FA6D}"/>
              </a:ext>
            </a:extLst>
          </p:cNvPr>
          <p:cNvSpPr>
            <a:spLocks noGrp="1"/>
          </p:cNvSpPr>
          <p:nvPr>
            <p:ph type="dt" sz="half" idx="10"/>
          </p:nvPr>
        </p:nvSpPr>
        <p:spPr/>
        <p:txBody>
          <a:bodyPr/>
          <a:lstStyle/>
          <a:p>
            <a:fld id="{0C65FDDF-97CC-4D24-9060-E3AC717A2C0E}" type="datetimeFigureOut">
              <a:rPr lang="cs-CZ" smtClean="0"/>
              <a:t>02.04.2024</a:t>
            </a:fld>
            <a:endParaRPr lang="cs-CZ"/>
          </a:p>
        </p:txBody>
      </p:sp>
      <p:sp>
        <p:nvSpPr>
          <p:cNvPr id="4" name="Zástupný symbol pro zápatí 3">
            <a:extLst>
              <a:ext uri="{FF2B5EF4-FFF2-40B4-BE49-F238E27FC236}">
                <a16:creationId xmlns:a16="http://schemas.microsoft.com/office/drawing/2014/main" id="{C7E92BB4-F190-F500-ED52-F49ABE3D3BB4}"/>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7B8AE42C-A50B-A080-106E-847CE02FE1FD}"/>
              </a:ext>
            </a:extLst>
          </p:cNvPr>
          <p:cNvSpPr>
            <a:spLocks noGrp="1"/>
          </p:cNvSpPr>
          <p:nvPr>
            <p:ph type="sldNum" sz="quarter" idx="12"/>
          </p:nvPr>
        </p:nvSpPr>
        <p:spPr/>
        <p:txBody>
          <a:bodyPr/>
          <a:lstStyle/>
          <a:p>
            <a:fld id="{90CD2207-BD02-4CE9-9A87-858C37202331}" type="slidenum">
              <a:rPr lang="cs-CZ" smtClean="0"/>
              <a:t>‹#›</a:t>
            </a:fld>
            <a:endParaRPr lang="cs-CZ"/>
          </a:p>
        </p:txBody>
      </p:sp>
    </p:spTree>
    <p:extLst>
      <p:ext uri="{BB962C8B-B14F-4D97-AF65-F5344CB8AC3E}">
        <p14:creationId xmlns:p14="http://schemas.microsoft.com/office/powerpoint/2010/main" val="410656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B73005F9-8469-0351-8062-29AC177996CD}"/>
              </a:ext>
            </a:extLst>
          </p:cNvPr>
          <p:cNvSpPr>
            <a:spLocks noGrp="1"/>
          </p:cNvSpPr>
          <p:nvPr>
            <p:ph type="dt" sz="half" idx="10"/>
          </p:nvPr>
        </p:nvSpPr>
        <p:spPr/>
        <p:txBody>
          <a:bodyPr/>
          <a:lstStyle/>
          <a:p>
            <a:fld id="{0C65FDDF-97CC-4D24-9060-E3AC717A2C0E}" type="datetimeFigureOut">
              <a:rPr lang="cs-CZ" smtClean="0"/>
              <a:t>02.04.2024</a:t>
            </a:fld>
            <a:endParaRPr lang="cs-CZ"/>
          </a:p>
        </p:txBody>
      </p:sp>
      <p:sp>
        <p:nvSpPr>
          <p:cNvPr id="3" name="Zástupný symbol pro zápatí 2">
            <a:extLst>
              <a:ext uri="{FF2B5EF4-FFF2-40B4-BE49-F238E27FC236}">
                <a16:creationId xmlns:a16="http://schemas.microsoft.com/office/drawing/2014/main" id="{83172210-2BAE-B043-7C46-087030920EA2}"/>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EC541645-9A46-68E2-BA1F-662AEA9E2A20}"/>
              </a:ext>
            </a:extLst>
          </p:cNvPr>
          <p:cNvSpPr>
            <a:spLocks noGrp="1"/>
          </p:cNvSpPr>
          <p:nvPr>
            <p:ph type="sldNum" sz="quarter" idx="12"/>
          </p:nvPr>
        </p:nvSpPr>
        <p:spPr/>
        <p:txBody>
          <a:bodyPr/>
          <a:lstStyle/>
          <a:p>
            <a:fld id="{90CD2207-BD02-4CE9-9A87-858C37202331}" type="slidenum">
              <a:rPr lang="cs-CZ" smtClean="0"/>
              <a:t>‹#›</a:t>
            </a:fld>
            <a:endParaRPr lang="cs-CZ"/>
          </a:p>
        </p:txBody>
      </p:sp>
    </p:spTree>
    <p:extLst>
      <p:ext uri="{BB962C8B-B14F-4D97-AF65-F5344CB8AC3E}">
        <p14:creationId xmlns:p14="http://schemas.microsoft.com/office/powerpoint/2010/main" val="2190400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CB8B94-760B-4323-9E8C-980B316CFE7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6C360AA3-1E58-56A1-B9DA-EFAC55804F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EFDB74E0-0196-3327-1B71-29E137BE88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5DC7737-6011-7009-3903-C0CBA8C3AF3A}"/>
              </a:ext>
            </a:extLst>
          </p:cNvPr>
          <p:cNvSpPr>
            <a:spLocks noGrp="1"/>
          </p:cNvSpPr>
          <p:nvPr>
            <p:ph type="dt" sz="half" idx="10"/>
          </p:nvPr>
        </p:nvSpPr>
        <p:spPr/>
        <p:txBody>
          <a:bodyPr/>
          <a:lstStyle/>
          <a:p>
            <a:fld id="{0C65FDDF-97CC-4D24-9060-E3AC717A2C0E}" type="datetimeFigureOut">
              <a:rPr lang="cs-CZ" smtClean="0"/>
              <a:t>02.04.2024</a:t>
            </a:fld>
            <a:endParaRPr lang="cs-CZ"/>
          </a:p>
        </p:txBody>
      </p:sp>
      <p:sp>
        <p:nvSpPr>
          <p:cNvPr id="6" name="Zástupný symbol pro zápatí 5">
            <a:extLst>
              <a:ext uri="{FF2B5EF4-FFF2-40B4-BE49-F238E27FC236}">
                <a16:creationId xmlns:a16="http://schemas.microsoft.com/office/drawing/2014/main" id="{26A5A582-AE60-98F8-B6F0-FDAF877EBCC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9FB7507-9D7C-9DD1-8BA4-4D8995113F91}"/>
              </a:ext>
            </a:extLst>
          </p:cNvPr>
          <p:cNvSpPr>
            <a:spLocks noGrp="1"/>
          </p:cNvSpPr>
          <p:nvPr>
            <p:ph type="sldNum" sz="quarter" idx="12"/>
          </p:nvPr>
        </p:nvSpPr>
        <p:spPr/>
        <p:txBody>
          <a:bodyPr/>
          <a:lstStyle/>
          <a:p>
            <a:fld id="{90CD2207-BD02-4CE9-9A87-858C37202331}" type="slidenum">
              <a:rPr lang="cs-CZ" smtClean="0"/>
              <a:t>‹#›</a:t>
            </a:fld>
            <a:endParaRPr lang="cs-CZ"/>
          </a:p>
        </p:txBody>
      </p:sp>
    </p:spTree>
    <p:extLst>
      <p:ext uri="{BB962C8B-B14F-4D97-AF65-F5344CB8AC3E}">
        <p14:creationId xmlns:p14="http://schemas.microsoft.com/office/powerpoint/2010/main" val="3668792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3DFAC0-D91C-B418-7C57-8CB11ED1C45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710C6D40-A8DB-48D2-5788-F3D302FD3E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DED58ACF-1C29-6C50-36CC-DE180DFAE9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9D93983C-4802-2C2F-A14C-21898F52C8B2}"/>
              </a:ext>
            </a:extLst>
          </p:cNvPr>
          <p:cNvSpPr>
            <a:spLocks noGrp="1"/>
          </p:cNvSpPr>
          <p:nvPr>
            <p:ph type="dt" sz="half" idx="10"/>
          </p:nvPr>
        </p:nvSpPr>
        <p:spPr/>
        <p:txBody>
          <a:bodyPr/>
          <a:lstStyle/>
          <a:p>
            <a:fld id="{0C65FDDF-97CC-4D24-9060-E3AC717A2C0E}" type="datetimeFigureOut">
              <a:rPr lang="cs-CZ" smtClean="0"/>
              <a:t>02.04.2024</a:t>
            </a:fld>
            <a:endParaRPr lang="cs-CZ"/>
          </a:p>
        </p:txBody>
      </p:sp>
      <p:sp>
        <p:nvSpPr>
          <p:cNvPr id="6" name="Zástupný symbol pro zápatí 5">
            <a:extLst>
              <a:ext uri="{FF2B5EF4-FFF2-40B4-BE49-F238E27FC236}">
                <a16:creationId xmlns:a16="http://schemas.microsoft.com/office/drawing/2014/main" id="{FFE459D3-4F72-D898-54CB-A73F7E43EDB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D38447C-F7A8-BC9E-E7BF-E9C155DDB389}"/>
              </a:ext>
            </a:extLst>
          </p:cNvPr>
          <p:cNvSpPr>
            <a:spLocks noGrp="1"/>
          </p:cNvSpPr>
          <p:nvPr>
            <p:ph type="sldNum" sz="quarter" idx="12"/>
          </p:nvPr>
        </p:nvSpPr>
        <p:spPr/>
        <p:txBody>
          <a:bodyPr/>
          <a:lstStyle/>
          <a:p>
            <a:fld id="{90CD2207-BD02-4CE9-9A87-858C37202331}" type="slidenum">
              <a:rPr lang="cs-CZ" smtClean="0"/>
              <a:t>‹#›</a:t>
            </a:fld>
            <a:endParaRPr lang="cs-CZ"/>
          </a:p>
        </p:txBody>
      </p:sp>
    </p:spTree>
    <p:extLst>
      <p:ext uri="{BB962C8B-B14F-4D97-AF65-F5344CB8AC3E}">
        <p14:creationId xmlns:p14="http://schemas.microsoft.com/office/powerpoint/2010/main" val="1739699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867C0E68-8791-FB6F-1847-7B123C6B30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1E47F151-5002-FB98-01E6-3A3305826B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9B85D18-DCF6-141A-1C80-6A7E0A86BE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65FDDF-97CC-4D24-9060-E3AC717A2C0E}" type="datetimeFigureOut">
              <a:rPr lang="cs-CZ" smtClean="0"/>
              <a:t>02.04.2024</a:t>
            </a:fld>
            <a:endParaRPr lang="cs-CZ"/>
          </a:p>
        </p:txBody>
      </p:sp>
      <p:sp>
        <p:nvSpPr>
          <p:cNvPr id="5" name="Zástupný symbol pro zápatí 4">
            <a:extLst>
              <a:ext uri="{FF2B5EF4-FFF2-40B4-BE49-F238E27FC236}">
                <a16:creationId xmlns:a16="http://schemas.microsoft.com/office/drawing/2014/main" id="{7590B131-09DF-2FDF-0C14-E11A258A31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2319C83D-79FB-4CA7-DD0F-CBDF88C0D9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CD2207-BD02-4CE9-9A87-858C37202331}" type="slidenum">
              <a:rPr lang="cs-CZ" smtClean="0"/>
              <a:t>‹#›</a:t>
            </a:fld>
            <a:endParaRPr lang="cs-CZ"/>
          </a:p>
        </p:txBody>
      </p:sp>
    </p:spTree>
    <p:extLst>
      <p:ext uri="{BB962C8B-B14F-4D97-AF65-F5344CB8AC3E}">
        <p14:creationId xmlns:p14="http://schemas.microsoft.com/office/powerpoint/2010/main" val="299628279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7.xml"/><Relationship Id="rId1" Type="http://schemas.openxmlformats.org/officeDocument/2006/relationships/video" Target="https://www.youtube.com/embed/cgDvk1F3veQ?feature=oembed"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video" Target="https://www.youtube.com/embed/1o-rBk82TtI?feature=oembed"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7.png"/></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8.pn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9.png"/></Relationships>
</file>

<file path=ppt/slides/_rels/slide11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7.xml"/><Relationship Id="rId1" Type="http://schemas.openxmlformats.org/officeDocument/2006/relationships/video" Target="https://www.youtube.com/embed/7BE1vLk1woA?feature=oembed"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7.xml"/><Relationship Id="rId1" Type="http://schemas.openxmlformats.org/officeDocument/2006/relationships/video" Target="https://www.youtube.com/embed/38l-wiZAwQE?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is.muni.cz/auth/do/rect/el/estud/fsps/js11/terminologie/web/index.htm"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1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1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1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14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xml"/><Relationship Id="rId5" Type="http://schemas.openxmlformats.org/officeDocument/2006/relationships/image" Target="../media/image104.jpeg"/><Relationship Id="rId4" Type="http://schemas.openxmlformats.org/officeDocument/2006/relationships/image" Target="../media/image103.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3" Type="http://schemas.openxmlformats.org/officeDocument/2006/relationships/hyperlink" Target="https://www.ceskatelevize.cz/porady/10162155147-gymnastika/21147129724/" TargetMode="External"/><Relationship Id="rId2" Type="http://schemas.openxmlformats.org/officeDocument/2006/relationships/hyperlink" Target="https://www.youtube.com/watch?v=fHOsbA53_W8" TargetMode="External"/><Relationship Id="rId1" Type="http://schemas.openxmlformats.org/officeDocument/2006/relationships/slideLayout" Target="../slideLayouts/slideLayout14.xml"/><Relationship Id="rId5" Type="http://schemas.openxmlformats.org/officeDocument/2006/relationships/hyperlink" Target="https://www.youtube.com/watch?v=0a36XZmeY-A" TargetMode="External"/><Relationship Id="rId4" Type="http://schemas.openxmlformats.org/officeDocument/2006/relationships/hyperlink" Target="https://www.youtube.com/watch?v=j0j3WV3tkWY" TargetMode="External"/></Relationships>
</file>

<file path=ppt/slides/_rels/slide15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hyperlink" Target="https://www.youtube.com/watch?v=eYVhQM-IPrw" TargetMode="Externa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6.xml"/><Relationship Id="rId1" Type="http://schemas.openxmlformats.org/officeDocument/2006/relationships/video" Target="https://www.youtube.com/embed/v2_UtwpmK8Q?feature=oembed"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fsps.muni.cz/impact/didaktika-gymnastiky-a-tance/zakladni-gymnastika/" TargetMode="External"/><Relationship Id="rId2" Type="http://schemas.openxmlformats.org/officeDocument/2006/relationships/hyperlink" Target="https://is.muni.cz/do/rect/el/estud/fsps/js11/terminologie/web/index.ht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ideo" Target="https://www.youtube.com/embed/GSZ7XWcId5Q?list=PL9oiSIYEhqAEGdcG555CeeICJKwfB6SAW"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5u-tYqRQSsE" TargetMode="External"/><Relationship Id="rId2" Type="http://schemas.openxmlformats.org/officeDocument/2006/relationships/hyperlink" Target="http://www.metronomonline.cz/" TargetMode="External"/><Relationship Id="rId1" Type="http://schemas.openxmlformats.org/officeDocument/2006/relationships/slideLayout" Target="../slideLayouts/slideLayout2.xml"/><Relationship Id="rId4" Type="http://schemas.openxmlformats.org/officeDocument/2006/relationships/hyperlink" Target="https://www.youtube.com/watch?v=Yi9jznhUYu4"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video" Target="https://www.youtube.com/embed/-XuwOphz5ew?feature=oembe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video" Target="https://www.youtube.com/embed/GtSJjm6_UYU?feature=oembed"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fsps.muni.cz/impact/didaktika-gymnastiky-a-tance/rytmicka-gymnastika/" TargetMode="External"/><Relationship Id="rId2" Type="http://schemas.openxmlformats.org/officeDocument/2006/relationships/hyperlink" Target="https://www.fsps.muni.cz/impact/rytmicka-gymnastika-a-tance/"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video" Target="https://www.youtube.com/embed/iyFzJtBRj8I?feature=oembed"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fsps.muni.cz/impact/didaktika-gymnastiky-a-tance/olympijske-sporty/" TargetMode="External"/><Relationship Id="rId2" Type="http://schemas.openxmlformats.org/officeDocument/2006/relationships/hyperlink" Target="http://www.fsps.muni.cz/sdetmivpohode/kurzy/gymnastika/"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video" Target="https://www.youtube.com/embed/AHIvH64zjl4?feature=oembed"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video" Target="https://www.youtube.com/embed/iKDrOWdxLQo?feature=oembed"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video" Target="https://www.youtube.com/embed/zBmy9JWyCS4?feature=oembed"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video" Target="https://www.youtube.com/embed/i_R5iFmXwTQ?feature=oembed"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hyperlink" Target="https://is.muni.cz/do/fsps/e-learning/safe_gymnastics_4all/pages_en/horizontal_bar_13_glide_kip.html?kod=DU4006a;predmet=969980;lang=cs"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www.fsps.muni.cz/sdetmivpohode/kurzy/gymnastika/" TargetMode="External"/><Relationship Id="rId3" Type="http://schemas.openxmlformats.org/officeDocument/2006/relationships/hyperlink" Target="http://www.fsps.muni.cz/impact/aktualni-formy-a-metody-gymnastickych-disciplin-a-tancu/" TargetMode="External"/><Relationship Id="rId7" Type="http://schemas.openxmlformats.org/officeDocument/2006/relationships/hyperlink" Target="http://is.muni.cz/do/1499/el/estud/fsps/ps09/tanec/web/index.html" TargetMode="External"/><Relationship Id="rId2" Type="http://schemas.openxmlformats.org/officeDocument/2006/relationships/hyperlink" Target="https://www.fsps.muni.cz/impact/didaktika-gymnastiky-a-tance/uvod/" TargetMode="External"/><Relationship Id="rId1" Type="http://schemas.openxmlformats.org/officeDocument/2006/relationships/slideLayout" Target="../slideLayouts/slideLayout2.xml"/><Relationship Id="rId6" Type="http://schemas.openxmlformats.org/officeDocument/2006/relationships/hyperlink" Target="http://is.muni.cz/elportal/katalog/FSpS/bp2006" TargetMode="External"/><Relationship Id="rId5" Type="http://schemas.openxmlformats.org/officeDocument/2006/relationships/hyperlink" Target="http://www.fsps.muni.cz/impact/rytmicka-gymnastika-a-tance/" TargetMode="External"/><Relationship Id="rId4" Type="http://schemas.openxmlformats.org/officeDocument/2006/relationships/hyperlink" Target="http://www.fsps.muni.cz/impact/gymnasticka-priprava/"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video" Target="https://www.youtube.com/embed/YJ6x0tSND6g?feature=oembed"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video" Target="https://www.youtube.com/embed/YENhOpHaPTo?feature=oembed"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video" Target="https://www.youtube.com/embed/hUXy7UlSXto?feature=oembed"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video" Target="https://www.youtube.com/embed/fQtq4ttbCg4?feature=oembed"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video" Target="https://www.youtube.com/embed/4LnyoSnWBs8?feature=oembe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7.xml"/><Relationship Id="rId1" Type="http://schemas.openxmlformats.org/officeDocument/2006/relationships/video" Target="https://www.youtube.com/embed/2vfoyY9lshI?feature=oembed" TargetMode="External"/></Relationships>
</file>

<file path=ppt/slides/_rels/slide9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56875"/>
          </a:xfrm>
        </p:spPr>
        <p:txBody>
          <a:bodyPr>
            <a:normAutofit fontScale="90000"/>
          </a:bodyPr>
          <a:lstStyle/>
          <a:p>
            <a:pPr algn="ctr"/>
            <a:r>
              <a:rPr lang="cs-CZ" dirty="0"/>
              <a:t>Didaktika gymnastiky – jaro 2024</a:t>
            </a:r>
            <a:br>
              <a:rPr lang="cs-CZ" dirty="0"/>
            </a:br>
            <a:r>
              <a:rPr lang="cs-CZ" dirty="0" err="1"/>
              <a:t>np,nk</a:t>
            </a:r>
            <a:r>
              <a:rPr lang="cs-CZ" dirty="0"/>
              <a:t> 4123</a:t>
            </a:r>
          </a:p>
        </p:txBody>
      </p:sp>
      <p:pic>
        <p:nvPicPr>
          <p:cNvPr id="3" name="Zástupný symbol pro obsah 2"/>
          <p:cNvPicPr>
            <a:picLocks noGrp="1" noChangeAspect="1"/>
          </p:cNvPicPr>
          <p:nvPr>
            <p:ph idx="1"/>
          </p:nvPr>
        </p:nvPicPr>
        <p:blipFill>
          <a:blip r:embed="rId2"/>
          <a:stretch>
            <a:fillRect/>
          </a:stretch>
        </p:blipFill>
        <p:spPr>
          <a:xfrm>
            <a:off x="1771619" y="1422000"/>
            <a:ext cx="8398203" cy="5436000"/>
          </a:xfrm>
          <a:prstGeom prst="rect">
            <a:avLst/>
          </a:prstGeom>
        </p:spPr>
      </p:pic>
    </p:spTree>
    <p:extLst>
      <p:ext uri="{BB962C8B-B14F-4D97-AF65-F5344CB8AC3E}">
        <p14:creationId xmlns:p14="http://schemas.microsoft.com/office/powerpoint/2010/main" val="30180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dirty="0"/>
              <a:t>Diferenciace gymnastiky</a:t>
            </a:r>
          </a:p>
        </p:txBody>
      </p:sp>
      <p:sp>
        <p:nvSpPr>
          <p:cNvPr id="3" name="Zástupný symbol pro obsah 2"/>
          <p:cNvSpPr>
            <a:spLocks noGrp="1"/>
          </p:cNvSpPr>
          <p:nvPr>
            <p:ph idx="1"/>
          </p:nvPr>
        </p:nvSpPr>
        <p:spPr/>
        <p:txBody>
          <a:bodyPr/>
          <a:lstStyle/>
          <a:p>
            <a:pPr>
              <a:buNone/>
            </a:pPr>
            <a:r>
              <a:rPr lang="cs-CZ" dirty="0"/>
              <a:t>  			</a:t>
            </a:r>
            <a:r>
              <a:rPr lang="cs-CZ" dirty="0">
                <a:solidFill>
                  <a:srgbClr val="FF66FF"/>
                </a:solidFill>
              </a:rPr>
              <a:t>Gymnastické druhy        	 </a:t>
            </a:r>
            <a:r>
              <a:rPr lang="cs-CZ" dirty="0">
                <a:solidFill>
                  <a:srgbClr val="0070C0"/>
                </a:solidFill>
              </a:rPr>
              <a:t>Gymnastické sporty</a:t>
            </a:r>
          </a:p>
          <a:p>
            <a:pPr>
              <a:buNone/>
            </a:pPr>
            <a:endParaRPr lang="cs-CZ" dirty="0"/>
          </a:p>
        </p:txBody>
      </p:sp>
      <p:graphicFrame>
        <p:nvGraphicFramePr>
          <p:cNvPr id="7" name="Tabulka 6"/>
          <p:cNvGraphicFramePr>
            <a:graphicFrameLocks noGrp="1"/>
          </p:cNvGraphicFramePr>
          <p:nvPr/>
        </p:nvGraphicFramePr>
        <p:xfrm>
          <a:off x="1703513" y="2132856"/>
          <a:ext cx="8784975" cy="4693920"/>
        </p:xfrm>
        <a:graphic>
          <a:graphicData uri="http://schemas.openxmlformats.org/drawingml/2006/table">
            <a:tbl>
              <a:tblPr firstRow="1" bandRow="1">
                <a:tableStyleId>{5C22544A-7EE6-4342-B048-85BDC9FD1C3A}</a:tableStyleId>
              </a:tblPr>
              <a:tblGrid>
                <a:gridCol w="1756995">
                  <a:extLst>
                    <a:ext uri="{9D8B030D-6E8A-4147-A177-3AD203B41FA5}">
                      <a16:colId xmlns:a16="http://schemas.microsoft.com/office/drawing/2014/main" val="20000"/>
                    </a:ext>
                  </a:extLst>
                </a:gridCol>
                <a:gridCol w="1756995">
                  <a:extLst>
                    <a:ext uri="{9D8B030D-6E8A-4147-A177-3AD203B41FA5}">
                      <a16:colId xmlns:a16="http://schemas.microsoft.com/office/drawing/2014/main" val="20001"/>
                    </a:ext>
                  </a:extLst>
                </a:gridCol>
                <a:gridCol w="1756995">
                  <a:extLst>
                    <a:ext uri="{9D8B030D-6E8A-4147-A177-3AD203B41FA5}">
                      <a16:colId xmlns:a16="http://schemas.microsoft.com/office/drawing/2014/main" val="20002"/>
                    </a:ext>
                  </a:extLst>
                </a:gridCol>
                <a:gridCol w="1756995">
                  <a:extLst>
                    <a:ext uri="{9D8B030D-6E8A-4147-A177-3AD203B41FA5}">
                      <a16:colId xmlns:a16="http://schemas.microsoft.com/office/drawing/2014/main" val="20003"/>
                    </a:ext>
                  </a:extLst>
                </a:gridCol>
                <a:gridCol w="1756995">
                  <a:extLst>
                    <a:ext uri="{9D8B030D-6E8A-4147-A177-3AD203B41FA5}">
                      <a16:colId xmlns:a16="http://schemas.microsoft.com/office/drawing/2014/main" val="20004"/>
                    </a:ext>
                  </a:extLst>
                </a:gridCol>
              </a:tblGrid>
              <a:tr h="495055">
                <a:tc>
                  <a:txBody>
                    <a:bodyPr/>
                    <a:lstStyle/>
                    <a:p>
                      <a:r>
                        <a:rPr lang="cs-CZ" dirty="0">
                          <a:solidFill>
                            <a:srgbClr val="FF66FF"/>
                          </a:solidFill>
                        </a:rPr>
                        <a:t>Základní gymnastika</a:t>
                      </a:r>
                    </a:p>
                  </a:txBody>
                  <a:tcPr/>
                </a:tc>
                <a:tc>
                  <a:txBody>
                    <a:bodyPr/>
                    <a:lstStyle/>
                    <a:p>
                      <a:r>
                        <a:rPr lang="cs-CZ" dirty="0">
                          <a:solidFill>
                            <a:srgbClr val="FF66FF"/>
                          </a:solidFill>
                        </a:rPr>
                        <a:t>Rytmická</a:t>
                      </a:r>
                    </a:p>
                    <a:p>
                      <a:r>
                        <a:rPr lang="cs-CZ" dirty="0">
                          <a:solidFill>
                            <a:srgbClr val="FF66FF"/>
                          </a:solidFill>
                        </a:rPr>
                        <a:t>gymnastika</a:t>
                      </a:r>
                    </a:p>
                  </a:txBody>
                  <a:tcPr/>
                </a:tc>
                <a:tc>
                  <a:txBody>
                    <a:bodyPr/>
                    <a:lstStyle/>
                    <a:p>
                      <a:pPr algn="ctr"/>
                      <a:r>
                        <a:rPr lang="cs-CZ" dirty="0">
                          <a:solidFill>
                            <a:srgbClr val="FF66FF"/>
                          </a:solidFill>
                        </a:rPr>
                        <a:t>Aerobik</a:t>
                      </a:r>
                    </a:p>
                  </a:txBody>
                  <a:tcPr/>
                </a:tc>
                <a:tc>
                  <a:txBody>
                    <a:bodyPr/>
                    <a:lstStyle/>
                    <a:p>
                      <a:r>
                        <a:rPr lang="cs-CZ" dirty="0">
                          <a:solidFill>
                            <a:schemeClr val="accent4">
                              <a:lumMod val="75000"/>
                            </a:schemeClr>
                          </a:solidFill>
                        </a:rPr>
                        <a:t>Olympijské</a:t>
                      </a:r>
                    </a:p>
                  </a:txBody>
                  <a:tcPr/>
                </a:tc>
                <a:tc>
                  <a:txBody>
                    <a:bodyPr/>
                    <a:lstStyle/>
                    <a:p>
                      <a:r>
                        <a:rPr lang="cs-CZ" sz="1600" dirty="0">
                          <a:solidFill>
                            <a:schemeClr val="accent4">
                              <a:lumMod val="75000"/>
                            </a:schemeClr>
                          </a:solidFill>
                        </a:rPr>
                        <a:t>Neolympijské</a:t>
                      </a:r>
                    </a:p>
                  </a:txBody>
                  <a:tcPr/>
                </a:tc>
                <a:extLst>
                  <a:ext uri="{0D108BD9-81ED-4DB2-BD59-A6C34878D82A}">
                    <a16:rowId xmlns:a16="http://schemas.microsoft.com/office/drawing/2014/main" val="10000"/>
                  </a:ext>
                </a:extLst>
              </a:tr>
              <a:tr h="495055">
                <a:tc>
                  <a:txBody>
                    <a:bodyPr/>
                    <a:lstStyle/>
                    <a:p>
                      <a:pPr algn="ctr"/>
                      <a:r>
                        <a:rPr lang="cs-CZ" sz="1600" dirty="0">
                          <a:solidFill>
                            <a:srgbClr val="FF66FF"/>
                          </a:solidFill>
                        </a:rPr>
                        <a:t>Pořadová cvičení</a:t>
                      </a:r>
                    </a:p>
                  </a:txBody>
                  <a:tcPr/>
                </a:tc>
                <a:tc>
                  <a:txBody>
                    <a:bodyPr/>
                    <a:lstStyle/>
                    <a:p>
                      <a:pPr algn="ctr"/>
                      <a:r>
                        <a:rPr lang="cs-CZ" sz="1600" dirty="0">
                          <a:solidFill>
                            <a:srgbClr val="FF66FF"/>
                          </a:solidFill>
                        </a:rPr>
                        <a:t>Hudebně – pohybová cv.</a:t>
                      </a:r>
                    </a:p>
                  </a:txBody>
                  <a:tcPr anchor="ctr"/>
                </a:tc>
                <a:tc>
                  <a:txBody>
                    <a:bodyPr/>
                    <a:lstStyle/>
                    <a:p>
                      <a:pPr algn="ctr"/>
                      <a:r>
                        <a:rPr lang="cs-CZ" sz="1600" dirty="0">
                          <a:solidFill>
                            <a:srgbClr val="FF66FF"/>
                          </a:solidFill>
                        </a:rPr>
                        <a:t>Kondiční cv. bez náčiní</a:t>
                      </a:r>
                    </a:p>
                  </a:txBody>
                  <a:tcPr anchor="ctr"/>
                </a:tc>
                <a:tc>
                  <a:txBody>
                    <a:bodyPr/>
                    <a:lstStyle/>
                    <a:p>
                      <a:pPr algn="ctr"/>
                      <a:r>
                        <a:rPr lang="cs-CZ" sz="1600" dirty="0">
                          <a:solidFill>
                            <a:srgbClr val="0070C0"/>
                          </a:solidFill>
                        </a:rPr>
                        <a:t>Sportovní</a:t>
                      </a:r>
                      <a:r>
                        <a:rPr lang="cs-CZ" sz="1600" baseline="0" dirty="0">
                          <a:solidFill>
                            <a:srgbClr val="0070C0"/>
                          </a:solidFill>
                        </a:rPr>
                        <a:t> gymnastika</a:t>
                      </a:r>
                      <a:endParaRPr lang="cs-CZ" sz="1600" dirty="0">
                        <a:solidFill>
                          <a:srgbClr val="0070C0"/>
                        </a:solidFill>
                      </a:endParaRPr>
                    </a:p>
                  </a:txBody>
                  <a:tcPr anchor="ctr"/>
                </a:tc>
                <a:tc>
                  <a:txBody>
                    <a:bodyPr/>
                    <a:lstStyle/>
                    <a:p>
                      <a:pPr algn="ctr"/>
                      <a:r>
                        <a:rPr lang="cs-CZ" sz="1600" dirty="0">
                          <a:solidFill>
                            <a:srgbClr val="0070C0"/>
                          </a:solidFill>
                        </a:rPr>
                        <a:t>Sportovní aerobik</a:t>
                      </a:r>
                    </a:p>
                  </a:txBody>
                  <a:tcPr anchor="ctr"/>
                </a:tc>
                <a:extLst>
                  <a:ext uri="{0D108BD9-81ED-4DB2-BD59-A6C34878D82A}">
                    <a16:rowId xmlns:a16="http://schemas.microsoft.com/office/drawing/2014/main" val="10001"/>
                  </a:ext>
                </a:extLst>
              </a:tr>
              <a:tr h="4950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600" dirty="0">
                          <a:solidFill>
                            <a:srgbClr val="FF66FF"/>
                          </a:solidFill>
                        </a:rPr>
                        <a:t>Prostná</a:t>
                      </a:r>
                    </a:p>
                    <a:p>
                      <a:endParaRPr lang="cs-CZ" sz="1600" dirty="0">
                        <a:solidFill>
                          <a:srgbClr val="FF66FF"/>
                        </a:solidFill>
                      </a:endParaRPr>
                    </a:p>
                  </a:txBody>
                  <a:tcPr/>
                </a:tc>
                <a:tc>
                  <a:txBody>
                    <a:bodyPr/>
                    <a:lstStyle/>
                    <a:p>
                      <a:pPr algn="ctr"/>
                      <a:r>
                        <a:rPr lang="cs-CZ" sz="1600" dirty="0">
                          <a:solidFill>
                            <a:srgbClr val="FF66FF"/>
                          </a:solidFill>
                        </a:rPr>
                        <a:t>Cvičení bez náčiní</a:t>
                      </a:r>
                    </a:p>
                  </a:txBody>
                  <a:tcPr anchor="ctr"/>
                </a:tc>
                <a:tc>
                  <a:txBody>
                    <a:bodyPr/>
                    <a:lstStyle/>
                    <a:p>
                      <a:pPr algn="ctr"/>
                      <a:r>
                        <a:rPr lang="cs-CZ" sz="1600" dirty="0">
                          <a:solidFill>
                            <a:srgbClr val="FF66FF"/>
                          </a:solidFill>
                        </a:rPr>
                        <a:t>Kondiční cv. s náčiním</a:t>
                      </a:r>
                    </a:p>
                  </a:txBody>
                  <a:tcPr anchor="ctr"/>
                </a:tc>
                <a:tc>
                  <a:txBody>
                    <a:bodyPr/>
                    <a:lstStyle/>
                    <a:p>
                      <a:pPr algn="ctr"/>
                      <a:r>
                        <a:rPr lang="cs-CZ" sz="1600" dirty="0">
                          <a:solidFill>
                            <a:srgbClr val="0070C0"/>
                          </a:solidFill>
                        </a:rPr>
                        <a:t>Moderní gymnastika</a:t>
                      </a:r>
                    </a:p>
                  </a:txBody>
                  <a:tcPr anchor="ctr"/>
                </a:tc>
                <a:tc>
                  <a:txBody>
                    <a:bodyPr/>
                    <a:lstStyle/>
                    <a:p>
                      <a:pPr algn="ctr"/>
                      <a:r>
                        <a:rPr lang="cs-CZ" sz="1600" dirty="0">
                          <a:solidFill>
                            <a:srgbClr val="0070C0"/>
                          </a:solidFill>
                        </a:rPr>
                        <a:t>Sportovní akrobacie</a:t>
                      </a:r>
                    </a:p>
                  </a:txBody>
                  <a:tcPr anchor="ctr"/>
                </a:tc>
                <a:extLst>
                  <a:ext uri="{0D108BD9-81ED-4DB2-BD59-A6C34878D82A}">
                    <a16:rowId xmlns:a16="http://schemas.microsoft.com/office/drawing/2014/main" val="10002"/>
                  </a:ext>
                </a:extLst>
              </a:tr>
              <a:tr h="495055">
                <a:tc>
                  <a:txBody>
                    <a:bodyPr/>
                    <a:lstStyle/>
                    <a:p>
                      <a:pPr algn="ctr"/>
                      <a:r>
                        <a:rPr lang="cs-CZ" sz="1600" dirty="0">
                          <a:solidFill>
                            <a:srgbClr val="FF66FF"/>
                          </a:solidFill>
                        </a:rPr>
                        <a:t>Cvičení s náčiním</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600" dirty="0">
                          <a:solidFill>
                            <a:srgbClr val="FF66FF"/>
                          </a:solidFill>
                        </a:rPr>
                        <a:t>Cvičení s náčiním</a:t>
                      </a:r>
                    </a:p>
                  </a:txBody>
                  <a:tcPr anchor="ctr"/>
                </a:tc>
                <a:tc>
                  <a:txBody>
                    <a:bodyPr/>
                    <a:lstStyle/>
                    <a:p>
                      <a:pPr algn="ctr"/>
                      <a:r>
                        <a:rPr lang="cs-CZ" sz="1600" dirty="0">
                          <a:solidFill>
                            <a:srgbClr val="FF66FF"/>
                          </a:solidFill>
                        </a:rPr>
                        <a:t>Taneční choreografie</a:t>
                      </a:r>
                    </a:p>
                  </a:txBody>
                  <a:tcPr anchor="ctr"/>
                </a:tc>
                <a:tc>
                  <a:txBody>
                    <a:bodyPr/>
                    <a:lstStyle/>
                    <a:p>
                      <a:pPr algn="ctr"/>
                      <a:r>
                        <a:rPr lang="cs-CZ" sz="1600" dirty="0">
                          <a:solidFill>
                            <a:srgbClr val="0070C0"/>
                          </a:solidFill>
                        </a:rPr>
                        <a:t>Skoky na trampolíně</a:t>
                      </a:r>
                    </a:p>
                  </a:txBody>
                  <a:tcPr anchor="ctr"/>
                </a:tc>
                <a:tc>
                  <a:txBody>
                    <a:bodyPr/>
                    <a:lstStyle/>
                    <a:p>
                      <a:pPr algn="ctr"/>
                      <a:r>
                        <a:rPr lang="cs-CZ" sz="1600" dirty="0">
                          <a:solidFill>
                            <a:srgbClr val="0070C0"/>
                          </a:solidFill>
                        </a:rPr>
                        <a:t>TeamGym</a:t>
                      </a:r>
                    </a:p>
                  </a:txBody>
                  <a:tcPr anchor="ctr"/>
                </a:tc>
                <a:extLst>
                  <a:ext uri="{0D108BD9-81ED-4DB2-BD59-A6C34878D82A}">
                    <a16:rowId xmlns:a16="http://schemas.microsoft.com/office/drawing/2014/main" val="10003"/>
                  </a:ext>
                </a:extLst>
              </a:tr>
              <a:tr h="495055">
                <a:tc>
                  <a:txBody>
                    <a:bodyPr/>
                    <a:lstStyle/>
                    <a:p>
                      <a:pPr algn="ctr"/>
                      <a:r>
                        <a:rPr lang="cs-CZ" sz="1600" dirty="0">
                          <a:solidFill>
                            <a:srgbClr val="FF66FF"/>
                          </a:solidFill>
                        </a:rPr>
                        <a:t>Cvičení na nářadí</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600" dirty="0">
                          <a:solidFill>
                            <a:srgbClr val="FF66FF"/>
                          </a:solidFill>
                        </a:rPr>
                        <a:t>Tanec</a:t>
                      </a:r>
                    </a:p>
                    <a:p>
                      <a:endParaRPr lang="cs-CZ" sz="1600" dirty="0">
                        <a:solidFill>
                          <a:srgbClr val="FF66FF"/>
                        </a:solidFill>
                      </a:endParaRPr>
                    </a:p>
                  </a:txBody>
                  <a:tcPr anchor="ctr"/>
                </a:tc>
                <a:tc>
                  <a:txBody>
                    <a:bodyPr/>
                    <a:lstStyle/>
                    <a:p>
                      <a:endParaRPr lang="cs-CZ" sz="1600" dirty="0">
                        <a:solidFill>
                          <a:srgbClr val="FF66FF"/>
                        </a:solidFill>
                      </a:endParaRPr>
                    </a:p>
                  </a:txBody>
                  <a:tcPr/>
                </a:tc>
                <a:tc>
                  <a:txBody>
                    <a:bodyPr/>
                    <a:lstStyle/>
                    <a:p>
                      <a:pPr algn="ctr"/>
                      <a:endParaRPr lang="cs-CZ" sz="1600" dirty="0">
                        <a:solidFill>
                          <a:srgbClr val="0070C0"/>
                        </a:solidFill>
                      </a:endParaRPr>
                    </a:p>
                  </a:txBody>
                  <a:tcPr anchor="ctr"/>
                </a:tc>
                <a:tc>
                  <a:txBody>
                    <a:bodyPr/>
                    <a:lstStyle/>
                    <a:p>
                      <a:pPr algn="ctr"/>
                      <a:r>
                        <a:rPr lang="cs-CZ" sz="1600" dirty="0">
                          <a:solidFill>
                            <a:srgbClr val="0070C0"/>
                          </a:solidFill>
                        </a:rPr>
                        <a:t>Estetická skupinová g.</a:t>
                      </a:r>
                    </a:p>
                  </a:txBody>
                  <a:tcPr anchor="ctr"/>
                </a:tc>
                <a:extLst>
                  <a:ext uri="{0D108BD9-81ED-4DB2-BD59-A6C34878D82A}">
                    <a16:rowId xmlns:a16="http://schemas.microsoft.com/office/drawing/2014/main" val="10004"/>
                  </a:ext>
                </a:extLst>
              </a:tr>
              <a:tr h="495055">
                <a:tc>
                  <a:txBody>
                    <a:bodyPr/>
                    <a:lstStyle/>
                    <a:p>
                      <a:pPr algn="ctr"/>
                      <a:r>
                        <a:rPr lang="cs-CZ" sz="1600" dirty="0">
                          <a:solidFill>
                            <a:srgbClr val="FF66FF"/>
                          </a:solidFill>
                        </a:rPr>
                        <a:t>Akrobatická cvičení</a:t>
                      </a:r>
                    </a:p>
                  </a:txBody>
                  <a:tcPr anchor="ctr"/>
                </a:tc>
                <a:tc>
                  <a:txBody>
                    <a:bodyPr/>
                    <a:lstStyle/>
                    <a:p>
                      <a:endParaRPr lang="cs-CZ" sz="1600" dirty="0"/>
                    </a:p>
                  </a:txBody>
                  <a:tcPr/>
                </a:tc>
                <a:tc>
                  <a:txBody>
                    <a:bodyPr/>
                    <a:lstStyle/>
                    <a:p>
                      <a:endParaRPr lang="cs-CZ" sz="1600" dirty="0"/>
                    </a:p>
                  </a:txBody>
                  <a:tcPr/>
                </a:tc>
                <a:tc>
                  <a:txBody>
                    <a:bodyPr/>
                    <a:lstStyle/>
                    <a:p>
                      <a:pPr algn="ctr"/>
                      <a:endParaRPr lang="cs-CZ" sz="1600" dirty="0">
                        <a:solidFill>
                          <a:srgbClr val="0070C0"/>
                        </a:solidFill>
                      </a:endParaRPr>
                    </a:p>
                  </a:txBody>
                  <a:tcPr anchor="ctr"/>
                </a:tc>
                <a:tc>
                  <a:txBody>
                    <a:bodyPr/>
                    <a:lstStyle/>
                    <a:p>
                      <a:pPr algn="ctr"/>
                      <a:r>
                        <a:rPr lang="cs-CZ" sz="1600" dirty="0">
                          <a:solidFill>
                            <a:srgbClr val="0070C0"/>
                          </a:solidFill>
                        </a:rPr>
                        <a:t>Fitness</a:t>
                      </a:r>
                    </a:p>
                  </a:txBody>
                  <a:tcPr anchor="ctr"/>
                </a:tc>
                <a:extLst>
                  <a:ext uri="{0D108BD9-81ED-4DB2-BD59-A6C34878D82A}">
                    <a16:rowId xmlns:a16="http://schemas.microsoft.com/office/drawing/2014/main" val="10005"/>
                  </a:ext>
                </a:extLst>
              </a:tr>
              <a:tr h="495055">
                <a:tc>
                  <a:txBody>
                    <a:bodyPr/>
                    <a:lstStyle/>
                    <a:p>
                      <a:pPr algn="ctr"/>
                      <a:r>
                        <a:rPr lang="cs-CZ" sz="1600" dirty="0">
                          <a:solidFill>
                            <a:srgbClr val="FF66FF"/>
                          </a:solidFill>
                        </a:rPr>
                        <a:t>Cvičení užitá</a:t>
                      </a:r>
                    </a:p>
                  </a:txBody>
                  <a:tcPr anchor="ctr"/>
                </a:tc>
                <a:tc>
                  <a:txBody>
                    <a:bodyPr/>
                    <a:lstStyle/>
                    <a:p>
                      <a:endParaRPr lang="cs-CZ" sz="1600" dirty="0"/>
                    </a:p>
                  </a:txBody>
                  <a:tcPr/>
                </a:tc>
                <a:tc>
                  <a:txBody>
                    <a:bodyPr/>
                    <a:lstStyle/>
                    <a:p>
                      <a:endParaRPr lang="cs-CZ" sz="1600" dirty="0"/>
                    </a:p>
                  </a:txBody>
                  <a:tcPr/>
                </a:tc>
                <a:tc>
                  <a:txBody>
                    <a:bodyPr/>
                    <a:lstStyle/>
                    <a:p>
                      <a:pPr algn="ctr"/>
                      <a:endParaRPr lang="cs-CZ" sz="1600">
                        <a:solidFill>
                          <a:srgbClr val="0070C0"/>
                        </a:solidFill>
                      </a:endParaRPr>
                    </a:p>
                  </a:txBody>
                  <a:tcPr anchor="ctr"/>
                </a:tc>
                <a:tc>
                  <a:txBody>
                    <a:bodyPr/>
                    <a:lstStyle/>
                    <a:p>
                      <a:pPr algn="ctr"/>
                      <a:r>
                        <a:rPr lang="cs-CZ" sz="1600" dirty="0">
                          <a:solidFill>
                            <a:srgbClr val="0070C0"/>
                          </a:solidFill>
                        </a:rPr>
                        <a:t>Akrobatický</a:t>
                      </a:r>
                      <a:r>
                        <a:rPr lang="cs-CZ" sz="1600" baseline="0" dirty="0">
                          <a:solidFill>
                            <a:srgbClr val="0070C0"/>
                          </a:solidFill>
                        </a:rPr>
                        <a:t> rokenrol</a:t>
                      </a:r>
                      <a:endParaRPr lang="cs-CZ" sz="1600" dirty="0">
                        <a:solidFill>
                          <a:srgbClr val="0070C0"/>
                        </a:solidFill>
                      </a:endParaRPr>
                    </a:p>
                  </a:txBody>
                  <a:tcPr anchor="ctr"/>
                </a:tc>
                <a:extLst>
                  <a:ext uri="{0D108BD9-81ED-4DB2-BD59-A6C34878D82A}">
                    <a16:rowId xmlns:a16="http://schemas.microsoft.com/office/drawing/2014/main" val="10006"/>
                  </a:ext>
                </a:extLst>
              </a:tr>
              <a:tr h="495055">
                <a:tc>
                  <a:txBody>
                    <a:bodyPr/>
                    <a:lstStyle/>
                    <a:p>
                      <a:endParaRPr lang="cs-CZ" sz="1600"/>
                    </a:p>
                  </a:txBody>
                  <a:tcPr/>
                </a:tc>
                <a:tc>
                  <a:txBody>
                    <a:bodyPr/>
                    <a:lstStyle/>
                    <a:p>
                      <a:endParaRPr lang="cs-CZ" sz="1600"/>
                    </a:p>
                  </a:txBody>
                  <a:tcPr/>
                </a:tc>
                <a:tc>
                  <a:txBody>
                    <a:bodyPr/>
                    <a:lstStyle/>
                    <a:p>
                      <a:endParaRPr lang="cs-CZ" sz="1600"/>
                    </a:p>
                  </a:txBody>
                  <a:tcPr/>
                </a:tc>
                <a:tc>
                  <a:txBody>
                    <a:bodyPr/>
                    <a:lstStyle/>
                    <a:p>
                      <a:pPr algn="ctr"/>
                      <a:endParaRPr lang="cs-CZ" sz="1600">
                        <a:solidFill>
                          <a:srgbClr val="0070C0"/>
                        </a:solidFill>
                      </a:endParaRPr>
                    </a:p>
                  </a:txBody>
                  <a:tcPr anchor="ctr"/>
                </a:tc>
                <a:tc>
                  <a:txBody>
                    <a:bodyPr/>
                    <a:lstStyle/>
                    <a:p>
                      <a:pPr algn="ctr"/>
                      <a:r>
                        <a:rPr lang="cs-CZ" sz="1600" dirty="0">
                          <a:solidFill>
                            <a:srgbClr val="0070C0"/>
                          </a:solidFill>
                        </a:rPr>
                        <a:t>Sportovní kulturistika</a:t>
                      </a: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0666143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FEC3BC-1BB0-47E9-B667-2D9FAB202F50}"/>
              </a:ext>
            </a:extLst>
          </p:cNvPr>
          <p:cNvSpPr>
            <a:spLocks noGrp="1"/>
          </p:cNvSpPr>
          <p:nvPr>
            <p:ph type="title"/>
          </p:nvPr>
        </p:nvSpPr>
        <p:spPr/>
        <p:txBody>
          <a:bodyPr/>
          <a:lstStyle/>
          <a:p>
            <a:pPr algn="ctr"/>
            <a:r>
              <a:rPr lang="cs-CZ" dirty="0" err="1"/>
              <a:t>Parkour</a:t>
            </a:r>
            <a:r>
              <a:rPr lang="cs-CZ" dirty="0"/>
              <a:t> v hodinách TV?</a:t>
            </a:r>
          </a:p>
        </p:txBody>
      </p:sp>
      <p:sp>
        <p:nvSpPr>
          <p:cNvPr id="3" name="Zástupný obsah 2">
            <a:extLst>
              <a:ext uri="{FF2B5EF4-FFF2-40B4-BE49-F238E27FC236}">
                <a16:creationId xmlns:a16="http://schemas.microsoft.com/office/drawing/2014/main" id="{C0D9C814-1D6A-4FB7-97D2-53EC71438FBB}"/>
              </a:ext>
            </a:extLst>
          </p:cNvPr>
          <p:cNvSpPr>
            <a:spLocks noGrp="1"/>
          </p:cNvSpPr>
          <p:nvPr>
            <p:ph idx="1"/>
          </p:nvPr>
        </p:nvSpPr>
        <p:spPr/>
        <p:txBody>
          <a:bodyPr/>
          <a:lstStyle/>
          <a:p>
            <a:endParaRPr lang="cs-CZ" dirty="0"/>
          </a:p>
        </p:txBody>
      </p:sp>
    </p:spTree>
    <p:extLst>
      <p:ext uri="{BB962C8B-B14F-4D97-AF65-F5344CB8AC3E}">
        <p14:creationId xmlns:p14="http://schemas.microsoft.com/office/powerpoint/2010/main" val="5722139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édium 1" title="10 Parkour Tricks for Beginners (Learn Parkour and Freerunning)">
            <a:hlinkClick r:id="" action="ppaction://media"/>
            <a:extLst>
              <a:ext uri="{FF2B5EF4-FFF2-40B4-BE49-F238E27FC236}">
                <a16:creationId xmlns:a16="http://schemas.microsoft.com/office/drawing/2014/main" id="{816E8CCF-D73E-4D6E-AC95-15B04E88CCCF}"/>
              </a:ext>
            </a:extLst>
          </p:cNvPr>
          <p:cNvPicPr>
            <a:picLocks noRot="1" noChangeAspect="1"/>
          </p:cNvPicPr>
          <p:nvPr>
            <a:videoFile r:link="rId1"/>
          </p:nvPr>
        </p:nvPicPr>
        <p:blipFill>
          <a:blip r:embed="rId3"/>
          <a:stretch>
            <a:fillRect/>
          </a:stretch>
        </p:blipFill>
        <p:spPr>
          <a:xfrm>
            <a:off x="418454" y="221187"/>
            <a:ext cx="11337010" cy="6405410"/>
          </a:xfrm>
          <a:prstGeom prst="rect">
            <a:avLst/>
          </a:prstGeom>
        </p:spPr>
      </p:pic>
    </p:spTree>
    <p:extLst>
      <p:ext uri="{BB962C8B-B14F-4D97-AF65-F5344CB8AC3E}">
        <p14:creationId xmlns:p14="http://schemas.microsoft.com/office/powerpoint/2010/main" val="417292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Bezpečnost</a:t>
            </a:r>
          </a:p>
        </p:txBody>
      </p:sp>
      <p:sp>
        <p:nvSpPr>
          <p:cNvPr id="3" name="Obdélník 2"/>
          <p:cNvSpPr/>
          <p:nvPr/>
        </p:nvSpPr>
        <p:spPr>
          <a:xfrm>
            <a:off x="953589" y="1417638"/>
            <a:ext cx="10515600" cy="2308324"/>
          </a:xfrm>
          <a:prstGeom prst="rect">
            <a:avLst/>
          </a:prstGeom>
        </p:spPr>
        <p:txBody>
          <a:bodyPr wrap="square">
            <a:spAutoFit/>
          </a:bodyPr>
          <a:lstStyle/>
          <a:p>
            <a:r>
              <a:rPr lang="cs-CZ" dirty="0"/>
              <a:t>Sportovci musí po celou dobu cvičit a podávat výkon v naprostém bezpečí a v nejvyšším stupni dokonalého technického ovládání. </a:t>
            </a:r>
          </a:p>
          <a:p>
            <a:endParaRPr lang="cs-CZ" dirty="0"/>
          </a:p>
          <a:p>
            <a:r>
              <a:rPr lang="cs-CZ" dirty="0"/>
              <a:t>Osobní bezpečí a vyhodnocení rizik musí být nejvyšší zodpovědností každého sportovce. </a:t>
            </a:r>
          </a:p>
          <a:p>
            <a:endParaRPr lang="cs-CZ" dirty="0"/>
          </a:p>
          <a:p>
            <a:r>
              <a:rPr lang="cs-CZ" dirty="0"/>
              <a:t>Pokud sportovec nadměrně riskuje ve Freestyle soutěži, rozhodčí může odečíst 4 body z celkového bodování rozhodčích.</a:t>
            </a:r>
          </a:p>
          <a:p>
            <a:endParaRPr lang="cs-CZ" dirty="0"/>
          </a:p>
        </p:txBody>
      </p:sp>
      <p:sp>
        <p:nvSpPr>
          <p:cNvPr id="5" name="Obdélník 4"/>
          <p:cNvSpPr/>
          <p:nvPr/>
        </p:nvSpPr>
        <p:spPr>
          <a:xfrm>
            <a:off x="1489165" y="3725962"/>
            <a:ext cx="8948057" cy="2585323"/>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cs-CZ" dirty="0"/>
              <a:t>Soutěžní oděv musí být takový, že tělesná linie a sportovní postavení </a:t>
            </a:r>
            <a:r>
              <a:rPr lang="cs-CZ" dirty="0" err="1"/>
              <a:t>parkourového</a:t>
            </a:r>
            <a:r>
              <a:rPr lang="cs-CZ" dirty="0"/>
              <a:t> sportovce je rozpoznatelné. Všeobecný dojem musí být čistý a sportovní (bez děr, roztrhaného a rozedraného oděvu). Soutěžní oděv za žádných okolností nesmí překážet sportovci v jeho výkonu. Volné a doplňkové předměty nejsou povoleny. Sportovci mohou nosit trička, polokošile, trikoty, svetry s rukávy nebo bez rukávů. Je dovoleno nosit kraťasy, krátké kalhoty, tepláky nebo kalhoty (ne příliš široké, nesmí ohrozit bezpečnost sportovce) a legíny. Sportovci musí nosit vyhovující sportovní nebo běžeckou obuv dle vlastního výběru.</a:t>
            </a:r>
          </a:p>
        </p:txBody>
      </p:sp>
    </p:spTree>
    <p:extLst>
      <p:ext uri="{BB962C8B-B14F-4D97-AF65-F5344CB8AC3E}">
        <p14:creationId xmlns:p14="http://schemas.microsoft.com/office/powerpoint/2010/main" val="12077655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Hodnotící kritéria</a:t>
            </a:r>
          </a:p>
        </p:txBody>
      </p:sp>
      <p:sp>
        <p:nvSpPr>
          <p:cNvPr id="3" name="Obdélník 2"/>
          <p:cNvSpPr/>
          <p:nvPr/>
        </p:nvSpPr>
        <p:spPr>
          <a:xfrm>
            <a:off x="705393" y="1320919"/>
            <a:ext cx="10737669" cy="5078313"/>
          </a:xfrm>
          <a:prstGeom prst="rect">
            <a:avLst/>
          </a:prstGeom>
        </p:spPr>
        <p:txBody>
          <a:bodyPr wrap="square">
            <a:spAutoFit/>
          </a:bodyPr>
          <a:lstStyle/>
          <a:p>
            <a:r>
              <a:rPr lang="cs-CZ" dirty="0"/>
              <a:t>Freestyle </a:t>
            </a:r>
          </a:p>
          <a:p>
            <a:endParaRPr lang="cs-CZ" dirty="0"/>
          </a:p>
          <a:p>
            <a:r>
              <a:rPr lang="cs-CZ" dirty="0"/>
              <a:t>5, 4 nebo 3 rozhodčí hodnotí výkon sportovce podle následujících tří kritérií, kdy udělují 1 až 10 bodů za každé kritérium. Maximální skóre je tudíž 3 x 10 = 30 bodů. Rozhodčí mohou také udělovat půl bodu (např. 7,5 bodu) </a:t>
            </a:r>
          </a:p>
          <a:p>
            <a:endParaRPr lang="cs-CZ" dirty="0"/>
          </a:p>
          <a:p>
            <a:pPr marL="342900" indent="-342900">
              <a:buAutoNum type="arabicPeriod"/>
            </a:pPr>
            <a:r>
              <a:rPr lang="cs-CZ" dirty="0"/>
              <a:t>ES Provedení, bezpečnost a dokonalé zvládnutí – Bezpečnost, čistý promyšlený dopad na zem (Byla bezpečnost na úkor podívané?) – Plynulost, bez zaváhání nebo trhavé pohyby – Amplituda </a:t>
            </a:r>
          </a:p>
          <a:p>
            <a:pPr marL="342900" indent="-342900">
              <a:buAutoNum type="arabicPeriod"/>
            </a:pPr>
            <a:r>
              <a:rPr lang="cs-CZ" dirty="0"/>
              <a:t>CC Kompozice užití dráhy a tvořivost – Použití překážek (kolik překážek bylo použito?) – Využití (unikátní a/nebo obratné použití dráhy či překážky) o Byly překážky použity k podpoře triku nebo pouze k jejímu překonání. o Použití více typů/velikostí/úhlů překážek během běhu. o Provedení triků přes/pod/skrz překážku nebo z překážky na překážku. – Propojení (unikátní a/nebo obratné spojení pohybů), např. uvědomělost nebo zvážení kroků, pečlivé umístění</a:t>
            </a:r>
          </a:p>
          <a:p>
            <a:pPr marL="342900" indent="-342900">
              <a:buAutoNum type="arabicPeriod"/>
            </a:pPr>
            <a:r>
              <a:rPr lang="cs-CZ" dirty="0"/>
              <a:t>D Obtížnost: – Jak jsou triky všeobecně obtížné (přihlédnutí jak k obtížnosti triků, tak také kdy a jak je trik proveden/vykonán). – Jak obtížný je běh jako celkový. – Rozmanitost typů pohybů.</a:t>
            </a:r>
          </a:p>
        </p:txBody>
      </p:sp>
    </p:spTree>
    <p:extLst>
      <p:ext uri="{BB962C8B-B14F-4D97-AF65-F5344CB8AC3E}">
        <p14:creationId xmlns:p14="http://schemas.microsoft.com/office/powerpoint/2010/main" val="11814277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Bodovací stupnice</a:t>
            </a:r>
          </a:p>
        </p:txBody>
      </p:sp>
      <p:sp>
        <p:nvSpPr>
          <p:cNvPr id="3" name="Obdélník 2"/>
          <p:cNvSpPr/>
          <p:nvPr/>
        </p:nvSpPr>
        <p:spPr>
          <a:xfrm>
            <a:off x="731520" y="1417638"/>
            <a:ext cx="9953897" cy="1477328"/>
          </a:xfrm>
          <a:prstGeom prst="rect">
            <a:avLst/>
          </a:prstGeom>
        </p:spPr>
        <p:txBody>
          <a:bodyPr wrap="square">
            <a:spAutoFit/>
          </a:bodyPr>
          <a:lstStyle/>
          <a:p>
            <a:r>
              <a:rPr lang="cs-CZ" dirty="0"/>
              <a:t>Pro každé z výše zmíněných tří kritérií, rozhodčí přidělují body následovně: </a:t>
            </a:r>
          </a:p>
          <a:p>
            <a:endParaRPr lang="cs-CZ" dirty="0"/>
          </a:p>
          <a:p>
            <a:r>
              <a:rPr lang="cs-CZ" dirty="0"/>
              <a:t>	8 až 10 bodů		   4 až 7 bodů  		       1 až 3 body </a:t>
            </a:r>
          </a:p>
          <a:p>
            <a:endParaRPr lang="cs-CZ" dirty="0"/>
          </a:p>
          <a:p>
            <a:endParaRPr lang="cs-CZ" dirty="0"/>
          </a:p>
        </p:txBody>
      </p:sp>
      <p:pic>
        <p:nvPicPr>
          <p:cNvPr id="4" name="Obrázek 3"/>
          <p:cNvPicPr>
            <a:picLocks noChangeAspect="1"/>
          </p:cNvPicPr>
          <p:nvPr/>
        </p:nvPicPr>
        <p:blipFill>
          <a:blip r:embed="rId2"/>
          <a:stretch>
            <a:fillRect/>
          </a:stretch>
        </p:blipFill>
        <p:spPr>
          <a:xfrm>
            <a:off x="3757748" y="1920791"/>
            <a:ext cx="643738" cy="665683"/>
          </a:xfrm>
          <a:prstGeom prst="rect">
            <a:avLst/>
          </a:prstGeom>
        </p:spPr>
      </p:pic>
      <p:pic>
        <p:nvPicPr>
          <p:cNvPr id="5" name="Obrázek 4"/>
          <p:cNvPicPr>
            <a:picLocks noChangeAspect="1"/>
          </p:cNvPicPr>
          <p:nvPr/>
        </p:nvPicPr>
        <p:blipFill>
          <a:blip r:embed="rId3"/>
          <a:stretch>
            <a:fillRect/>
          </a:stretch>
        </p:blipFill>
        <p:spPr>
          <a:xfrm>
            <a:off x="731520" y="1913476"/>
            <a:ext cx="672998" cy="672998"/>
          </a:xfrm>
          <a:prstGeom prst="rect">
            <a:avLst/>
          </a:prstGeom>
        </p:spPr>
      </p:pic>
      <p:pic>
        <p:nvPicPr>
          <p:cNvPr id="6" name="Obrázek 5"/>
          <p:cNvPicPr>
            <a:picLocks noChangeAspect="1"/>
          </p:cNvPicPr>
          <p:nvPr/>
        </p:nvPicPr>
        <p:blipFill>
          <a:blip r:embed="rId4"/>
          <a:stretch>
            <a:fillRect/>
          </a:stretch>
        </p:blipFill>
        <p:spPr>
          <a:xfrm>
            <a:off x="6754716" y="1946586"/>
            <a:ext cx="669874" cy="614052"/>
          </a:xfrm>
          <a:prstGeom prst="rect">
            <a:avLst/>
          </a:prstGeom>
        </p:spPr>
      </p:pic>
      <p:pic>
        <p:nvPicPr>
          <p:cNvPr id="7" name="Obrázek 6"/>
          <p:cNvPicPr>
            <a:picLocks noChangeAspect="1"/>
          </p:cNvPicPr>
          <p:nvPr/>
        </p:nvPicPr>
        <p:blipFill rotWithShape="1">
          <a:blip r:embed="rId5"/>
          <a:srcRect l="6362" t="51698" r="33501" b="18124"/>
          <a:stretch/>
        </p:blipFill>
        <p:spPr>
          <a:xfrm>
            <a:off x="3512264" y="3423914"/>
            <a:ext cx="7824652" cy="2207623"/>
          </a:xfrm>
          <a:prstGeom prst="rect">
            <a:avLst/>
          </a:prstGeom>
        </p:spPr>
      </p:pic>
    </p:spTree>
    <p:extLst>
      <p:ext uri="{BB962C8B-B14F-4D97-AF65-F5344CB8AC3E}">
        <p14:creationId xmlns:p14="http://schemas.microsoft.com/office/powerpoint/2010/main" val="36467520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r>
              <a:rPr lang="cs-CZ" dirty="0" err="1"/>
              <a:t>Parkour</a:t>
            </a:r>
            <a:r>
              <a:rPr lang="cs-CZ" dirty="0"/>
              <a:t> (PK)</a:t>
            </a:r>
          </a:p>
        </p:txBody>
      </p:sp>
      <p:sp>
        <p:nvSpPr>
          <p:cNvPr id="4" name="Zástupný symbol pro obsah 3"/>
          <p:cNvSpPr>
            <a:spLocks noGrp="1"/>
          </p:cNvSpPr>
          <p:nvPr>
            <p:ph sz="half" idx="1"/>
          </p:nvPr>
        </p:nvSpPr>
        <p:spPr/>
        <p:txBody>
          <a:bodyPr>
            <a:normAutofit/>
          </a:bodyPr>
          <a:lstStyle/>
          <a:p>
            <a:r>
              <a:rPr lang="cs-CZ" dirty="0"/>
              <a:t>Ukázka</a:t>
            </a:r>
          </a:p>
          <a:p>
            <a:endParaRPr lang="cs-CZ" dirty="0"/>
          </a:p>
          <a:p>
            <a:r>
              <a:rPr lang="cs-CZ" b="1" dirty="0"/>
              <a:t>Speed-run</a:t>
            </a:r>
            <a:r>
              <a:rPr lang="cs-CZ" dirty="0"/>
              <a:t> https://www.youtube.com/watch?v=YEn2pKcJcik</a:t>
            </a:r>
          </a:p>
          <a:p>
            <a:r>
              <a:rPr lang="cs-CZ" b="1" dirty="0"/>
              <a:t>Freestyle </a:t>
            </a:r>
            <a:r>
              <a:rPr lang="cs-CZ" dirty="0"/>
              <a:t>https://www.youtube.com/watch?v=4rtrmFy98E4</a:t>
            </a:r>
          </a:p>
          <a:p>
            <a:pPr marL="109728" indent="0">
              <a:buNone/>
            </a:pPr>
            <a:endParaRPr lang="cs-CZ" dirty="0"/>
          </a:p>
          <a:p>
            <a:endParaRPr lang="cs-CZ" dirty="0"/>
          </a:p>
        </p:txBody>
      </p:sp>
      <p:sp>
        <p:nvSpPr>
          <p:cNvPr id="5" name="Zástupný symbol pro obsah 4"/>
          <p:cNvSpPr>
            <a:spLocks noGrp="1"/>
          </p:cNvSpPr>
          <p:nvPr>
            <p:ph sz="half" idx="2"/>
          </p:nvPr>
        </p:nvSpPr>
        <p:spPr/>
        <p:txBody>
          <a:bodyPr>
            <a:normAutofit/>
          </a:bodyPr>
          <a:lstStyle/>
          <a:p>
            <a:r>
              <a:rPr lang="cs-CZ" dirty="0" err="1"/>
              <a:t>Parkour</a:t>
            </a:r>
            <a:r>
              <a:rPr lang="cs-CZ" dirty="0"/>
              <a:t> v TV</a:t>
            </a:r>
          </a:p>
          <a:p>
            <a:endParaRPr lang="cs-CZ" dirty="0"/>
          </a:p>
          <a:p>
            <a:r>
              <a:rPr lang="cs-CZ" dirty="0"/>
              <a:t>Návrhy</a:t>
            </a:r>
          </a:p>
          <a:p>
            <a:endParaRPr lang="cs-CZ" dirty="0"/>
          </a:p>
          <a:p>
            <a:r>
              <a:rPr lang="cs-CZ" dirty="0"/>
              <a:t>Příprava materiálu</a:t>
            </a:r>
          </a:p>
        </p:txBody>
      </p:sp>
    </p:spTree>
    <p:extLst>
      <p:ext uri="{BB962C8B-B14F-4D97-AF65-F5344CB8AC3E}">
        <p14:creationId xmlns:p14="http://schemas.microsoft.com/office/powerpoint/2010/main" val="36751587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095472" y="2143117"/>
            <a:ext cx="7772400" cy="1428759"/>
          </a:xfrm>
        </p:spPr>
        <p:txBody>
          <a:bodyPr>
            <a:noAutofit/>
          </a:bodyPr>
          <a:lstStyle/>
          <a:p>
            <a:pPr marL="484632" algn="ctr">
              <a:defRPr/>
            </a:pPr>
            <a:br>
              <a:rPr lang="cs-CZ" dirty="0">
                <a:solidFill>
                  <a:schemeClr val="accent1">
                    <a:tint val="83000"/>
                    <a:satMod val="150000"/>
                  </a:schemeClr>
                </a:solidFill>
                <a:latin typeface="Arial Rounded MT Bold" pitchFamily="34" charset="0"/>
              </a:rPr>
            </a:br>
            <a:endParaRPr lang="cs-CZ" dirty="0">
              <a:solidFill>
                <a:schemeClr val="accent1">
                  <a:tint val="83000"/>
                  <a:satMod val="150000"/>
                </a:schemeClr>
              </a:solidFill>
              <a:latin typeface="Arial Rounded MT Bold" pitchFamily="34" charset="0"/>
            </a:endParaRPr>
          </a:p>
        </p:txBody>
      </p:sp>
      <p:sp>
        <p:nvSpPr>
          <p:cNvPr id="3" name="Podnadpis 2"/>
          <p:cNvSpPr>
            <a:spLocks noGrp="1"/>
          </p:cNvSpPr>
          <p:nvPr>
            <p:ph type="subTitle" idx="1"/>
          </p:nvPr>
        </p:nvSpPr>
        <p:spPr>
          <a:xfrm>
            <a:off x="1317171" y="1088571"/>
            <a:ext cx="9318172" cy="3002427"/>
          </a:xfrm>
        </p:spPr>
        <p:txBody>
          <a:bodyPr>
            <a:normAutofit/>
          </a:bodyPr>
          <a:lstStyle/>
          <a:p>
            <a:pPr algn="ctr">
              <a:defRPr/>
            </a:pPr>
            <a:r>
              <a:rPr lang="cs-CZ" sz="5400" dirty="0">
                <a:solidFill>
                  <a:schemeClr val="bg2">
                    <a:lumMod val="50000"/>
                  </a:schemeClr>
                </a:solidFill>
              </a:rPr>
              <a:t>ROPE SKIPPING </a:t>
            </a:r>
            <a:br>
              <a:rPr lang="cs-CZ" sz="5400" dirty="0">
                <a:solidFill>
                  <a:schemeClr val="bg2">
                    <a:lumMod val="50000"/>
                  </a:schemeClr>
                </a:solidFill>
              </a:rPr>
            </a:br>
            <a:r>
              <a:rPr lang="cs-CZ" sz="5400" dirty="0">
                <a:solidFill>
                  <a:schemeClr val="bg2">
                    <a:lumMod val="50000"/>
                  </a:schemeClr>
                </a:solidFill>
              </a:rPr>
              <a:t>(„skákání přes švihadlo“)</a:t>
            </a:r>
          </a:p>
        </p:txBody>
      </p:sp>
    </p:spTree>
    <p:extLst>
      <p:ext uri="{BB962C8B-B14F-4D97-AF65-F5344CB8AC3E}">
        <p14:creationId xmlns:p14="http://schemas.microsoft.com/office/powerpoint/2010/main" val="11106349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marL="484632">
              <a:defRPr/>
            </a:pPr>
            <a:r>
              <a:rPr lang="cs-CZ" sz="3200" dirty="0">
                <a:solidFill>
                  <a:schemeClr val="accent1">
                    <a:tint val="83000"/>
                    <a:satMod val="150000"/>
                  </a:schemeClr>
                </a:solidFill>
                <a:latin typeface="+mn-lt"/>
              </a:rPr>
              <a:t>Co je ROPE SKIPPING?</a:t>
            </a:r>
          </a:p>
        </p:txBody>
      </p:sp>
      <p:sp>
        <p:nvSpPr>
          <p:cNvPr id="4" name="Zástupný obsah 3">
            <a:extLst>
              <a:ext uri="{FF2B5EF4-FFF2-40B4-BE49-F238E27FC236}">
                <a16:creationId xmlns:a16="http://schemas.microsoft.com/office/drawing/2014/main" id="{C80757B3-15C9-4C36-8835-053098FE761C}"/>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34969699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1981200" y="500042"/>
            <a:ext cx="8229600" cy="857256"/>
          </a:xfrm>
        </p:spPr>
        <p:txBody>
          <a:bodyPr/>
          <a:lstStyle/>
          <a:p>
            <a:pPr marL="484632">
              <a:defRPr/>
            </a:pPr>
            <a:r>
              <a:rPr lang="cs-CZ" sz="2800" dirty="0">
                <a:solidFill>
                  <a:schemeClr val="accent1">
                    <a:tint val="83000"/>
                    <a:satMod val="150000"/>
                  </a:schemeClr>
                </a:solidFill>
                <a:latin typeface="+mn-lt"/>
              </a:rPr>
              <a:t>Formy RS</a:t>
            </a:r>
          </a:p>
        </p:txBody>
      </p:sp>
      <p:sp>
        <p:nvSpPr>
          <p:cNvPr id="15362" name="Zástupný symbol pro obsah 2"/>
          <p:cNvSpPr>
            <a:spLocks noGrp="1"/>
          </p:cNvSpPr>
          <p:nvPr>
            <p:ph idx="1"/>
          </p:nvPr>
        </p:nvSpPr>
        <p:spPr>
          <a:xfrm>
            <a:off x="1981200" y="1428751"/>
            <a:ext cx="8229600" cy="4429125"/>
          </a:xfrm>
        </p:spPr>
        <p:txBody>
          <a:bodyPr/>
          <a:lstStyle/>
          <a:p>
            <a:pPr>
              <a:buFont typeface="Wingdings" pitchFamily="2" charset="2"/>
              <a:buChar char="§"/>
            </a:pPr>
            <a:r>
              <a:rPr lang="cs-CZ" sz="2000" dirty="0"/>
              <a:t>Individuální – SINGLE ROPE („trikové“ švihadlo)</a:t>
            </a:r>
          </a:p>
          <a:p>
            <a:pPr>
              <a:buFont typeface="Wingdings 2" pitchFamily="18" charset="2"/>
              <a:buNone/>
            </a:pPr>
            <a:endParaRPr lang="cs-CZ" sz="2400" dirty="0"/>
          </a:p>
          <a:p>
            <a:pPr>
              <a:buFont typeface="Wingdings 2" pitchFamily="18" charset="2"/>
              <a:buNone/>
            </a:pPr>
            <a:endParaRPr lang="cs-CZ" sz="2400" dirty="0"/>
          </a:p>
          <a:p>
            <a:pPr>
              <a:buFont typeface="Wingdings" pitchFamily="2" charset="2"/>
              <a:buChar char="§"/>
            </a:pPr>
            <a:r>
              <a:rPr lang="cs-CZ" sz="2000" dirty="0"/>
              <a:t>Ve dvou (v páru) – WHEEL FORMATION (2 švihadla)</a:t>
            </a:r>
          </a:p>
          <a:p>
            <a:pPr>
              <a:buFont typeface="Wingdings 2" pitchFamily="18" charset="2"/>
              <a:buNone/>
            </a:pPr>
            <a:endParaRPr lang="cs-CZ" sz="2400" dirty="0"/>
          </a:p>
          <a:p>
            <a:pPr>
              <a:buFont typeface="Wingdings 2" pitchFamily="18" charset="2"/>
              <a:buNone/>
            </a:pPr>
            <a:endParaRPr lang="cs-CZ" sz="2400" dirty="0"/>
          </a:p>
          <a:p>
            <a:pPr>
              <a:buFont typeface="Wingdings 2" pitchFamily="18" charset="2"/>
              <a:buNone/>
            </a:pPr>
            <a:endParaRPr lang="cs-CZ" sz="2400" dirty="0"/>
          </a:p>
          <a:p>
            <a:pPr>
              <a:buFont typeface="Wingdings" pitchFamily="2" charset="2"/>
              <a:buChar char="§"/>
            </a:pPr>
            <a:r>
              <a:rPr lang="cs-CZ" sz="2000" dirty="0"/>
              <a:t>3 a více – DOUBLE DUTCH (2 dlouhá švihadla), většinou čtveřice</a:t>
            </a:r>
          </a:p>
        </p:txBody>
      </p:sp>
    </p:spTree>
    <p:extLst>
      <p:ext uri="{BB962C8B-B14F-4D97-AF65-F5344CB8AC3E}">
        <p14:creationId xmlns:p14="http://schemas.microsoft.com/office/powerpoint/2010/main" val="36579541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marL="484632">
              <a:defRPr/>
            </a:pPr>
            <a:r>
              <a:rPr lang="cs-CZ" sz="3200" dirty="0">
                <a:solidFill>
                  <a:schemeClr val="accent1">
                    <a:tint val="83000"/>
                    <a:satMod val="150000"/>
                  </a:schemeClr>
                </a:solidFill>
                <a:latin typeface="+mn-lt"/>
              </a:rPr>
              <a:t>Vybavení</a:t>
            </a:r>
          </a:p>
        </p:txBody>
      </p:sp>
      <p:sp>
        <p:nvSpPr>
          <p:cNvPr id="16386" name="Zástupný symbol pro obsah 2"/>
          <p:cNvSpPr>
            <a:spLocks noGrp="1"/>
          </p:cNvSpPr>
          <p:nvPr>
            <p:ph idx="1"/>
          </p:nvPr>
        </p:nvSpPr>
        <p:spPr>
          <a:xfrm>
            <a:off x="1981200" y="1428751"/>
            <a:ext cx="8229600" cy="4214813"/>
          </a:xfrm>
        </p:spPr>
        <p:txBody>
          <a:bodyPr/>
          <a:lstStyle/>
          <a:p>
            <a:pPr>
              <a:buFont typeface="Wingdings 2" pitchFamily="18" charset="2"/>
              <a:buNone/>
            </a:pPr>
            <a:r>
              <a:rPr lang="cs-CZ" sz="2000" dirty="0"/>
              <a:t>Švihadlo(a), kvalitní obuv a sport. oblečení, kvalitní povrch</a:t>
            </a:r>
          </a:p>
          <a:p>
            <a:pPr>
              <a:buFont typeface="Wingdings 2" pitchFamily="18" charset="2"/>
              <a:buNone/>
            </a:pPr>
            <a:endParaRPr lang="cs-CZ" sz="2400" dirty="0"/>
          </a:p>
          <a:p>
            <a:pPr>
              <a:buFont typeface="Wingdings 2" pitchFamily="18" charset="2"/>
              <a:buNone/>
            </a:pPr>
            <a:r>
              <a:rPr lang="cs-CZ" sz="2400" dirty="0"/>
              <a:t>Typy švihadel: </a:t>
            </a:r>
          </a:p>
          <a:p>
            <a:pPr>
              <a:buFont typeface="Wingdings" pitchFamily="2" charset="2"/>
              <a:buChar char="§"/>
            </a:pPr>
            <a:r>
              <a:rPr lang="cs-CZ" sz="2400" dirty="0"/>
              <a:t>Rychlostní švihadla</a:t>
            </a:r>
          </a:p>
          <a:p>
            <a:pPr>
              <a:buFont typeface="Wingdings 2" pitchFamily="18" charset="2"/>
              <a:buNone/>
            </a:pPr>
            <a:endParaRPr lang="cs-CZ" sz="2400" dirty="0"/>
          </a:p>
          <a:p>
            <a:pPr>
              <a:buFont typeface="Wingdings" pitchFamily="2" charset="2"/>
              <a:buChar char="§"/>
            </a:pPr>
            <a:r>
              <a:rPr lang="cs-CZ" sz="2400" dirty="0"/>
              <a:t>Kabelová švihadla</a:t>
            </a:r>
          </a:p>
          <a:p>
            <a:pPr>
              <a:buFont typeface="Wingdings 2" pitchFamily="18" charset="2"/>
              <a:buNone/>
            </a:pPr>
            <a:endParaRPr lang="cs-CZ" sz="2400" dirty="0"/>
          </a:p>
          <a:p>
            <a:pPr>
              <a:buFont typeface="Wingdings" pitchFamily="2" charset="2"/>
              <a:buChar char="§"/>
            </a:pPr>
            <a:r>
              <a:rPr lang="cs-CZ" sz="2400" dirty="0"/>
              <a:t>Korálková švihadla</a:t>
            </a:r>
          </a:p>
          <a:p>
            <a:pPr>
              <a:buFont typeface="Wingdings" pitchFamily="2" charset="2"/>
              <a:buChar char="§"/>
            </a:pPr>
            <a:endParaRPr lang="cs-CZ" sz="2400" dirty="0">
              <a:latin typeface="Arial Rounded MT Bold" pitchFamily="34" charset="0"/>
            </a:endParaRPr>
          </a:p>
          <a:p>
            <a:pPr>
              <a:buFont typeface="Wingdings" pitchFamily="2" charset="2"/>
              <a:buChar char="§"/>
            </a:pPr>
            <a:endParaRPr lang="cs-CZ" sz="2400" dirty="0">
              <a:latin typeface="Arial Rounded MT Bold" pitchFamily="34" charset="0"/>
            </a:endParaRPr>
          </a:p>
          <a:p>
            <a:pPr>
              <a:buFont typeface="Courier New" pitchFamily="49" charset="0"/>
              <a:buChar char="o"/>
            </a:pPr>
            <a:endParaRPr lang="cs-CZ" sz="2400" dirty="0">
              <a:latin typeface="Arial Rounded MT Bold" pitchFamily="34" charset="0"/>
            </a:endParaRPr>
          </a:p>
        </p:txBody>
      </p:sp>
      <p:pic>
        <p:nvPicPr>
          <p:cNvPr id="16387" name="Picture 3"/>
          <p:cNvPicPr>
            <a:picLocks noChangeAspect="1" noChangeArrowheads="1"/>
          </p:cNvPicPr>
          <p:nvPr/>
        </p:nvPicPr>
        <p:blipFill>
          <a:blip r:embed="rId2" cstate="print"/>
          <a:srcRect/>
          <a:stretch>
            <a:fillRect/>
          </a:stretch>
        </p:blipFill>
        <p:spPr bwMode="auto">
          <a:xfrm>
            <a:off x="6024563" y="2333625"/>
            <a:ext cx="1714500" cy="1143000"/>
          </a:xfrm>
          <a:prstGeom prst="rect">
            <a:avLst/>
          </a:prstGeom>
          <a:noFill/>
          <a:ln w="9525">
            <a:noFill/>
            <a:miter lim="800000"/>
            <a:headEnd/>
            <a:tailEnd/>
          </a:ln>
        </p:spPr>
      </p:pic>
      <p:pic>
        <p:nvPicPr>
          <p:cNvPr id="16388" name="Picture 6"/>
          <p:cNvPicPr>
            <a:picLocks noChangeAspect="1" noChangeArrowheads="1"/>
          </p:cNvPicPr>
          <p:nvPr/>
        </p:nvPicPr>
        <p:blipFill>
          <a:blip r:embed="rId3" cstate="print"/>
          <a:srcRect/>
          <a:stretch>
            <a:fillRect/>
          </a:stretch>
        </p:blipFill>
        <p:spPr bwMode="auto">
          <a:xfrm>
            <a:off x="6096000" y="4286250"/>
            <a:ext cx="1714500" cy="1143000"/>
          </a:xfrm>
          <a:prstGeom prst="rect">
            <a:avLst/>
          </a:prstGeom>
          <a:noFill/>
          <a:ln w="9525">
            <a:noFill/>
            <a:miter lim="800000"/>
            <a:headEnd/>
            <a:tailEnd/>
          </a:ln>
        </p:spPr>
      </p:pic>
      <p:pic>
        <p:nvPicPr>
          <p:cNvPr id="16389" name="Picture 8"/>
          <p:cNvPicPr>
            <a:picLocks noChangeAspect="1" noChangeArrowheads="1"/>
          </p:cNvPicPr>
          <p:nvPr/>
        </p:nvPicPr>
        <p:blipFill>
          <a:blip r:embed="rId4" cstate="print"/>
          <a:srcRect/>
          <a:stretch>
            <a:fillRect/>
          </a:stretch>
        </p:blipFill>
        <p:spPr bwMode="auto">
          <a:xfrm>
            <a:off x="7667626" y="3143251"/>
            <a:ext cx="1928813" cy="1285875"/>
          </a:xfrm>
          <a:prstGeom prst="rect">
            <a:avLst/>
          </a:prstGeom>
          <a:noFill/>
          <a:ln w="9525">
            <a:noFill/>
            <a:miter lim="800000"/>
            <a:headEnd/>
            <a:tailEnd/>
          </a:ln>
        </p:spPr>
      </p:pic>
    </p:spTree>
    <p:extLst>
      <p:ext uri="{BB962C8B-B14F-4D97-AF65-F5344CB8AC3E}">
        <p14:creationId xmlns:p14="http://schemas.microsoft.com/office/powerpoint/2010/main" val="4035646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solidFill>
                  <a:srgbClr val="00B050"/>
                </a:solidFill>
              </a:rPr>
              <a:t>Základní gymnastika</a:t>
            </a:r>
          </a:p>
        </p:txBody>
      </p:sp>
      <p:sp>
        <p:nvSpPr>
          <p:cNvPr id="3" name="Zástupný symbol pro obsah 2"/>
          <p:cNvSpPr>
            <a:spLocks noGrp="1"/>
          </p:cNvSpPr>
          <p:nvPr>
            <p:ph idx="1"/>
          </p:nvPr>
        </p:nvSpPr>
        <p:spPr/>
        <p:txBody>
          <a:bodyPr>
            <a:normAutofit/>
          </a:bodyPr>
          <a:lstStyle/>
          <a:p>
            <a:r>
              <a:rPr lang="cs-CZ" dirty="0"/>
              <a:t>Všestranně rozvíjející cvičení ovlivňující další pohybové aktivity, zdravotní pohybový program</a:t>
            </a:r>
          </a:p>
          <a:p>
            <a:pPr>
              <a:buNone/>
            </a:pPr>
            <a:endParaRPr lang="cs-CZ" dirty="0"/>
          </a:p>
          <a:p>
            <a:r>
              <a:rPr lang="cs-CZ" dirty="0"/>
              <a:t>Získání, udržení a zvýšení tělesné zdatnosti</a:t>
            </a:r>
          </a:p>
          <a:p>
            <a:pPr>
              <a:buNone/>
            </a:pPr>
            <a:endParaRPr lang="cs-CZ" dirty="0"/>
          </a:p>
          <a:p>
            <a:r>
              <a:rPr lang="cs-CZ" dirty="0"/>
              <a:t>Pohybová kultivace – technické a ekonomické provádění pohybového úkolu </a:t>
            </a:r>
          </a:p>
          <a:p>
            <a:pPr>
              <a:buNone/>
            </a:pPr>
            <a:endParaRPr lang="cs-CZ" dirty="0"/>
          </a:p>
          <a:p>
            <a:r>
              <a:rPr lang="cs-CZ" dirty="0"/>
              <a:t>Zdravotní aspekty pohybu</a:t>
            </a:r>
          </a:p>
        </p:txBody>
      </p:sp>
    </p:spTree>
    <p:extLst>
      <p:ext uri="{BB962C8B-B14F-4D97-AF65-F5344CB8AC3E}">
        <p14:creationId xmlns:p14="http://schemas.microsoft.com/office/powerpoint/2010/main" val="3529747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édium 2" title="2023 American Jump Rope National Championship">
            <a:hlinkClick r:id="" action="ppaction://media"/>
            <a:extLst>
              <a:ext uri="{FF2B5EF4-FFF2-40B4-BE49-F238E27FC236}">
                <a16:creationId xmlns:a16="http://schemas.microsoft.com/office/drawing/2014/main" id="{9F7E5D89-53AE-488A-B7DC-23919459C896}"/>
              </a:ext>
            </a:extLst>
          </p:cNvPr>
          <p:cNvPicPr>
            <a:picLocks noRot="1" noChangeAspect="1"/>
          </p:cNvPicPr>
          <p:nvPr>
            <a:videoFile r:link="rId1"/>
          </p:nvPr>
        </p:nvPicPr>
        <p:blipFill>
          <a:blip r:embed="rId3"/>
          <a:stretch>
            <a:fillRect/>
          </a:stretch>
        </p:blipFill>
        <p:spPr>
          <a:xfrm>
            <a:off x="309966" y="159891"/>
            <a:ext cx="11443600" cy="6465634"/>
          </a:xfrm>
          <a:prstGeom prst="rect">
            <a:avLst/>
          </a:prstGeom>
        </p:spPr>
      </p:pic>
    </p:spTree>
    <p:extLst>
      <p:ext uri="{BB962C8B-B14F-4D97-AF65-F5344CB8AC3E}">
        <p14:creationId xmlns:p14="http://schemas.microsoft.com/office/powerpoint/2010/main" val="136313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500042"/>
            <a:ext cx="8229600" cy="785818"/>
          </a:xfrm>
        </p:spPr>
        <p:txBody>
          <a:bodyPr/>
          <a:lstStyle/>
          <a:p>
            <a:pPr marL="484632">
              <a:defRPr/>
            </a:pPr>
            <a:r>
              <a:rPr lang="cs-CZ" sz="3200" dirty="0">
                <a:solidFill>
                  <a:schemeClr val="accent1">
                    <a:tint val="83000"/>
                    <a:satMod val="150000"/>
                  </a:schemeClr>
                </a:solidFill>
                <a:latin typeface="+mn-lt"/>
              </a:rPr>
              <a:t>Historie</a:t>
            </a:r>
          </a:p>
        </p:txBody>
      </p:sp>
      <p:sp>
        <p:nvSpPr>
          <p:cNvPr id="17410" name="Zástupný symbol pro obsah 2"/>
          <p:cNvSpPr>
            <a:spLocks noGrp="1"/>
          </p:cNvSpPr>
          <p:nvPr>
            <p:ph idx="1"/>
          </p:nvPr>
        </p:nvSpPr>
        <p:spPr>
          <a:xfrm>
            <a:off x="1981200" y="1571625"/>
            <a:ext cx="8229600" cy="4883150"/>
          </a:xfrm>
        </p:spPr>
        <p:txBody>
          <a:bodyPr/>
          <a:lstStyle/>
          <a:p>
            <a:pPr>
              <a:buFont typeface="Wingdings" pitchFamily="2" charset="2"/>
              <a:buChar char="§"/>
            </a:pPr>
            <a:r>
              <a:rPr lang="cs-CZ" sz="2000" dirty="0"/>
              <a:t>60. léta v </a:t>
            </a:r>
            <a:r>
              <a:rPr lang="cs-CZ" sz="2000" dirty="0">
                <a:solidFill>
                  <a:srgbClr val="FF0000"/>
                </a:solidFill>
              </a:rPr>
              <a:t>…?</a:t>
            </a:r>
          </a:p>
          <a:p>
            <a:pPr>
              <a:buFont typeface="Wingdings" pitchFamily="2" charset="2"/>
              <a:buChar char="§"/>
            </a:pPr>
            <a:r>
              <a:rPr lang="cs-CZ" sz="2000" dirty="0"/>
              <a:t>Richard </a:t>
            </a:r>
            <a:r>
              <a:rPr lang="cs-CZ" sz="2000" dirty="0" err="1"/>
              <a:t>Cendali</a:t>
            </a:r>
            <a:r>
              <a:rPr lang="cs-CZ" sz="2000" dirty="0"/>
              <a:t> – učitel TV, hráč amerického fotbalu</a:t>
            </a:r>
          </a:p>
          <a:p>
            <a:pPr>
              <a:buFont typeface="Wingdings" pitchFamily="2" charset="2"/>
              <a:buChar char="§"/>
            </a:pPr>
            <a:r>
              <a:rPr lang="cs-CZ" sz="2000" dirty="0"/>
              <a:t>Potřeboval zvýšit kondici – každý den 15 min. skákal přes švihadlo – nebavilo ho to – triky – představil i svým žákům – další triky, variace</a:t>
            </a:r>
          </a:p>
          <a:p>
            <a:pPr>
              <a:buFont typeface="Wingdings 2" pitchFamily="18" charset="2"/>
              <a:buNone/>
            </a:pPr>
            <a:endParaRPr lang="cs-CZ" sz="2400" dirty="0"/>
          </a:p>
          <a:p>
            <a:pPr>
              <a:buFont typeface="Wingdings 2" pitchFamily="18" charset="2"/>
              <a:buNone/>
            </a:pPr>
            <a:r>
              <a:rPr lang="cs-CZ" sz="2400" dirty="0"/>
              <a:t>U nás:</a:t>
            </a:r>
          </a:p>
          <a:p>
            <a:pPr>
              <a:buFont typeface="Wingdings" pitchFamily="2" charset="2"/>
              <a:buChar char="§"/>
            </a:pPr>
            <a:r>
              <a:rPr lang="cs-CZ" sz="2000" dirty="0"/>
              <a:t>Rok 2005, zájmové kroužky, sportovní týmy, kurzy</a:t>
            </a:r>
          </a:p>
          <a:p>
            <a:pPr>
              <a:buFont typeface="Wingdings" pitchFamily="2" charset="2"/>
              <a:buChar char="§"/>
            </a:pPr>
            <a:r>
              <a:rPr lang="cs-CZ" sz="2000" dirty="0"/>
              <a:t>Mgr. Jana Černá Beránková, instruktorka – ambasador </a:t>
            </a:r>
            <a:r>
              <a:rPr lang="cs-CZ" sz="2000" dirty="0" err="1"/>
              <a:t>rope</a:t>
            </a:r>
            <a:r>
              <a:rPr lang="cs-CZ" sz="2000" dirty="0"/>
              <a:t> </a:t>
            </a:r>
            <a:r>
              <a:rPr lang="cs-CZ" sz="2000" dirty="0" err="1"/>
              <a:t>skippingu</a:t>
            </a:r>
            <a:r>
              <a:rPr lang="cs-CZ" sz="2000" dirty="0"/>
              <a:t> v ČR, spolupráce s mezinárodní organizací ERSO</a:t>
            </a:r>
          </a:p>
          <a:p>
            <a:pPr>
              <a:buFont typeface="Wingdings 2" pitchFamily="18" charset="2"/>
              <a:buNone/>
            </a:pPr>
            <a:endParaRPr lang="cs-CZ" sz="2000" dirty="0"/>
          </a:p>
          <a:p>
            <a:pPr>
              <a:buFont typeface="Wingdings 2" pitchFamily="18" charset="2"/>
              <a:buNone/>
            </a:pPr>
            <a:r>
              <a:rPr lang="cs-CZ" sz="2000" dirty="0"/>
              <a:t>      www.ropeskipping.cz</a:t>
            </a:r>
          </a:p>
        </p:txBody>
      </p:sp>
    </p:spTree>
    <p:extLst>
      <p:ext uri="{BB962C8B-B14F-4D97-AF65-F5344CB8AC3E}">
        <p14:creationId xmlns:p14="http://schemas.microsoft.com/office/powerpoint/2010/main" val="39888253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428604"/>
            <a:ext cx="8229600" cy="1000132"/>
          </a:xfrm>
        </p:spPr>
        <p:txBody>
          <a:bodyPr/>
          <a:lstStyle/>
          <a:p>
            <a:pPr marL="484632">
              <a:defRPr/>
            </a:pPr>
            <a:r>
              <a:rPr lang="cs-CZ" sz="3200" dirty="0">
                <a:solidFill>
                  <a:schemeClr val="accent1">
                    <a:tint val="83000"/>
                    <a:satMod val="150000"/>
                  </a:schemeClr>
                </a:solidFill>
                <a:latin typeface="Arial Rounded MT Bold" pitchFamily="34" charset="0"/>
              </a:rPr>
              <a:t>Soutěže a organizace:</a:t>
            </a:r>
          </a:p>
        </p:txBody>
      </p:sp>
      <p:sp>
        <p:nvSpPr>
          <p:cNvPr id="3" name="Zástupný symbol pro obsah 2"/>
          <p:cNvSpPr>
            <a:spLocks noGrp="1"/>
          </p:cNvSpPr>
          <p:nvPr>
            <p:ph idx="1"/>
          </p:nvPr>
        </p:nvSpPr>
        <p:spPr>
          <a:xfrm>
            <a:off x="2024063" y="1285876"/>
            <a:ext cx="8229600" cy="5357813"/>
          </a:xfrm>
        </p:spPr>
        <p:txBody>
          <a:bodyPr>
            <a:normAutofit fontScale="92500" lnSpcReduction="20000"/>
          </a:bodyPr>
          <a:lstStyle/>
          <a:p>
            <a:pPr marL="448056" indent="-384048">
              <a:buFont typeface="Wingdings" pitchFamily="2" charset="2"/>
              <a:buChar char="§"/>
              <a:defRPr/>
            </a:pPr>
            <a:r>
              <a:rPr lang="cs-CZ" sz="2000" dirty="0">
                <a:latin typeface="Arial Rounded MT Bold" pitchFamily="34" charset="0"/>
              </a:rPr>
              <a:t>FISAC – IRSF – mezinárodní federace, Asie, Afrika, Evropa, Amerika, Austrálie</a:t>
            </a:r>
          </a:p>
          <a:p>
            <a:pPr marL="448056" indent="-384048">
              <a:buFont typeface="Wingdings" pitchFamily="2" charset="2"/>
              <a:buChar char="§"/>
              <a:defRPr/>
            </a:pPr>
            <a:r>
              <a:rPr lang="cs-CZ" sz="2000" dirty="0">
                <a:latin typeface="Arial Rounded MT Bold" pitchFamily="34" charset="0"/>
              </a:rPr>
              <a:t>ERSO – evropská </a:t>
            </a:r>
            <a:r>
              <a:rPr lang="cs-CZ" sz="2000" dirty="0" err="1">
                <a:latin typeface="Arial Rounded MT Bold" pitchFamily="34" charset="0"/>
              </a:rPr>
              <a:t>rope</a:t>
            </a:r>
            <a:r>
              <a:rPr lang="cs-CZ" sz="2000" dirty="0">
                <a:latin typeface="Arial Rounded MT Bold" pitchFamily="34" charset="0"/>
              </a:rPr>
              <a:t> </a:t>
            </a:r>
            <a:r>
              <a:rPr lang="cs-CZ" sz="2000" dirty="0" err="1">
                <a:latin typeface="Arial Rounded MT Bold" pitchFamily="34" charset="0"/>
              </a:rPr>
              <a:t>skippingová</a:t>
            </a:r>
            <a:r>
              <a:rPr lang="cs-CZ" sz="2000" dirty="0">
                <a:latin typeface="Arial Rounded MT Bold" pitchFamily="34" charset="0"/>
              </a:rPr>
              <a:t> organizace,11 členů</a:t>
            </a:r>
          </a:p>
          <a:p>
            <a:pPr marL="448056" indent="-384048">
              <a:buFont typeface="Wingdings" pitchFamily="2" charset="2"/>
              <a:buChar char="§"/>
              <a:defRPr/>
            </a:pPr>
            <a:r>
              <a:rPr lang="cs-CZ" sz="2000" dirty="0">
                <a:latin typeface="Arial Rounded MT Bold" pitchFamily="34" charset="0"/>
              </a:rPr>
              <a:t>Evropské soutěže, mistrovství, šampionáty, světové šampionáty</a:t>
            </a:r>
          </a:p>
          <a:p>
            <a:pPr marL="448056" indent="-384048">
              <a:buNone/>
              <a:defRPr/>
            </a:pPr>
            <a:endParaRPr lang="cs-CZ" sz="2000" dirty="0">
              <a:latin typeface="Arial Rounded MT Bold" pitchFamily="34" charset="0"/>
            </a:endParaRPr>
          </a:p>
          <a:p>
            <a:pPr marL="448056" indent="-384048">
              <a:buNone/>
              <a:defRPr/>
            </a:pPr>
            <a:r>
              <a:rPr lang="cs-CZ" sz="2000" dirty="0">
                <a:latin typeface="Arial Rounded MT Bold" pitchFamily="34" charset="0"/>
              </a:rPr>
              <a:t>Kategorie – junioři 15+, senioři 18+</a:t>
            </a:r>
          </a:p>
          <a:p>
            <a:pPr marL="448056" indent="-384048">
              <a:buNone/>
              <a:defRPr/>
            </a:pPr>
            <a:endParaRPr lang="cs-CZ" sz="2400" dirty="0">
              <a:latin typeface="Arial Rounded MT Bold" pitchFamily="34" charset="0"/>
            </a:endParaRPr>
          </a:p>
          <a:p>
            <a:pPr marL="448056" indent="-384048">
              <a:buFont typeface="Courier New" pitchFamily="49" charset="0"/>
              <a:buChar char="o"/>
              <a:defRPr/>
            </a:pPr>
            <a:r>
              <a:rPr lang="cs-CZ" sz="1800" b="1" dirty="0" err="1">
                <a:latin typeface="Arial Rounded MT Bold" pitchFamily="34" charset="0"/>
              </a:rPr>
              <a:t>Individual</a:t>
            </a:r>
            <a:r>
              <a:rPr lang="cs-CZ" sz="1800" b="1" dirty="0">
                <a:latin typeface="Arial Rounded MT Bold" pitchFamily="34" charset="0"/>
              </a:rPr>
              <a:t> </a:t>
            </a:r>
            <a:r>
              <a:rPr lang="cs-CZ" sz="1800" b="1" dirty="0" err="1">
                <a:latin typeface="Arial Rounded MT Bold" pitchFamily="34" charset="0"/>
              </a:rPr>
              <a:t>competitions</a:t>
            </a:r>
            <a:r>
              <a:rPr lang="cs-CZ" sz="1800" b="1" dirty="0">
                <a:latin typeface="Arial Rounded MT Bold" pitchFamily="34" charset="0"/>
              </a:rPr>
              <a:t> </a:t>
            </a:r>
            <a:r>
              <a:rPr lang="cs-CZ" sz="1800" dirty="0">
                <a:latin typeface="Arial Rounded MT Bold" pitchFamily="34" charset="0"/>
              </a:rPr>
              <a:t>– první </a:t>
            </a:r>
            <a:r>
              <a:rPr lang="cs-CZ" sz="1800" dirty="0" err="1">
                <a:latin typeface="Arial Rounded MT Bold" pitchFamily="34" charset="0"/>
              </a:rPr>
              <a:t>evrop.mistrovství</a:t>
            </a:r>
            <a:r>
              <a:rPr lang="cs-CZ" sz="1800" dirty="0">
                <a:latin typeface="Arial Rounded MT Bold" pitchFamily="34" charset="0"/>
              </a:rPr>
              <a:t> 1995 Norsko, disciplíny – speed 30s a 3 min., </a:t>
            </a:r>
            <a:r>
              <a:rPr lang="cs-CZ" sz="1800" dirty="0" err="1">
                <a:latin typeface="Arial Rounded MT Bold" pitchFamily="34" charset="0"/>
              </a:rPr>
              <a:t>freestyle</a:t>
            </a:r>
            <a:endParaRPr lang="cs-CZ" sz="1800" dirty="0">
              <a:latin typeface="Arial Rounded MT Bold" pitchFamily="34" charset="0"/>
            </a:endParaRPr>
          </a:p>
          <a:p>
            <a:pPr marL="448056" indent="-384048">
              <a:buFont typeface="Courier New" pitchFamily="49" charset="0"/>
              <a:buChar char="o"/>
              <a:defRPr/>
            </a:pPr>
            <a:endParaRPr lang="cs-CZ" sz="1800" dirty="0">
              <a:latin typeface="Arial Rounded MT Bold" pitchFamily="34" charset="0"/>
            </a:endParaRPr>
          </a:p>
          <a:p>
            <a:pPr marL="448056" indent="-384048">
              <a:buFont typeface="Courier New" pitchFamily="49" charset="0"/>
              <a:buChar char="o"/>
              <a:defRPr/>
            </a:pPr>
            <a:r>
              <a:rPr lang="cs-CZ" sz="1800" b="1" dirty="0">
                <a:latin typeface="Arial Rounded MT Bold" pitchFamily="34" charset="0"/>
              </a:rPr>
              <a:t>Team </a:t>
            </a:r>
            <a:r>
              <a:rPr lang="cs-CZ" sz="1800" b="1" dirty="0" err="1">
                <a:latin typeface="Arial Rounded MT Bold" pitchFamily="34" charset="0"/>
              </a:rPr>
              <a:t>competitions</a:t>
            </a:r>
            <a:r>
              <a:rPr lang="cs-CZ" sz="1800" b="1" dirty="0">
                <a:latin typeface="Arial Rounded MT Bold" pitchFamily="34" charset="0"/>
              </a:rPr>
              <a:t> </a:t>
            </a:r>
            <a:r>
              <a:rPr lang="cs-CZ" sz="1800" dirty="0">
                <a:latin typeface="Arial Rounded MT Bold" pitchFamily="34" charset="0"/>
              </a:rPr>
              <a:t>– první </a:t>
            </a:r>
            <a:r>
              <a:rPr lang="cs-CZ" sz="1800" dirty="0" err="1">
                <a:latin typeface="Arial Rounded MT Bold" pitchFamily="34" charset="0"/>
              </a:rPr>
              <a:t>evrop.šampionát</a:t>
            </a:r>
            <a:r>
              <a:rPr lang="cs-CZ" sz="1800" dirty="0">
                <a:latin typeface="Arial Rounded MT Bold" pitchFamily="34" charset="0"/>
              </a:rPr>
              <a:t> 1991 Belgie, disciplíny – single </a:t>
            </a:r>
            <a:r>
              <a:rPr lang="cs-CZ" sz="1800" dirty="0" err="1">
                <a:latin typeface="Arial Rounded MT Bold" pitchFamily="34" charset="0"/>
              </a:rPr>
              <a:t>rope</a:t>
            </a:r>
            <a:r>
              <a:rPr lang="cs-CZ" sz="1800" dirty="0">
                <a:latin typeface="Arial Rounded MT Bold" pitchFamily="34" charset="0"/>
              </a:rPr>
              <a:t>, double </a:t>
            </a:r>
            <a:r>
              <a:rPr lang="cs-CZ" sz="1800" dirty="0" err="1">
                <a:latin typeface="Arial Rounded MT Bold" pitchFamily="34" charset="0"/>
              </a:rPr>
              <a:t>dutch</a:t>
            </a:r>
            <a:endParaRPr lang="cs-CZ" sz="1800" dirty="0">
              <a:latin typeface="Arial Rounded MT Bold" pitchFamily="34" charset="0"/>
            </a:endParaRPr>
          </a:p>
          <a:p>
            <a:pPr marL="448056" indent="-384048">
              <a:buFont typeface="Courier New" pitchFamily="49" charset="0"/>
              <a:buChar char="o"/>
              <a:defRPr/>
            </a:pPr>
            <a:endParaRPr lang="cs-CZ" sz="1800" dirty="0">
              <a:latin typeface="Arial Rounded MT Bold" pitchFamily="34" charset="0"/>
            </a:endParaRPr>
          </a:p>
          <a:p>
            <a:pPr marL="448056" indent="-384048">
              <a:buFont typeface="Courier New" pitchFamily="49" charset="0"/>
              <a:buChar char="o"/>
              <a:defRPr/>
            </a:pPr>
            <a:r>
              <a:rPr lang="cs-CZ" sz="1800" b="1" dirty="0">
                <a:latin typeface="Arial Rounded MT Bold" pitchFamily="34" charset="0"/>
              </a:rPr>
              <a:t>Double </a:t>
            </a:r>
            <a:r>
              <a:rPr lang="cs-CZ" sz="1800" b="1" dirty="0" err="1">
                <a:latin typeface="Arial Rounded MT Bold" pitchFamily="34" charset="0"/>
              </a:rPr>
              <a:t>Dutch</a:t>
            </a:r>
            <a:r>
              <a:rPr lang="cs-CZ" sz="1800" b="1" dirty="0">
                <a:latin typeface="Arial Rounded MT Bold" pitchFamily="34" charset="0"/>
              </a:rPr>
              <a:t> </a:t>
            </a:r>
            <a:r>
              <a:rPr lang="cs-CZ" sz="1800" b="1" dirty="0" err="1">
                <a:latin typeface="Arial Rounded MT Bold" pitchFamily="34" charset="0"/>
              </a:rPr>
              <a:t>competitions</a:t>
            </a:r>
            <a:r>
              <a:rPr lang="cs-CZ" sz="1800" dirty="0">
                <a:latin typeface="Arial Rounded MT Bold" pitchFamily="34" charset="0"/>
              </a:rPr>
              <a:t> – první mezinárodní závod Paříž 2007, </a:t>
            </a:r>
            <a:r>
              <a:rPr lang="cs-CZ" sz="1800" dirty="0" err="1">
                <a:latin typeface="Arial Rounded MT Bold" pitchFamily="34" charset="0"/>
              </a:rPr>
              <a:t>dissiplíny</a:t>
            </a:r>
            <a:r>
              <a:rPr lang="cs-CZ" sz="1800" dirty="0">
                <a:latin typeface="Arial Rounded MT Bold" pitchFamily="34" charset="0"/>
              </a:rPr>
              <a:t> – speed, </a:t>
            </a:r>
            <a:r>
              <a:rPr lang="cs-CZ" sz="1800" dirty="0" err="1">
                <a:latin typeface="Arial Rounded MT Bold" pitchFamily="34" charset="0"/>
              </a:rPr>
              <a:t>freestyle</a:t>
            </a:r>
            <a:endParaRPr lang="cs-CZ" sz="1800" dirty="0">
              <a:latin typeface="Arial Rounded MT Bold" pitchFamily="34" charset="0"/>
            </a:endParaRPr>
          </a:p>
          <a:p>
            <a:pPr marL="448056" indent="-384048">
              <a:buNone/>
              <a:defRPr/>
            </a:pPr>
            <a:endParaRPr lang="cs-CZ" sz="2000" dirty="0">
              <a:latin typeface="Arial Rounded MT Bold" pitchFamily="34" charset="0"/>
            </a:endParaRPr>
          </a:p>
          <a:p>
            <a:pPr marL="448056" indent="-384048">
              <a:buNone/>
              <a:defRPr/>
            </a:pPr>
            <a:r>
              <a:rPr lang="cs-CZ" sz="2000" dirty="0">
                <a:latin typeface="Arial Rounded MT Bold" pitchFamily="34" charset="0"/>
              </a:rPr>
              <a:t>www.</a:t>
            </a:r>
            <a:r>
              <a:rPr lang="cs-CZ" sz="2000" dirty="0" err="1">
                <a:latin typeface="Arial Rounded MT Bold" pitchFamily="34" charset="0"/>
              </a:rPr>
              <a:t>erso.info</a:t>
            </a:r>
            <a:endParaRPr lang="cs-CZ" sz="2000" dirty="0">
              <a:latin typeface="Arial Rounded MT Bold" pitchFamily="34" charset="0"/>
            </a:endParaRPr>
          </a:p>
          <a:p>
            <a:pPr marL="448056" indent="-384048">
              <a:buNone/>
              <a:defRPr/>
            </a:pPr>
            <a:endParaRPr lang="cs-CZ" sz="2000" dirty="0">
              <a:latin typeface="Arial Rounded MT Bold" pitchFamily="34" charset="0"/>
            </a:endParaRPr>
          </a:p>
          <a:p>
            <a:pPr marL="448056" indent="-384048">
              <a:buNone/>
              <a:defRPr/>
            </a:pPr>
            <a:endParaRPr lang="cs-CZ" sz="2000" dirty="0">
              <a:latin typeface="Arial Rounded MT Bold" pitchFamily="34" charset="0"/>
            </a:endParaRPr>
          </a:p>
          <a:p>
            <a:pPr marL="448056" indent="-384048">
              <a:buNone/>
              <a:defRPr/>
            </a:pPr>
            <a:endParaRPr lang="cs-CZ" sz="2000" dirty="0">
              <a:latin typeface="Arial Rounded MT Bold" pitchFamily="34" charset="0"/>
            </a:endParaRPr>
          </a:p>
          <a:p>
            <a:pPr marL="448056" indent="-384048">
              <a:buNone/>
              <a:defRPr/>
            </a:pPr>
            <a:endParaRPr lang="cs-CZ" sz="2000" dirty="0">
              <a:latin typeface="Arial Rounded MT Bold" pitchFamily="34" charset="0"/>
            </a:endParaRPr>
          </a:p>
          <a:p>
            <a:pPr marL="448056" indent="-384048">
              <a:buNone/>
              <a:defRPr/>
            </a:pPr>
            <a:endParaRPr lang="cs-CZ" sz="2000" dirty="0">
              <a:latin typeface="Arial Rounded MT Bold" pitchFamily="34" charset="0"/>
            </a:endParaRPr>
          </a:p>
          <a:p>
            <a:pPr marL="448056" indent="-384048">
              <a:buFont typeface="Wingdings" pitchFamily="2" charset="2"/>
              <a:buChar char="§"/>
              <a:defRPr/>
            </a:pPr>
            <a:endParaRPr lang="cs-CZ" sz="2000" dirty="0">
              <a:latin typeface="Arial Rounded MT Bold" pitchFamily="34" charset="0"/>
            </a:endParaRPr>
          </a:p>
        </p:txBody>
      </p:sp>
    </p:spTree>
    <p:extLst>
      <p:ext uri="{BB962C8B-B14F-4D97-AF65-F5344CB8AC3E}">
        <p14:creationId xmlns:p14="http://schemas.microsoft.com/office/powerpoint/2010/main" val="1023110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Zástupný symbol pro obsah 2"/>
          <p:cNvSpPr>
            <a:spLocks noGrp="1"/>
          </p:cNvSpPr>
          <p:nvPr>
            <p:ph idx="1"/>
          </p:nvPr>
        </p:nvSpPr>
        <p:spPr>
          <a:xfrm>
            <a:off x="1981200" y="428625"/>
            <a:ext cx="8229600" cy="6026150"/>
          </a:xfrm>
        </p:spPr>
        <p:txBody>
          <a:bodyPr/>
          <a:lstStyle/>
          <a:p>
            <a:pPr>
              <a:buFont typeface="Wingdings 2" pitchFamily="18" charset="2"/>
              <a:buNone/>
            </a:pPr>
            <a:r>
              <a:rPr lang="cs-CZ" sz="2800" u="sng" dirty="0"/>
              <a:t>Soutěže u nás</a:t>
            </a:r>
            <a:r>
              <a:rPr lang="cs-CZ" sz="2800" dirty="0"/>
              <a:t>: </a:t>
            </a:r>
            <a:r>
              <a:rPr lang="cs-CZ" sz="2400" dirty="0"/>
              <a:t>Mgr. Jana Černá Beránková</a:t>
            </a:r>
          </a:p>
          <a:p>
            <a:pPr>
              <a:buFont typeface="Wingdings 2" pitchFamily="18" charset="2"/>
              <a:buNone/>
            </a:pPr>
            <a:endParaRPr lang="cs-CZ" sz="2400" dirty="0"/>
          </a:p>
          <a:p>
            <a:pPr>
              <a:buFont typeface="Wingdings" pitchFamily="2" charset="2"/>
              <a:buChar char="§"/>
            </a:pPr>
            <a:r>
              <a:rPr lang="cs-CZ" sz="2000" dirty="0"/>
              <a:t>Skákání přes desetimetrové švihadlo (tým 12 – 20 členů): kategorie 6-12, 13-17, 18+ ; body za přeskoky a výměny skokanů, 3 minuty</a:t>
            </a:r>
          </a:p>
          <a:p>
            <a:pPr>
              <a:buFont typeface="Wingdings 2" pitchFamily="18" charset="2"/>
              <a:buNone/>
            </a:pPr>
            <a:endParaRPr lang="cs-CZ" sz="2000" dirty="0"/>
          </a:p>
          <a:p>
            <a:pPr>
              <a:buFont typeface="Wingdings" pitchFamily="2" charset="2"/>
              <a:buChar char="§"/>
            </a:pPr>
            <a:r>
              <a:rPr lang="cs-CZ" sz="2000" dirty="0"/>
              <a:t>Rychlostní štafeta týmů (4 členové týmu) – single </a:t>
            </a:r>
            <a:r>
              <a:rPr lang="cs-CZ" sz="2000" dirty="0" err="1"/>
              <a:t>rope</a:t>
            </a:r>
            <a:r>
              <a:rPr lang="cs-CZ" sz="2000" dirty="0"/>
              <a:t>: </a:t>
            </a:r>
          </a:p>
          <a:p>
            <a:pPr>
              <a:buFont typeface="Wingdings" pitchFamily="2" charset="2"/>
              <a:buChar char="§"/>
            </a:pPr>
            <a:r>
              <a:rPr lang="cs-CZ" sz="2000" dirty="0"/>
              <a:t>2 minuty – 4x30s – 1. a 2. střídnonož 3.a 4. snožmo (</a:t>
            </a:r>
            <a:r>
              <a:rPr lang="cs-CZ" sz="2000" dirty="0" err="1"/>
              <a:t>dvojšvihy</a:t>
            </a:r>
            <a:r>
              <a:rPr lang="cs-CZ" sz="2000" dirty="0"/>
              <a:t>)</a:t>
            </a:r>
          </a:p>
          <a:p>
            <a:pPr>
              <a:buFont typeface="Wingdings 2" pitchFamily="18" charset="2"/>
              <a:buNone/>
            </a:pPr>
            <a:endParaRPr lang="cs-CZ" sz="2000" dirty="0"/>
          </a:p>
          <a:p>
            <a:pPr>
              <a:buFont typeface="Wingdings" pitchFamily="2" charset="2"/>
              <a:buChar char="§"/>
            </a:pPr>
            <a:r>
              <a:rPr lang="cs-CZ" sz="2000" dirty="0"/>
              <a:t>Double </a:t>
            </a:r>
            <a:r>
              <a:rPr lang="cs-CZ" sz="2000" dirty="0" err="1"/>
              <a:t>Dutch</a:t>
            </a:r>
            <a:r>
              <a:rPr lang="cs-CZ" sz="2000" dirty="0"/>
              <a:t> – speed  (4 členové v týmu): 2 dlouhá protisměrně se točící švihadla, A,B,C,D – po 45s se střídají – celkem 3 minuty</a:t>
            </a:r>
          </a:p>
          <a:p>
            <a:endParaRPr lang="cs-CZ" dirty="0"/>
          </a:p>
        </p:txBody>
      </p:sp>
    </p:spTree>
    <p:extLst>
      <p:ext uri="{BB962C8B-B14F-4D97-AF65-F5344CB8AC3E}">
        <p14:creationId xmlns:p14="http://schemas.microsoft.com/office/powerpoint/2010/main" val="5976155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428604"/>
            <a:ext cx="8229600" cy="928694"/>
          </a:xfrm>
        </p:spPr>
        <p:txBody>
          <a:bodyPr/>
          <a:lstStyle/>
          <a:p>
            <a:pPr marL="484632">
              <a:defRPr/>
            </a:pPr>
            <a:r>
              <a:rPr lang="cs-CZ" sz="2800" dirty="0">
                <a:solidFill>
                  <a:schemeClr val="accent1">
                    <a:tint val="83000"/>
                    <a:satMod val="150000"/>
                  </a:schemeClr>
                </a:solidFill>
                <a:latin typeface="+mn-lt"/>
              </a:rPr>
              <a:t>Využití </a:t>
            </a:r>
            <a:r>
              <a:rPr lang="cs-CZ" sz="2800" dirty="0" err="1">
                <a:solidFill>
                  <a:schemeClr val="accent1">
                    <a:tint val="83000"/>
                    <a:satMod val="150000"/>
                  </a:schemeClr>
                </a:solidFill>
                <a:latin typeface="+mn-lt"/>
              </a:rPr>
              <a:t>rope</a:t>
            </a:r>
            <a:r>
              <a:rPr lang="cs-CZ" sz="2800" dirty="0">
                <a:solidFill>
                  <a:schemeClr val="accent1">
                    <a:tint val="83000"/>
                    <a:satMod val="150000"/>
                  </a:schemeClr>
                </a:solidFill>
                <a:latin typeface="+mn-lt"/>
              </a:rPr>
              <a:t> </a:t>
            </a:r>
            <a:r>
              <a:rPr lang="cs-CZ" sz="2800" dirty="0" err="1">
                <a:solidFill>
                  <a:schemeClr val="accent1">
                    <a:tint val="83000"/>
                    <a:satMod val="150000"/>
                  </a:schemeClr>
                </a:solidFill>
                <a:latin typeface="+mn-lt"/>
              </a:rPr>
              <a:t>skippingu</a:t>
            </a:r>
            <a:r>
              <a:rPr lang="cs-CZ" sz="2800" dirty="0">
                <a:solidFill>
                  <a:schemeClr val="accent1">
                    <a:tint val="83000"/>
                    <a:satMod val="150000"/>
                  </a:schemeClr>
                </a:solidFill>
                <a:latin typeface="+mn-lt"/>
              </a:rPr>
              <a:t> v pedagogické praxi</a:t>
            </a:r>
          </a:p>
        </p:txBody>
      </p:sp>
      <p:sp>
        <p:nvSpPr>
          <p:cNvPr id="20482" name="Zástupný symbol pro obsah 2"/>
          <p:cNvSpPr>
            <a:spLocks noGrp="1"/>
          </p:cNvSpPr>
          <p:nvPr>
            <p:ph idx="1"/>
          </p:nvPr>
        </p:nvSpPr>
        <p:spPr>
          <a:xfrm>
            <a:off x="1981200" y="1428751"/>
            <a:ext cx="8229600" cy="5026025"/>
          </a:xfrm>
        </p:spPr>
        <p:txBody>
          <a:bodyPr/>
          <a:lstStyle/>
          <a:p>
            <a:pPr>
              <a:buFont typeface="Wingdings" pitchFamily="2" charset="2"/>
              <a:buChar char="§"/>
            </a:pPr>
            <a:r>
              <a:rPr lang="cs-CZ" sz="2400" dirty="0"/>
              <a:t>Jako kondiční cvičení</a:t>
            </a:r>
          </a:p>
          <a:p>
            <a:pPr>
              <a:buFont typeface="Wingdings" pitchFamily="2" charset="2"/>
              <a:buChar char="§"/>
            </a:pPr>
            <a:r>
              <a:rPr lang="cs-CZ" sz="2400" dirty="0"/>
              <a:t>Rozvoj koordinace</a:t>
            </a:r>
          </a:p>
          <a:p>
            <a:pPr>
              <a:buFont typeface="Wingdings" pitchFamily="2" charset="2"/>
              <a:buChar char="§"/>
            </a:pPr>
            <a:r>
              <a:rPr lang="cs-CZ" sz="2400" dirty="0"/>
              <a:t>Ve spojení s hudbou – rozvoj rytmického cítění</a:t>
            </a:r>
          </a:p>
          <a:p>
            <a:pPr>
              <a:buFont typeface="Wingdings" pitchFamily="2" charset="2"/>
              <a:buChar char="§"/>
            </a:pPr>
            <a:r>
              <a:rPr lang="cs-CZ" sz="2400" dirty="0"/>
              <a:t>Jednoduché skákání – snožmo, po jedné noze, střídavě, </a:t>
            </a:r>
            <a:r>
              <a:rPr lang="cs-CZ" sz="2400" dirty="0" err="1"/>
              <a:t>skřižmo</a:t>
            </a:r>
            <a:r>
              <a:rPr lang="cs-CZ" sz="2400" dirty="0"/>
              <a:t> (</a:t>
            </a:r>
            <a:r>
              <a:rPr lang="cs-CZ" sz="2400" dirty="0" err="1"/>
              <a:t>tzv.vajíčko</a:t>
            </a:r>
            <a:r>
              <a:rPr lang="cs-CZ" sz="2400" dirty="0"/>
              <a:t>), snožmo do stran nebo dopředu dozadu, snožmo s rotací, ....</a:t>
            </a:r>
          </a:p>
          <a:p>
            <a:pPr>
              <a:buFont typeface="Wingdings" pitchFamily="2" charset="2"/>
              <a:buChar char="§"/>
            </a:pPr>
            <a:r>
              <a:rPr lang="cs-CZ" sz="2400" dirty="0"/>
              <a:t>Spolupráce ve skupině</a:t>
            </a:r>
          </a:p>
          <a:p>
            <a:pPr>
              <a:buFont typeface="Wingdings 2" pitchFamily="18" charset="2"/>
              <a:buNone/>
            </a:pPr>
            <a:endParaRPr lang="cs-CZ" sz="2400" dirty="0"/>
          </a:p>
          <a:p>
            <a:pPr>
              <a:buFont typeface="Wingdings" pitchFamily="2" charset="2"/>
              <a:buChar char="§"/>
            </a:pPr>
            <a:r>
              <a:rPr lang="cs-CZ" sz="2400" dirty="0"/>
              <a:t>Počet přeskoků – soutěživá forma, limity</a:t>
            </a:r>
          </a:p>
          <a:p>
            <a:pPr>
              <a:buFont typeface="Wingdings" pitchFamily="2" charset="2"/>
              <a:buChar char="§"/>
            </a:pPr>
            <a:r>
              <a:rPr lang="cs-CZ" sz="2400" dirty="0"/>
              <a:t>Přeskoky na hudbu, sestavy se švihadlem (moderní gymnastika)</a:t>
            </a:r>
          </a:p>
          <a:p>
            <a:pPr>
              <a:buFont typeface="Wingdings" pitchFamily="2" charset="2"/>
              <a:buChar char="§"/>
            </a:pPr>
            <a:endParaRPr lang="cs-CZ" sz="2400" dirty="0">
              <a:latin typeface="Arial Rounded MT Bold" pitchFamily="34" charset="0"/>
            </a:endParaRPr>
          </a:p>
          <a:p>
            <a:pPr>
              <a:buFont typeface="Wingdings 2" pitchFamily="18" charset="2"/>
              <a:buNone/>
            </a:pPr>
            <a:endParaRPr lang="cs-CZ" sz="2400" dirty="0">
              <a:latin typeface="Arial Rounded MT Bold" pitchFamily="34" charset="0"/>
            </a:endParaRPr>
          </a:p>
        </p:txBody>
      </p:sp>
    </p:spTree>
    <p:extLst>
      <p:ext uri="{BB962C8B-B14F-4D97-AF65-F5344CB8AC3E}">
        <p14:creationId xmlns:p14="http://schemas.microsoft.com/office/powerpoint/2010/main" val="32221928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11_ svihadl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000" y="0"/>
            <a:ext cx="11584000" cy="6516000"/>
          </a:xfrm>
          <a:prstGeom prst="rect">
            <a:avLst/>
          </a:prstGeom>
        </p:spPr>
      </p:pic>
    </p:spTree>
    <p:extLst>
      <p:ext uri="{BB962C8B-B14F-4D97-AF65-F5344CB8AC3E}">
        <p14:creationId xmlns:p14="http://schemas.microsoft.com/office/powerpoint/2010/main" val="12402030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1a_ svihadl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4" y="92075"/>
            <a:ext cx="12099925" cy="6806208"/>
          </a:xfrm>
          <a:prstGeom prst="rect">
            <a:avLst/>
          </a:prstGeom>
        </p:spPr>
      </p:pic>
    </p:spTree>
    <p:extLst>
      <p:ext uri="{BB962C8B-B14F-4D97-AF65-F5344CB8AC3E}">
        <p14:creationId xmlns:p14="http://schemas.microsoft.com/office/powerpoint/2010/main" val="16186109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1b_ svihadl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11880850" cy="6682978"/>
          </a:xfrm>
          <a:prstGeom prst="rect">
            <a:avLst/>
          </a:prstGeom>
        </p:spPr>
      </p:pic>
    </p:spTree>
    <p:extLst>
      <p:ext uri="{BB962C8B-B14F-4D97-AF65-F5344CB8AC3E}">
        <p14:creationId xmlns:p14="http://schemas.microsoft.com/office/powerpoint/2010/main" val="4315834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édium 1" title="Swiss Rope Skipping Camp Single Rope Routine 2018">
            <a:hlinkClick r:id="" action="ppaction://media"/>
            <a:extLst>
              <a:ext uri="{FF2B5EF4-FFF2-40B4-BE49-F238E27FC236}">
                <a16:creationId xmlns:a16="http://schemas.microsoft.com/office/drawing/2014/main" id="{F9EA002B-5869-4AF6-B3B3-31CFB12EEFB9}"/>
              </a:ext>
            </a:extLst>
          </p:cNvPr>
          <p:cNvPicPr>
            <a:picLocks noRot="1" noChangeAspect="1"/>
          </p:cNvPicPr>
          <p:nvPr>
            <a:videoFile r:link="rId1"/>
          </p:nvPr>
        </p:nvPicPr>
        <p:blipFill>
          <a:blip r:embed="rId3"/>
          <a:stretch>
            <a:fillRect/>
          </a:stretch>
        </p:blipFill>
        <p:spPr>
          <a:xfrm>
            <a:off x="575586" y="309966"/>
            <a:ext cx="11013398" cy="6222570"/>
          </a:xfrm>
          <a:prstGeom prst="rect">
            <a:avLst/>
          </a:prstGeom>
        </p:spPr>
      </p:pic>
    </p:spTree>
    <p:extLst>
      <p:ext uri="{BB962C8B-B14F-4D97-AF65-F5344CB8AC3E}">
        <p14:creationId xmlns:p14="http://schemas.microsoft.com/office/powerpoint/2010/main" val="228006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édium 1" title="Double Dutch party Gironde 2018">
            <a:hlinkClick r:id="" action="ppaction://media"/>
            <a:extLst>
              <a:ext uri="{FF2B5EF4-FFF2-40B4-BE49-F238E27FC236}">
                <a16:creationId xmlns:a16="http://schemas.microsoft.com/office/drawing/2014/main" id="{10E610EB-9358-443B-8AD4-DE560A116554}"/>
              </a:ext>
            </a:extLst>
          </p:cNvPr>
          <p:cNvPicPr>
            <a:picLocks noRot="1" noChangeAspect="1"/>
          </p:cNvPicPr>
          <p:nvPr>
            <a:videoFile r:link="rId1"/>
          </p:nvPr>
        </p:nvPicPr>
        <p:blipFill>
          <a:blip r:embed="rId3"/>
          <a:stretch>
            <a:fillRect/>
          </a:stretch>
        </p:blipFill>
        <p:spPr>
          <a:xfrm>
            <a:off x="457200" y="243078"/>
            <a:ext cx="11213024" cy="6335359"/>
          </a:xfrm>
          <a:prstGeom prst="rect">
            <a:avLst/>
          </a:prstGeom>
        </p:spPr>
      </p:pic>
    </p:spTree>
    <p:extLst>
      <p:ext uri="{BB962C8B-B14F-4D97-AF65-F5344CB8AC3E}">
        <p14:creationId xmlns:p14="http://schemas.microsoft.com/office/powerpoint/2010/main" val="307878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dirty="0">
                <a:solidFill>
                  <a:srgbClr val="00B050"/>
                </a:solidFill>
              </a:rPr>
              <a:t>Základní gymnastika </a:t>
            </a:r>
            <a:br>
              <a:rPr lang="cs-CZ" dirty="0">
                <a:solidFill>
                  <a:srgbClr val="00B050"/>
                </a:solidFill>
              </a:rPr>
            </a:br>
            <a:r>
              <a:rPr lang="cs-CZ" dirty="0"/>
              <a:t>obsah</a:t>
            </a:r>
          </a:p>
        </p:txBody>
      </p:sp>
      <p:sp>
        <p:nvSpPr>
          <p:cNvPr id="3" name="Zástupný symbol pro obsah 2"/>
          <p:cNvSpPr>
            <a:spLocks noGrp="1"/>
          </p:cNvSpPr>
          <p:nvPr>
            <p:ph idx="1"/>
          </p:nvPr>
        </p:nvSpPr>
        <p:spPr/>
        <p:txBody>
          <a:bodyPr/>
          <a:lstStyle/>
          <a:p>
            <a:r>
              <a:rPr lang="cs-CZ" sz="2800" dirty="0">
                <a:solidFill>
                  <a:srgbClr val="FF0000"/>
                </a:solidFill>
              </a:rPr>
              <a:t>Přirozené polohy a pohyby těla</a:t>
            </a:r>
          </a:p>
          <a:p>
            <a:r>
              <a:rPr lang="cs-CZ" sz="2800" dirty="0">
                <a:solidFill>
                  <a:srgbClr val="FF0000"/>
                </a:solidFill>
              </a:rPr>
              <a:t>Uměle vytvořené cviky</a:t>
            </a:r>
          </a:p>
          <a:p>
            <a:r>
              <a:rPr lang="cs-CZ" sz="2800" dirty="0">
                <a:solidFill>
                  <a:srgbClr val="FF0000"/>
                </a:solidFill>
              </a:rPr>
              <a:t>Odborné terminologické názvosloví </a:t>
            </a:r>
            <a:r>
              <a:rPr lang="cs-CZ" dirty="0">
                <a:hlinkClick r:id="rId2"/>
              </a:rPr>
              <a:t>https://is.muni.cz/auth/do/rect/el/estud/fsps/js11/terminologie/web/index.htm</a:t>
            </a:r>
            <a:endParaRPr lang="cs-CZ" dirty="0"/>
          </a:p>
        </p:txBody>
      </p:sp>
      <p:pic>
        <p:nvPicPr>
          <p:cNvPr id="4" name="Picture 2" descr="C:\Users\Uživatel\Downloads\sed.jpg"/>
          <p:cNvPicPr>
            <a:picLocks noChangeAspect="1" noChangeArrowheads="1"/>
          </p:cNvPicPr>
          <p:nvPr/>
        </p:nvPicPr>
        <p:blipFill>
          <a:blip r:embed="rId3" cstate="print"/>
          <a:srcRect/>
          <a:stretch>
            <a:fillRect/>
          </a:stretch>
        </p:blipFill>
        <p:spPr bwMode="auto">
          <a:xfrm>
            <a:off x="6096000" y="3645025"/>
            <a:ext cx="4393454" cy="2926717"/>
          </a:xfrm>
          <a:prstGeom prst="rect">
            <a:avLst/>
          </a:prstGeom>
          <a:noFill/>
        </p:spPr>
      </p:pic>
      <p:pic>
        <p:nvPicPr>
          <p:cNvPr id="5" name="Picture 4" descr="C:\Users\Uživatel\Downloads\img_4001.jpg"/>
          <p:cNvPicPr>
            <a:picLocks noChangeAspect="1" noChangeArrowheads="1"/>
          </p:cNvPicPr>
          <p:nvPr/>
        </p:nvPicPr>
        <p:blipFill>
          <a:blip r:embed="rId4" cstate="print"/>
          <a:srcRect/>
          <a:stretch>
            <a:fillRect/>
          </a:stretch>
        </p:blipFill>
        <p:spPr bwMode="auto">
          <a:xfrm>
            <a:off x="1703513" y="3645024"/>
            <a:ext cx="4431403" cy="2952000"/>
          </a:xfrm>
          <a:prstGeom prst="rect">
            <a:avLst/>
          </a:prstGeom>
          <a:noFill/>
        </p:spPr>
      </p:pic>
    </p:spTree>
    <p:extLst>
      <p:ext uri="{BB962C8B-B14F-4D97-AF65-F5344CB8AC3E}">
        <p14:creationId xmlns:p14="http://schemas.microsoft.com/office/powerpoint/2010/main" val="3902251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972CC9-CF83-407D-BC34-78DA954D33E0}"/>
              </a:ext>
            </a:extLst>
          </p:cNvPr>
          <p:cNvSpPr>
            <a:spLocks noGrp="1"/>
          </p:cNvSpPr>
          <p:nvPr>
            <p:ph type="title"/>
          </p:nvPr>
        </p:nvSpPr>
        <p:spPr/>
        <p:txBody>
          <a:bodyPr/>
          <a:lstStyle/>
          <a:p>
            <a:pPr algn="ctr"/>
            <a:r>
              <a:rPr lang="cs-CZ" dirty="0">
                <a:solidFill>
                  <a:srgbClr val="FF0000"/>
                </a:solidFill>
              </a:rPr>
              <a:t>Nástup</a:t>
            </a:r>
          </a:p>
        </p:txBody>
      </p:sp>
      <p:sp>
        <p:nvSpPr>
          <p:cNvPr id="3" name="Zástupný obsah 2">
            <a:extLst>
              <a:ext uri="{FF2B5EF4-FFF2-40B4-BE49-F238E27FC236}">
                <a16:creationId xmlns:a16="http://schemas.microsoft.com/office/drawing/2014/main" id="{310D8EE8-41E3-477C-B966-C7C8F7015920}"/>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134477469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547A73-32E4-4EE8-9CD7-E670BC99B2DB}"/>
              </a:ext>
            </a:extLst>
          </p:cNvPr>
          <p:cNvSpPr>
            <a:spLocks noGrp="1"/>
          </p:cNvSpPr>
          <p:nvPr>
            <p:ph type="title"/>
          </p:nvPr>
        </p:nvSpPr>
        <p:spPr/>
        <p:txBody>
          <a:bodyPr/>
          <a:lstStyle/>
          <a:p>
            <a:pPr algn="ctr"/>
            <a:r>
              <a:rPr lang="cs-CZ" dirty="0"/>
              <a:t>Splnění předmětu</a:t>
            </a:r>
          </a:p>
        </p:txBody>
      </p:sp>
      <p:sp>
        <p:nvSpPr>
          <p:cNvPr id="3" name="Zástupný obsah 2">
            <a:extLst>
              <a:ext uri="{FF2B5EF4-FFF2-40B4-BE49-F238E27FC236}">
                <a16:creationId xmlns:a16="http://schemas.microsoft.com/office/drawing/2014/main" id="{3815D0B0-B8F9-4688-91B4-FB629987751B}"/>
              </a:ext>
            </a:extLst>
          </p:cNvPr>
          <p:cNvSpPr>
            <a:spLocks noGrp="1"/>
          </p:cNvSpPr>
          <p:nvPr>
            <p:ph idx="1"/>
          </p:nvPr>
        </p:nvSpPr>
        <p:spPr/>
        <p:txBody>
          <a:bodyPr>
            <a:normAutofit fontScale="92500"/>
          </a:bodyPr>
          <a:lstStyle/>
          <a:p>
            <a:pPr marL="0" indent="0">
              <a:lnSpc>
                <a:spcPct val="107000"/>
              </a:lnSpc>
              <a:buNone/>
            </a:pPr>
            <a:r>
              <a:rPr lang="cs-CZ" sz="2800" dirty="0">
                <a:latin typeface="Calibri" panose="020F0502020204030204" pitchFamily="34" charset="0"/>
                <a:ea typeface="Calibri" panose="020F0502020204030204" pitchFamily="34" charset="0"/>
                <a:cs typeface="Times New Roman" panose="02020603050405020304" pitchFamily="18" charset="0"/>
              </a:rPr>
              <a:t>1)	aktivní účast v hodinách (2 povolené absence)				</a:t>
            </a:r>
            <a:r>
              <a:rPr lang="cs-CZ" sz="2800"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buNone/>
            </a:pPr>
            <a:r>
              <a:rPr lang="cs-CZ" sz="2800" dirty="0">
                <a:latin typeface="Calibri" panose="020F0502020204030204" pitchFamily="34" charset="0"/>
                <a:ea typeface="Calibri" panose="020F0502020204030204" pitchFamily="34" charset="0"/>
                <a:cs typeface="Times New Roman" panose="02020603050405020304" pitchFamily="18" charset="0"/>
              </a:rPr>
              <a:t>2)	vedení rozcvičky + příprava na rozcvičení					</a:t>
            </a:r>
            <a:r>
              <a:rPr lang="cs-CZ" sz="2800"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endParaRPr lang="cs-CZ" sz="2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r>
              <a:rPr lang="cs-CZ" sz="2800" dirty="0">
                <a:latin typeface="Calibri" panose="020F0502020204030204" pitchFamily="34" charset="0"/>
                <a:ea typeface="Calibri" panose="020F0502020204030204" pitchFamily="34" charset="0"/>
                <a:cs typeface="Times New Roman" panose="02020603050405020304" pitchFamily="18" charset="0"/>
              </a:rPr>
              <a:t>3)	sportovní gymnastika – předvedení cviků, metodický postup, </a:t>
            </a:r>
          </a:p>
          <a:p>
            <a:pPr marL="0" indent="0">
              <a:lnSpc>
                <a:spcPct val="107000"/>
              </a:lnSpc>
              <a:buNone/>
            </a:pPr>
            <a:r>
              <a:rPr lang="cs-CZ" sz="2800" dirty="0">
                <a:latin typeface="Calibri" panose="020F0502020204030204" pitchFamily="34" charset="0"/>
                <a:ea typeface="Calibri" panose="020F0502020204030204" pitchFamily="34" charset="0"/>
                <a:cs typeface="Times New Roman" panose="02020603050405020304" pitchFamily="18" charset="0"/>
              </a:rPr>
              <a:t>       	dopomoc – vylosované cviky 						</a:t>
            </a:r>
            <a:r>
              <a:rPr lang="cs-CZ" sz="2800"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endParaRPr lang="cs-CZ" sz="2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r>
              <a:rPr lang="cs-CZ" sz="2800" dirty="0">
                <a:latin typeface="Calibri" panose="020F0502020204030204" pitchFamily="34" charset="0"/>
                <a:ea typeface="Calibri" panose="020F0502020204030204" pitchFamily="34" charset="0"/>
                <a:cs typeface="Times New Roman" panose="02020603050405020304" pitchFamily="18" charset="0"/>
              </a:rPr>
              <a:t>4)	aktivita s hudbou - didaktický výstup – vlastní hudba 		           </a:t>
            </a:r>
            <a:r>
              <a:rPr lang="cs-CZ" sz="28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endParaRPr lang="cs-CZ" sz="2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r>
              <a:rPr lang="cs-CZ" sz="2800" dirty="0">
                <a:latin typeface="Calibri" panose="020F0502020204030204" pitchFamily="34" charset="0"/>
                <a:ea typeface="Calibri" panose="020F0502020204030204" pitchFamily="34" charset="0"/>
                <a:cs typeface="Times New Roman" panose="02020603050405020304" pitchFamily="18" charset="0"/>
              </a:rPr>
              <a:t>5)	evaluace výstupu spolužáka		  	                                   </a:t>
            </a:r>
            <a:r>
              <a:rPr lang="cs-CZ" sz="280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endParaRPr lang="cs-CZ" sz="2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buNone/>
            </a:pPr>
            <a:r>
              <a:rPr lang="cs-CZ" sz="2800" dirty="0">
                <a:latin typeface="Calibri" panose="020F0502020204030204" pitchFamily="34" charset="0"/>
                <a:ea typeface="Calibri" panose="020F0502020204030204" pitchFamily="34" charset="0"/>
                <a:cs typeface="Times New Roman" panose="02020603050405020304" pitchFamily="18" charset="0"/>
              </a:rPr>
              <a:t>6)	aktivní účast na přednáškách s prezentací (2 absence)		</a:t>
            </a:r>
          </a:p>
          <a:p>
            <a:pPr marL="0" indent="0">
              <a:lnSpc>
                <a:spcPct val="107000"/>
              </a:lnSpc>
              <a:buNone/>
            </a:pPr>
            <a:r>
              <a:rPr lang="cs-CZ" sz="2800" dirty="0">
                <a:latin typeface="Calibri" panose="020F0502020204030204" pitchFamily="34" charset="0"/>
                <a:ea typeface="Calibri" panose="020F0502020204030204" pitchFamily="34" charset="0"/>
                <a:cs typeface="Times New Roman" panose="02020603050405020304" pitchFamily="18" charset="0"/>
              </a:rPr>
              <a:t>	nebo závěrečný písemný test pro ověření znalostí</a:t>
            </a:r>
            <a:r>
              <a:rPr lang="cs-CZ" sz="2800">
                <a:latin typeface="Calibri" panose="020F0502020204030204" pitchFamily="34" charset="0"/>
                <a:ea typeface="Calibri" panose="020F0502020204030204" pitchFamily="34" charset="0"/>
                <a:cs typeface="Times New Roman" panose="02020603050405020304" pitchFamily="18" charset="0"/>
              </a:rPr>
              <a:t>		          </a:t>
            </a:r>
            <a:r>
              <a:rPr lang="cs-CZ" sz="2800">
                <a:solidFill>
                  <a:srgbClr val="00B050"/>
                </a:solidFill>
                <a:latin typeface="Calibri" panose="020F0502020204030204" pitchFamily="34" charset="0"/>
                <a:ea typeface="Calibri" panose="020F0502020204030204" pitchFamily="34" charset="0"/>
                <a:cs typeface="Times New Roman" panose="02020603050405020304" pitchFamily="18" charset="0"/>
              </a:rPr>
              <a:t> ✓</a:t>
            </a:r>
            <a:endParaRPr lang="cs-CZ" dirty="0"/>
          </a:p>
        </p:txBody>
      </p:sp>
    </p:spTree>
    <p:extLst>
      <p:ext uri="{BB962C8B-B14F-4D97-AF65-F5344CB8AC3E}">
        <p14:creationId xmlns:p14="http://schemas.microsoft.com/office/powerpoint/2010/main" val="2653136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351088" y="1557339"/>
            <a:ext cx="7772400" cy="1470025"/>
          </a:xfrm>
        </p:spPr>
        <p:txBody>
          <a:bodyPr>
            <a:normAutofit fontScale="90000"/>
          </a:bodyPr>
          <a:lstStyle/>
          <a:p>
            <a:pPr eaLnBrk="1" hangingPunct="1"/>
            <a:r>
              <a:rPr lang="cs-CZ" altLang="cs-CZ"/>
              <a:t>Estetická skupinová gymnastika</a:t>
            </a:r>
          </a:p>
        </p:txBody>
      </p:sp>
      <p:sp>
        <p:nvSpPr>
          <p:cNvPr id="2051" name="Rectangle 3"/>
          <p:cNvSpPr>
            <a:spLocks noGrp="1" noChangeArrowheads="1"/>
          </p:cNvSpPr>
          <p:nvPr>
            <p:ph type="subTitle" idx="1"/>
          </p:nvPr>
        </p:nvSpPr>
        <p:spPr>
          <a:xfrm>
            <a:off x="3505200" y="3979863"/>
            <a:ext cx="6553200" cy="1752600"/>
          </a:xfrm>
        </p:spPr>
        <p:txBody>
          <a:bodyPr/>
          <a:lstStyle/>
          <a:p>
            <a:pPr eaLnBrk="1" hangingPunct="1">
              <a:lnSpc>
                <a:spcPct val="90000"/>
              </a:lnSpc>
              <a:defRPr/>
            </a:pPr>
            <a:r>
              <a:rPr lang="cs-CZ" sz="5070" dirty="0"/>
              <a:t>ESG</a:t>
            </a:r>
          </a:p>
        </p:txBody>
      </p:sp>
    </p:spTree>
    <p:extLst>
      <p:ext uri="{BB962C8B-B14F-4D97-AF65-F5344CB8AC3E}">
        <p14:creationId xmlns:p14="http://schemas.microsoft.com/office/powerpoint/2010/main" val="405528407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cs-CZ" altLang="cs-CZ"/>
              <a:t>Historie ESG</a:t>
            </a:r>
          </a:p>
        </p:txBody>
      </p:sp>
      <p:pic>
        <p:nvPicPr>
          <p:cNvPr id="4100" name="Picture 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59150" y="4221163"/>
            <a:ext cx="1428750" cy="1022350"/>
          </a:xfrm>
          <a:noFill/>
        </p:spPr>
      </p:pic>
      <p:sp>
        <p:nvSpPr>
          <p:cNvPr id="4099" name="AutoShape 3"/>
          <p:cNvSpPr>
            <a:spLocks noGrp="1" noChangeAspect="1" noChangeArrowheads="1"/>
          </p:cNvSpPr>
          <p:nvPr>
            <p:ph type="body" idx="4294967295"/>
          </p:nvPr>
        </p:nvSpPr>
        <p:spPr>
          <a:xfrm>
            <a:off x="0" y="1600200"/>
            <a:ext cx="8229600" cy="3705225"/>
          </a:xfrm>
        </p:spPr>
        <p:txBody>
          <a:bodyPr/>
          <a:lstStyle/>
          <a:p>
            <a:pPr eaLnBrk="1" hangingPunct="1">
              <a:lnSpc>
                <a:spcPct val="90000"/>
              </a:lnSpc>
            </a:pPr>
            <a:r>
              <a:rPr lang="cs-CZ" altLang="cs-CZ" sz="2000"/>
              <a:t>Vznikla ve Finsku v polovině 90. let 20.st. a rozšiřovala se zejména ve Skandinávii</a:t>
            </a:r>
          </a:p>
          <a:p>
            <a:pPr eaLnBrk="1" hangingPunct="1">
              <a:lnSpc>
                <a:spcPct val="90000"/>
              </a:lnSpc>
            </a:pPr>
            <a:r>
              <a:rPr lang="cs-CZ" altLang="cs-CZ" sz="2000"/>
              <a:t>První závody na mezinárodním poli se konaly v roce 1996</a:t>
            </a:r>
          </a:p>
          <a:p>
            <a:pPr eaLnBrk="1" hangingPunct="1">
              <a:lnSpc>
                <a:spcPct val="90000"/>
              </a:lnSpc>
            </a:pPr>
            <a:r>
              <a:rPr lang="cs-CZ" altLang="cs-CZ" sz="2000"/>
              <a:t>První MS se uskutečnilo v roce 2000 ve Finsku</a:t>
            </a:r>
          </a:p>
          <a:p>
            <a:pPr eaLnBrk="1" hangingPunct="1">
              <a:lnSpc>
                <a:spcPct val="90000"/>
              </a:lnSpc>
            </a:pPr>
            <a:r>
              <a:rPr lang="cs-CZ" altLang="cs-CZ" sz="2000"/>
              <a:t>Vznik svazů ESG:</a:t>
            </a:r>
          </a:p>
          <a:p>
            <a:pPr eaLnBrk="1" hangingPunct="1">
              <a:lnSpc>
                <a:spcPct val="90000"/>
              </a:lnSpc>
              <a:buFont typeface="Wingdings" panose="05000000000000000000" pitchFamily="2" charset="2"/>
              <a:buNone/>
            </a:pPr>
            <a:r>
              <a:rPr lang="cs-CZ" altLang="cs-CZ" sz="2000"/>
              <a:t>  </a:t>
            </a:r>
          </a:p>
          <a:p>
            <a:pPr eaLnBrk="1" hangingPunct="1">
              <a:lnSpc>
                <a:spcPct val="90000"/>
              </a:lnSpc>
              <a:buFont typeface="Wingdings" panose="05000000000000000000" pitchFamily="2" charset="2"/>
              <a:buNone/>
            </a:pPr>
            <a:r>
              <a:rPr lang="cs-CZ" altLang="cs-CZ" sz="2000"/>
              <a:t>Mezinárodní federace ESG -  IFAGG	     Český svaz ESG </a:t>
            </a:r>
          </a:p>
          <a:p>
            <a:pPr eaLnBrk="1" hangingPunct="1">
              <a:lnSpc>
                <a:spcPct val="90000"/>
              </a:lnSpc>
              <a:buFont typeface="Wingdings" panose="05000000000000000000" pitchFamily="2" charset="2"/>
              <a:buNone/>
            </a:pPr>
            <a:endParaRPr lang="cs-CZ" altLang="cs-CZ" sz="2000"/>
          </a:p>
          <a:p>
            <a:pPr eaLnBrk="1" hangingPunct="1">
              <a:lnSpc>
                <a:spcPct val="90000"/>
              </a:lnSpc>
              <a:buFont typeface="Wingdings" panose="05000000000000000000" pitchFamily="2" charset="2"/>
              <a:buNone/>
            </a:pPr>
            <a:endParaRPr lang="cs-CZ" altLang="cs-CZ" sz="2000"/>
          </a:p>
          <a:p>
            <a:pPr eaLnBrk="1" hangingPunct="1">
              <a:lnSpc>
                <a:spcPct val="90000"/>
              </a:lnSpc>
              <a:buFont typeface="Wingdings" panose="05000000000000000000" pitchFamily="2" charset="2"/>
              <a:buNone/>
            </a:pPr>
            <a:endParaRPr lang="cs-CZ" altLang="cs-CZ" sz="2000"/>
          </a:p>
        </p:txBody>
      </p:sp>
      <p:pic>
        <p:nvPicPr>
          <p:cNvPr id="4101" name="Picture 11"/>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1112500" y="4221163"/>
            <a:ext cx="1079500" cy="1368425"/>
          </a:xfrm>
          <a:noFill/>
        </p:spPr>
      </p:pic>
    </p:spTree>
    <p:extLst>
      <p:ext uri="{BB962C8B-B14F-4D97-AF65-F5344CB8AC3E}">
        <p14:creationId xmlns:p14="http://schemas.microsoft.com/office/powerpoint/2010/main" val="13009355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2"/>
          <p:cNvSpPr>
            <a:spLocks noGrp="1" noChangeArrowheads="1"/>
          </p:cNvSpPr>
          <p:nvPr>
            <p:ph type="title"/>
          </p:nvPr>
        </p:nvSpPr>
        <p:spPr/>
        <p:txBody>
          <a:bodyPr/>
          <a:lstStyle/>
          <a:p>
            <a:pPr eaLnBrk="1" hangingPunct="1"/>
            <a:r>
              <a:rPr lang="cs-CZ" altLang="cs-CZ"/>
              <a:t>Pravidla soutěže</a:t>
            </a:r>
          </a:p>
        </p:txBody>
      </p:sp>
      <p:pic>
        <p:nvPicPr>
          <p:cNvPr id="5124" name="Picture 1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67213" y="3716338"/>
            <a:ext cx="2735262" cy="2087562"/>
          </a:xfrm>
          <a:noFill/>
        </p:spPr>
      </p:pic>
      <p:sp>
        <p:nvSpPr>
          <p:cNvPr id="5123" name="Rectangle 13"/>
          <p:cNvSpPr>
            <a:spLocks noGrp="1" noChangeArrowheads="1"/>
          </p:cNvSpPr>
          <p:nvPr>
            <p:ph type="body" idx="4294967295"/>
          </p:nvPr>
        </p:nvSpPr>
        <p:spPr>
          <a:xfrm>
            <a:off x="0" y="1481138"/>
            <a:ext cx="10972800" cy="4525962"/>
          </a:xfrm>
        </p:spPr>
        <p:txBody>
          <a:bodyPr/>
          <a:lstStyle/>
          <a:p>
            <a:pPr eaLnBrk="1" hangingPunct="1"/>
            <a:r>
              <a:rPr lang="cs-CZ" altLang="cs-CZ" sz="2100"/>
              <a:t>Soutěžní sport určený výhradně ženám a dívkám </a:t>
            </a:r>
          </a:p>
          <a:p>
            <a:pPr eaLnBrk="1" hangingPunct="1"/>
            <a:r>
              <a:rPr lang="cs-CZ" altLang="cs-CZ" sz="2100"/>
              <a:t>Soutěž se skládá z pódiové skladby cvičené  6-14 gymnastkami</a:t>
            </a:r>
          </a:p>
          <a:p>
            <a:pPr eaLnBrk="1" hangingPunct="1"/>
            <a:r>
              <a:rPr lang="cs-CZ" altLang="cs-CZ" sz="2100"/>
              <a:t>Skladby jsou spojením prvků moderní gymnastiky a tance</a:t>
            </a:r>
          </a:p>
          <a:p>
            <a:pPr eaLnBrk="1" hangingPunct="1"/>
            <a:r>
              <a:rPr lang="cs-CZ" altLang="cs-CZ" sz="2100"/>
              <a:t>Ve skladbách je povoleno ztvárnění myšlenky, příběhu </a:t>
            </a:r>
          </a:p>
        </p:txBody>
      </p:sp>
    </p:spTree>
    <p:extLst>
      <p:ext uri="{BB962C8B-B14F-4D97-AF65-F5344CB8AC3E}">
        <p14:creationId xmlns:p14="http://schemas.microsoft.com/office/powerpoint/2010/main" val="32218240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cs-CZ" altLang="cs-CZ"/>
              <a:t>Srovnání MG a ESG</a:t>
            </a:r>
          </a:p>
        </p:txBody>
      </p:sp>
      <p:pic>
        <p:nvPicPr>
          <p:cNvPr id="614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83114" y="3933826"/>
            <a:ext cx="2466975" cy="1857375"/>
          </a:xfrm>
          <a:noFill/>
        </p:spPr>
      </p:pic>
      <p:sp>
        <p:nvSpPr>
          <p:cNvPr id="6147" name="Rectangle 3"/>
          <p:cNvSpPr>
            <a:spLocks noGrp="1" noChangeArrowheads="1"/>
          </p:cNvSpPr>
          <p:nvPr>
            <p:ph type="body" idx="4294967295"/>
          </p:nvPr>
        </p:nvSpPr>
        <p:spPr>
          <a:xfrm>
            <a:off x="0" y="1481138"/>
            <a:ext cx="10972800" cy="4525962"/>
          </a:xfrm>
        </p:spPr>
        <p:txBody>
          <a:bodyPr/>
          <a:lstStyle/>
          <a:p>
            <a:pPr eaLnBrk="1" hangingPunct="1"/>
            <a:r>
              <a:rPr lang="cs-CZ" altLang="cs-CZ" sz="2000"/>
              <a:t>ESG neklade takový důraz na flexibilitu páteře, kyčelního a ramenního kloubu a na fyziologické předpoklady závodnic </a:t>
            </a:r>
          </a:p>
          <a:p>
            <a:pPr eaLnBrk="1" hangingPunct="1"/>
            <a:r>
              <a:rPr lang="cs-CZ" altLang="cs-CZ" sz="2000"/>
              <a:t>Klade důraz na plynulost a plasticitu pohybu, sladění pohybu s hudbou a především přesnost provedení </a:t>
            </a:r>
          </a:p>
          <a:p>
            <a:pPr eaLnBrk="1" hangingPunct="1"/>
            <a:r>
              <a:rPr lang="cs-CZ" altLang="cs-CZ" sz="2000"/>
              <a:t>Základní myšlenkou je prosazovat ženskost a ladnost bez apelace na maximální kloubní pohyblivost </a:t>
            </a:r>
          </a:p>
        </p:txBody>
      </p:sp>
    </p:spTree>
    <p:extLst>
      <p:ext uri="{BB962C8B-B14F-4D97-AF65-F5344CB8AC3E}">
        <p14:creationId xmlns:p14="http://schemas.microsoft.com/office/powerpoint/2010/main" val="12877438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cs-CZ" altLang="cs-CZ"/>
              <a:t>Obsah skladeb</a:t>
            </a:r>
          </a:p>
        </p:txBody>
      </p:sp>
      <p:pic>
        <p:nvPicPr>
          <p:cNvPr id="717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67439" y="3068639"/>
            <a:ext cx="1582737" cy="2308225"/>
          </a:xfrm>
          <a:noFill/>
        </p:spPr>
      </p:pic>
      <p:sp>
        <p:nvSpPr>
          <p:cNvPr id="7171" name="Rectangle 3"/>
          <p:cNvSpPr>
            <a:spLocks noGrp="1" noChangeArrowheads="1"/>
          </p:cNvSpPr>
          <p:nvPr>
            <p:ph type="body" idx="4294967295"/>
          </p:nvPr>
        </p:nvSpPr>
        <p:spPr>
          <a:xfrm>
            <a:off x="0" y="1481138"/>
            <a:ext cx="10972800" cy="4525962"/>
          </a:xfrm>
        </p:spPr>
        <p:txBody>
          <a:bodyPr/>
          <a:lstStyle/>
          <a:p>
            <a:pPr marL="609600" indent="-609600">
              <a:buClr>
                <a:schemeClr val="tx1"/>
              </a:buClr>
            </a:pPr>
            <a:r>
              <a:rPr lang="cs-CZ" altLang="cs-CZ" sz="2000" u="sng"/>
              <a:t>Skladby musí obsahovat rozmanité pohyby těla:</a:t>
            </a:r>
          </a:p>
          <a:p>
            <a:pPr marL="609600" indent="-609600">
              <a:buNone/>
            </a:pPr>
            <a:r>
              <a:rPr lang="cs-CZ" altLang="cs-CZ" sz="2000"/>
              <a:t>1. Speciální pohyby těla - swingy, kontrakce, vlny</a:t>
            </a:r>
          </a:p>
          <a:p>
            <a:pPr marL="609600" indent="-609600">
              <a:buNone/>
            </a:pPr>
            <a:r>
              <a:rPr lang="cs-CZ" altLang="cs-CZ" sz="2000"/>
              <a:t>2. Rovnovážné tvary – rovnovážné prvky</a:t>
            </a:r>
          </a:p>
          <a:p>
            <a:pPr marL="609600" indent="-609600">
              <a:buNone/>
            </a:pPr>
            <a:r>
              <a:rPr lang="cs-CZ" altLang="cs-CZ" sz="2000"/>
              <a:t>3. Skoky a poskoky </a:t>
            </a:r>
          </a:p>
          <a:p>
            <a:pPr marL="609600" indent="-609600">
              <a:buNone/>
            </a:pPr>
            <a:r>
              <a:rPr lang="cs-CZ" altLang="cs-CZ" sz="2000"/>
              <a:t>4. Ostatní pohyby</a:t>
            </a:r>
          </a:p>
          <a:p>
            <a:pPr marL="609600" indent="-609600">
              <a:buNone/>
            </a:pPr>
            <a:r>
              <a:rPr lang="cs-CZ" altLang="cs-CZ" sz="2000"/>
              <a:t>- pohyby paží</a:t>
            </a:r>
          </a:p>
          <a:p>
            <a:pPr marL="609600" indent="-609600">
              <a:buNone/>
            </a:pPr>
            <a:r>
              <a:rPr lang="cs-CZ" altLang="cs-CZ" sz="2000"/>
              <a:t>- pohyby dolních končetin</a:t>
            </a:r>
          </a:p>
          <a:p>
            <a:pPr marL="609600" indent="-609600">
              <a:buNone/>
            </a:pPr>
            <a:r>
              <a:rPr lang="cs-CZ" altLang="cs-CZ" sz="2000"/>
              <a:t>- kroky a jejich kombinace</a:t>
            </a:r>
          </a:p>
          <a:p>
            <a:pPr marL="609600" indent="-609600">
              <a:buNone/>
            </a:pPr>
            <a:endParaRPr lang="cs-CZ" altLang="cs-CZ" sz="2000"/>
          </a:p>
        </p:txBody>
      </p:sp>
    </p:spTree>
    <p:extLst>
      <p:ext uri="{BB962C8B-B14F-4D97-AF65-F5344CB8AC3E}">
        <p14:creationId xmlns:p14="http://schemas.microsoft.com/office/powerpoint/2010/main" val="17716047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cs-CZ" altLang="cs-CZ"/>
              <a:t>Rovnovážné tvary</a:t>
            </a:r>
          </a:p>
        </p:txBody>
      </p:sp>
      <p:sp>
        <p:nvSpPr>
          <p:cNvPr id="8195" name="Rectangle 3"/>
          <p:cNvSpPr>
            <a:spLocks noGrp="1" noChangeArrowheads="1"/>
          </p:cNvSpPr>
          <p:nvPr>
            <p:ph idx="1"/>
          </p:nvPr>
        </p:nvSpPr>
        <p:spPr/>
        <p:txBody>
          <a:bodyPr/>
          <a:lstStyle/>
          <a:p>
            <a:pPr marL="609600" indent="-609600">
              <a:lnSpc>
                <a:spcPct val="80000"/>
              </a:lnSpc>
              <a:buNone/>
            </a:pPr>
            <a:r>
              <a:rPr lang="cs-CZ" altLang="cs-CZ" sz="2000" b="1"/>
              <a:t>Rovnováhy obtížnosti A:</a:t>
            </a:r>
            <a:r>
              <a:rPr lang="cs-CZ" altLang="cs-CZ" sz="2000"/>
              <a:t> </a:t>
            </a:r>
          </a:p>
          <a:p>
            <a:pPr marL="609600" indent="-609600">
              <a:lnSpc>
                <a:spcPct val="80000"/>
              </a:lnSpc>
              <a:buNone/>
            </a:pPr>
            <a:r>
              <a:rPr lang="cs-CZ" altLang="cs-CZ" sz="2000"/>
              <a:t>1. rovnováha na jedné noze, přednožení, unožení, zanožení v horizontální poloze min. 90°</a:t>
            </a:r>
          </a:p>
          <a:p>
            <a:pPr marL="609600" indent="-609600">
              <a:lnSpc>
                <a:spcPct val="80000"/>
              </a:lnSpc>
              <a:buNone/>
            </a:pPr>
            <a:r>
              <a:rPr lang="cs-CZ" altLang="cs-CZ" sz="2000"/>
              <a:t>2. stoj jednonož, přednožení nebo unožení (min. 135°), volná noha je držena jednou nebo oběma  rukama </a:t>
            </a:r>
          </a:p>
          <a:p>
            <a:pPr marL="609600" indent="-609600">
              <a:lnSpc>
                <a:spcPct val="80000"/>
              </a:lnSpc>
              <a:buNone/>
            </a:pPr>
            <a:r>
              <a:rPr lang="cs-CZ" altLang="cs-CZ" sz="2000"/>
              <a:t>3. pohyb těla prováděný jednonož </a:t>
            </a:r>
          </a:p>
          <a:p>
            <a:pPr marL="609600" indent="-609600">
              <a:lnSpc>
                <a:spcPct val="80000"/>
              </a:lnSpc>
              <a:buNone/>
            </a:pPr>
            <a:r>
              <a:rPr lang="cs-CZ" altLang="cs-CZ" sz="2000"/>
              <a:t>4. rovnováha na jednom koleni (bez opory rukou), přednožení, unožení, zanožení v horizontální poloze </a:t>
            </a:r>
          </a:p>
          <a:p>
            <a:pPr marL="609600" indent="-609600">
              <a:lnSpc>
                <a:spcPct val="80000"/>
              </a:lnSpc>
              <a:buNone/>
            </a:pPr>
            <a:r>
              <a:rPr lang="cs-CZ" altLang="cs-CZ" sz="2000"/>
              <a:t>5. obrat o 360° provedený na výponu či na celém chodidle </a:t>
            </a:r>
          </a:p>
          <a:p>
            <a:pPr marL="609600" indent="-609600">
              <a:lnSpc>
                <a:spcPct val="80000"/>
              </a:lnSpc>
              <a:buNone/>
            </a:pPr>
            <a:r>
              <a:rPr lang="cs-CZ" altLang="cs-CZ" sz="2000"/>
              <a:t>6. podmetenka -rozsah kyčelních kloubů je menší než 180° nebo se cvičenka během prvku dotkne dlaní země </a:t>
            </a:r>
          </a:p>
        </p:txBody>
      </p:sp>
    </p:spTree>
    <p:extLst>
      <p:ext uri="{BB962C8B-B14F-4D97-AF65-F5344CB8AC3E}">
        <p14:creationId xmlns:p14="http://schemas.microsoft.com/office/powerpoint/2010/main" val="33865297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cs-CZ" altLang="cs-CZ"/>
              <a:t>Rovnovážné tvary</a:t>
            </a:r>
          </a:p>
        </p:txBody>
      </p:sp>
      <p:sp>
        <p:nvSpPr>
          <p:cNvPr id="9219" name="Rectangle 19"/>
          <p:cNvSpPr>
            <a:spLocks noGrp="1" noChangeArrowheads="1"/>
          </p:cNvSpPr>
          <p:nvPr>
            <p:ph idx="1"/>
          </p:nvPr>
        </p:nvSpPr>
        <p:spPr>
          <a:xfrm>
            <a:off x="1981200" y="1600200"/>
            <a:ext cx="8229600" cy="4852988"/>
          </a:xfrm>
        </p:spPr>
        <p:txBody>
          <a:bodyPr/>
          <a:lstStyle/>
          <a:p>
            <a:pPr marL="609600" indent="-609600">
              <a:lnSpc>
                <a:spcPct val="80000"/>
              </a:lnSpc>
              <a:buNone/>
            </a:pPr>
            <a:r>
              <a:rPr lang="cs-CZ" altLang="cs-CZ" sz="2000" b="1"/>
              <a:t>Rovnováhy obtížnosti B:</a:t>
            </a:r>
          </a:p>
          <a:p>
            <a:pPr marL="609600" indent="-609600">
              <a:lnSpc>
                <a:spcPct val="80000"/>
              </a:lnSpc>
              <a:buNone/>
            </a:pPr>
            <a:r>
              <a:rPr lang="cs-CZ" altLang="cs-CZ" sz="2000"/>
              <a:t>1. rovnováha na jedné noze, unožení nebo přednožení, min 135°, tělo vzpřímené, pouze jedna noha pokrčena</a:t>
            </a:r>
          </a:p>
          <a:p>
            <a:pPr marL="609600" indent="-609600">
              <a:lnSpc>
                <a:spcPct val="80000"/>
              </a:lnSpc>
              <a:buNone/>
            </a:pPr>
            <a:r>
              <a:rPr lang="cs-CZ" altLang="cs-CZ" sz="2000"/>
              <a:t>2. pohyb těla nebo pohybová kombinace prováděná ve stoji jednonož, přednožit, unožit, zanožit (min. 90°) druhou, pouze jedna noha pokrčená</a:t>
            </a:r>
          </a:p>
          <a:p>
            <a:pPr marL="609600" indent="-609600">
              <a:lnSpc>
                <a:spcPct val="80000"/>
              </a:lnSpc>
              <a:buNone/>
            </a:pPr>
            <a:r>
              <a:rPr lang="cs-CZ" altLang="cs-CZ" sz="2000"/>
              <a:t>3. obrat o 360°, volná noha napjatá, pokrčená nebo skrčená v horizontální poloze (min. 90o) s nebo bez pomocí rukou   </a:t>
            </a:r>
          </a:p>
          <a:p>
            <a:pPr marL="609600" indent="-609600">
              <a:lnSpc>
                <a:spcPct val="80000"/>
              </a:lnSpc>
              <a:buNone/>
            </a:pPr>
            <a:r>
              <a:rPr lang="cs-CZ" altLang="cs-CZ" sz="2000"/>
              <a:t>4. obrat na jedné noze o 720°(provedený na výponu nebo na celém chodidle),</a:t>
            </a:r>
          </a:p>
          <a:p>
            <a:pPr marL="609600" indent="-609600">
              <a:lnSpc>
                <a:spcPct val="80000"/>
              </a:lnSpc>
              <a:buNone/>
            </a:pPr>
            <a:r>
              <a:rPr lang="cs-CZ" altLang="cs-CZ" sz="2000"/>
              <a:t>5. pohyb těla během obratu o 360°</a:t>
            </a:r>
          </a:p>
          <a:p>
            <a:pPr marL="609600" indent="-609600">
              <a:lnSpc>
                <a:spcPct val="80000"/>
              </a:lnSpc>
              <a:buNone/>
            </a:pPr>
            <a:r>
              <a:rPr lang="cs-CZ" altLang="cs-CZ" sz="2000"/>
              <a:t>6. podmetenka, jestliže rozsah je 180° a během prvku se gymnastka nedotkne dlaní země</a:t>
            </a:r>
          </a:p>
        </p:txBody>
      </p:sp>
    </p:spTree>
    <p:extLst>
      <p:ext uri="{BB962C8B-B14F-4D97-AF65-F5344CB8AC3E}">
        <p14:creationId xmlns:p14="http://schemas.microsoft.com/office/powerpoint/2010/main" val="381914837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cs-CZ" altLang="cs-CZ"/>
              <a:t>Příklady skoků a poskoků</a:t>
            </a:r>
          </a:p>
        </p:txBody>
      </p:sp>
      <p:sp>
        <p:nvSpPr>
          <p:cNvPr id="10243" name="Rectangle 20"/>
          <p:cNvSpPr>
            <a:spLocks noGrp="1" noChangeArrowheads="1"/>
          </p:cNvSpPr>
          <p:nvPr>
            <p:ph idx="1"/>
          </p:nvPr>
        </p:nvSpPr>
        <p:spPr/>
        <p:txBody>
          <a:bodyPr>
            <a:normAutofit lnSpcReduction="10000"/>
          </a:bodyPr>
          <a:lstStyle/>
          <a:p>
            <a:pPr marL="609600" indent="-609600">
              <a:lnSpc>
                <a:spcPct val="80000"/>
              </a:lnSpc>
              <a:buNone/>
            </a:pPr>
            <a:r>
              <a:rPr lang="cs-CZ" altLang="cs-CZ" sz="2000"/>
              <a:t>1. skok se skrčením přednožmo </a:t>
            </a:r>
          </a:p>
          <a:p>
            <a:pPr marL="609600" indent="-609600">
              <a:lnSpc>
                <a:spcPct val="80000"/>
              </a:lnSpc>
              <a:buNone/>
            </a:pPr>
            <a:r>
              <a:rPr lang="cs-CZ" altLang="cs-CZ" sz="2000"/>
              <a:t>2. skok pokrčmo přednožmo střižný (čertík)</a:t>
            </a:r>
          </a:p>
          <a:p>
            <a:pPr marL="609600" indent="-609600">
              <a:lnSpc>
                <a:spcPct val="80000"/>
              </a:lnSpc>
              <a:buNone/>
            </a:pPr>
            <a:r>
              <a:rPr lang="cs-CZ" altLang="cs-CZ" sz="2000"/>
              <a:t>3. skok skrčený přednožmo (kufr)</a:t>
            </a:r>
          </a:p>
          <a:p>
            <a:pPr marL="609600" indent="-609600">
              <a:lnSpc>
                <a:spcPct val="80000"/>
              </a:lnSpc>
              <a:buNone/>
            </a:pPr>
            <a:r>
              <a:rPr lang="cs-CZ" altLang="cs-CZ" sz="2000"/>
              <a:t>4. skok s přednožením,se zanožením,s unožením (min do 90°)</a:t>
            </a:r>
          </a:p>
          <a:p>
            <a:pPr marL="609600" indent="-609600">
              <a:lnSpc>
                <a:spcPct val="80000"/>
              </a:lnSpc>
              <a:buNone/>
            </a:pPr>
            <a:r>
              <a:rPr lang="cs-CZ" altLang="cs-CZ" sz="2000"/>
              <a:t>5. kozácký skok, a)volná noha vpřed,b) stranou </a:t>
            </a:r>
          </a:p>
          <a:p>
            <a:pPr marL="609600" indent="-609600">
              <a:lnSpc>
                <a:spcPct val="80000"/>
              </a:lnSpc>
              <a:buNone/>
            </a:pPr>
            <a:r>
              <a:rPr lang="cs-CZ" altLang="cs-CZ" sz="2000"/>
              <a:t>6. výskok s čelným roznožením, vzpažit zevnitř </a:t>
            </a:r>
          </a:p>
          <a:p>
            <a:pPr marL="609600" indent="-609600">
              <a:lnSpc>
                <a:spcPct val="80000"/>
              </a:lnSpc>
              <a:buNone/>
            </a:pPr>
            <a:r>
              <a:rPr lang="cs-CZ" altLang="cs-CZ" sz="2000"/>
              <a:t>7. výskok s prohnutím </a:t>
            </a:r>
          </a:p>
          <a:p>
            <a:pPr marL="609600" indent="-609600">
              <a:lnSpc>
                <a:spcPct val="80000"/>
              </a:lnSpc>
              <a:buNone/>
            </a:pPr>
            <a:r>
              <a:rPr lang="cs-CZ" altLang="cs-CZ" sz="2000"/>
              <a:t>8. dálkový </a:t>
            </a:r>
          </a:p>
          <a:p>
            <a:pPr marL="609600" indent="-609600">
              <a:lnSpc>
                <a:spcPct val="80000"/>
              </a:lnSpc>
              <a:buNone/>
            </a:pPr>
            <a:r>
              <a:rPr lang="cs-CZ" altLang="cs-CZ" sz="2000"/>
              <a:t>9. štika – skok s čelným roznožením </a:t>
            </a:r>
          </a:p>
          <a:p>
            <a:pPr marL="609600" indent="-609600">
              <a:lnSpc>
                <a:spcPct val="80000"/>
              </a:lnSpc>
              <a:buNone/>
            </a:pPr>
            <a:r>
              <a:rPr lang="cs-CZ" altLang="cs-CZ" sz="2000"/>
              <a:t>10. jelení skok </a:t>
            </a:r>
          </a:p>
          <a:p>
            <a:pPr marL="609600" indent="-609600">
              <a:lnSpc>
                <a:spcPct val="80000"/>
              </a:lnSpc>
              <a:buNone/>
            </a:pPr>
            <a:r>
              <a:rPr lang="cs-CZ" altLang="cs-CZ" sz="2000"/>
              <a:t>11. skok s příklepem (vpřed, stranou, vzad)</a:t>
            </a:r>
          </a:p>
          <a:p>
            <a:pPr marL="609600" indent="-609600">
              <a:lnSpc>
                <a:spcPct val="80000"/>
              </a:lnSpc>
              <a:buNone/>
            </a:pPr>
            <a:r>
              <a:rPr lang="cs-CZ" altLang="cs-CZ" sz="2000"/>
              <a:t>12. skoky a výskoky s rotací</a:t>
            </a:r>
          </a:p>
          <a:p>
            <a:pPr marL="609600" indent="-609600">
              <a:lnSpc>
                <a:spcPct val="80000"/>
              </a:lnSpc>
              <a:buFontTx/>
              <a:buChar char="•"/>
            </a:pPr>
            <a:endParaRPr lang="cs-CZ" altLang="cs-CZ" sz="2000"/>
          </a:p>
        </p:txBody>
      </p:sp>
    </p:spTree>
    <p:extLst>
      <p:ext uri="{BB962C8B-B14F-4D97-AF65-F5344CB8AC3E}">
        <p14:creationId xmlns:p14="http://schemas.microsoft.com/office/powerpoint/2010/main" val="3204397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dirty="0">
                <a:solidFill>
                  <a:srgbClr val="00B050"/>
                </a:solidFill>
              </a:rPr>
              <a:t>Základní gymnastika </a:t>
            </a:r>
            <a:br>
              <a:rPr lang="cs-CZ" dirty="0">
                <a:solidFill>
                  <a:srgbClr val="00B050"/>
                </a:solidFill>
              </a:rPr>
            </a:br>
            <a:r>
              <a:rPr lang="cs-CZ" dirty="0">
                <a:solidFill>
                  <a:schemeClr val="tx1"/>
                </a:solidFill>
              </a:rPr>
              <a:t>obsah</a:t>
            </a:r>
          </a:p>
        </p:txBody>
      </p:sp>
      <p:sp>
        <p:nvSpPr>
          <p:cNvPr id="7" name="Zástupný symbol pro obsah 6"/>
          <p:cNvSpPr>
            <a:spLocks noGrp="1"/>
          </p:cNvSpPr>
          <p:nvPr>
            <p:ph idx="1"/>
          </p:nvPr>
        </p:nvSpPr>
        <p:spPr/>
        <p:txBody>
          <a:bodyPr>
            <a:normAutofit/>
          </a:bodyPr>
          <a:lstStyle/>
          <a:p>
            <a:r>
              <a:rPr lang="cs-CZ" dirty="0"/>
              <a:t>Držení těla – hodnocení, vypěstování návyku</a:t>
            </a:r>
          </a:p>
          <a:p>
            <a:r>
              <a:rPr lang="cs-CZ" dirty="0"/>
              <a:t>Rozcvičení –zahřátí, kloubně-mobilizační cvičení dynamický strečink</a:t>
            </a:r>
          </a:p>
          <a:p>
            <a:r>
              <a:rPr lang="cs-CZ" dirty="0"/>
              <a:t>Strečink – statický, dynamický, aktivní, pasivní, </a:t>
            </a:r>
            <a:r>
              <a:rPr lang="cs-CZ" dirty="0" err="1"/>
              <a:t>postizometrická</a:t>
            </a:r>
            <a:r>
              <a:rPr lang="cs-CZ" dirty="0"/>
              <a:t> relaxace (napínací reflex, ochranný útlum,..)</a:t>
            </a:r>
          </a:p>
          <a:p>
            <a:r>
              <a:rPr lang="cs-CZ" dirty="0"/>
              <a:t>Posilování – zásady, funkce hlubokého stabilizačního systému, funkce svalů a svalových skupin, dýchání (svaly převážně </a:t>
            </a:r>
            <a:r>
              <a:rPr lang="cs-CZ" dirty="0" err="1"/>
              <a:t>fázické</a:t>
            </a:r>
            <a:r>
              <a:rPr lang="cs-CZ" dirty="0"/>
              <a:t>, posturální)</a:t>
            </a:r>
          </a:p>
        </p:txBody>
      </p:sp>
    </p:spTree>
    <p:extLst>
      <p:ext uri="{BB962C8B-B14F-4D97-AF65-F5344CB8AC3E}">
        <p14:creationId xmlns:p14="http://schemas.microsoft.com/office/powerpoint/2010/main" val="323350300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cs-CZ" altLang="cs-CZ"/>
              <a:t>Soutěžní kategorie</a:t>
            </a:r>
          </a:p>
        </p:txBody>
      </p:sp>
      <p:sp>
        <p:nvSpPr>
          <p:cNvPr id="11267" name="Rectangle 3"/>
          <p:cNvSpPr>
            <a:spLocks noGrp="1" noChangeArrowheads="1"/>
          </p:cNvSpPr>
          <p:nvPr>
            <p:ph type="body" sz="half" idx="1"/>
          </p:nvPr>
        </p:nvSpPr>
        <p:spPr>
          <a:xfrm>
            <a:off x="1981200" y="1341438"/>
            <a:ext cx="8229600" cy="3816350"/>
          </a:xfrm>
        </p:spPr>
        <p:txBody>
          <a:bodyPr>
            <a:normAutofit lnSpcReduction="10000"/>
          </a:bodyPr>
          <a:lstStyle/>
          <a:p>
            <a:pPr marL="609600" indent="-609600">
              <a:lnSpc>
                <a:spcPct val="90000"/>
              </a:lnSpc>
              <a:buNone/>
            </a:pPr>
            <a:r>
              <a:rPr lang="cs-CZ" altLang="cs-CZ" sz="2000"/>
              <a:t>Soutěže jsou dle pravidel IFAGG rozděleny dle věku na</a:t>
            </a:r>
          </a:p>
          <a:p>
            <a:pPr marL="609600" indent="-609600">
              <a:lnSpc>
                <a:spcPct val="90000"/>
              </a:lnSpc>
              <a:buNone/>
            </a:pPr>
            <a:r>
              <a:rPr lang="cs-CZ" altLang="cs-CZ" sz="2000"/>
              <a:t>tyto kategorie:</a:t>
            </a:r>
          </a:p>
          <a:p>
            <a:pPr marL="609600" indent="-609600">
              <a:lnSpc>
                <a:spcPct val="90000"/>
              </a:lnSpc>
            </a:pPr>
            <a:r>
              <a:rPr lang="cs-CZ" altLang="cs-CZ" sz="2000" u="sng"/>
              <a:t>Seniorky 16 a starší</a:t>
            </a:r>
            <a:r>
              <a:rPr lang="cs-CZ" altLang="cs-CZ" sz="2000"/>
              <a:t> – maximálně dvě gymnastky mohou být o 1 rok mladší než činí věková hranice kategorie</a:t>
            </a:r>
          </a:p>
          <a:p>
            <a:pPr marL="609600" indent="-609600">
              <a:lnSpc>
                <a:spcPct val="90000"/>
              </a:lnSpc>
            </a:pPr>
            <a:r>
              <a:rPr lang="cs-CZ" altLang="cs-CZ" sz="2000" u="sng"/>
              <a:t>Juniorky 14-16 let</a:t>
            </a:r>
            <a:r>
              <a:rPr lang="cs-CZ" altLang="cs-CZ" sz="2000"/>
              <a:t> – dvě gymnastky mohou být o 1 rok mladší než udává věková hranice kategorie, nebo jedna gymnastka o 1 rok starší a jedna o 1 rok mladší</a:t>
            </a:r>
          </a:p>
          <a:p>
            <a:pPr marL="609600" indent="-609600">
              <a:lnSpc>
                <a:spcPct val="90000"/>
              </a:lnSpc>
            </a:pPr>
            <a:r>
              <a:rPr lang="cs-CZ" altLang="cs-CZ" sz="2000" u="sng"/>
              <a:t>Kategorie dětí:</a:t>
            </a:r>
          </a:p>
          <a:p>
            <a:pPr marL="609600" indent="-609600">
              <a:lnSpc>
                <a:spcPct val="90000"/>
              </a:lnSpc>
              <a:buFontTx/>
              <a:buChar char="-"/>
            </a:pPr>
            <a:r>
              <a:rPr lang="cs-CZ" altLang="cs-CZ" sz="2000"/>
              <a:t>8 let a mladší-  může být jedna gymnastka družstva o jeden rok starší než je daná věková hranice</a:t>
            </a:r>
          </a:p>
          <a:p>
            <a:pPr marL="609600" indent="-609600">
              <a:lnSpc>
                <a:spcPct val="90000"/>
              </a:lnSpc>
              <a:buFontTx/>
              <a:buChar char="-"/>
            </a:pPr>
            <a:r>
              <a:rPr lang="cs-CZ" altLang="cs-CZ" sz="2000"/>
              <a:t>10-12 let a 12-14 let - mohou být dvě členky družstva o jeden rok mladší než stanoví věková hranice kategorie</a:t>
            </a:r>
          </a:p>
        </p:txBody>
      </p:sp>
      <p:pic>
        <p:nvPicPr>
          <p:cNvPr id="11268" name="Picture 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3962666" y="4545868"/>
            <a:ext cx="4266667" cy="980952"/>
          </a:xfrm>
          <a:noFill/>
        </p:spPr>
      </p:pic>
    </p:spTree>
    <p:extLst>
      <p:ext uri="{BB962C8B-B14F-4D97-AF65-F5344CB8AC3E}">
        <p14:creationId xmlns:p14="http://schemas.microsoft.com/office/powerpoint/2010/main" val="396270695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p:txBody>
          <a:bodyPr/>
          <a:lstStyle/>
          <a:p>
            <a:pPr eaLnBrk="1" hangingPunct="1"/>
            <a:r>
              <a:rPr lang="cs-CZ" altLang="cs-CZ"/>
              <a:t>Soutěže seniorek a juniorek</a:t>
            </a:r>
          </a:p>
        </p:txBody>
      </p:sp>
      <p:sp>
        <p:nvSpPr>
          <p:cNvPr id="12291" name="Rectangle 9"/>
          <p:cNvSpPr>
            <a:spLocks noGrp="1" noChangeArrowheads="1"/>
          </p:cNvSpPr>
          <p:nvPr>
            <p:ph type="body" sz="half" idx="1"/>
          </p:nvPr>
        </p:nvSpPr>
        <p:spPr>
          <a:xfrm>
            <a:off x="1981200" y="1600201"/>
            <a:ext cx="6635750" cy="4530725"/>
          </a:xfrm>
        </p:spPr>
        <p:txBody>
          <a:bodyPr>
            <a:normAutofit/>
          </a:bodyPr>
          <a:lstStyle/>
          <a:p>
            <a:pPr marL="609600" indent="-609600">
              <a:buNone/>
            </a:pPr>
            <a:r>
              <a:rPr lang="cs-CZ" altLang="cs-CZ" sz="2000" u="sng"/>
              <a:t>Sestava musí obsahovat tyto komponenty:</a:t>
            </a:r>
          </a:p>
          <a:p>
            <a:pPr marL="609600" indent="-609600">
              <a:buNone/>
            </a:pPr>
            <a:r>
              <a:rPr lang="cs-CZ" altLang="cs-CZ" sz="2000"/>
              <a:t>1. </a:t>
            </a:r>
            <a:r>
              <a:rPr lang="cs-CZ" altLang="cs-CZ" sz="2000" b="1"/>
              <a:t>Speciální pohyby těla</a:t>
            </a:r>
            <a:r>
              <a:rPr lang="cs-CZ" altLang="cs-CZ" sz="2000"/>
              <a:t> - 2 druhy vln, 2 druhy swingových pohybů, 2 kombinace dvou různých prvků obtížnosti A, 2 kombinace tří různých prvků obtížnosti B</a:t>
            </a:r>
          </a:p>
          <a:p>
            <a:pPr marL="609600" indent="-609600">
              <a:buNone/>
            </a:pPr>
            <a:r>
              <a:rPr lang="cs-CZ" altLang="cs-CZ" sz="2000"/>
              <a:t>2. </a:t>
            </a:r>
            <a:r>
              <a:rPr lang="cs-CZ" altLang="cs-CZ" sz="2000" b="1"/>
              <a:t>Rovnovážné tvary</a:t>
            </a:r>
            <a:r>
              <a:rPr lang="cs-CZ" altLang="cs-CZ" sz="2000"/>
              <a:t> - 2 druhy rovnováhy, 1 kombinace dvou rovnovážných prvků obtížnosti A nebo B</a:t>
            </a:r>
          </a:p>
          <a:p>
            <a:pPr marL="609600" indent="-609600">
              <a:buNone/>
            </a:pPr>
            <a:r>
              <a:rPr lang="cs-CZ" altLang="cs-CZ" sz="2000"/>
              <a:t>3. </a:t>
            </a:r>
            <a:r>
              <a:rPr lang="cs-CZ" altLang="cs-CZ" sz="2000" b="1"/>
              <a:t>Skoky a poskoky</a:t>
            </a:r>
            <a:r>
              <a:rPr lang="cs-CZ" altLang="cs-CZ" sz="2000"/>
              <a:t> - 2 druhy skoků, poskoků, 1 kombinace dvou různých skoků, poskoků</a:t>
            </a:r>
          </a:p>
          <a:p>
            <a:pPr marL="609600" indent="-609600">
              <a:buNone/>
            </a:pPr>
            <a:r>
              <a:rPr lang="cs-CZ" altLang="cs-CZ" sz="2000"/>
              <a:t>4. </a:t>
            </a:r>
            <a:r>
              <a:rPr lang="cs-CZ" altLang="cs-CZ" sz="2000" b="1"/>
              <a:t>Ostatní pohyby</a:t>
            </a:r>
          </a:p>
          <a:p>
            <a:pPr marL="609600" indent="-609600">
              <a:buNone/>
            </a:pPr>
            <a:r>
              <a:rPr lang="cs-CZ" altLang="cs-CZ" sz="2000"/>
              <a:t>Pohyby paží (swingy, vlny, osmy, oblouky atd.)</a:t>
            </a:r>
          </a:p>
          <a:p>
            <a:pPr marL="609600" indent="-609600">
              <a:buNone/>
            </a:pPr>
            <a:r>
              <a:rPr lang="cs-CZ" altLang="cs-CZ" sz="2000"/>
              <a:t>Pohyby dolních končetin (swingy, švihy, podřepy atd.)</a:t>
            </a:r>
          </a:p>
          <a:p>
            <a:pPr marL="609600" indent="-609600">
              <a:buNone/>
            </a:pPr>
            <a:r>
              <a:rPr lang="cs-CZ" altLang="cs-CZ" sz="2000"/>
              <a:t>Kroky a poskoky (chůze, běhy, taneční a rytmické kroky)</a:t>
            </a:r>
          </a:p>
        </p:txBody>
      </p:sp>
      <p:pic>
        <p:nvPicPr>
          <p:cNvPr id="12292" name="Picture 1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328026" y="692150"/>
            <a:ext cx="1819275" cy="1347788"/>
          </a:xfrm>
          <a:noFill/>
        </p:spPr>
      </p:pic>
    </p:spTree>
    <p:extLst>
      <p:ext uri="{BB962C8B-B14F-4D97-AF65-F5344CB8AC3E}">
        <p14:creationId xmlns:p14="http://schemas.microsoft.com/office/powerpoint/2010/main" val="40415406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cs-CZ" altLang="cs-CZ"/>
              <a:t>Soutěže seniorek a juniorek</a:t>
            </a:r>
          </a:p>
        </p:txBody>
      </p:sp>
      <p:sp>
        <p:nvSpPr>
          <p:cNvPr id="13315" name="Rectangle 3"/>
          <p:cNvSpPr>
            <a:spLocks noGrp="1" noChangeArrowheads="1"/>
          </p:cNvSpPr>
          <p:nvPr>
            <p:ph type="body" sz="half" idx="1"/>
          </p:nvPr>
        </p:nvSpPr>
        <p:spPr>
          <a:xfrm>
            <a:off x="1981200" y="1600201"/>
            <a:ext cx="6635750" cy="4530725"/>
          </a:xfrm>
        </p:spPr>
        <p:txBody>
          <a:bodyPr/>
          <a:lstStyle/>
          <a:p>
            <a:pPr eaLnBrk="1" hangingPunct="1">
              <a:lnSpc>
                <a:spcPct val="90000"/>
              </a:lnSpc>
              <a:buClr>
                <a:schemeClr val="tx1"/>
              </a:buClr>
            </a:pPr>
            <a:r>
              <a:rPr lang="cs-CZ" altLang="cs-CZ" sz="2000"/>
              <a:t>Skladby musí dále splňovat výměnu minimálně 6 formací </a:t>
            </a:r>
          </a:p>
          <a:p>
            <a:pPr eaLnBrk="1" hangingPunct="1">
              <a:lnSpc>
                <a:spcPct val="90000"/>
              </a:lnSpc>
              <a:buClr>
                <a:schemeClr val="tx1"/>
              </a:buClr>
            </a:pPr>
            <a:r>
              <a:rPr lang="cs-CZ" altLang="cs-CZ" sz="2000" b="1"/>
              <a:t>Zakázané akrobatické prvky</a:t>
            </a:r>
            <a:r>
              <a:rPr lang="cs-CZ" altLang="cs-CZ" sz="2000"/>
              <a:t>: stoj na rukou, most, stoj na hlavě, stoj na předloktí, salto</a:t>
            </a:r>
          </a:p>
          <a:p>
            <a:pPr eaLnBrk="1" hangingPunct="1">
              <a:lnSpc>
                <a:spcPct val="90000"/>
              </a:lnSpc>
            </a:pPr>
            <a:r>
              <a:rPr lang="cs-CZ" altLang="cs-CZ" sz="2000" b="1"/>
              <a:t>Oblečení gymnastek</a:t>
            </a:r>
            <a:r>
              <a:rPr lang="cs-CZ" altLang="cs-CZ" sz="2000"/>
              <a:t> družstva musí být jednotné: </a:t>
            </a:r>
          </a:p>
          <a:p>
            <a:pPr eaLnBrk="1" hangingPunct="1">
              <a:lnSpc>
                <a:spcPct val="90000"/>
              </a:lnSpc>
              <a:buFontTx/>
              <a:buChar char="-"/>
            </a:pPr>
            <a:r>
              <a:rPr lang="cs-CZ" altLang="cs-CZ" sz="2000"/>
              <a:t>kritéria: neprůhledný materiál (mimo paží, zad a hrudi), přiměřený výstřih, vykrojení trikotu nepřesahuje záhyb v třísle</a:t>
            </a:r>
          </a:p>
          <a:p>
            <a:pPr eaLnBrk="1" hangingPunct="1">
              <a:lnSpc>
                <a:spcPct val="90000"/>
              </a:lnSpc>
              <a:buClr>
                <a:schemeClr val="tx1"/>
              </a:buClr>
            </a:pPr>
            <a:r>
              <a:rPr lang="cs-CZ" altLang="cs-CZ" sz="2000"/>
              <a:t>Soutěže se konají na koberci o rozměrech 13x13m.</a:t>
            </a:r>
          </a:p>
          <a:p>
            <a:pPr eaLnBrk="1" hangingPunct="1">
              <a:lnSpc>
                <a:spcPct val="90000"/>
              </a:lnSpc>
            </a:pPr>
            <a:r>
              <a:rPr lang="cs-CZ" altLang="cs-CZ" sz="2000" b="1"/>
              <a:t>Délka sestavy</a:t>
            </a:r>
            <a:r>
              <a:rPr lang="cs-CZ" altLang="cs-CZ" sz="2000"/>
              <a:t> se pohybuje v rozmezí 2min.15s. a 2min. a 45s.</a:t>
            </a:r>
          </a:p>
          <a:p>
            <a:pPr eaLnBrk="1" hangingPunct="1">
              <a:lnSpc>
                <a:spcPct val="90000"/>
              </a:lnSpc>
            </a:pPr>
            <a:r>
              <a:rPr lang="cs-CZ" altLang="cs-CZ" sz="2000"/>
              <a:t>Samotná skladba je s libovolným hudebním doprovodem (je dovolen i zpěv)</a:t>
            </a:r>
          </a:p>
        </p:txBody>
      </p:sp>
      <p:pic>
        <p:nvPicPr>
          <p:cNvPr id="13316"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832850" y="2422526"/>
            <a:ext cx="1162050" cy="1908175"/>
          </a:xfrm>
          <a:noFill/>
        </p:spPr>
      </p:pic>
    </p:spTree>
    <p:extLst>
      <p:ext uri="{BB962C8B-B14F-4D97-AF65-F5344CB8AC3E}">
        <p14:creationId xmlns:p14="http://schemas.microsoft.com/office/powerpoint/2010/main" val="347034377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cs-CZ" altLang="cs-CZ"/>
              <a:t>Soutěže seniorek a juniorek</a:t>
            </a:r>
          </a:p>
        </p:txBody>
      </p:sp>
      <p:sp>
        <p:nvSpPr>
          <p:cNvPr id="14339" name="Rectangle 3"/>
          <p:cNvSpPr>
            <a:spLocks noGrp="1" noChangeArrowheads="1"/>
          </p:cNvSpPr>
          <p:nvPr>
            <p:ph idx="1"/>
          </p:nvPr>
        </p:nvSpPr>
        <p:spPr>
          <a:xfrm>
            <a:off x="1919288" y="1628776"/>
            <a:ext cx="8229600" cy="4525963"/>
          </a:xfrm>
        </p:spPr>
        <p:txBody>
          <a:bodyPr/>
          <a:lstStyle/>
          <a:p>
            <a:pPr eaLnBrk="1" hangingPunct="1">
              <a:lnSpc>
                <a:spcPct val="80000"/>
              </a:lnSpc>
              <a:buFontTx/>
              <a:buNone/>
            </a:pPr>
            <a:r>
              <a:rPr lang="cs-CZ" altLang="cs-CZ" sz="1900" b="1"/>
              <a:t>Hodnocení:</a:t>
            </a:r>
          </a:p>
          <a:p>
            <a:pPr eaLnBrk="1" hangingPunct="1">
              <a:lnSpc>
                <a:spcPct val="80000"/>
              </a:lnSpc>
              <a:buFont typeface="Wingdings" panose="05000000000000000000" pitchFamily="2" charset="2"/>
              <a:buNone/>
            </a:pPr>
            <a:r>
              <a:rPr lang="cs-CZ" altLang="cs-CZ" sz="1900" u="sng"/>
              <a:t>Technická hodnota (TV)</a:t>
            </a:r>
            <a:r>
              <a:rPr lang="cs-CZ" altLang="cs-CZ" sz="1900"/>
              <a:t> je dána předepsanými prvky obtížnosti (max 3,8 bodu) a doplňkovou obtížností(max 2,1 bodů) + bonifikace (0,1)</a:t>
            </a:r>
          </a:p>
          <a:p>
            <a:pPr eaLnBrk="1" hangingPunct="1">
              <a:lnSpc>
                <a:spcPct val="80000"/>
              </a:lnSpc>
              <a:buFont typeface="Wingdings" panose="05000000000000000000" pitchFamily="2" charset="2"/>
              <a:buNone/>
            </a:pPr>
            <a:r>
              <a:rPr lang="cs-CZ" altLang="cs-CZ" sz="1900" u="sng"/>
              <a:t>Umělecká hodnota (AV)</a:t>
            </a:r>
            <a:r>
              <a:rPr lang="cs-CZ" altLang="cs-CZ" sz="1900"/>
              <a:t> (max 4 body) hodnotí se - gymnastická kvalita v kompozici, struktura kompozice, umělecký dojem,  srážky (zdravotní aspekt, zakázaný prvek, hudební doprovod,..)</a:t>
            </a:r>
          </a:p>
          <a:p>
            <a:pPr eaLnBrk="1" hangingPunct="1">
              <a:lnSpc>
                <a:spcPct val="80000"/>
              </a:lnSpc>
              <a:buFont typeface="Wingdings" panose="05000000000000000000" pitchFamily="2" charset="2"/>
              <a:buNone/>
            </a:pPr>
            <a:r>
              <a:rPr lang="cs-CZ" altLang="cs-CZ" sz="1900" u="sng"/>
              <a:t>Provedení</a:t>
            </a:r>
            <a:r>
              <a:rPr lang="cs-CZ" altLang="cs-CZ" sz="1900"/>
              <a:t> – (max 10 bodů) hodnotí se: gymnastická kvalita, soulad skupiny,  pohyby těla, rovnováhy, skoky a poskoky,  přesuny mezi formacemi, přesnost pohybů, soulad pohybu s hudbou, technické chyby u více než 3 gymnastek, bonifikace atd. </a:t>
            </a:r>
          </a:p>
          <a:p>
            <a:pPr eaLnBrk="1" hangingPunct="1">
              <a:lnSpc>
                <a:spcPct val="80000"/>
              </a:lnSpc>
              <a:buFont typeface="Wingdings" panose="05000000000000000000" pitchFamily="2" charset="2"/>
              <a:buNone/>
            </a:pPr>
            <a:endParaRPr lang="cs-CZ" altLang="cs-CZ" sz="1900" b="1"/>
          </a:p>
          <a:p>
            <a:pPr eaLnBrk="1" hangingPunct="1">
              <a:lnSpc>
                <a:spcPct val="80000"/>
              </a:lnSpc>
              <a:buFont typeface="Wingdings" panose="05000000000000000000" pitchFamily="2" charset="2"/>
              <a:buNone/>
            </a:pPr>
            <a:r>
              <a:rPr lang="cs-CZ" altLang="cs-CZ" sz="1900" b="1"/>
              <a:t>Výpočet celkové známky</a:t>
            </a:r>
            <a:r>
              <a:rPr lang="cs-CZ" altLang="cs-CZ" sz="1900"/>
              <a:t>: součet 3 známek (provedení + TV + AV)</a:t>
            </a:r>
          </a:p>
          <a:p>
            <a:pPr eaLnBrk="1" hangingPunct="1">
              <a:lnSpc>
                <a:spcPct val="80000"/>
              </a:lnSpc>
              <a:buFont typeface="Wingdings" panose="05000000000000000000" pitchFamily="2" charset="2"/>
              <a:buNone/>
            </a:pPr>
            <a:r>
              <a:rPr lang="cs-CZ" altLang="cs-CZ" sz="1900"/>
              <a:t>- maximální hodnota může dosáhnout 20 bodů</a:t>
            </a:r>
          </a:p>
          <a:p>
            <a:pPr eaLnBrk="1" hangingPunct="1">
              <a:lnSpc>
                <a:spcPct val="80000"/>
              </a:lnSpc>
              <a:buFont typeface="Wingdings" panose="05000000000000000000" pitchFamily="2" charset="2"/>
              <a:buNone/>
            </a:pPr>
            <a:r>
              <a:rPr lang="cs-CZ" altLang="cs-CZ" sz="1900"/>
              <a:t>- nejnižší a nejvyšší známka se škrtá a spočítá se průměr zbylých známek</a:t>
            </a:r>
          </a:p>
        </p:txBody>
      </p:sp>
    </p:spTree>
    <p:extLst>
      <p:ext uri="{BB962C8B-B14F-4D97-AF65-F5344CB8AC3E}">
        <p14:creationId xmlns:p14="http://schemas.microsoft.com/office/powerpoint/2010/main" val="4766034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cs-CZ" altLang="cs-CZ"/>
              <a:t>Soutěže dětských kategorií</a:t>
            </a:r>
          </a:p>
        </p:txBody>
      </p:sp>
      <p:sp>
        <p:nvSpPr>
          <p:cNvPr id="15363" name="Rectangle 3"/>
          <p:cNvSpPr>
            <a:spLocks noGrp="1" noChangeArrowheads="1"/>
          </p:cNvSpPr>
          <p:nvPr>
            <p:ph type="body" sz="half" idx="1"/>
          </p:nvPr>
        </p:nvSpPr>
        <p:spPr>
          <a:xfrm>
            <a:off x="1981200" y="1600201"/>
            <a:ext cx="6419850" cy="4530725"/>
          </a:xfrm>
        </p:spPr>
        <p:txBody>
          <a:bodyPr/>
          <a:lstStyle/>
          <a:p>
            <a:pPr eaLnBrk="1" hangingPunct="1">
              <a:buFont typeface="Wingdings" panose="05000000000000000000" pitchFamily="2" charset="2"/>
              <a:buNone/>
            </a:pPr>
            <a:r>
              <a:rPr lang="cs-CZ" altLang="cs-CZ" sz="2000" b="1" u="sng"/>
              <a:t>Pravidla pro sestavy dětských kategorií</a:t>
            </a:r>
            <a:r>
              <a:rPr lang="cs-CZ" altLang="cs-CZ" sz="2000"/>
              <a:t>:</a:t>
            </a:r>
          </a:p>
          <a:p>
            <a:pPr eaLnBrk="1" hangingPunct="1"/>
            <a:r>
              <a:rPr lang="cs-CZ" altLang="cs-CZ" sz="2000"/>
              <a:t>Technické prvky vždy korespondují s věkovou kategorií a technickou úrovní gymnastek</a:t>
            </a:r>
          </a:p>
          <a:p>
            <a:pPr eaLnBrk="1" hangingPunct="1"/>
            <a:r>
              <a:rPr lang="cs-CZ" altLang="cs-CZ" sz="2000"/>
              <a:t>Prvky musí být prováděny všemi gymnastkami a ze skladby musí vyzařovat jistá kontinuita</a:t>
            </a:r>
          </a:p>
          <a:p>
            <a:pPr eaLnBrk="1" hangingPunct="1"/>
            <a:r>
              <a:rPr lang="cs-CZ" altLang="cs-CZ" sz="2000"/>
              <a:t>V sestavách musí převažovat synchronizace, prvky musí být předvedeny současně, maximálně s krátkým časovým odstupem</a:t>
            </a:r>
          </a:p>
          <a:p>
            <a:pPr eaLnBrk="1" hangingPunct="1"/>
            <a:r>
              <a:rPr lang="cs-CZ" altLang="cs-CZ" sz="2000"/>
              <a:t>Pro dané věkové kategorie je předepsán počet formací, které je nutné během skladby provést</a:t>
            </a:r>
          </a:p>
          <a:p>
            <a:pPr eaLnBrk="1" hangingPunct="1"/>
            <a:r>
              <a:rPr lang="cs-CZ" altLang="cs-CZ" sz="2000"/>
              <a:t>Skladby by měly být rozmanité se střídáním pomalejších a rychlejších pasáží.</a:t>
            </a:r>
          </a:p>
        </p:txBody>
      </p:sp>
      <p:pic>
        <p:nvPicPr>
          <p:cNvPr id="15364"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239125" y="2520950"/>
            <a:ext cx="1943100" cy="1506538"/>
          </a:xfrm>
          <a:noFill/>
        </p:spPr>
      </p:pic>
    </p:spTree>
    <p:extLst>
      <p:ext uri="{BB962C8B-B14F-4D97-AF65-F5344CB8AC3E}">
        <p14:creationId xmlns:p14="http://schemas.microsoft.com/office/powerpoint/2010/main" val="64726509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cs-CZ" altLang="cs-CZ"/>
              <a:t>Soutěže dětských kategorií</a:t>
            </a:r>
          </a:p>
        </p:txBody>
      </p:sp>
      <p:sp>
        <p:nvSpPr>
          <p:cNvPr id="16387" name="Rectangle 3"/>
          <p:cNvSpPr>
            <a:spLocks noGrp="1" noChangeArrowheads="1"/>
          </p:cNvSpPr>
          <p:nvPr>
            <p:ph idx="1"/>
          </p:nvPr>
        </p:nvSpPr>
        <p:spPr>
          <a:xfrm>
            <a:off x="1981200" y="1600200"/>
            <a:ext cx="8229600" cy="3994150"/>
          </a:xfrm>
        </p:spPr>
        <p:txBody>
          <a:bodyPr>
            <a:normAutofit lnSpcReduction="10000"/>
          </a:bodyPr>
          <a:lstStyle/>
          <a:p>
            <a:pPr marL="381000" indent="-381000">
              <a:lnSpc>
                <a:spcPct val="80000"/>
              </a:lnSpc>
              <a:buNone/>
            </a:pPr>
            <a:r>
              <a:rPr lang="cs-CZ" altLang="cs-CZ" sz="2000" b="1" u="sng"/>
              <a:t>Obsahy sestav dětských kategorií</a:t>
            </a:r>
            <a:r>
              <a:rPr lang="cs-CZ" altLang="cs-CZ" sz="2000" u="sng"/>
              <a:t>:</a:t>
            </a:r>
          </a:p>
          <a:p>
            <a:pPr marL="381000" indent="-381000">
              <a:lnSpc>
                <a:spcPct val="80000"/>
              </a:lnSpc>
              <a:buNone/>
            </a:pPr>
            <a:r>
              <a:rPr lang="cs-CZ" altLang="cs-CZ" sz="2000"/>
              <a:t>1. Speciální pohyby povinné – klony, swingové pohyby, vlny, výpady uvolnění, rotace </a:t>
            </a:r>
          </a:p>
          <a:p>
            <a:pPr marL="381000" indent="-381000">
              <a:lnSpc>
                <a:spcPct val="80000"/>
              </a:lnSpc>
              <a:buNone/>
            </a:pPr>
            <a:r>
              <a:rPr lang="cs-CZ" altLang="cs-CZ" sz="2000"/>
              <a:t>2. Akrobatické prvky- počet specifický dle věkové kategorie (kotouly,stoje na ramenou, přemety stranou, vzepření v lehu, most)</a:t>
            </a:r>
          </a:p>
          <a:p>
            <a:pPr marL="381000" indent="-381000">
              <a:lnSpc>
                <a:spcPct val="80000"/>
              </a:lnSpc>
              <a:buNone/>
            </a:pPr>
            <a:r>
              <a:rPr lang="cs-CZ" altLang="cs-CZ" sz="2000"/>
              <a:t>3. Rovnovážné tvary - dle věku a úrovně</a:t>
            </a:r>
          </a:p>
          <a:p>
            <a:pPr marL="381000" indent="-381000">
              <a:lnSpc>
                <a:spcPct val="80000"/>
              </a:lnSpc>
              <a:buNone/>
            </a:pPr>
            <a:r>
              <a:rPr lang="cs-CZ" altLang="cs-CZ" sz="2000"/>
              <a:t>4. Skoky a výskoky - dle věku a úrovně – povolené (viz slide č. 8)</a:t>
            </a:r>
          </a:p>
          <a:p>
            <a:pPr marL="381000" indent="-381000">
              <a:lnSpc>
                <a:spcPct val="80000"/>
              </a:lnSpc>
              <a:buNone/>
            </a:pPr>
            <a:r>
              <a:rPr lang="cs-CZ" altLang="cs-CZ" sz="2000"/>
              <a:t>5. Pohyby paží - každá kategorie má předepsán počet pohybů paží </a:t>
            </a:r>
          </a:p>
          <a:p>
            <a:pPr marL="381000" indent="-381000">
              <a:lnSpc>
                <a:spcPct val="80000"/>
              </a:lnSpc>
              <a:buNone/>
            </a:pPr>
            <a:r>
              <a:rPr lang="cs-CZ" altLang="cs-CZ" sz="2000"/>
              <a:t>6. Kroky a poskoky - každá kategorie má předepsán počet sérií kroků a poskoků </a:t>
            </a:r>
          </a:p>
          <a:p>
            <a:pPr marL="381000" indent="-381000">
              <a:lnSpc>
                <a:spcPct val="80000"/>
              </a:lnSpc>
              <a:buNone/>
            </a:pPr>
            <a:r>
              <a:rPr lang="cs-CZ" altLang="cs-CZ" sz="2000"/>
              <a:t>7. Povinné prvky pohyblivosti – zejména dolních končetin </a:t>
            </a:r>
          </a:p>
          <a:p>
            <a:pPr marL="381000" indent="-381000">
              <a:lnSpc>
                <a:spcPct val="80000"/>
              </a:lnSpc>
              <a:buNone/>
            </a:pPr>
            <a:r>
              <a:rPr lang="cs-CZ" altLang="cs-CZ" sz="2000"/>
              <a:t>8. Kombinace pohybových skupin - dle kategorie předepsaný počet kombinací. Např. rovnovážná poloha a skok</a:t>
            </a:r>
          </a:p>
          <a:p>
            <a:pPr marL="381000" indent="-381000">
              <a:lnSpc>
                <a:spcPct val="80000"/>
              </a:lnSpc>
              <a:buNone/>
            </a:pPr>
            <a:endParaRPr lang="cs-CZ" altLang="cs-CZ" sz="2000"/>
          </a:p>
          <a:p>
            <a:pPr marL="381000" indent="-381000">
              <a:lnSpc>
                <a:spcPct val="80000"/>
              </a:lnSpc>
              <a:buNone/>
            </a:pPr>
            <a:endParaRPr lang="cs-CZ" altLang="cs-CZ" sz="1900"/>
          </a:p>
        </p:txBody>
      </p:sp>
    </p:spTree>
    <p:extLst>
      <p:ext uri="{BB962C8B-B14F-4D97-AF65-F5344CB8AC3E}">
        <p14:creationId xmlns:p14="http://schemas.microsoft.com/office/powerpoint/2010/main" val="427736933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cs-CZ" altLang="cs-CZ"/>
              <a:t>Soutěže dětských kategorií</a:t>
            </a:r>
          </a:p>
        </p:txBody>
      </p:sp>
      <p:sp>
        <p:nvSpPr>
          <p:cNvPr id="17411" name="Rectangle 3"/>
          <p:cNvSpPr>
            <a:spLocks noGrp="1" noChangeArrowheads="1"/>
          </p:cNvSpPr>
          <p:nvPr>
            <p:ph type="body" sz="half" idx="1"/>
          </p:nvPr>
        </p:nvSpPr>
        <p:spPr>
          <a:xfrm>
            <a:off x="1992314" y="1628775"/>
            <a:ext cx="6911975" cy="4997450"/>
          </a:xfrm>
        </p:spPr>
        <p:txBody>
          <a:bodyPr/>
          <a:lstStyle/>
          <a:p>
            <a:pPr eaLnBrk="1" hangingPunct="1">
              <a:buFont typeface="Wingdings" panose="05000000000000000000" pitchFamily="2" charset="2"/>
              <a:buNone/>
            </a:pPr>
            <a:r>
              <a:rPr lang="cs-CZ" altLang="cs-CZ" sz="2000" b="1"/>
              <a:t>Hodnocení sestav dětských kategorií</a:t>
            </a:r>
          </a:p>
          <a:p>
            <a:pPr eaLnBrk="1" hangingPunct="1">
              <a:buFont typeface="Wingdings" panose="05000000000000000000" pitchFamily="2" charset="2"/>
              <a:buNone/>
            </a:pPr>
            <a:r>
              <a:rPr lang="cs-CZ" altLang="cs-CZ" sz="2000" u="sng"/>
              <a:t>Technická hodnota sestavy (TV</a:t>
            </a:r>
            <a:r>
              <a:rPr lang="cs-CZ" altLang="cs-CZ" sz="2000"/>
              <a:t>)– max 6, 0 </a:t>
            </a:r>
          </a:p>
          <a:p>
            <a:pPr eaLnBrk="1" hangingPunct="1">
              <a:buFont typeface="Wingdings" panose="05000000000000000000" pitchFamily="2" charset="2"/>
              <a:buNone/>
            </a:pPr>
            <a:r>
              <a:rPr lang="cs-CZ" altLang="cs-CZ" sz="2000"/>
              <a:t>- kategorie 8 a méně, 8-10 let – 2,0 – 6,0 bodů</a:t>
            </a:r>
          </a:p>
          <a:p>
            <a:pPr eaLnBrk="1" hangingPunct="1">
              <a:buFont typeface="Wingdings" panose="05000000000000000000" pitchFamily="2" charset="2"/>
              <a:buNone/>
            </a:pPr>
            <a:r>
              <a:rPr lang="cs-CZ" altLang="cs-CZ" sz="2000"/>
              <a:t>- kategorie 10 -12 let – 0,5 – 6,0 bodů</a:t>
            </a:r>
          </a:p>
          <a:p>
            <a:pPr eaLnBrk="1" hangingPunct="1">
              <a:buFont typeface="Wingdings" panose="05000000000000000000" pitchFamily="2" charset="2"/>
              <a:buNone/>
            </a:pPr>
            <a:r>
              <a:rPr lang="cs-CZ" altLang="cs-CZ" sz="2000"/>
              <a:t>- kategorie 12 -14 let – 0 – 6, bodů</a:t>
            </a:r>
          </a:p>
          <a:p>
            <a:pPr eaLnBrk="1" hangingPunct="1">
              <a:buFont typeface="Wingdings" panose="05000000000000000000" pitchFamily="2" charset="2"/>
              <a:buNone/>
            </a:pPr>
            <a:r>
              <a:rPr lang="cs-CZ" altLang="cs-CZ" sz="2000" u="sng"/>
              <a:t>Umělecká hodnota skladby (AV</a:t>
            </a:r>
            <a:r>
              <a:rPr lang="cs-CZ" altLang="cs-CZ" sz="2000"/>
              <a:t>) – max 4,0 bodů –hodnotí se technika pohybů, struktura skladby, zdravotní aspekty a umělecký zážitek  </a:t>
            </a:r>
          </a:p>
          <a:p>
            <a:pPr eaLnBrk="1" hangingPunct="1">
              <a:buFont typeface="Wingdings" panose="05000000000000000000" pitchFamily="2" charset="2"/>
              <a:buNone/>
            </a:pPr>
            <a:r>
              <a:rPr lang="cs-CZ" altLang="cs-CZ" sz="2000" u="sng"/>
              <a:t>Provedení</a:t>
            </a:r>
            <a:r>
              <a:rPr lang="cs-CZ" altLang="cs-CZ" sz="2000"/>
              <a:t> – max 10 bodů - ve známce za provedení se projevuje dále soulad skupiny, formace a přesuny mezi nimi, správnost provedení jednotlivých prvků, přesnost pohybů atd. </a:t>
            </a:r>
          </a:p>
        </p:txBody>
      </p:sp>
      <p:pic>
        <p:nvPicPr>
          <p:cNvPr id="17412"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759825" y="1628775"/>
            <a:ext cx="1341438" cy="2097088"/>
          </a:xfrm>
          <a:noFill/>
        </p:spPr>
      </p:pic>
    </p:spTree>
    <p:extLst>
      <p:ext uri="{BB962C8B-B14F-4D97-AF65-F5344CB8AC3E}">
        <p14:creationId xmlns:p14="http://schemas.microsoft.com/office/powerpoint/2010/main" val="233125041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cs-CZ" altLang="cs-CZ" sz="3800"/>
              <a:t>Aplikace ESG do pedagogického procesu</a:t>
            </a:r>
          </a:p>
        </p:txBody>
      </p:sp>
      <p:sp>
        <p:nvSpPr>
          <p:cNvPr id="18435" name="Rectangle 3"/>
          <p:cNvSpPr>
            <a:spLocks noGrp="1" noChangeArrowheads="1"/>
          </p:cNvSpPr>
          <p:nvPr>
            <p:ph type="body" sz="half" idx="1"/>
          </p:nvPr>
        </p:nvSpPr>
        <p:spPr/>
        <p:txBody>
          <a:bodyPr>
            <a:normAutofit fontScale="25000" lnSpcReduction="20000"/>
          </a:bodyPr>
          <a:lstStyle/>
          <a:p>
            <a:pPr eaLnBrk="1" hangingPunct="1">
              <a:lnSpc>
                <a:spcPct val="80000"/>
              </a:lnSpc>
            </a:pPr>
            <a:r>
              <a:rPr lang="cs-CZ" altLang="cs-CZ" sz="1800"/>
              <a:t>Pro ESG nutná gymnastická příprava v období mladšího školního věku </a:t>
            </a:r>
          </a:p>
          <a:p>
            <a:pPr eaLnBrk="1" hangingPunct="1">
              <a:lnSpc>
                <a:spcPct val="80000"/>
              </a:lnSpc>
            </a:pPr>
            <a:r>
              <a:rPr lang="cs-CZ" altLang="cs-CZ" sz="1800"/>
              <a:t>Ve školní TV formou zájmových činností – ve spolupráci se sportovními kluby, kroužky, kursy</a:t>
            </a:r>
          </a:p>
          <a:p>
            <a:pPr eaLnBrk="1" hangingPunct="1">
              <a:lnSpc>
                <a:spcPct val="80000"/>
              </a:lnSpc>
            </a:pPr>
            <a:r>
              <a:rPr lang="cs-CZ" altLang="cs-CZ" sz="1800"/>
              <a:t>Sportovní kluby zabývající se ESG:</a:t>
            </a:r>
          </a:p>
          <a:p>
            <a:pPr eaLnBrk="1" hangingPunct="1">
              <a:lnSpc>
                <a:spcPct val="80000"/>
              </a:lnSpc>
              <a:buFontTx/>
              <a:buChar char="-"/>
            </a:pPr>
            <a:r>
              <a:rPr lang="cs-CZ" altLang="cs-CZ" sz="1800"/>
              <a:t>GK Sokol Opava </a:t>
            </a:r>
          </a:p>
          <a:p>
            <a:pPr eaLnBrk="1" hangingPunct="1">
              <a:lnSpc>
                <a:spcPct val="80000"/>
              </a:lnSpc>
              <a:buFontTx/>
              <a:buChar char="-"/>
            </a:pPr>
            <a:r>
              <a:rPr lang="cs-CZ" altLang="cs-CZ" sz="1800"/>
              <a:t>SK MG Mantila Brno </a:t>
            </a:r>
          </a:p>
          <a:p>
            <a:pPr eaLnBrk="1" hangingPunct="1">
              <a:lnSpc>
                <a:spcPct val="80000"/>
              </a:lnSpc>
              <a:buFontTx/>
              <a:buChar char="-"/>
            </a:pPr>
            <a:r>
              <a:rPr lang="cs-CZ" altLang="cs-CZ" sz="1800"/>
              <a:t>SK MG Plzeň Bolevec </a:t>
            </a:r>
          </a:p>
          <a:p>
            <a:pPr eaLnBrk="1" hangingPunct="1">
              <a:lnSpc>
                <a:spcPct val="80000"/>
              </a:lnSpc>
              <a:buFontTx/>
              <a:buChar char="-"/>
            </a:pPr>
            <a:r>
              <a:rPr lang="cs-CZ" altLang="cs-CZ" sz="1800"/>
              <a:t>SK PROVO Brno </a:t>
            </a:r>
          </a:p>
          <a:p>
            <a:pPr eaLnBrk="1" hangingPunct="1">
              <a:lnSpc>
                <a:spcPct val="80000"/>
              </a:lnSpc>
              <a:buFontTx/>
              <a:buChar char="-"/>
            </a:pPr>
            <a:r>
              <a:rPr lang="cs-CZ" altLang="cs-CZ" sz="1800"/>
              <a:t>SK TRASKO Vyškov </a:t>
            </a:r>
          </a:p>
          <a:p>
            <a:pPr eaLnBrk="1" hangingPunct="1">
              <a:lnSpc>
                <a:spcPct val="80000"/>
              </a:lnSpc>
              <a:buFontTx/>
              <a:buChar char="-"/>
            </a:pPr>
            <a:r>
              <a:rPr lang="cs-CZ" altLang="cs-CZ" sz="1800"/>
              <a:t>TJ Gumárny Zubří </a:t>
            </a:r>
          </a:p>
          <a:p>
            <a:pPr eaLnBrk="1" hangingPunct="1">
              <a:lnSpc>
                <a:spcPct val="80000"/>
              </a:lnSpc>
              <a:buFontTx/>
              <a:buChar char="-"/>
            </a:pPr>
            <a:r>
              <a:rPr lang="cs-CZ" altLang="cs-CZ" sz="1800"/>
              <a:t>SK MG Havířov </a:t>
            </a:r>
          </a:p>
          <a:p>
            <a:pPr eaLnBrk="1" hangingPunct="1">
              <a:lnSpc>
                <a:spcPct val="80000"/>
              </a:lnSpc>
              <a:buFontTx/>
              <a:buChar char="-"/>
            </a:pPr>
            <a:r>
              <a:rPr lang="cs-CZ" altLang="cs-CZ" sz="1800"/>
              <a:t>TJ Sokol Královo Pole </a:t>
            </a:r>
          </a:p>
          <a:p>
            <a:pPr eaLnBrk="1" hangingPunct="1">
              <a:lnSpc>
                <a:spcPct val="80000"/>
              </a:lnSpc>
              <a:buFontTx/>
              <a:buChar char="-"/>
            </a:pPr>
            <a:r>
              <a:rPr lang="cs-CZ" altLang="cs-CZ" sz="1800"/>
              <a:t>TJ Sokol Praha VII </a:t>
            </a:r>
          </a:p>
          <a:p>
            <a:pPr eaLnBrk="1" hangingPunct="1">
              <a:lnSpc>
                <a:spcPct val="80000"/>
              </a:lnSpc>
              <a:buFontTx/>
              <a:buChar char="-"/>
            </a:pPr>
            <a:r>
              <a:rPr lang="cs-CZ" altLang="cs-CZ" sz="1800"/>
              <a:t>TJ Sokol Velký Týnec </a:t>
            </a:r>
          </a:p>
          <a:p>
            <a:pPr eaLnBrk="1" hangingPunct="1">
              <a:lnSpc>
                <a:spcPct val="80000"/>
              </a:lnSpc>
              <a:buFontTx/>
              <a:buChar char="-"/>
            </a:pPr>
            <a:r>
              <a:rPr lang="cs-CZ" altLang="cs-CZ" sz="1800"/>
              <a:t>A další</a:t>
            </a:r>
          </a:p>
          <a:p>
            <a:pPr eaLnBrk="1" hangingPunct="1">
              <a:lnSpc>
                <a:spcPct val="80000"/>
              </a:lnSpc>
              <a:buFontTx/>
              <a:buChar char="-"/>
            </a:pPr>
            <a:endParaRPr lang="cs-CZ" altLang="cs-CZ" sz="1800"/>
          </a:p>
        </p:txBody>
      </p:sp>
      <p:pic>
        <p:nvPicPr>
          <p:cNvPr id="18436"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808664" y="3141663"/>
            <a:ext cx="3290887" cy="2189162"/>
          </a:xfrm>
          <a:noFill/>
        </p:spPr>
      </p:pic>
    </p:spTree>
    <p:extLst>
      <p:ext uri="{BB962C8B-B14F-4D97-AF65-F5344CB8AC3E}">
        <p14:creationId xmlns:p14="http://schemas.microsoft.com/office/powerpoint/2010/main" val="170599901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p:cNvSpPr>
            <a:spLocks noGrp="1" noChangeArrowheads="1"/>
          </p:cNvSpPr>
          <p:nvPr>
            <p:ph type="ctrTitle"/>
          </p:nvPr>
        </p:nvSpPr>
        <p:spPr>
          <a:xfrm>
            <a:off x="2495551" y="1196976"/>
            <a:ext cx="4752975" cy="1470025"/>
          </a:xfrm>
        </p:spPr>
        <p:txBody>
          <a:bodyPr/>
          <a:lstStyle/>
          <a:p>
            <a:r>
              <a:rPr lang="cs-CZ" altLang="cs-CZ" sz="6000" b="0" i="1"/>
              <a:t>VOLTIŽ</a:t>
            </a:r>
          </a:p>
        </p:txBody>
      </p:sp>
      <p:sp>
        <p:nvSpPr>
          <p:cNvPr id="2051" name="Rectangle 3"/>
          <p:cNvSpPr>
            <a:spLocks noGrp="1" noChangeArrowheads="1"/>
          </p:cNvSpPr>
          <p:nvPr>
            <p:ph type="subTitle" idx="1"/>
          </p:nvPr>
        </p:nvSpPr>
        <p:spPr>
          <a:xfrm>
            <a:off x="6096001" y="4149725"/>
            <a:ext cx="4175125" cy="622300"/>
          </a:xfrm>
        </p:spPr>
        <p:txBody>
          <a:bodyPr/>
          <a:lstStyle/>
          <a:p>
            <a:pPr>
              <a:lnSpc>
                <a:spcPct val="90000"/>
              </a:lnSpc>
            </a:pPr>
            <a:r>
              <a:rPr lang="cs-CZ" altLang="cs-CZ" b="1">
                <a:solidFill>
                  <a:schemeClr val="tx1"/>
                </a:solidFill>
              </a:rPr>
              <a:t>AKROBACIE NA KONI</a:t>
            </a:r>
          </a:p>
        </p:txBody>
      </p:sp>
      <p:pic>
        <p:nvPicPr>
          <p:cNvPr id="2052" name="Picture 4" descr="ku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96225" y="1196976"/>
            <a:ext cx="1530350" cy="223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20228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cs-CZ" altLang="cs-CZ" dirty="0"/>
              <a:t>Voltiž</a:t>
            </a:r>
          </a:p>
        </p:txBody>
      </p:sp>
      <p:sp>
        <p:nvSpPr>
          <p:cNvPr id="27651" name="Rectangle 3"/>
          <p:cNvSpPr>
            <a:spLocks noGrp="1" noChangeArrowheads="1"/>
          </p:cNvSpPr>
          <p:nvPr>
            <p:ph idx="1"/>
          </p:nvPr>
        </p:nvSpPr>
        <p:spPr/>
        <p:txBody>
          <a:bodyPr/>
          <a:lstStyle/>
          <a:p>
            <a:r>
              <a:rPr lang="cs-CZ" altLang="cs-CZ"/>
              <a:t>Řadí se mezi esteticko-koordinační disciplíny</a:t>
            </a:r>
          </a:p>
          <a:p>
            <a:r>
              <a:rPr lang="cs-CZ" altLang="cs-CZ"/>
              <a:t>Řídícím orgánem je Česká jezdecká federace</a:t>
            </a:r>
          </a:p>
          <a:p>
            <a:r>
              <a:rPr lang="cs-CZ" altLang="cs-CZ"/>
              <a:t>V České republice  je první zmínka o voltiži známá v roce 1893</a:t>
            </a:r>
          </a:p>
          <a:p>
            <a:r>
              <a:rPr lang="cs-CZ" altLang="cs-CZ"/>
              <a:t>1950 první MČR – Frenštát pod Radhoštěm</a:t>
            </a:r>
          </a:p>
          <a:p>
            <a:r>
              <a:rPr lang="cs-CZ" altLang="cs-CZ"/>
              <a:t>1986 první MS – Švýcarsko</a:t>
            </a:r>
          </a:p>
        </p:txBody>
      </p:sp>
    </p:spTree>
    <p:extLst>
      <p:ext uri="{BB962C8B-B14F-4D97-AF65-F5344CB8AC3E}">
        <p14:creationId xmlns:p14="http://schemas.microsoft.com/office/powerpoint/2010/main" val="70579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živatel\Downloads\žebřiny.jpg"/>
          <p:cNvPicPr>
            <a:picLocks noChangeAspect="1" noChangeArrowheads="1"/>
          </p:cNvPicPr>
          <p:nvPr/>
        </p:nvPicPr>
        <p:blipFill>
          <a:blip r:embed="rId2" cstate="print"/>
          <a:srcRect/>
          <a:stretch>
            <a:fillRect/>
          </a:stretch>
        </p:blipFill>
        <p:spPr bwMode="auto">
          <a:xfrm>
            <a:off x="7752184" y="1052736"/>
            <a:ext cx="2915816" cy="5557912"/>
          </a:xfrm>
          <a:prstGeom prst="rect">
            <a:avLst/>
          </a:prstGeom>
          <a:noFill/>
        </p:spPr>
      </p:pic>
      <p:sp>
        <p:nvSpPr>
          <p:cNvPr id="2" name="Nadpis 1"/>
          <p:cNvSpPr>
            <a:spLocks noGrp="1"/>
          </p:cNvSpPr>
          <p:nvPr>
            <p:ph type="title"/>
          </p:nvPr>
        </p:nvSpPr>
        <p:spPr/>
        <p:txBody>
          <a:bodyPr>
            <a:normAutofit/>
          </a:bodyPr>
          <a:lstStyle/>
          <a:p>
            <a:pPr algn="ctr"/>
            <a:r>
              <a:rPr lang="cs-CZ" dirty="0">
                <a:solidFill>
                  <a:srgbClr val="00B050"/>
                </a:solidFill>
              </a:rPr>
              <a:t>Základní gymnastika </a:t>
            </a:r>
            <a:br>
              <a:rPr lang="cs-CZ" dirty="0">
                <a:solidFill>
                  <a:srgbClr val="00B050"/>
                </a:solidFill>
              </a:rPr>
            </a:br>
            <a:r>
              <a:rPr lang="cs-CZ" dirty="0"/>
              <a:t>obsah</a:t>
            </a:r>
          </a:p>
        </p:txBody>
      </p:sp>
      <p:sp>
        <p:nvSpPr>
          <p:cNvPr id="3" name="Zástupný symbol pro obsah 2"/>
          <p:cNvSpPr>
            <a:spLocks noGrp="1"/>
          </p:cNvSpPr>
          <p:nvPr>
            <p:ph idx="1"/>
          </p:nvPr>
        </p:nvSpPr>
        <p:spPr/>
        <p:txBody>
          <a:bodyPr>
            <a:normAutofit fontScale="85000" lnSpcReduction="20000"/>
          </a:bodyPr>
          <a:lstStyle/>
          <a:p>
            <a:r>
              <a:rPr lang="cs-CZ" u="sng" dirty="0">
                <a:solidFill>
                  <a:srgbClr val="FF0000"/>
                </a:solidFill>
              </a:rPr>
              <a:t>Cvičení s náčiním</a:t>
            </a:r>
          </a:p>
          <a:p>
            <a:pPr>
              <a:buNone/>
            </a:pPr>
            <a:r>
              <a:rPr lang="cs-CZ" dirty="0"/>
              <a:t>	tyče, švihadla, míče, činky, overbally,</a:t>
            </a:r>
          </a:p>
          <a:p>
            <a:pPr>
              <a:buNone/>
            </a:pPr>
            <a:r>
              <a:rPr lang="cs-CZ" dirty="0"/>
              <a:t>  dynabendy, medicimbaly</a:t>
            </a:r>
          </a:p>
          <a:p>
            <a:r>
              <a:rPr lang="cs-CZ" u="sng" dirty="0">
                <a:solidFill>
                  <a:srgbClr val="FF0000"/>
                </a:solidFill>
              </a:rPr>
              <a:t>Cvičení na nářadí</a:t>
            </a:r>
          </a:p>
          <a:p>
            <a:pPr>
              <a:buNone/>
            </a:pPr>
            <a:r>
              <a:rPr lang="cs-CZ" dirty="0"/>
              <a:t>	lavičky, žebřiny, švédské bedny</a:t>
            </a:r>
          </a:p>
          <a:p>
            <a:pPr>
              <a:buNone/>
            </a:pPr>
            <a:endParaRPr lang="cs-CZ" dirty="0"/>
          </a:p>
          <a:p>
            <a:r>
              <a:rPr lang="cs-CZ" dirty="0"/>
              <a:t>Didaktické zásady, terminologie cvičení s …</a:t>
            </a:r>
          </a:p>
          <a:p>
            <a:r>
              <a:rPr lang="cs-CZ" dirty="0"/>
              <a:t>Výběr vhodného náčiní a nářadí </a:t>
            </a:r>
          </a:p>
          <a:p>
            <a:pPr>
              <a:buNone/>
            </a:pPr>
            <a:endParaRPr lang="cs-CZ" dirty="0"/>
          </a:p>
          <a:p>
            <a:r>
              <a:rPr lang="cs-CZ" dirty="0"/>
              <a:t>Cílený rozvoj motorických schopností</a:t>
            </a:r>
          </a:p>
          <a:p>
            <a:r>
              <a:rPr lang="cs-CZ" dirty="0"/>
              <a:t>Využití náčiní a nářadí v regeneraci</a:t>
            </a:r>
          </a:p>
          <a:p>
            <a:endParaRPr lang="cs-CZ" dirty="0"/>
          </a:p>
        </p:txBody>
      </p:sp>
    </p:spTree>
    <p:extLst>
      <p:ext uri="{BB962C8B-B14F-4D97-AF65-F5344CB8AC3E}">
        <p14:creationId xmlns:p14="http://schemas.microsoft.com/office/powerpoint/2010/main" val="127374358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4"/>
          <p:cNvSpPr>
            <a:spLocks noGrp="1" noChangeArrowheads="1"/>
          </p:cNvSpPr>
          <p:nvPr>
            <p:ph type="title"/>
          </p:nvPr>
        </p:nvSpPr>
        <p:spPr>
          <a:xfrm>
            <a:off x="2424113" y="908051"/>
            <a:ext cx="5465762" cy="779463"/>
          </a:xfrm>
        </p:spPr>
        <p:txBody>
          <a:bodyPr>
            <a:normAutofit/>
          </a:bodyPr>
          <a:lstStyle/>
          <a:p>
            <a:r>
              <a:rPr lang="cs-CZ" altLang="cs-CZ"/>
              <a:t>OBECNÉ  INFORMACE</a:t>
            </a:r>
          </a:p>
        </p:txBody>
      </p:sp>
      <p:sp>
        <p:nvSpPr>
          <p:cNvPr id="3077" name="Rectangle 5"/>
          <p:cNvSpPr>
            <a:spLocks noGrp="1" noChangeArrowheads="1"/>
          </p:cNvSpPr>
          <p:nvPr>
            <p:ph idx="1"/>
          </p:nvPr>
        </p:nvSpPr>
        <p:spPr>
          <a:xfrm>
            <a:off x="2351089" y="2360614"/>
            <a:ext cx="5976937" cy="4308475"/>
          </a:xfrm>
        </p:spPr>
        <p:txBody>
          <a:bodyPr>
            <a:normAutofit/>
          </a:bodyPr>
          <a:lstStyle/>
          <a:p>
            <a:r>
              <a:rPr lang="cs-CZ" altLang="cs-CZ" sz="2400"/>
              <a:t>Kůň cválá po kruhu o průměru min 18m</a:t>
            </a:r>
          </a:p>
          <a:p>
            <a:r>
              <a:rPr lang="cs-CZ" altLang="cs-CZ" sz="2400"/>
              <a:t>Na levou ruku</a:t>
            </a:r>
          </a:p>
          <a:p>
            <a:r>
              <a:rPr lang="cs-CZ" altLang="cs-CZ" sz="2400"/>
              <a:t>Uprostřed stojí lonžér,              kontroluje pravidelnost                   chodu koně</a:t>
            </a:r>
          </a:p>
          <a:p>
            <a:r>
              <a:rPr lang="cs-CZ" altLang="cs-CZ" sz="2400"/>
              <a:t>Po obvodu kruhu sedí 5         rozhodčích</a:t>
            </a:r>
          </a:p>
          <a:p>
            <a:r>
              <a:rPr lang="cs-CZ" altLang="cs-CZ" sz="2400"/>
              <a:t>Rozhodčí udělují známky                     od 0 do 10 bodů za každý cvik</a:t>
            </a:r>
          </a:p>
          <a:p>
            <a:r>
              <a:rPr lang="cs-CZ" altLang="cs-CZ" sz="2400"/>
              <a:t>Výsledná známka je průměr všech bodů</a:t>
            </a:r>
          </a:p>
        </p:txBody>
      </p:sp>
      <p:pic>
        <p:nvPicPr>
          <p:cNvPr id="3078" name="Picture 6" descr="pn07384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8568" y="2845798"/>
            <a:ext cx="4176712" cy="261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04027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p:txBody>
          <a:bodyPr/>
          <a:lstStyle/>
          <a:p>
            <a:pPr>
              <a:lnSpc>
                <a:spcPct val="90000"/>
              </a:lnSpc>
            </a:pPr>
            <a:r>
              <a:rPr lang="cs-CZ" altLang="cs-CZ"/>
              <a:t>Kůň má na sobě madla a filcovou dečku</a:t>
            </a:r>
          </a:p>
          <a:p>
            <a:pPr>
              <a:lnSpc>
                <a:spcPct val="90000"/>
              </a:lnSpc>
            </a:pPr>
            <a:r>
              <a:rPr lang="cs-CZ" altLang="cs-CZ"/>
              <a:t>Kůň musí být čistý a mít zapletenou hřívu</a:t>
            </a:r>
          </a:p>
          <a:p>
            <a:pPr>
              <a:lnSpc>
                <a:spcPct val="90000"/>
              </a:lnSpc>
            </a:pPr>
            <a:r>
              <a:rPr lang="cs-CZ" altLang="cs-CZ"/>
              <a:t>Soutěže se dělí na kategorii jednotlivců a skupin</a:t>
            </a:r>
          </a:p>
          <a:p>
            <a:pPr>
              <a:lnSpc>
                <a:spcPct val="90000"/>
              </a:lnSpc>
            </a:pPr>
            <a:r>
              <a:rPr lang="cs-CZ" altLang="cs-CZ"/>
              <a:t>Věkové omezení: jednotlivci od 14 let, skupiny od 6 let. Horní věková hranice není omezená. Pouze od 18 let jezdec může závodit pouze v jedné kategorii.</a:t>
            </a:r>
          </a:p>
        </p:txBody>
      </p:sp>
      <p:pic>
        <p:nvPicPr>
          <p:cNvPr id="19462" name="Picture 6" descr="logo MS 20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6225" y="333376"/>
            <a:ext cx="2260600" cy="106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06020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AutoShape 2"/>
          <p:cNvSpPr>
            <a:spLocks noGrp="1" noChangeArrowheads="1"/>
          </p:cNvSpPr>
          <p:nvPr>
            <p:ph type="title"/>
          </p:nvPr>
        </p:nvSpPr>
        <p:spPr>
          <a:xfrm>
            <a:off x="2424113" y="908051"/>
            <a:ext cx="5040312" cy="779463"/>
          </a:xfrm>
        </p:spPr>
        <p:txBody>
          <a:bodyPr/>
          <a:lstStyle/>
          <a:p>
            <a:r>
              <a:rPr lang="cs-CZ" altLang="cs-CZ"/>
              <a:t>POVINNÁ SESTAVA</a:t>
            </a:r>
          </a:p>
        </p:txBody>
      </p:sp>
      <p:sp>
        <p:nvSpPr>
          <p:cNvPr id="4099" name="Rectangle 3"/>
          <p:cNvSpPr>
            <a:spLocks noGrp="1" noChangeArrowheads="1"/>
          </p:cNvSpPr>
          <p:nvPr>
            <p:ph idx="1"/>
          </p:nvPr>
        </p:nvSpPr>
        <p:spPr>
          <a:xfrm>
            <a:off x="2782889" y="2420938"/>
            <a:ext cx="1800225" cy="647700"/>
          </a:xfrm>
        </p:spPr>
        <p:txBody>
          <a:bodyPr/>
          <a:lstStyle/>
          <a:p>
            <a:pPr>
              <a:buFont typeface="Wingdings" panose="05000000000000000000" pitchFamily="2" charset="2"/>
              <a:buNone/>
            </a:pPr>
            <a:r>
              <a:rPr lang="cs-CZ" altLang="cs-CZ" sz="3200"/>
              <a:t>Náskok</a:t>
            </a:r>
          </a:p>
        </p:txBody>
      </p:sp>
      <p:pic>
        <p:nvPicPr>
          <p:cNvPr id="4101" name="Picture 5" descr="jana">
            <a:hlinkClick r:id="" action="ppaction://noaction" highlightClick="1"/>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364" y="2349501"/>
            <a:ext cx="2663825" cy="19335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EST FOTO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525" y="4365625"/>
            <a:ext cx="3168650" cy="2116138"/>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mly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7214" y="3500439"/>
            <a:ext cx="1970087" cy="3133725"/>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logo_me2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8751" y="333376"/>
            <a:ext cx="1122363" cy="1114425"/>
          </a:xfrm>
          <a:prstGeom prst="rect">
            <a:avLst/>
          </a:prstGeom>
          <a:noFill/>
          <a:extLst>
            <a:ext uri="{909E8E84-426E-40DD-AFC4-6F175D3DCCD1}">
              <a14:hiddenFill xmlns:a14="http://schemas.microsoft.com/office/drawing/2010/main">
                <a:solidFill>
                  <a:srgbClr val="FFFFFF"/>
                </a:solidFill>
              </a14:hiddenFill>
            </a:ext>
          </a:extLst>
        </p:spPr>
      </p:pic>
      <p:sp>
        <p:nvSpPr>
          <p:cNvPr id="4106" name="Text Box 10"/>
          <p:cNvSpPr txBox="1">
            <a:spLocks noChangeArrowheads="1"/>
          </p:cNvSpPr>
          <p:nvPr/>
        </p:nvSpPr>
        <p:spPr bwMode="auto">
          <a:xfrm>
            <a:off x="2782889" y="2852739"/>
            <a:ext cx="32416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3200"/>
              <a:t>Základní sed</a:t>
            </a:r>
          </a:p>
        </p:txBody>
      </p:sp>
      <p:sp>
        <p:nvSpPr>
          <p:cNvPr id="4107" name="Text Box 11"/>
          <p:cNvSpPr txBox="1">
            <a:spLocks noChangeArrowheads="1"/>
          </p:cNvSpPr>
          <p:nvPr/>
        </p:nvSpPr>
        <p:spPr bwMode="auto">
          <a:xfrm>
            <a:off x="2782888" y="3284539"/>
            <a:ext cx="15113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3200"/>
              <a:t>Váha</a:t>
            </a:r>
          </a:p>
        </p:txBody>
      </p:sp>
      <p:sp>
        <p:nvSpPr>
          <p:cNvPr id="4108" name="Text Box 12"/>
          <p:cNvSpPr txBox="1">
            <a:spLocks noChangeArrowheads="1"/>
          </p:cNvSpPr>
          <p:nvPr/>
        </p:nvSpPr>
        <p:spPr bwMode="auto">
          <a:xfrm>
            <a:off x="2782888" y="3716339"/>
            <a:ext cx="15113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3200"/>
              <a:t>Mlýn</a:t>
            </a:r>
          </a:p>
        </p:txBody>
      </p:sp>
    </p:spTree>
    <p:extLst>
      <p:ext uri="{BB962C8B-B14F-4D97-AF65-F5344CB8AC3E}">
        <p14:creationId xmlns:p14="http://schemas.microsoft.com/office/powerpoint/2010/main" val="3336830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vertical)">
                                      <p:cBhvr>
                                        <p:cTn id="7" dur="1000"/>
                                        <p:tgtEl>
                                          <p:spTgt spid="40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mph" presetSubtype="1" grpId="0" nodeType="clickEffect">
                                  <p:stCondLst>
                                    <p:cond delay="0"/>
                                  </p:stCondLst>
                                  <p:childTnLst>
                                    <p:set>
                                      <p:cBhvr override="childStyle">
                                        <p:cTn id="11" dur="indefinite"/>
                                        <p:tgtEl>
                                          <p:spTgt spid="4099">
                                            <p:txEl>
                                              <p:pRg st="0" end="0"/>
                                            </p:txEl>
                                          </p:spTgt>
                                        </p:tgtEl>
                                        <p:attrNameLst>
                                          <p:attrName>style.fontStyle</p:attrName>
                                        </p:attrNameLst>
                                      </p:cBhvr>
                                      <p:to>
                                        <p:strVal val="normal"/>
                                      </p:to>
                                    </p:set>
                                    <p:set>
                                      <p:cBhvr override="childStyle">
                                        <p:cTn id="12" dur="indefinite"/>
                                        <p:tgtEl>
                                          <p:spTgt spid="4099">
                                            <p:txEl>
                                              <p:pRg st="0" end="0"/>
                                            </p:txEl>
                                          </p:spTgt>
                                        </p:tgtEl>
                                        <p:attrNameLst>
                                          <p:attrName>style.fontWeight</p:attrName>
                                        </p:attrNameLst>
                                      </p:cBhvr>
                                      <p:to>
                                        <p:strVal val="bold"/>
                                      </p:to>
                                    </p:set>
                                    <p:set>
                                      <p:cBhvr override="childStyle">
                                        <p:cTn id="13" dur="indefinite"/>
                                        <p:tgtEl>
                                          <p:spTgt spid="4099">
                                            <p:txEl>
                                              <p:pRg st="0" end="0"/>
                                            </p:txEl>
                                          </p:spTgt>
                                        </p:tgtEl>
                                        <p:attrNameLst>
                                          <p:attrName>style.textDecorationUnderline</p:attrName>
                                        </p:attrNameLst>
                                      </p:cBhvr>
                                      <p:to>
                                        <p:strVal val="fals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mph" presetSubtype="1" grpId="0" nodeType="clickEffect">
                                  <p:stCondLst>
                                    <p:cond delay="0"/>
                                  </p:stCondLst>
                                  <p:childTnLst>
                                    <p:set>
                                      <p:cBhvr override="childStyle">
                                        <p:cTn id="17" dur="indefinite"/>
                                        <p:tgtEl>
                                          <p:spTgt spid="4106"/>
                                        </p:tgtEl>
                                        <p:attrNameLst>
                                          <p:attrName>style.fontStyle</p:attrName>
                                        </p:attrNameLst>
                                      </p:cBhvr>
                                      <p:to>
                                        <p:strVal val="normal"/>
                                      </p:to>
                                    </p:set>
                                    <p:set>
                                      <p:cBhvr override="childStyle">
                                        <p:cTn id="18" dur="indefinite"/>
                                        <p:tgtEl>
                                          <p:spTgt spid="4106"/>
                                        </p:tgtEl>
                                        <p:attrNameLst>
                                          <p:attrName>style.fontWeight</p:attrName>
                                        </p:attrNameLst>
                                      </p:cBhvr>
                                      <p:to>
                                        <p:strVal val="bold"/>
                                      </p:to>
                                    </p:set>
                                    <p:set>
                                      <p:cBhvr override="childStyle">
                                        <p:cTn id="19" dur="indefinite"/>
                                        <p:tgtEl>
                                          <p:spTgt spid="4106"/>
                                        </p:tgtEl>
                                        <p:attrNameLst>
                                          <p:attrName>style.textDecorationUnderline</p:attrName>
                                        </p:attrNameLst>
                                      </p:cBhvr>
                                      <p:to>
                                        <p:strVal val="fals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mph" presetSubtype="0" fill="hold" nodeType="clickEffect">
                                  <p:stCondLst>
                                    <p:cond delay="0"/>
                                  </p:stCondLst>
                                  <p:childTnLst>
                                    <p:animRot by="21600000">
                                      <p:cBhvr>
                                        <p:cTn id="23" dur="2000" fill="hold"/>
                                        <p:tgtEl>
                                          <p:spTgt spid="4101"/>
                                        </p:tgtEl>
                                        <p:attrNameLst>
                                          <p:attrName>r</p:attrName>
                                        </p:attrNameLst>
                                      </p:cBhvr>
                                    </p:animRo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mph" presetSubtype="1" grpId="0" nodeType="clickEffect">
                                  <p:stCondLst>
                                    <p:cond delay="0"/>
                                  </p:stCondLst>
                                  <p:childTnLst>
                                    <p:set>
                                      <p:cBhvr override="childStyle">
                                        <p:cTn id="27" dur="indefinite"/>
                                        <p:tgtEl>
                                          <p:spTgt spid="4107"/>
                                        </p:tgtEl>
                                        <p:attrNameLst>
                                          <p:attrName>style.fontStyle</p:attrName>
                                        </p:attrNameLst>
                                      </p:cBhvr>
                                      <p:to>
                                        <p:strVal val="normal"/>
                                      </p:to>
                                    </p:set>
                                    <p:set>
                                      <p:cBhvr override="childStyle">
                                        <p:cTn id="28" dur="indefinite"/>
                                        <p:tgtEl>
                                          <p:spTgt spid="4107"/>
                                        </p:tgtEl>
                                        <p:attrNameLst>
                                          <p:attrName>style.fontWeight</p:attrName>
                                        </p:attrNameLst>
                                      </p:cBhvr>
                                      <p:to>
                                        <p:strVal val="bold"/>
                                      </p:to>
                                    </p:set>
                                    <p:set>
                                      <p:cBhvr override="childStyle">
                                        <p:cTn id="29" dur="indefinite"/>
                                        <p:tgtEl>
                                          <p:spTgt spid="4107"/>
                                        </p:tgtEl>
                                        <p:attrNameLst>
                                          <p:attrName>style.textDecorationUnderline</p:attrName>
                                        </p:attrNameLst>
                                      </p:cBhvr>
                                      <p:to>
                                        <p:strVal val="fals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8" presetClass="emph" presetSubtype="0" fill="hold" nodeType="clickEffect">
                                  <p:stCondLst>
                                    <p:cond delay="0"/>
                                  </p:stCondLst>
                                  <p:childTnLst>
                                    <p:animRot by="21600000">
                                      <p:cBhvr>
                                        <p:cTn id="33" dur="2000" fill="hold"/>
                                        <p:tgtEl>
                                          <p:spTgt spid="4102"/>
                                        </p:tgtEl>
                                        <p:attrNameLst>
                                          <p:attrName>r</p:attrName>
                                        </p:attrNameLst>
                                      </p:cBhvr>
                                    </p:animRo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mph" presetSubtype="1" grpId="0" nodeType="clickEffect">
                                  <p:stCondLst>
                                    <p:cond delay="0"/>
                                  </p:stCondLst>
                                  <p:childTnLst>
                                    <p:set>
                                      <p:cBhvr override="childStyle">
                                        <p:cTn id="37" dur="indefinite"/>
                                        <p:tgtEl>
                                          <p:spTgt spid="4108"/>
                                        </p:tgtEl>
                                        <p:attrNameLst>
                                          <p:attrName>style.fontStyle</p:attrName>
                                        </p:attrNameLst>
                                      </p:cBhvr>
                                      <p:to>
                                        <p:strVal val="normal"/>
                                      </p:to>
                                    </p:set>
                                    <p:set>
                                      <p:cBhvr override="childStyle">
                                        <p:cTn id="38" dur="indefinite"/>
                                        <p:tgtEl>
                                          <p:spTgt spid="4108"/>
                                        </p:tgtEl>
                                        <p:attrNameLst>
                                          <p:attrName>style.fontWeight</p:attrName>
                                        </p:attrNameLst>
                                      </p:cBhvr>
                                      <p:to>
                                        <p:strVal val="bold"/>
                                      </p:to>
                                    </p:set>
                                    <p:set>
                                      <p:cBhvr override="childStyle">
                                        <p:cTn id="39" dur="indefinite"/>
                                        <p:tgtEl>
                                          <p:spTgt spid="4108"/>
                                        </p:tgtEl>
                                        <p:attrNameLst>
                                          <p:attrName>style.textDecorationUnderline</p:attrName>
                                        </p:attrNameLst>
                                      </p:cBhvr>
                                      <p:to>
                                        <p:strVal val="fals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8" presetClass="emph" presetSubtype="0" fill="hold" nodeType="clickEffect">
                                  <p:stCondLst>
                                    <p:cond delay="0"/>
                                  </p:stCondLst>
                                  <p:childTnLst>
                                    <p:animRot by="21600000">
                                      <p:cBhvr>
                                        <p:cTn id="43" dur="2000" fill="hold"/>
                                        <p:tgtEl>
                                          <p:spTgt spid="410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9" grpId="0" build="p"/>
      <p:bldP spid="4106" grpId="0"/>
      <p:bldP spid="4107" grpId="0"/>
      <p:bldP spid="4108"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sklenariko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426" y="404814"/>
            <a:ext cx="2049463" cy="30956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n07353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26" y="3716339"/>
            <a:ext cx="3313113" cy="256063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n07353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114" y="3357563"/>
            <a:ext cx="2287587" cy="2952750"/>
          </a:xfrm>
          <a:prstGeom prst="rect">
            <a:avLst/>
          </a:prstGeom>
          <a:noFill/>
          <a:extLst>
            <a:ext uri="{909E8E84-426E-40DD-AFC4-6F175D3DCCD1}">
              <a14:hiddenFill xmlns:a14="http://schemas.microsoft.com/office/drawing/2010/main">
                <a:solidFill>
                  <a:srgbClr val="FFFFFF"/>
                </a:solidFill>
              </a14:hiddenFill>
            </a:ext>
          </a:extLst>
        </p:spPr>
      </p:pic>
      <p:sp>
        <p:nvSpPr>
          <p:cNvPr id="5130" name="AutoShape 10"/>
          <p:cNvSpPr>
            <a:spLocks noGrp="1" noChangeArrowheads="1"/>
          </p:cNvSpPr>
          <p:nvPr>
            <p:ph type="title"/>
          </p:nvPr>
        </p:nvSpPr>
        <p:spPr>
          <a:xfrm>
            <a:off x="2424114" y="836613"/>
            <a:ext cx="4967287" cy="855662"/>
          </a:xfrm>
        </p:spPr>
        <p:txBody>
          <a:bodyPr/>
          <a:lstStyle/>
          <a:p>
            <a:r>
              <a:rPr lang="cs-CZ" altLang="cs-CZ"/>
              <a:t>POVINNÁ SESTAVA</a:t>
            </a:r>
          </a:p>
        </p:txBody>
      </p:sp>
      <p:sp>
        <p:nvSpPr>
          <p:cNvPr id="5131" name="Text Box 11"/>
          <p:cNvSpPr txBox="1">
            <a:spLocks noChangeArrowheads="1"/>
          </p:cNvSpPr>
          <p:nvPr/>
        </p:nvSpPr>
        <p:spPr bwMode="auto">
          <a:xfrm>
            <a:off x="2782888" y="2997200"/>
            <a:ext cx="12255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3200"/>
              <a:t>Stoj</a:t>
            </a:r>
          </a:p>
        </p:txBody>
      </p:sp>
      <p:sp>
        <p:nvSpPr>
          <p:cNvPr id="5132" name="Text Box 12"/>
          <p:cNvSpPr txBox="1">
            <a:spLocks noChangeArrowheads="1"/>
          </p:cNvSpPr>
          <p:nvPr/>
        </p:nvSpPr>
        <p:spPr bwMode="auto">
          <a:xfrm>
            <a:off x="2782889" y="3644900"/>
            <a:ext cx="17287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3200"/>
              <a:t>Odskok</a:t>
            </a:r>
          </a:p>
        </p:txBody>
      </p:sp>
      <p:sp>
        <p:nvSpPr>
          <p:cNvPr id="5133" name="Text Box 13"/>
          <p:cNvSpPr txBox="1">
            <a:spLocks noChangeArrowheads="1"/>
          </p:cNvSpPr>
          <p:nvPr/>
        </p:nvSpPr>
        <p:spPr bwMode="auto">
          <a:xfrm>
            <a:off x="2782888" y="2349500"/>
            <a:ext cx="15113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3200"/>
              <a:t>Střih</a:t>
            </a:r>
          </a:p>
        </p:txBody>
      </p:sp>
    </p:spTree>
    <p:extLst>
      <p:ext uri="{BB962C8B-B14F-4D97-AF65-F5344CB8AC3E}">
        <p14:creationId xmlns:p14="http://schemas.microsoft.com/office/powerpoint/2010/main" val="279944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5130"/>
                                        </p:tgtEl>
                                        <p:attrNameLst>
                                          <p:attrName>style.visibility</p:attrName>
                                        </p:attrNameLst>
                                      </p:cBhvr>
                                      <p:to>
                                        <p:strVal val="visible"/>
                                      </p:to>
                                    </p:set>
                                    <p:animEffect transition="in" filter="randombar(vertical)">
                                      <p:cBhvr>
                                        <p:cTn id="7" dur="1000"/>
                                        <p:tgtEl>
                                          <p:spTgt spid="51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mph" presetSubtype="1" grpId="0" nodeType="clickEffect">
                                  <p:stCondLst>
                                    <p:cond delay="0"/>
                                  </p:stCondLst>
                                  <p:childTnLst>
                                    <p:set>
                                      <p:cBhvr override="childStyle">
                                        <p:cTn id="11" dur="indefinite"/>
                                        <p:tgtEl>
                                          <p:spTgt spid="5133"/>
                                        </p:tgtEl>
                                        <p:attrNameLst>
                                          <p:attrName>style.fontStyle</p:attrName>
                                        </p:attrNameLst>
                                      </p:cBhvr>
                                      <p:to>
                                        <p:strVal val="normal"/>
                                      </p:to>
                                    </p:set>
                                    <p:set>
                                      <p:cBhvr override="childStyle">
                                        <p:cTn id="12" dur="indefinite"/>
                                        <p:tgtEl>
                                          <p:spTgt spid="5133"/>
                                        </p:tgtEl>
                                        <p:attrNameLst>
                                          <p:attrName>style.fontWeight</p:attrName>
                                        </p:attrNameLst>
                                      </p:cBhvr>
                                      <p:to>
                                        <p:strVal val="bold"/>
                                      </p:to>
                                    </p:set>
                                    <p:set>
                                      <p:cBhvr override="childStyle">
                                        <p:cTn id="13" dur="indefinite"/>
                                        <p:tgtEl>
                                          <p:spTgt spid="5133"/>
                                        </p:tgtEl>
                                        <p:attrNameLst>
                                          <p:attrName>style.textDecorationUnderline</p:attrName>
                                        </p:attrNameLst>
                                      </p:cBhvr>
                                      <p:to>
                                        <p:strVal val="fals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mph" presetSubtype="0" fill="hold" nodeType="clickEffect">
                                  <p:stCondLst>
                                    <p:cond delay="0"/>
                                  </p:stCondLst>
                                  <p:childTnLst>
                                    <p:animRot by="21600000">
                                      <p:cBhvr>
                                        <p:cTn id="17" dur="2000" fill="hold"/>
                                        <p:tgtEl>
                                          <p:spTgt spid="5125"/>
                                        </p:tgtEl>
                                        <p:attrNameLst>
                                          <p:attrName>r</p:attrName>
                                        </p:attrNameLst>
                                      </p:cBhvr>
                                    </p:animRo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mph" presetSubtype="1" grpId="0" nodeType="clickEffect">
                                  <p:stCondLst>
                                    <p:cond delay="0"/>
                                  </p:stCondLst>
                                  <p:childTnLst>
                                    <p:set>
                                      <p:cBhvr override="childStyle">
                                        <p:cTn id="21" dur="indefinite"/>
                                        <p:tgtEl>
                                          <p:spTgt spid="5131"/>
                                        </p:tgtEl>
                                        <p:attrNameLst>
                                          <p:attrName>style.fontStyle</p:attrName>
                                        </p:attrNameLst>
                                      </p:cBhvr>
                                      <p:to>
                                        <p:strVal val="normal"/>
                                      </p:to>
                                    </p:set>
                                    <p:set>
                                      <p:cBhvr override="childStyle">
                                        <p:cTn id="22" dur="indefinite"/>
                                        <p:tgtEl>
                                          <p:spTgt spid="5131"/>
                                        </p:tgtEl>
                                        <p:attrNameLst>
                                          <p:attrName>style.fontWeight</p:attrName>
                                        </p:attrNameLst>
                                      </p:cBhvr>
                                      <p:to>
                                        <p:strVal val="bold"/>
                                      </p:to>
                                    </p:set>
                                    <p:set>
                                      <p:cBhvr override="childStyle">
                                        <p:cTn id="23" dur="indefinite"/>
                                        <p:tgtEl>
                                          <p:spTgt spid="5131"/>
                                        </p:tgtEl>
                                        <p:attrNameLst>
                                          <p:attrName>style.textDecorationUnderline</p:attrName>
                                        </p:attrNameLst>
                                      </p:cBhvr>
                                      <p:to>
                                        <p:strVal val="fals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mph" presetSubtype="0" fill="hold" nodeType="clickEffect">
                                  <p:stCondLst>
                                    <p:cond delay="0"/>
                                  </p:stCondLst>
                                  <p:childTnLst>
                                    <p:animRot by="21600000">
                                      <p:cBhvr>
                                        <p:cTn id="27" dur="2000" fill="hold"/>
                                        <p:tgtEl>
                                          <p:spTgt spid="5128"/>
                                        </p:tgtEl>
                                        <p:attrNameLst>
                                          <p:attrName>r</p:attrName>
                                        </p:attrNameLst>
                                      </p:cBhvr>
                                    </p:animRo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mph" presetSubtype="1" grpId="0" nodeType="clickEffect">
                                  <p:stCondLst>
                                    <p:cond delay="0"/>
                                  </p:stCondLst>
                                  <p:childTnLst>
                                    <p:set>
                                      <p:cBhvr override="childStyle">
                                        <p:cTn id="31" dur="indefinite"/>
                                        <p:tgtEl>
                                          <p:spTgt spid="5132"/>
                                        </p:tgtEl>
                                        <p:attrNameLst>
                                          <p:attrName>style.fontStyle</p:attrName>
                                        </p:attrNameLst>
                                      </p:cBhvr>
                                      <p:to>
                                        <p:strVal val="normal"/>
                                      </p:to>
                                    </p:set>
                                    <p:set>
                                      <p:cBhvr override="childStyle">
                                        <p:cTn id="32" dur="indefinite"/>
                                        <p:tgtEl>
                                          <p:spTgt spid="5132"/>
                                        </p:tgtEl>
                                        <p:attrNameLst>
                                          <p:attrName>style.fontWeight</p:attrName>
                                        </p:attrNameLst>
                                      </p:cBhvr>
                                      <p:to>
                                        <p:strVal val="bold"/>
                                      </p:to>
                                    </p:set>
                                    <p:set>
                                      <p:cBhvr override="childStyle">
                                        <p:cTn id="33" dur="indefinite"/>
                                        <p:tgtEl>
                                          <p:spTgt spid="5132"/>
                                        </p:tgtEl>
                                        <p:attrNameLst>
                                          <p:attrName>style.textDecorationUnderline</p:attrName>
                                        </p:attrNameLst>
                                      </p:cBhvr>
                                      <p:to>
                                        <p:strVal val="fals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8" presetClass="emph" presetSubtype="0" fill="hold" nodeType="clickEffect">
                                  <p:stCondLst>
                                    <p:cond delay="0"/>
                                  </p:stCondLst>
                                  <p:childTnLst>
                                    <p:animRot by="21600000">
                                      <p:cBhvr>
                                        <p:cTn id="37" dur="2000" fill="hold"/>
                                        <p:tgtEl>
                                          <p:spTgt spid="51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 grpId="0"/>
      <p:bldP spid="5131" grpId="0"/>
      <p:bldP spid="5132" grpId="0"/>
      <p:bldP spid="513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Grp="1" noChangeArrowheads="1"/>
          </p:cNvSpPr>
          <p:nvPr>
            <p:ph type="title"/>
          </p:nvPr>
        </p:nvSpPr>
        <p:spPr>
          <a:xfrm>
            <a:off x="2351089" y="765176"/>
            <a:ext cx="4321175" cy="923925"/>
          </a:xfrm>
        </p:spPr>
        <p:txBody>
          <a:bodyPr>
            <a:normAutofit/>
          </a:bodyPr>
          <a:lstStyle/>
          <a:p>
            <a:r>
              <a:rPr lang="cs-CZ" altLang="cs-CZ"/>
              <a:t>VOLNÁ SESTAVA</a:t>
            </a:r>
          </a:p>
        </p:txBody>
      </p:sp>
      <p:sp>
        <p:nvSpPr>
          <p:cNvPr id="6147" name="Rectangle 3"/>
          <p:cNvSpPr>
            <a:spLocks noGrp="1" noChangeArrowheads="1"/>
          </p:cNvSpPr>
          <p:nvPr>
            <p:ph idx="1"/>
          </p:nvPr>
        </p:nvSpPr>
        <p:spPr>
          <a:xfrm>
            <a:off x="2424113" y="2349500"/>
            <a:ext cx="5543550" cy="4508500"/>
          </a:xfrm>
        </p:spPr>
        <p:txBody>
          <a:bodyPr/>
          <a:lstStyle/>
          <a:p>
            <a:pPr>
              <a:lnSpc>
                <a:spcPct val="90000"/>
              </a:lnSpc>
            </a:pPr>
            <a:r>
              <a:rPr lang="cs-CZ" altLang="cs-CZ"/>
              <a:t>Časový limit 1 min</a:t>
            </a:r>
          </a:p>
          <a:p>
            <a:pPr>
              <a:lnSpc>
                <a:spcPct val="90000"/>
              </a:lnSpc>
            </a:pPr>
            <a:r>
              <a:rPr lang="cs-CZ" altLang="cs-CZ"/>
              <a:t>Minimálně 7 cviků</a:t>
            </a:r>
          </a:p>
          <a:p>
            <a:pPr>
              <a:lnSpc>
                <a:spcPct val="90000"/>
              </a:lnSpc>
            </a:pPr>
            <a:r>
              <a:rPr lang="cs-CZ" altLang="cs-CZ"/>
              <a:t>10 nejtěžších cviků se  započítává do bodového  hodnocení</a:t>
            </a:r>
          </a:p>
          <a:p>
            <a:pPr>
              <a:lnSpc>
                <a:spcPct val="90000"/>
              </a:lnSpc>
            </a:pPr>
            <a:r>
              <a:rPr lang="cs-CZ" altLang="cs-CZ"/>
              <a:t>Cvičí se s hudebním doprovodem</a:t>
            </a:r>
          </a:p>
          <a:p>
            <a:pPr>
              <a:lnSpc>
                <a:spcPct val="90000"/>
              </a:lnSpc>
            </a:pPr>
            <a:r>
              <a:rPr lang="cs-CZ" altLang="cs-CZ"/>
              <a:t>Hodnotí se obtížnost, technické provedení, choreografie a pravidelnost chodu koně</a:t>
            </a:r>
          </a:p>
          <a:p>
            <a:pPr>
              <a:lnSpc>
                <a:spcPct val="90000"/>
              </a:lnSpc>
            </a:pPr>
            <a:endParaRPr lang="cs-CZ" altLang="cs-CZ" sz="2000"/>
          </a:p>
        </p:txBody>
      </p:sp>
      <p:pic>
        <p:nvPicPr>
          <p:cNvPr id="6148" name="Picture 4" descr="BEST F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3925" y="3789363"/>
            <a:ext cx="1905000" cy="285115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1 kop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163" y="2420938"/>
            <a:ext cx="2487612" cy="2095500"/>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logo_ms2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5725" y="333376"/>
            <a:ext cx="1225550" cy="120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4811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6" name="Picture 4" descr="skupin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314" y="2276476"/>
            <a:ext cx="3571875" cy="4321175"/>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pn07387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9" y="333375"/>
            <a:ext cx="2535237" cy="345598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pn07387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3613" y="333376"/>
            <a:ext cx="2881312" cy="338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19631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wipe(up)">
                                      <p:cBhvr>
                                        <p:cTn id="7" dur="500"/>
                                        <p:tgtEl>
                                          <p:spTgt spid="8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8197"/>
                                        </p:tgtEl>
                                        <p:attrNameLst>
                                          <p:attrName>style.visibility</p:attrName>
                                        </p:attrNameLst>
                                      </p:cBhvr>
                                      <p:to>
                                        <p:strVal val="visible"/>
                                      </p:to>
                                    </p:set>
                                    <p:animEffect transition="in" filter="wipe(up)">
                                      <p:cBhvr>
                                        <p:cTn id="12" dur="500"/>
                                        <p:tgtEl>
                                          <p:spTgt spid="81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wipe(up)">
                                      <p:cBhvr>
                                        <p:cTn id="17"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a:xfrm>
            <a:off x="2495550" y="836614"/>
            <a:ext cx="2514600" cy="852487"/>
          </a:xfrm>
        </p:spPr>
        <p:txBody>
          <a:bodyPr/>
          <a:lstStyle/>
          <a:p>
            <a:r>
              <a:rPr lang="cs-CZ" altLang="cs-CZ"/>
              <a:t>SKUPINA</a:t>
            </a:r>
          </a:p>
        </p:txBody>
      </p:sp>
      <p:sp>
        <p:nvSpPr>
          <p:cNvPr id="7171" name="Rectangle 3"/>
          <p:cNvSpPr>
            <a:spLocks noGrp="1" noChangeArrowheads="1"/>
          </p:cNvSpPr>
          <p:nvPr>
            <p:ph idx="1"/>
          </p:nvPr>
        </p:nvSpPr>
        <p:spPr>
          <a:xfrm>
            <a:off x="2362200" y="2362201"/>
            <a:ext cx="5029200" cy="3514725"/>
          </a:xfrm>
        </p:spPr>
        <p:txBody>
          <a:bodyPr/>
          <a:lstStyle/>
          <a:p>
            <a:r>
              <a:rPr lang="cs-CZ" altLang="cs-CZ"/>
              <a:t>6 cvičenců + 1 náhradník</a:t>
            </a:r>
          </a:p>
          <a:p>
            <a:r>
              <a:rPr lang="cs-CZ" altLang="cs-CZ"/>
              <a:t>Povinná sestava limit 6min</a:t>
            </a:r>
          </a:p>
          <a:p>
            <a:r>
              <a:rPr lang="cs-CZ" altLang="cs-CZ"/>
              <a:t>Volná sestava limit 4 min</a:t>
            </a:r>
          </a:p>
          <a:p>
            <a:r>
              <a:rPr lang="cs-CZ" altLang="cs-CZ"/>
              <a:t>Volná sestava se skládá    ze cviků jednotlivců, dvojic  a trojic</a:t>
            </a:r>
          </a:p>
        </p:txBody>
      </p:sp>
      <p:pic>
        <p:nvPicPr>
          <p:cNvPr id="7173" name="Picture 5" descr="skupin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501" y="3573464"/>
            <a:ext cx="1858963" cy="280828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kup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3925" y="1052514"/>
            <a:ext cx="1906588" cy="287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65330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sk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426" y="549276"/>
            <a:ext cx="2366963" cy="374491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pn07381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549275"/>
            <a:ext cx="2714625" cy="3600450"/>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pn07358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939" y="260351"/>
            <a:ext cx="2130425" cy="323056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pn07362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6500" y="3716339"/>
            <a:ext cx="2192338" cy="292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45414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wipe(left)">
                                      <p:cBhvr>
                                        <p:cTn id="7" dur="500"/>
                                        <p:tgtEl>
                                          <p:spTgt spid="92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223"/>
                                        </p:tgtEl>
                                        <p:attrNameLst>
                                          <p:attrName>style.visibility</p:attrName>
                                        </p:attrNameLst>
                                      </p:cBhvr>
                                      <p:to>
                                        <p:strVal val="visible"/>
                                      </p:to>
                                    </p:set>
                                    <p:animEffect transition="in" filter="wipe(left)">
                                      <p:cBhvr>
                                        <p:cTn id="12" dur="500"/>
                                        <p:tgtEl>
                                          <p:spTgt spid="92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221"/>
                                        </p:tgtEl>
                                        <p:attrNameLst>
                                          <p:attrName>style.visibility</p:attrName>
                                        </p:attrNameLst>
                                      </p:cBhvr>
                                      <p:to>
                                        <p:strVal val="visible"/>
                                      </p:to>
                                    </p:set>
                                    <p:animEffect transition="in" filter="wipe(left)">
                                      <p:cBhvr>
                                        <p:cTn id="17" dur="500"/>
                                        <p:tgtEl>
                                          <p:spTgt spid="92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224"/>
                                        </p:tgtEl>
                                        <p:attrNameLst>
                                          <p:attrName>style.visibility</p:attrName>
                                        </p:attrNameLst>
                                      </p:cBhvr>
                                      <p:to>
                                        <p:strVal val="visible"/>
                                      </p:to>
                                    </p:set>
                                    <p:animEffect transition="in" filter="wipe(left)">
                                      <p:cBhvr>
                                        <p:cTn id="22"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sz="7200" dirty="0"/>
              <a:t>Akrobatická gymnastika</a:t>
            </a:r>
          </a:p>
        </p:txBody>
      </p:sp>
      <p:sp>
        <p:nvSpPr>
          <p:cNvPr id="3" name="Podnadpis 2"/>
          <p:cNvSpPr>
            <a:spLocks noGrp="1"/>
          </p:cNvSpPr>
          <p:nvPr>
            <p:ph type="subTitle" idx="1"/>
          </p:nvPr>
        </p:nvSpPr>
        <p:spPr/>
        <p:txBody>
          <a:bodyPr>
            <a:normAutofit/>
          </a:bodyPr>
          <a:lstStyle/>
          <a:p>
            <a:r>
              <a:rPr lang="cs-CZ" sz="4800" dirty="0"/>
              <a:t>dříve sportovní akrobacie</a:t>
            </a:r>
          </a:p>
        </p:txBody>
      </p:sp>
    </p:spTree>
    <p:extLst>
      <p:ext uri="{BB962C8B-B14F-4D97-AF65-F5344CB8AC3E}">
        <p14:creationId xmlns:p14="http://schemas.microsoft.com/office/powerpoint/2010/main" val="46826122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8" y="1143000"/>
            <a:ext cx="7992888" cy="529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normAutofit fontScale="90000"/>
          </a:bodyPr>
          <a:lstStyle/>
          <a:p>
            <a:pPr algn="ctr"/>
            <a:r>
              <a:rPr lang="cs-CZ" sz="4000" dirty="0"/>
              <a:t>Charakteristika </a:t>
            </a:r>
            <a:br>
              <a:rPr lang="cs-CZ" sz="4000" dirty="0"/>
            </a:br>
            <a:endParaRPr lang="cs-CZ" sz="4000" dirty="0"/>
          </a:p>
        </p:txBody>
      </p:sp>
      <p:sp>
        <p:nvSpPr>
          <p:cNvPr id="3" name="Zástupný symbol pro obsah 2"/>
          <p:cNvSpPr>
            <a:spLocks noGrp="1"/>
          </p:cNvSpPr>
          <p:nvPr>
            <p:ph sz="quarter" idx="13"/>
          </p:nvPr>
        </p:nvSpPr>
        <p:spPr/>
        <p:txBody>
          <a:bodyPr/>
          <a:lstStyle/>
          <a:p>
            <a:r>
              <a:rPr lang="cs-CZ" sz="3200" dirty="0"/>
              <a:t>Gymnastická disciplína</a:t>
            </a:r>
          </a:p>
          <a:p>
            <a:r>
              <a:rPr lang="cs-CZ" sz="3200" dirty="0"/>
              <a:t>Síla, flexibilita, odvaha, spolupráce</a:t>
            </a:r>
          </a:p>
          <a:p>
            <a:r>
              <a:rPr lang="cs-CZ" sz="3200" dirty="0"/>
              <a:t>Gymnastický odpružený koberec 12m x 12m</a:t>
            </a:r>
          </a:p>
          <a:p>
            <a:r>
              <a:rPr lang="cs-CZ" sz="3200" dirty="0"/>
              <a:t>Muži, ženy, smíšené</a:t>
            </a:r>
          </a:p>
          <a:p>
            <a:r>
              <a:rPr lang="cs-CZ" sz="3200" dirty="0"/>
              <a:t>Sestavy s hudbou</a:t>
            </a:r>
          </a:p>
          <a:p>
            <a:pPr marL="0" indent="0">
              <a:buNone/>
            </a:pPr>
            <a:endParaRPr lang="cs-CZ" dirty="0"/>
          </a:p>
        </p:txBody>
      </p:sp>
    </p:spTree>
    <p:extLst>
      <p:ext uri="{BB962C8B-B14F-4D97-AF65-F5344CB8AC3E}">
        <p14:creationId xmlns:p14="http://schemas.microsoft.com/office/powerpoint/2010/main" val="1866079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dirty="0">
                <a:solidFill>
                  <a:srgbClr val="00B050"/>
                </a:solidFill>
              </a:rPr>
              <a:t>Základní gymnastika</a:t>
            </a:r>
            <a:br>
              <a:rPr lang="cs-CZ" dirty="0">
                <a:solidFill>
                  <a:srgbClr val="0070C0"/>
                </a:solidFill>
              </a:rPr>
            </a:br>
            <a:r>
              <a:rPr lang="cs-CZ" dirty="0">
                <a:solidFill>
                  <a:srgbClr val="0070C0"/>
                </a:solidFill>
              </a:rPr>
              <a:t>akrobatická příprava</a:t>
            </a:r>
          </a:p>
        </p:txBody>
      </p:sp>
      <p:sp>
        <p:nvSpPr>
          <p:cNvPr id="3" name="Zástupný symbol pro obsah 2"/>
          <p:cNvSpPr>
            <a:spLocks noGrp="1"/>
          </p:cNvSpPr>
          <p:nvPr>
            <p:ph idx="1"/>
          </p:nvPr>
        </p:nvSpPr>
        <p:spPr/>
        <p:txBody>
          <a:bodyPr>
            <a:normAutofit lnSpcReduction="10000"/>
          </a:bodyPr>
          <a:lstStyle/>
          <a:p>
            <a:r>
              <a:rPr lang="cs-CZ" dirty="0"/>
              <a:t>Motoricko-funkční příprava</a:t>
            </a:r>
          </a:p>
          <a:p>
            <a:r>
              <a:rPr lang="cs-CZ" dirty="0"/>
              <a:t>Zpevňovací příprava</a:t>
            </a:r>
          </a:p>
          <a:p>
            <a:r>
              <a:rPr lang="cs-CZ" dirty="0"/>
              <a:t>Podporová příprava</a:t>
            </a:r>
          </a:p>
          <a:p>
            <a:r>
              <a:rPr lang="cs-CZ" dirty="0"/>
              <a:t>Odrazová příprava</a:t>
            </a:r>
          </a:p>
          <a:p>
            <a:r>
              <a:rPr lang="cs-CZ" dirty="0" err="1"/>
              <a:t>Doskoková</a:t>
            </a:r>
            <a:r>
              <a:rPr lang="cs-CZ" dirty="0"/>
              <a:t> příprava</a:t>
            </a:r>
          </a:p>
          <a:p>
            <a:r>
              <a:rPr lang="cs-CZ" dirty="0"/>
              <a:t>Rotační příprava</a:t>
            </a:r>
          </a:p>
          <a:p>
            <a:endParaRPr lang="cs-CZ" dirty="0"/>
          </a:p>
          <a:p>
            <a:r>
              <a:rPr lang="cs-CZ" dirty="0"/>
              <a:t>Využití náčiní </a:t>
            </a:r>
          </a:p>
          <a:p>
            <a:pPr>
              <a:buNone/>
            </a:pPr>
            <a:r>
              <a:rPr lang="cs-CZ" dirty="0"/>
              <a:t>a nářadí v motoricko-funkční přípravě </a:t>
            </a:r>
          </a:p>
          <a:p>
            <a:endParaRPr lang="cs-CZ" dirty="0"/>
          </a:p>
        </p:txBody>
      </p:sp>
      <p:pic>
        <p:nvPicPr>
          <p:cNvPr id="4" name="Picture 3" descr="C:\Users\Uživatel\Downloads\polohy.jpg"/>
          <p:cNvPicPr>
            <a:picLocks noChangeAspect="1" noChangeArrowheads="1"/>
          </p:cNvPicPr>
          <p:nvPr/>
        </p:nvPicPr>
        <p:blipFill>
          <a:blip r:embed="rId2" cstate="print"/>
          <a:srcRect/>
          <a:stretch>
            <a:fillRect/>
          </a:stretch>
        </p:blipFill>
        <p:spPr bwMode="auto">
          <a:xfrm>
            <a:off x="6023992" y="2060848"/>
            <a:ext cx="4644008" cy="3096344"/>
          </a:xfrm>
          <a:prstGeom prst="rect">
            <a:avLst/>
          </a:prstGeom>
          <a:noFill/>
        </p:spPr>
      </p:pic>
    </p:spTree>
    <p:extLst>
      <p:ext uri="{BB962C8B-B14F-4D97-AF65-F5344CB8AC3E}">
        <p14:creationId xmlns:p14="http://schemas.microsoft.com/office/powerpoint/2010/main" val="175000758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89193"/>
            <a:ext cx="4428900" cy="66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lstStyle/>
          <a:p>
            <a:pPr algn="ctr"/>
            <a:r>
              <a:rPr lang="cs-CZ" sz="4800" dirty="0"/>
              <a:t>Charakt</a:t>
            </a:r>
            <a:r>
              <a:rPr lang="cs-CZ" sz="4800" dirty="0">
                <a:solidFill>
                  <a:schemeClr val="bg1"/>
                </a:solidFill>
              </a:rPr>
              <a:t>eristika</a:t>
            </a:r>
          </a:p>
        </p:txBody>
      </p:sp>
      <p:sp>
        <p:nvSpPr>
          <p:cNvPr id="3" name="Zástupný symbol pro obsah 2"/>
          <p:cNvSpPr>
            <a:spLocks noGrp="1"/>
          </p:cNvSpPr>
          <p:nvPr>
            <p:ph sz="quarter" idx="13"/>
          </p:nvPr>
        </p:nvSpPr>
        <p:spPr/>
        <p:txBody>
          <a:bodyPr/>
          <a:lstStyle/>
          <a:p>
            <a:r>
              <a:rPr lang="cs-CZ" dirty="0"/>
              <a:t>Sestavy: statická, dynamická, smíšená</a:t>
            </a:r>
          </a:p>
          <a:p>
            <a:pPr lvl="1"/>
            <a:r>
              <a:rPr lang="cs-CZ" dirty="0"/>
              <a:t>Statická – silové prvky, výdrže (3s)</a:t>
            </a:r>
          </a:p>
          <a:p>
            <a:pPr marL="457200" lvl="1" indent="0">
              <a:buNone/>
            </a:pPr>
            <a:r>
              <a:rPr lang="cs-CZ" dirty="0"/>
              <a:t>	 (lidská pyramida) – min. 6 </a:t>
            </a:r>
            <a:r>
              <a:rPr lang="cs-CZ" dirty="0" err="1"/>
              <a:t>spol.prvků</a:t>
            </a:r>
            <a:endParaRPr lang="cs-CZ" dirty="0"/>
          </a:p>
          <a:p>
            <a:pPr lvl="1"/>
            <a:r>
              <a:rPr lang="cs-CZ" dirty="0"/>
              <a:t>Dynamické – prvky předváděné v tempu</a:t>
            </a:r>
          </a:p>
          <a:p>
            <a:pPr marL="457200" lvl="1" indent="0">
              <a:buNone/>
            </a:pPr>
            <a:r>
              <a:rPr lang="cs-CZ" dirty="0"/>
              <a:t>	 (přemety, salta, piruety)</a:t>
            </a:r>
          </a:p>
          <a:p>
            <a:pPr lvl="1"/>
            <a:r>
              <a:rPr lang="cs-CZ" dirty="0"/>
              <a:t>Smíšené - kombinací statických </a:t>
            </a:r>
          </a:p>
          <a:p>
            <a:pPr marL="457200" lvl="1" indent="0">
              <a:buNone/>
            </a:pPr>
            <a:r>
              <a:rPr lang="cs-CZ" dirty="0"/>
              <a:t>	a dynamických prvků</a:t>
            </a:r>
          </a:p>
          <a:p>
            <a:pPr marL="457200" lvl="1" indent="0">
              <a:buNone/>
            </a:pPr>
            <a:endParaRPr lang="cs-CZ" dirty="0"/>
          </a:p>
          <a:p>
            <a:r>
              <a:rPr lang="cs-CZ" dirty="0"/>
              <a:t>Délka sestavy – 2,5 min</a:t>
            </a:r>
          </a:p>
          <a:p>
            <a:pPr marL="0" indent="0">
              <a:buNone/>
            </a:pPr>
            <a:endParaRPr lang="cs-CZ" dirty="0"/>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46744353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5400" dirty="0"/>
              <a:t>Kategorie</a:t>
            </a:r>
          </a:p>
        </p:txBody>
      </p:sp>
      <p:sp>
        <p:nvSpPr>
          <p:cNvPr id="3" name="Zástupný symbol pro obsah 2"/>
          <p:cNvSpPr>
            <a:spLocks noGrp="1"/>
          </p:cNvSpPr>
          <p:nvPr>
            <p:ph sz="quarter" idx="13"/>
          </p:nvPr>
        </p:nvSpPr>
        <p:spPr/>
        <p:txBody>
          <a:bodyPr>
            <a:normAutofit/>
          </a:bodyPr>
          <a:lstStyle/>
          <a:p>
            <a:r>
              <a:rPr lang="cs-CZ" sz="4000" dirty="0"/>
              <a:t>mužské páry</a:t>
            </a:r>
          </a:p>
          <a:p>
            <a:r>
              <a:rPr lang="cs-CZ" sz="4000" dirty="0"/>
              <a:t>ženské páry</a:t>
            </a:r>
          </a:p>
          <a:p>
            <a:r>
              <a:rPr lang="cs-CZ" sz="4000" dirty="0"/>
              <a:t>smíšené páry</a:t>
            </a:r>
          </a:p>
          <a:p>
            <a:r>
              <a:rPr lang="cs-CZ" sz="4000" dirty="0"/>
              <a:t>ženské trojice</a:t>
            </a:r>
          </a:p>
          <a:p>
            <a:r>
              <a:rPr lang="cs-CZ" sz="4000" dirty="0"/>
              <a:t>mužské čtveřice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7968" y="1556792"/>
            <a:ext cx="4656370" cy="4822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1886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4400" dirty="0"/>
              <a:t>Hodnocení</a:t>
            </a:r>
          </a:p>
        </p:txBody>
      </p:sp>
      <p:sp>
        <p:nvSpPr>
          <p:cNvPr id="3" name="Zástupný symbol pro obsah 2"/>
          <p:cNvSpPr>
            <a:spLocks noGrp="1"/>
          </p:cNvSpPr>
          <p:nvPr>
            <p:ph sz="quarter" idx="13"/>
          </p:nvPr>
        </p:nvSpPr>
        <p:spPr/>
        <p:txBody>
          <a:bodyPr>
            <a:normAutofit/>
          </a:bodyPr>
          <a:lstStyle/>
          <a:p>
            <a:r>
              <a:rPr lang="cs-CZ" sz="3200" dirty="0"/>
              <a:t>Obtížnost – předepsaná obtížnost, maximum 10 bodů</a:t>
            </a:r>
          </a:p>
          <a:p>
            <a:r>
              <a:rPr lang="cs-CZ" sz="3200" dirty="0"/>
              <a:t>Provedení – technické srážky z hodnoty 10 bodů </a:t>
            </a:r>
          </a:p>
          <a:p>
            <a:r>
              <a:rPr lang="cs-CZ" sz="3200" dirty="0"/>
              <a:t>Umělecký dojem – maximum 10 bodů</a:t>
            </a:r>
          </a:p>
          <a:p>
            <a:endParaRPr lang="cs-CZ" sz="3200" dirty="0"/>
          </a:p>
          <a:p>
            <a:r>
              <a:rPr lang="cs-CZ" sz="3200" dirty="0"/>
              <a:t>Maximální známka 30 bodů</a:t>
            </a:r>
          </a:p>
          <a:p>
            <a:endParaRPr lang="cs-CZ" sz="3200" dirty="0"/>
          </a:p>
          <a:p>
            <a:r>
              <a:rPr lang="cs-CZ" sz="3200" dirty="0"/>
              <a:t>Rozhodčí všech panelů sedí vedle sebe</a:t>
            </a:r>
          </a:p>
          <a:p>
            <a:endParaRPr lang="cs-CZ" dirty="0"/>
          </a:p>
        </p:txBody>
      </p:sp>
    </p:spTree>
    <p:extLst>
      <p:ext uri="{BB962C8B-B14F-4D97-AF65-F5344CB8AC3E}">
        <p14:creationId xmlns:p14="http://schemas.microsoft.com/office/powerpoint/2010/main" val="11091907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4000" dirty="0"/>
              <a:t>Soutěže</a:t>
            </a:r>
          </a:p>
        </p:txBody>
      </p:sp>
      <p:sp>
        <p:nvSpPr>
          <p:cNvPr id="3" name="Zástupný symbol pro obsah 2"/>
          <p:cNvSpPr>
            <a:spLocks noGrp="1"/>
          </p:cNvSpPr>
          <p:nvPr>
            <p:ph sz="quarter" idx="13"/>
          </p:nvPr>
        </p:nvSpPr>
        <p:spPr/>
        <p:txBody>
          <a:bodyPr/>
          <a:lstStyle/>
          <a:p>
            <a:r>
              <a:rPr lang="cs-CZ" sz="4000" dirty="0"/>
              <a:t>Moskva 1974 – první MS</a:t>
            </a:r>
          </a:p>
          <a:p>
            <a:r>
              <a:rPr lang="cs-CZ" sz="4000" dirty="0"/>
              <a:t>ME – každé dva roky - liché</a:t>
            </a:r>
          </a:p>
          <a:p>
            <a:r>
              <a:rPr lang="cs-CZ" sz="4000" dirty="0"/>
              <a:t>MS – každé dva roky - sudé</a:t>
            </a:r>
          </a:p>
          <a:p>
            <a:r>
              <a:rPr lang="cs-CZ" sz="4000" dirty="0"/>
              <a:t>Národní mistrovství</a:t>
            </a:r>
          </a:p>
          <a:p>
            <a:endParaRPr lang="cs-CZ" dirty="0"/>
          </a:p>
        </p:txBody>
      </p:sp>
    </p:spTree>
    <p:extLst>
      <p:ext uri="{BB962C8B-B14F-4D97-AF65-F5344CB8AC3E}">
        <p14:creationId xmlns:p14="http://schemas.microsoft.com/office/powerpoint/2010/main" val="124930160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4400" dirty="0"/>
              <a:t>Organizace</a:t>
            </a:r>
          </a:p>
        </p:txBody>
      </p:sp>
      <p:sp>
        <p:nvSpPr>
          <p:cNvPr id="3" name="Zástupný symbol pro obsah 2"/>
          <p:cNvSpPr>
            <a:spLocks noGrp="1"/>
          </p:cNvSpPr>
          <p:nvPr>
            <p:ph sz="quarter" idx="13"/>
          </p:nvPr>
        </p:nvSpPr>
        <p:spPr/>
        <p:txBody>
          <a:bodyPr>
            <a:normAutofit/>
          </a:bodyPr>
          <a:lstStyle/>
          <a:p>
            <a:r>
              <a:rPr lang="cs-CZ" sz="3200" dirty="0"/>
              <a:t>Česká gymnastická federace – ČGF</a:t>
            </a:r>
          </a:p>
          <a:p>
            <a:r>
              <a:rPr lang="cs-CZ" sz="3200" dirty="0" err="1"/>
              <a:t>Fédération</a:t>
            </a:r>
            <a:r>
              <a:rPr lang="cs-CZ" sz="3200" dirty="0"/>
              <a:t> </a:t>
            </a:r>
            <a:r>
              <a:rPr lang="cs-CZ" sz="3200" dirty="0" err="1"/>
              <a:t>Internationale</a:t>
            </a:r>
            <a:r>
              <a:rPr lang="cs-CZ" sz="3200" dirty="0"/>
              <a:t> de </a:t>
            </a:r>
            <a:r>
              <a:rPr lang="cs-CZ" sz="3200" dirty="0" err="1"/>
              <a:t>Gymnastique</a:t>
            </a:r>
            <a:r>
              <a:rPr lang="cs-CZ" sz="3200" dirty="0"/>
              <a:t> – FIG</a:t>
            </a:r>
          </a:p>
          <a:p>
            <a:endParaRPr lang="cs-CZ" sz="3200" dirty="0"/>
          </a:p>
        </p:txBody>
      </p:sp>
    </p:spTree>
    <p:extLst>
      <p:ext uri="{BB962C8B-B14F-4D97-AF65-F5344CB8AC3E}">
        <p14:creationId xmlns:p14="http://schemas.microsoft.com/office/powerpoint/2010/main" val="80842505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4800" dirty="0"/>
              <a:t>Komerční využití</a:t>
            </a:r>
          </a:p>
        </p:txBody>
      </p:sp>
      <p:sp>
        <p:nvSpPr>
          <p:cNvPr id="3" name="Zástupný symbol pro obsah 2"/>
          <p:cNvSpPr>
            <a:spLocks noGrp="1"/>
          </p:cNvSpPr>
          <p:nvPr>
            <p:ph sz="quarter" idx="13"/>
          </p:nvPr>
        </p:nvSpPr>
        <p:spPr>
          <a:xfrm>
            <a:off x="1991544" y="1556793"/>
            <a:ext cx="7924800" cy="4114800"/>
          </a:xfrm>
        </p:spPr>
        <p:txBody>
          <a:bodyPr/>
          <a:lstStyle/>
          <a:p>
            <a:endParaRPr lang="cs-CZ"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794" y="1556793"/>
            <a:ext cx="8355662" cy="4420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2423593" y="3244335"/>
            <a:ext cx="6835293" cy="584775"/>
          </a:xfrm>
          <a:prstGeom prst="rect">
            <a:avLst/>
          </a:prstGeom>
        </p:spPr>
        <p:txBody>
          <a:bodyPr wrap="square">
            <a:spAutoFit/>
          </a:bodyPr>
          <a:lstStyle/>
          <a:p>
            <a:pPr algn="ctr"/>
            <a:r>
              <a:rPr lang="cs-CZ" sz="3200" b="1" dirty="0">
                <a:solidFill>
                  <a:schemeClr val="bg1"/>
                </a:solidFill>
              </a:rPr>
              <a:t>Česko Slovensko má talent</a:t>
            </a:r>
          </a:p>
        </p:txBody>
      </p:sp>
      <p:sp>
        <p:nvSpPr>
          <p:cNvPr id="5" name="Obdélník 4"/>
          <p:cNvSpPr/>
          <p:nvPr/>
        </p:nvSpPr>
        <p:spPr>
          <a:xfrm>
            <a:off x="5572020" y="4581129"/>
            <a:ext cx="1383712" cy="461665"/>
          </a:xfrm>
          <a:prstGeom prst="rect">
            <a:avLst/>
          </a:prstGeom>
        </p:spPr>
        <p:txBody>
          <a:bodyPr wrap="none">
            <a:spAutoFit/>
          </a:bodyPr>
          <a:lstStyle/>
          <a:p>
            <a:r>
              <a:rPr lang="cs-CZ" sz="2400" b="1" dirty="0" err="1">
                <a:solidFill>
                  <a:srgbClr val="FF0000"/>
                </a:solidFill>
              </a:rPr>
              <a:t>DaeMen</a:t>
            </a:r>
            <a:endParaRPr lang="cs-CZ" sz="2400" b="1" dirty="0">
              <a:solidFill>
                <a:srgbClr val="FF0000"/>
              </a:solidFill>
            </a:endParaRPr>
          </a:p>
        </p:txBody>
      </p:sp>
    </p:spTree>
    <p:extLst>
      <p:ext uri="{BB962C8B-B14F-4D97-AF65-F5344CB8AC3E}">
        <p14:creationId xmlns:p14="http://schemas.microsoft.com/office/powerpoint/2010/main" val="177200808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6000" dirty="0"/>
              <a:t>ukázky</a:t>
            </a:r>
          </a:p>
        </p:txBody>
      </p:sp>
      <p:sp>
        <p:nvSpPr>
          <p:cNvPr id="3" name="Zástupný symbol pro obsah 2"/>
          <p:cNvSpPr>
            <a:spLocks noGrp="1"/>
          </p:cNvSpPr>
          <p:nvPr>
            <p:ph sz="quarter" idx="13"/>
          </p:nvPr>
        </p:nvSpPr>
        <p:spPr/>
        <p:txBody>
          <a:bodyPr/>
          <a:lstStyle/>
          <a:p>
            <a:r>
              <a:rPr lang="cs-CZ" dirty="0">
                <a:hlinkClick r:id="rId2"/>
              </a:rPr>
              <a:t>https://www.youtube.com/watch?v=fHOsbA53_W8</a:t>
            </a:r>
            <a:endParaRPr lang="cs-CZ" dirty="0"/>
          </a:p>
          <a:p>
            <a:r>
              <a:rPr lang="cs-CZ" dirty="0">
                <a:hlinkClick r:id="rId3"/>
              </a:rPr>
              <a:t>https://www.ceskatelevize.cz/porady/10162155147-gymnastika/21147129724/</a:t>
            </a:r>
            <a:endParaRPr lang="cs-CZ" dirty="0"/>
          </a:p>
          <a:p>
            <a:r>
              <a:rPr lang="cs-CZ" dirty="0">
                <a:hlinkClick r:id="rId4"/>
              </a:rPr>
              <a:t>https://www.youtube.com/watch?v=j0j3WV3tkWY</a:t>
            </a:r>
            <a:endParaRPr lang="cs-CZ" dirty="0"/>
          </a:p>
          <a:p>
            <a:r>
              <a:rPr lang="cs-CZ" dirty="0">
                <a:hlinkClick r:id="rId5"/>
              </a:rPr>
              <a:t>https://www.youtube.com/watch?v=0a36XZmeY-A</a:t>
            </a:r>
            <a:endParaRPr lang="cs-CZ" dirty="0"/>
          </a:p>
          <a:p>
            <a:endParaRPr lang="cs-CZ" dirty="0"/>
          </a:p>
        </p:txBody>
      </p:sp>
    </p:spTree>
    <p:extLst>
      <p:ext uri="{BB962C8B-B14F-4D97-AF65-F5344CB8AC3E}">
        <p14:creationId xmlns:p14="http://schemas.microsoft.com/office/powerpoint/2010/main" val="316852455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209800" y="714376"/>
            <a:ext cx="7772400" cy="1571625"/>
          </a:xfrm>
        </p:spPr>
        <p:txBody>
          <a:bodyPr rtlCol="0">
            <a:normAutofit/>
          </a:bodyPr>
          <a:lstStyle/>
          <a:p>
            <a:pPr>
              <a:defRPr/>
            </a:pPr>
            <a:r>
              <a:rPr lang="cs-CZ" dirty="0">
                <a:solidFill>
                  <a:schemeClr val="accent6"/>
                </a:solidFill>
              </a:rPr>
              <a:t>TEAMGYM</a:t>
            </a:r>
          </a:p>
        </p:txBody>
      </p:sp>
      <p:sp>
        <p:nvSpPr>
          <p:cNvPr id="13314" name="Podnadpis 2"/>
          <p:cNvSpPr>
            <a:spLocks noGrp="1"/>
          </p:cNvSpPr>
          <p:nvPr>
            <p:ph type="subTitle" idx="1"/>
          </p:nvPr>
        </p:nvSpPr>
        <p:spPr>
          <a:xfrm>
            <a:off x="2855913" y="4365625"/>
            <a:ext cx="6400800" cy="1752600"/>
          </a:xfrm>
        </p:spPr>
        <p:txBody>
          <a:bodyPr/>
          <a:lstStyle/>
          <a:p>
            <a:pPr eaLnBrk="1" hangingPunct="1"/>
            <a:r>
              <a:rPr lang="cs-CZ" sz="2000" dirty="0">
                <a:solidFill>
                  <a:schemeClr val="bg1"/>
                </a:solidFill>
              </a:rPr>
              <a:t>Prezentace do předmětu </a:t>
            </a:r>
          </a:p>
          <a:p>
            <a:pPr eaLnBrk="1" hangingPunct="1"/>
            <a:r>
              <a:rPr lang="cs-CZ" sz="2000" dirty="0">
                <a:solidFill>
                  <a:schemeClr val="bg1"/>
                </a:solidFill>
              </a:rPr>
              <a:t>Teorie a didaktika gymnastiky a tance</a:t>
            </a:r>
            <a:endParaRPr lang="cs-CZ" sz="2000" i="1" dirty="0">
              <a:solidFill>
                <a:schemeClr val="bg1"/>
              </a:solidFill>
            </a:endParaRPr>
          </a:p>
          <a:p>
            <a:pPr eaLnBrk="1" hangingPunct="1"/>
            <a:endParaRPr lang="cs-CZ" sz="2000" i="1" dirty="0">
              <a:solidFill>
                <a:schemeClr val="bg1"/>
              </a:solidFill>
            </a:endParaRPr>
          </a:p>
          <a:p>
            <a:pPr eaLnBrk="1" hangingPunct="1"/>
            <a:endParaRPr lang="cs-CZ" sz="2000" dirty="0">
              <a:solidFill>
                <a:schemeClr val="bg1"/>
              </a:solidFill>
            </a:endParaRPr>
          </a:p>
        </p:txBody>
      </p:sp>
      <p:pic>
        <p:nvPicPr>
          <p:cNvPr id="13315" name="Picture 2" descr="prev_118"/>
          <p:cNvPicPr>
            <a:picLocks noChangeAspect="1" noChangeArrowheads="1"/>
          </p:cNvPicPr>
          <p:nvPr/>
        </p:nvPicPr>
        <p:blipFill>
          <a:blip r:embed="rId2"/>
          <a:srcRect/>
          <a:stretch>
            <a:fillRect/>
          </a:stretch>
        </p:blipFill>
        <p:spPr bwMode="auto">
          <a:xfrm>
            <a:off x="5159375" y="2565401"/>
            <a:ext cx="1428750" cy="1190625"/>
          </a:xfrm>
          <a:prstGeom prst="rect">
            <a:avLst/>
          </a:prstGeom>
          <a:noFill/>
          <a:ln w="9525">
            <a:noFill/>
            <a:miter lim="800000"/>
            <a:headEnd/>
            <a:tailEnd/>
          </a:ln>
        </p:spPr>
      </p:pic>
    </p:spTree>
    <p:extLst>
      <p:ext uri="{BB962C8B-B14F-4D97-AF65-F5344CB8AC3E}">
        <p14:creationId xmlns:p14="http://schemas.microsoft.com/office/powerpoint/2010/main" val="35472954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normAutofit/>
          </a:bodyPr>
          <a:lstStyle/>
          <a:p>
            <a:pPr>
              <a:defRPr/>
            </a:pPr>
            <a:r>
              <a:rPr lang="cs-CZ" dirty="0">
                <a:solidFill>
                  <a:schemeClr val="accent6"/>
                </a:solidFill>
              </a:rPr>
              <a:t>O </a:t>
            </a:r>
            <a:r>
              <a:rPr lang="cs-CZ" dirty="0" err="1">
                <a:solidFill>
                  <a:schemeClr val="accent6"/>
                </a:solidFill>
              </a:rPr>
              <a:t>teamgymu</a:t>
            </a:r>
            <a:endParaRPr lang="cs-CZ" dirty="0">
              <a:solidFill>
                <a:schemeClr val="accent6"/>
              </a:solidFill>
            </a:endParaRPr>
          </a:p>
        </p:txBody>
      </p:sp>
      <p:sp>
        <p:nvSpPr>
          <p:cNvPr id="3" name="Zástupný symbol pro obsah 2"/>
          <p:cNvSpPr>
            <a:spLocks noGrp="1"/>
          </p:cNvSpPr>
          <p:nvPr>
            <p:ph idx="1"/>
          </p:nvPr>
        </p:nvSpPr>
        <p:spPr/>
        <p:txBody>
          <a:bodyPr rtlCol="0">
            <a:normAutofit fontScale="70000" lnSpcReduction="20000"/>
          </a:bodyPr>
          <a:lstStyle/>
          <a:p>
            <a:pPr>
              <a:buFont typeface="Arial" pitchFamily="34" charset="0"/>
              <a:buChar char="•"/>
              <a:defRPr/>
            </a:pPr>
            <a:r>
              <a:rPr lang="cs-CZ" dirty="0"/>
              <a:t>patří do kategorie všeobecné gymnastiky</a:t>
            </a:r>
          </a:p>
          <a:p>
            <a:pPr>
              <a:buFont typeface="Arial" pitchFamily="34" charset="0"/>
              <a:buChar char="•"/>
              <a:defRPr/>
            </a:pPr>
            <a:r>
              <a:rPr lang="cs-CZ" dirty="0"/>
              <a:t>vznik před 20 lety ve Skandinávii</a:t>
            </a:r>
          </a:p>
          <a:p>
            <a:pPr>
              <a:spcAft>
                <a:spcPts val="600"/>
              </a:spcAft>
              <a:buFont typeface="Arial" pitchFamily="34" charset="0"/>
              <a:buChar char="•"/>
              <a:defRPr/>
            </a:pPr>
            <a:r>
              <a:rPr lang="cs-CZ" b="1" u="sng" dirty="0"/>
              <a:t>zahrnuje 3 disciplíny:</a:t>
            </a:r>
          </a:p>
          <a:p>
            <a:pPr>
              <a:buNone/>
              <a:defRPr/>
            </a:pPr>
            <a:r>
              <a:rPr lang="cs-CZ" b="1" dirty="0"/>
              <a:t>	- </a:t>
            </a:r>
            <a:r>
              <a:rPr lang="cs-CZ" i="1" dirty="0"/>
              <a:t>pohybová skladba</a:t>
            </a:r>
          </a:p>
          <a:p>
            <a:pPr>
              <a:buNone/>
              <a:defRPr/>
            </a:pPr>
            <a:r>
              <a:rPr lang="cs-CZ" i="1" dirty="0"/>
              <a:t>	- akrobacie na </a:t>
            </a:r>
            <a:r>
              <a:rPr lang="cs-CZ" i="1" dirty="0" err="1"/>
              <a:t>tumblingu</a:t>
            </a:r>
            <a:endParaRPr lang="cs-CZ" i="1" dirty="0"/>
          </a:p>
          <a:p>
            <a:pPr>
              <a:spcAft>
                <a:spcPts val="600"/>
              </a:spcAft>
              <a:buNone/>
              <a:defRPr/>
            </a:pPr>
            <a:r>
              <a:rPr lang="cs-CZ" i="1" dirty="0"/>
              <a:t>	- skoky z malé trampolíny</a:t>
            </a:r>
          </a:p>
          <a:p>
            <a:pPr>
              <a:spcAft>
                <a:spcPts val="600"/>
              </a:spcAft>
              <a:buFont typeface="Arial" pitchFamily="34" charset="0"/>
              <a:buChar char="•"/>
              <a:defRPr/>
            </a:pPr>
            <a:r>
              <a:rPr lang="cs-CZ" dirty="0"/>
              <a:t>družstvo s nejvyšším počtem bodů ze všech třech disciplín se stává vítězem soutěže</a:t>
            </a:r>
            <a:endParaRPr lang="cs-CZ" b="1" dirty="0"/>
          </a:p>
          <a:p>
            <a:pPr>
              <a:buFont typeface="Arial" pitchFamily="34" charset="0"/>
              <a:buChar char="•"/>
              <a:defRPr/>
            </a:pPr>
            <a:r>
              <a:rPr lang="cs-CZ" b="1" u="sng" dirty="0"/>
              <a:t>Výhody </a:t>
            </a:r>
            <a:r>
              <a:rPr lang="cs-CZ" b="1" u="sng" dirty="0" err="1"/>
              <a:t>TeamGymu</a:t>
            </a:r>
            <a:r>
              <a:rPr lang="cs-CZ" b="1" u="sng" dirty="0"/>
              <a:t>:</a:t>
            </a:r>
          </a:p>
          <a:p>
            <a:pPr>
              <a:buNone/>
              <a:defRPr/>
            </a:pPr>
            <a:r>
              <a:rPr lang="cs-CZ" dirty="0"/>
              <a:t>	- je velice atraktivní pro diváky</a:t>
            </a:r>
          </a:p>
          <a:p>
            <a:pPr>
              <a:buNone/>
              <a:defRPr/>
            </a:pPr>
            <a:r>
              <a:rPr lang="cs-CZ" dirty="0"/>
              <a:t>	- cvičení v týmu je zábavnější</a:t>
            </a:r>
          </a:p>
          <a:p>
            <a:pPr>
              <a:buNone/>
              <a:defRPr/>
            </a:pPr>
            <a:r>
              <a:rPr lang="cs-CZ" dirty="0"/>
              <a:t>	- mohou ho cvičit závodníci každého věku a výkonnosti</a:t>
            </a:r>
            <a:br>
              <a:rPr lang="cs-CZ" b="1" dirty="0"/>
            </a:br>
            <a:endParaRPr lang="cs-CZ" dirty="0"/>
          </a:p>
        </p:txBody>
      </p:sp>
    </p:spTree>
    <p:extLst>
      <p:ext uri="{BB962C8B-B14F-4D97-AF65-F5344CB8AC3E}">
        <p14:creationId xmlns:p14="http://schemas.microsoft.com/office/powerpoint/2010/main" val="123862923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normAutofit/>
          </a:bodyPr>
          <a:lstStyle/>
          <a:p>
            <a:pPr>
              <a:defRPr/>
            </a:pPr>
            <a:r>
              <a:rPr lang="cs-CZ" dirty="0">
                <a:solidFill>
                  <a:schemeClr val="accent6"/>
                </a:solidFill>
              </a:rPr>
              <a:t>Pohybová skladba</a:t>
            </a:r>
          </a:p>
        </p:txBody>
      </p:sp>
      <p:sp>
        <p:nvSpPr>
          <p:cNvPr id="3" name="Zástupný symbol pro obsah 2"/>
          <p:cNvSpPr>
            <a:spLocks noGrp="1"/>
          </p:cNvSpPr>
          <p:nvPr>
            <p:ph idx="1"/>
          </p:nvPr>
        </p:nvSpPr>
        <p:spPr>
          <a:xfrm>
            <a:off x="1981200" y="1600201"/>
            <a:ext cx="8229600" cy="1757363"/>
          </a:xfrm>
        </p:spPr>
        <p:txBody>
          <a:bodyPr rtlCol="0">
            <a:noAutofit/>
          </a:bodyPr>
          <a:lstStyle/>
          <a:p>
            <a:pPr>
              <a:buFont typeface="Arial" pitchFamily="34" charset="0"/>
              <a:buChar char="•"/>
              <a:defRPr/>
            </a:pPr>
            <a:r>
              <a:rPr lang="cs-CZ" sz="2400" dirty="0"/>
              <a:t>představují se všichni závodníci družstva</a:t>
            </a:r>
          </a:p>
          <a:p>
            <a:pPr>
              <a:buFont typeface="Arial" pitchFamily="34" charset="0"/>
              <a:buChar char="•"/>
              <a:defRPr/>
            </a:pPr>
            <a:r>
              <a:rPr lang="cs-CZ" sz="2400" dirty="0"/>
              <a:t>6 – 12 cvičenců (max. 2 náhradníci)</a:t>
            </a:r>
          </a:p>
          <a:p>
            <a:pPr>
              <a:buFont typeface="Arial" pitchFamily="34" charset="0"/>
              <a:buChar char="•"/>
              <a:defRPr/>
            </a:pPr>
            <a:r>
              <a:rPr lang="cs-CZ" sz="2400" dirty="0"/>
              <a:t>musí obsahovat povinné prvky</a:t>
            </a:r>
          </a:p>
          <a:p>
            <a:pPr>
              <a:buFont typeface="Arial" pitchFamily="34" charset="0"/>
              <a:buChar char="•"/>
              <a:defRPr/>
            </a:pPr>
            <a:r>
              <a:rPr lang="cs-CZ" sz="2400" dirty="0"/>
              <a:t>hodnoceno provedení, obtížnost a kompozice (po sečtení 3 známek je určena výsledná známka)</a:t>
            </a:r>
          </a:p>
          <a:p>
            <a:pPr>
              <a:buNone/>
              <a:defRPr/>
            </a:pPr>
            <a:endParaRPr lang="cs-CZ" sz="2400" dirty="0"/>
          </a:p>
          <a:p>
            <a:pPr>
              <a:buNone/>
              <a:defRPr/>
            </a:pPr>
            <a:endParaRPr lang="cs-CZ" sz="2400" dirty="0"/>
          </a:p>
          <a:p>
            <a:pPr>
              <a:buNone/>
              <a:defRPr/>
            </a:pPr>
            <a:r>
              <a:rPr lang="cs-CZ" sz="2400" dirty="0"/>
              <a:t>	</a:t>
            </a:r>
          </a:p>
        </p:txBody>
      </p:sp>
      <p:pic>
        <p:nvPicPr>
          <p:cNvPr id="15363" name="Picture 2"/>
          <p:cNvPicPr>
            <a:picLocks noChangeAspect="1" noChangeArrowheads="1"/>
          </p:cNvPicPr>
          <p:nvPr/>
        </p:nvPicPr>
        <p:blipFill>
          <a:blip r:embed="rId2"/>
          <a:srcRect/>
          <a:stretch>
            <a:fillRect/>
          </a:stretch>
        </p:blipFill>
        <p:spPr bwMode="auto">
          <a:xfrm>
            <a:off x="4524375" y="4286250"/>
            <a:ext cx="2800350" cy="1885950"/>
          </a:xfrm>
          <a:prstGeom prst="rect">
            <a:avLst/>
          </a:prstGeom>
          <a:noFill/>
          <a:ln w="9525">
            <a:noFill/>
            <a:miter lim="800000"/>
            <a:headEnd/>
            <a:tailEnd/>
          </a:ln>
        </p:spPr>
      </p:pic>
    </p:spTree>
    <p:extLst>
      <p:ext uri="{BB962C8B-B14F-4D97-AF65-F5344CB8AC3E}">
        <p14:creationId xmlns:p14="http://schemas.microsoft.com/office/powerpoint/2010/main" val="3345158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dirty="0">
                <a:solidFill>
                  <a:srgbClr val="00B050"/>
                </a:solidFill>
              </a:rPr>
              <a:t>Základní gymnastika </a:t>
            </a:r>
            <a:br>
              <a:rPr lang="cs-CZ" dirty="0"/>
            </a:br>
            <a:r>
              <a:rPr lang="cs-CZ" dirty="0">
                <a:solidFill>
                  <a:srgbClr val="002060"/>
                </a:solidFill>
              </a:rPr>
              <a:t>pořadová cvičení</a:t>
            </a:r>
          </a:p>
        </p:txBody>
      </p:sp>
      <p:sp>
        <p:nvSpPr>
          <p:cNvPr id="3" name="Zástupný symbol pro obsah 2"/>
          <p:cNvSpPr>
            <a:spLocks noGrp="1"/>
          </p:cNvSpPr>
          <p:nvPr>
            <p:ph idx="1"/>
          </p:nvPr>
        </p:nvSpPr>
        <p:spPr>
          <a:xfrm>
            <a:off x="1981200" y="1772817"/>
            <a:ext cx="8229600" cy="4234475"/>
          </a:xfrm>
        </p:spPr>
        <p:txBody>
          <a:bodyPr/>
          <a:lstStyle/>
          <a:p>
            <a:r>
              <a:rPr lang="cs-CZ" dirty="0"/>
              <a:t>Organizace cvičenců</a:t>
            </a:r>
          </a:p>
          <a:p>
            <a:r>
              <a:rPr lang="cs-CZ" dirty="0"/>
              <a:t>Nástupy</a:t>
            </a:r>
          </a:p>
          <a:p>
            <a:r>
              <a:rPr lang="cs-CZ" dirty="0"/>
              <a:t>Postoje pohyby </a:t>
            </a:r>
          </a:p>
          <a:p>
            <a:r>
              <a:rPr lang="cs-CZ" dirty="0"/>
              <a:t>Obraty</a:t>
            </a:r>
          </a:p>
          <a:p>
            <a:pPr>
              <a:buNone/>
            </a:pPr>
            <a:endParaRPr lang="cs-CZ" dirty="0"/>
          </a:p>
        </p:txBody>
      </p:sp>
      <p:pic>
        <p:nvPicPr>
          <p:cNvPr id="3075" name="Picture 3" descr="C:\Users\Svobodová\Downloads\uvod_nastup_1.jpg"/>
          <p:cNvPicPr>
            <a:picLocks noChangeAspect="1" noChangeArrowheads="1"/>
          </p:cNvPicPr>
          <p:nvPr/>
        </p:nvPicPr>
        <p:blipFill>
          <a:blip r:embed="rId2" cstate="print"/>
          <a:srcRect/>
          <a:stretch>
            <a:fillRect/>
          </a:stretch>
        </p:blipFill>
        <p:spPr bwMode="auto">
          <a:xfrm>
            <a:off x="5951984" y="3212976"/>
            <a:ext cx="3780000" cy="2520000"/>
          </a:xfrm>
          <a:prstGeom prst="rect">
            <a:avLst/>
          </a:prstGeom>
          <a:noFill/>
        </p:spPr>
      </p:pic>
    </p:spTree>
    <p:extLst>
      <p:ext uri="{BB962C8B-B14F-4D97-AF65-F5344CB8AC3E}">
        <p14:creationId xmlns:p14="http://schemas.microsoft.com/office/powerpoint/2010/main" val="180259793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normAutofit/>
          </a:bodyPr>
          <a:lstStyle/>
          <a:p>
            <a:pPr>
              <a:defRPr/>
            </a:pPr>
            <a:r>
              <a:rPr lang="cs-CZ" dirty="0">
                <a:solidFill>
                  <a:schemeClr val="accent6"/>
                </a:solidFill>
              </a:rPr>
              <a:t>Akrobacie</a:t>
            </a:r>
          </a:p>
        </p:txBody>
      </p:sp>
      <p:sp>
        <p:nvSpPr>
          <p:cNvPr id="3" name="Zástupný symbol pro obsah 2"/>
          <p:cNvSpPr>
            <a:spLocks noGrp="1"/>
          </p:cNvSpPr>
          <p:nvPr>
            <p:ph idx="1"/>
          </p:nvPr>
        </p:nvSpPr>
        <p:spPr>
          <a:xfrm>
            <a:off x="1981200" y="1600201"/>
            <a:ext cx="8229600" cy="2257425"/>
          </a:xfrm>
        </p:spPr>
        <p:txBody>
          <a:bodyPr rtlCol="0">
            <a:normAutofit fontScale="77500" lnSpcReduction="20000"/>
          </a:bodyPr>
          <a:lstStyle/>
          <a:p>
            <a:pPr>
              <a:buFont typeface="Arial" pitchFamily="34" charset="0"/>
              <a:buChar char="•"/>
              <a:defRPr/>
            </a:pPr>
            <a:r>
              <a:rPr lang="cs-CZ" dirty="0"/>
              <a:t>Cvičí pouze šestice z celého týmu</a:t>
            </a:r>
          </a:p>
          <a:p>
            <a:pPr>
              <a:buFont typeface="Arial" pitchFamily="34" charset="0"/>
              <a:buChar char="•"/>
              <a:defRPr/>
            </a:pPr>
            <a:r>
              <a:rPr lang="cs-CZ" dirty="0"/>
              <a:t>Provádí celkem 3 série akrobatických prvků na pružné dráze (</a:t>
            </a:r>
            <a:r>
              <a:rPr lang="cs-CZ" dirty="0" err="1"/>
              <a:t>tumblingu</a:t>
            </a:r>
            <a:r>
              <a:rPr lang="cs-CZ" dirty="0"/>
              <a:t>), které se skládají nejméně ze 3 různých prvků</a:t>
            </a:r>
          </a:p>
          <a:p>
            <a:pPr>
              <a:buFont typeface="Arial" pitchFamily="34" charset="0"/>
              <a:buChar char="•"/>
              <a:defRPr/>
            </a:pPr>
            <a:r>
              <a:rPr lang="cs-CZ" dirty="0"/>
              <a:t>série musí obsahovat: sérii vpřed, sérii vzad a 1. sérii musí předvést celý tým stejnou</a:t>
            </a:r>
          </a:p>
          <a:p>
            <a:pPr>
              <a:buFont typeface="Arial" pitchFamily="34" charset="0"/>
              <a:buChar char="•"/>
              <a:defRPr/>
            </a:pPr>
            <a:r>
              <a:rPr lang="cs-CZ" dirty="0"/>
              <a:t>ostatní série se postupně zvyšují v obtížnosti</a:t>
            </a:r>
          </a:p>
          <a:p>
            <a:pPr>
              <a:buFont typeface="Arial" pitchFamily="34" charset="0"/>
              <a:buChar char="•"/>
              <a:defRPr/>
            </a:pPr>
            <a:r>
              <a:rPr lang="cs-CZ" dirty="0"/>
              <a:t>hodnotí se provedení a obtížnost</a:t>
            </a:r>
          </a:p>
          <a:p>
            <a:pPr>
              <a:buFont typeface="Arial" pitchFamily="34" charset="0"/>
              <a:buChar char="•"/>
              <a:defRPr/>
            </a:pPr>
            <a:endParaRPr lang="cs-CZ" dirty="0"/>
          </a:p>
          <a:p>
            <a:pPr>
              <a:buFont typeface="Arial" pitchFamily="34" charset="0"/>
              <a:buChar char="•"/>
              <a:defRPr/>
            </a:pPr>
            <a:endParaRPr lang="cs-CZ" dirty="0"/>
          </a:p>
        </p:txBody>
      </p:sp>
      <p:pic>
        <p:nvPicPr>
          <p:cNvPr id="16387" name="Picture 3"/>
          <p:cNvPicPr>
            <a:picLocks noChangeAspect="1" noChangeArrowheads="1"/>
          </p:cNvPicPr>
          <p:nvPr/>
        </p:nvPicPr>
        <p:blipFill>
          <a:blip r:embed="rId2"/>
          <a:srcRect/>
          <a:stretch>
            <a:fillRect/>
          </a:stretch>
        </p:blipFill>
        <p:spPr bwMode="auto">
          <a:xfrm>
            <a:off x="4667250" y="4429126"/>
            <a:ext cx="2819400" cy="1895475"/>
          </a:xfrm>
          <a:prstGeom prst="rect">
            <a:avLst/>
          </a:prstGeom>
          <a:noFill/>
          <a:ln w="9525">
            <a:noFill/>
            <a:miter lim="800000"/>
            <a:headEnd/>
            <a:tailEnd/>
          </a:ln>
        </p:spPr>
      </p:pic>
    </p:spTree>
    <p:extLst>
      <p:ext uri="{BB962C8B-B14F-4D97-AF65-F5344CB8AC3E}">
        <p14:creationId xmlns:p14="http://schemas.microsoft.com/office/powerpoint/2010/main" val="78296865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normAutofit/>
          </a:bodyPr>
          <a:lstStyle/>
          <a:p>
            <a:pPr>
              <a:defRPr/>
            </a:pPr>
            <a:r>
              <a:rPr lang="cs-CZ" dirty="0">
                <a:solidFill>
                  <a:schemeClr val="accent6"/>
                </a:solidFill>
              </a:rPr>
              <a:t>Skoky z malé trampolíny</a:t>
            </a:r>
          </a:p>
        </p:txBody>
      </p:sp>
      <p:sp>
        <p:nvSpPr>
          <p:cNvPr id="3" name="Zástupný symbol pro obsah 2"/>
          <p:cNvSpPr>
            <a:spLocks noGrp="1"/>
          </p:cNvSpPr>
          <p:nvPr>
            <p:ph idx="1"/>
          </p:nvPr>
        </p:nvSpPr>
        <p:spPr>
          <a:xfrm>
            <a:off x="2095500" y="1571625"/>
            <a:ext cx="8229600" cy="2643188"/>
          </a:xfrm>
        </p:spPr>
        <p:txBody>
          <a:bodyPr rtlCol="0">
            <a:normAutofit fontScale="85000" lnSpcReduction="20000"/>
          </a:bodyPr>
          <a:lstStyle/>
          <a:p>
            <a:pPr>
              <a:buFont typeface="Arial" pitchFamily="34" charset="0"/>
              <a:buChar char="•"/>
              <a:defRPr/>
            </a:pPr>
            <a:r>
              <a:rPr lang="cs-CZ" dirty="0"/>
              <a:t>šestice gymnastů skáče 3 série skoků</a:t>
            </a:r>
          </a:p>
          <a:p>
            <a:pPr>
              <a:buFont typeface="Arial" pitchFamily="34" charset="0"/>
              <a:buChar char="•"/>
              <a:defRPr/>
            </a:pPr>
            <a:r>
              <a:rPr lang="cs-CZ" dirty="0"/>
              <a:t>1. sérii skáčou všichni gymnasté stejnou</a:t>
            </a:r>
          </a:p>
          <a:p>
            <a:pPr>
              <a:buFont typeface="Arial" pitchFamily="34" charset="0"/>
              <a:buChar char="•"/>
              <a:defRPr/>
            </a:pPr>
            <a:r>
              <a:rPr lang="cs-CZ" dirty="0"/>
              <a:t>2. a 3. série se skládá ze stejných nebo jiných skoků, které se postupně zvyšují o obtížnosti</a:t>
            </a:r>
          </a:p>
          <a:p>
            <a:pPr>
              <a:buFont typeface="Arial" pitchFamily="34" charset="0"/>
              <a:buChar char="•"/>
              <a:defRPr/>
            </a:pPr>
            <a:r>
              <a:rPr lang="cs-CZ" dirty="0"/>
              <a:t>nejméně 1 série musí být předvedena přes přeskokové nářadí (např. stůl)</a:t>
            </a:r>
          </a:p>
          <a:p>
            <a:pPr>
              <a:buFont typeface="Arial" pitchFamily="34" charset="0"/>
              <a:buChar char="•"/>
              <a:defRPr/>
            </a:pPr>
            <a:r>
              <a:rPr lang="cs-CZ" dirty="0"/>
              <a:t>šestice gymnastů se různě </a:t>
            </a:r>
            <a:r>
              <a:rPr lang="cs-CZ" dirty="0">
                <a:solidFill>
                  <a:schemeClr val="bg1"/>
                </a:solidFill>
              </a:rPr>
              <a:t>mění v jednotlivých sériích</a:t>
            </a:r>
          </a:p>
          <a:p>
            <a:pPr>
              <a:buFont typeface="Arial" pitchFamily="34" charset="0"/>
              <a:buChar char="•"/>
              <a:defRPr/>
            </a:pPr>
            <a:endParaRPr lang="cs-CZ" dirty="0"/>
          </a:p>
        </p:txBody>
      </p:sp>
      <p:pic>
        <p:nvPicPr>
          <p:cNvPr id="17411" name="Picture 2"/>
          <p:cNvPicPr>
            <a:picLocks noChangeAspect="1" noChangeArrowheads="1"/>
          </p:cNvPicPr>
          <p:nvPr/>
        </p:nvPicPr>
        <p:blipFill>
          <a:blip r:embed="rId2"/>
          <a:srcRect/>
          <a:stretch>
            <a:fillRect/>
          </a:stretch>
        </p:blipFill>
        <p:spPr bwMode="auto">
          <a:xfrm>
            <a:off x="4524375" y="4429125"/>
            <a:ext cx="2838450" cy="1809750"/>
          </a:xfrm>
          <a:prstGeom prst="rect">
            <a:avLst/>
          </a:prstGeom>
          <a:noFill/>
          <a:ln w="9525">
            <a:noFill/>
            <a:miter lim="800000"/>
            <a:headEnd/>
            <a:tailEnd/>
          </a:ln>
        </p:spPr>
      </p:pic>
    </p:spTree>
    <p:extLst>
      <p:ext uri="{BB962C8B-B14F-4D97-AF65-F5344CB8AC3E}">
        <p14:creationId xmlns:p14="http://schemas.microsoft.com/office/powerpoint/2010/main" val="207338450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normAutofit/>
          </a:bodyPr>
          <a:lstStyle/>
          <a:p>
            <a:pPr>
              <a:defRPr/>
            </a:pPr>
            <a:r>
              <a:rPr lang="cs-CZ" dirty="0">
                <a:solidFill>
                  <a:schemeClr val="accent6"/>
                </a:solidFill>
              </a:rPr>
              <a:t>Soutěže </a:t>
            </a:r>
            <a:r>
              <a:rPr lang="cs-CZ" dirty="0" err="1">
                <a:solidFill>
                  <a:schemeClr val="accent6"/>
                </a:solidFill>
              </a:rPr>
              <a:t>Teamgymu</a:t>
            </a:r>
            <a:endParaRPr lang="cs-CZ" dirty="0">
              <a:solidFill>
                <a:schemeClr val="accent6"/>
              </a:solidFill>
            </a:endParaRPr>
          </a:p>
        </p:txBody>
      </p:sp>
      <p:sp>
        <p:nvSpPr>
          <p:cNvPr id="3" name="Zástupný symbol pro obsah 2"/>
          <p:cNvSpPr>
            <a:spLocks noGrp="1"/>
          </p:cNvSpPr>
          <p:nvPr>
            <p:ph idx="1"/>
          </p:nvPr>
        </p:nvSpPr>
        <p:spPr>
          <a:xfrm>
            <a:off x="1952625" y="1500188"/>
            <a:ext cx="8229600" cy="4525962"/>
          </a:xfrm>
        </p:spPr>
        <p:txBody>
          <a:bodyPr rtlCol="0">
            <a:noAutofit/>
          </a:bodyPr>
          <a:lstStyle/>
          <a:p>
            <a:pPr>
              <a:buFont typeface="Arial" pitchFamily="34" charset="0"/>
              <a:buChar char="•"/>
              <a:defRPr/>
            </a:pPr>
            <a:r>
              <a:rPr lang="cs-CZ" sz="2000" dirty="0"/>
              <a:t>gymnastická soutěž </a:t>
            </a:r>
            <a:r>
              <a:rPr lang="cs-CZ" sz="2000" dirty="0" err="1"/>
              <a:t>TeamGym</a:t>
            </a:r>
            <a:r>
              <a:rPr lang="cs-CZ" sz="2000" dirty="0"/>
              <a:t> vznikla na půdě Evropské gymnastické federace UEG v roce 1994, tehdy ještě pod názvem </a:t>
            </a:r>
            <a:r>
              <a:rPr lang="cs-CZ" sz="2000" dirty="0" err="1"/>
              <a:t>Euroteam</a:t>
            </a:r>
            <a:endParaRPr lang="cs-CZ" sz="2000" dirty="0"/>
          </a:p>
          <a:p>
            <a:pPr>
              <a:buFont typeface="Arial" pitchFamily="34" charset="0"/>
              <a:buChar char="•"/>
              <a:defRPr/>
            </a:pPr>
            <a:r>
              <a:rPr lang="cs-CZ" sz="2000" dirty="0"/>
              <a:t>tato nová soutěžní forma gymnastiky je určena pro družstva žen, mužů či družstva smíšená</a:t>
            </a:r>
          </a:p>
          <a:p>
            <a:pPr>
              <a:buFont typeface="Arial" pitchFamily="34" charset="0"/>
              <a:buChar char="•"/>
              <a:defRPr/>
            </a:pPr>
            <a:r>
              <a:rPr lang="cs-CZ" sz="2000" dirty="0"/>
              <a:t>od roku 1995 zaznamenává dynamický rozvoj ve všech evropských zemích, na mezinárodním poli je soutěž určena převážně pro závodníky dorostového věku a pro dospělé závodníky (minimální věková hranice pro mezinárodní soutěže je 16 let)</a:t>
            </a:r>
          </a:p>
          <a:p>
            <a:pPr>
              <a:buFont typeface="Arial" pitchFamily="34" charset="0"/>
              <a:buChar char="•"/>
              <a:defRPr/>
            </a:pPr>
            <a:r>
              <a:rPr lang="cs-CZ" sz="2000" dirty="0"/>
              <a:t>o atraktivnosti soutěže svědčí fakt, že v roce 2006 se mistrovství ČR zúčastnilo 34 družstev (400 soutěžících) z různých sportovních organizací ČR, včetně dvou družstev zahraničních</a:t>
            </a:r>
          </a:p>
          <a:p>
            <a:pPr>
              <a:buFont typeface="Arial" pitchFamily="34" charset="0"/>
              <a:buChar char="•"/>
              <a:defRPr/>
            </a:pPr>
            <a:r>
              <a:rPr lang="cs-CZ" sz="2000" dirty="0"/>
              <a:t>Mistrovství Evropy </a:t>
            </a:r>
            <a:r>
              <a:rPr lang="cs-CZ" sz="2000" dirty="0" err="1"/>
              <a:t>Teamgymu</a:t>
            </a:r>
            <a:r>
              <a:rPr lang="cs-CZ" sz="2000" dirty="0"/>
              <a:t> se koná každé 2 roky (v roce 2006 se konalo v ČR v Ostravě)</a:t>
            </a:r>
          </a:p>
          <a:p>
            <a:pPr>
              <a:buNone/>
              <a:defRPr/>
            </a:pPr>
            <a:endParaRPr lang="cs-CZ" sz="1800" dirty="0"/>
          </a:p>
          <a:p>
            <a:pPr>
              <a:buFont typeface="Arial" pitchFamily="34" charset="0"/>
              <a:buChar char="•"/>
              <a:defRPr/>
            </a:pPr>
            <a:endParaRPr lang="cs-CZ" sz="1800" dirty="0"/>
          </a:p>
        </p:txBody>
      </p:sp>
    </p:spTree>
    <p:extLst>
      <p:ext uri="{BB962C8B-B14F-4D97-AF65-F5344CB8AC3E}">
        <p14:creationId xmlns:p14="http://schemas.microsoft.com/office/powerpoint/2010/main" val="138639371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normAutofit/>
          </a:bodyPr>
          <a:lstStyle/>
          <a:p>
            <a:pPr>
              <a:defRPr/>
            </a:pPr>
            <a:r>
              <a:rPr lang="cs-CZ" dirty="0">
                <a:solidFill>
                  <a:schemeClr val="accent6"/>
                </a:solidFill>
              </a:rPr>
              <a:t>Soutěže </a:t>
            </a:r>
            <a:r>
              <a:rPr lang="cs-CZ" dirty="0" err="1">
                <a:solidFill>
                  <a:schemeClr val="accent6"/>
                </a:solidFill>
              </a:rPr>
              <a:t>Teamgymu</a:t>
            </a:r>
            <a:r>
              <a:rPr lang="cs-CZ" dirty="0">
                <a:solidFill>
                  <a:schemeClr val="accent6"/>
                </a:solidFill>
              </a:rPr>
              <a:t> v ČR</a:t>
            </a:r>
          </a:p>
        </p:txBody>
      </p:sp>
      <p:sp>
        <p:nvSpPr>
          <p:cNvPr id="3" name="Zástupný symbol pro obsah 2"/>
          <p:cNvSpPr>
            <a:spLocks noGrp="1"/>
          </p:cNvSpPr>
          <p:nvPr>
            <p:ph idx="1"/>
          </p:nvPr>
        </p:nvSpPr>
        <p:spPr>
          <a:xfrm>
            <a:off x="1981200" y="1428751"/>
            <a:ext cx="8229600" cy="4697413"/>
          </a:xfrm>
        </p:spPr>
        <p:txBody>
          <a:bodyPr rtlCol="0">
            <a:normAutofit fontScale="62500" lnSpcReduction="20000"/>
          </a:bodyPr>
          <a:lstStyle/>
          <a:p>
            <a:pPr>
              <a:buFont typeface="Arial" pitchFamily="34" charset="0"/>
              <a:buChar char="•"/>
              <a:defRPr/>
            </a:pPr>
            <a:r>
              <a:rPr lang="cs-CZ" b="1" u="sng" dirty="0" err="1"/>
              <a:t>TeamGym</a:t>
            </a:r>
            <a:endParaRPr lang="cs-CZ" u="sng" dirty="0"/>
          </a:p>
          <a:p>
            <a:pPr>
              <a:buNone/>
              <a:defRPr/>
            </a:pPr>
            <a:r>
              <a:rPr lang="cs-CZ" dirty="0"/>
              <a:t>	- pro závodníky nad 16 let </a:t>
            </a:r>
          </a:p>
          <a:p>
            <a:pPr>
              <a:buNone/>
              <a:defRPr/>
            </a:pPr>
            <a:r>
              <a:rPr lang="cs-CZ" dirty="0"/>
              <a:t>	- je založen na mezinárodních pravidlech</a:t>
            </a:r>
          </a:p>
          <a:p>
            <a:pPr>
              <a:buNone/>
              <a:defRPr/>
            </a:pPr>
            <a:r>
              <a:rPr lang="cs-CZ" dirty="0"/>
              <a:t>	- v této soutěži se také konají mistrovství Evropy a další mezinárodní soutěže</a:t>
            </a:r>
          </a:p>
          <a:p>
            <a:pPr>
              <a:buNone/>
              <a:defRPr/>
            </a:pPr>
            <a:endParaRPr lang="cs-CZ" dirty="0"/>
          </a:p>
          <a:p>
            <a:pPr>
              <a:buFont typeface="Arial" pitchFamily="34" charset="0"/>
              <a:buChar char="•"/>
              <a:defRPr/>
            </a:pPr>
            <a:r>
              <a:rPr lang="cs-CZ" b="1" u="sng" dirty="0" err="1"/>
              <a:t>TeamGym</a:t>
            </a:r>
            <a:r>
              <a:rPr lang="cs-CZ" b="1" u="sng" dirty="0"/>
              <a:t> Junior</a:t>
            </a:r>
            <a:r>
              <a:rPr lang="cs-CZ" u="sng" dirty="0"/>
              <a:t> </a:t>
            </a:r>
          </a:p>
          <a:p>
            <a:pPr>
              <a:buNone/>
              <a:defRPr/>
            </a:pPr>
            <a:r>
              <a:rPr lang="cs-CZ" dirty="0"/>
              <a:t>	- zjednodušená forma </a:t>
            </a:r>
            <a:r>
              <a:rPr lang="cs-CZ" dirty="0" err="1"/>
              <a:t>Teamgymu</a:t>
            </a:r>
            <a:r>
              <a:rPr lang="cs-CZ" dirty="0"/>
              <a:t> pro širokou veřejnost (pravidla vychází ze soutěže </a:t>
            </a:r>
            <a:r>
              <a:rPr lang="cs-CZ" dirty="0" err="1"/>
              <a:t>TeamGym</a:t>
            </a:r>
            <a:r>
              <a:rPr lang="cs-CZ" dirty="0"/>
              <a:t>)</a:t>
            </a:r>
          </a:p>
          <a:p>
            <a:pPr>
              <a:buNone/>
              <a:defRPr/>
            </a:pPr>
            <a:r>
              <a:rPr lang="cs-CZ" dirty="0"/>
              <a:t>	- pro mladší závodníky a starší závodníky s nižší výkonností </a:t>
            </a:r>
          </a:p>
          <a:p>
            <a:pPr>
              <a:buNone/>
              <a:defRPr/>
            </a:pPr>
            <a:r>
              <a:rPr lang="cs-CZ" dirty="0"/>
              <a:t>	- v této soutěži se pravidelně konají mistrovství republiky a další soutěže</a:t>
            </a:r>
          </a:p>
          <a:p>
            <a:pPr>
              <a:buNone/>
              <a:defRPr/>
            </a:pPr>
            <a:endParaRPr lang="cs-CZ" b="1" dirty="0"/>
          </a:p>
          <a:p>
            <a:pPr>
              <a:buFont typeface="Arial" pitchFamily="34" charset="0"/>
              <a:buChar char="•"/>
              <a:defRPr/>
            </a:pPr>
            <a:r>
              <a:rPr lang="cs-CZ" b="1" u="sng" dirty="0"/>
              <a:t>Malý </a:t>
            </a:r>
            <a:r>
              <a:rPr lang="cs-CZ" b="1" u="sng" dirty="0" err="1"/>
              <a:t>TeamGym</a:t>
            </a:r>
            <a:r>
              <a:rPr lang="cs-CZ" b="1" dirty="0"/>
              <a:t> </a:t>
            </a:r>
          </a:p>
          <a:p>
            <a:pPr>
              <a:buNone/>
              <a:defRPr/>
            </a:pPr>
            <a:r>
              <a:rPr lang="cs-CZ" dirty="0"/>
              <a:t>	- vychází z pravidel a technických ustanovení pro soutěž </a:t>
            </a:r>
            <a:r>
              <a:rPr lang="cs-CZ" dirty="0" err="1"/>
              <a:t>TeamGym</a:t>
            </a:r>
            <a:r>
              <a:rPr lang="cs-CZ" dirty="0"/>
              <a:t> Junior</a:t>
            </a:r>
            <a:br>
              <a:rPr lang="cs-CZ" dirty="0"/>
            </a:br>
            <a:r>
              <a:rPr lang="cs-CZ" dirty="0"/>
              <a:t>- soutěže se nemohou zúčastnit závodníci, kteří startují v soutěži </a:t>
            </a:r>
            <a:r>
              <a:rPr lang="cs-CZ" dirty="0" err="1"/>
              <a:t>TeamGym</a:t>
            </a:r>
            <a:r>
              <a:rPr lang="cs-CZ" dirty="0"/>
              <a:t> Junior</a:t>
            </a:r>
          </a:p>
          <a:p>
            <a:pPr algn="ctr">
              <a:buNone/>
              <a:defRPr/>
            </a:pPr>
            <a:endParaRPr lang="cs-CZ" dirty="0"/>
          </a:p>
          <a:p>
            <a:pPr>
              <a:buFont typeface="Arial" pitchFamily="34" charset="0"/>
              <a:buChar char="•"/>
              <a:defRPr/>
            </a:pPr>
            <a:endParaRPr lang="cs-CZ" dirty="0"/>
          </a:p>
        </p:txBody>
      </p:sp>
    </p:spTree>
    <p:extLst>
      <p:ext uri="{BB962C8B-B14F-4D97-AF65-F5344CB8AC3E}">
        <p14:creationId xmlns:p14="http://schemas.microsoft.com/office/powerpoint/2010/main" val="11971112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normAutofit/>
          </a:bodyPr>
          <a:lstStyle/>
          <a:p>
            <a:pPr>
              <a:defRPr/>
            </a:pPr>
            <a:r>
              <a:rPr lang="cs-CZ" dirty="0">
                <a:solidFill>
                  <a:schemeClr val="accent6"/>
                </a:solidFill>
              </a:rPr>
              <a:t>Tréninková jednotka </a:t>
            </a:r>
            <a:r>
              <a:rPr lang="cs-CZ" dirty="0" err="1">
                <a:solidFill>
                  <a:schemeClr val="accent6"/>
                </a:solidFill>
              </a:rPr>
              <a:t>Teamgymu</a:t>
            </a:r>
            <a:endParaRPr lang="cs-CZ" dirty="0">
              <a:solidFill>
                <a:schemeClr val="accent6"/>
              </a:solidFill>
            </a:endParaRPr>
          </a:p>
        </p:txBody>
      </p:sp>
      <p:sp>
        <p:nvSpPr>
          <p:cNvPr id="20482" name="Zástupný symbol pro obsah 2"/>
          <p:cNvSpPr>
            <a:spLocks noGrp="1"/>
          </p:cNvSpPr>
          <p:nvPr>
            <p:ph idx="1"/>
          </p:nvPr>
        </p:nvSpPr>
        <p:spPr>
          <a:xfrm>
            <a:off x="1981200" y="1268414"/>
            <a:ext cx="8229600" cy="5400675"/>
          </a:xfrm>
        </p:spPr>
        <p:txBody>
          <a:bodyPr>
            <a:normAutofit fontScale="92500" lnSpcReduction="10000"/>
          </a:bodyPr>
          <a:lstStyle/>
          <a:p>
            <a:pPr eaLnBrk="1" hangingPunct="1">
              <a:buFont typeface="Arial" charset="0"/>
              <a:buNone/>
              <a:defRPr/>
            </a:pPr>
            <a:r>
              <a:rPr lang="cs-CZ" sz="1800" dirty="0">
                <a:solidFill>
                  <a:schemeClr val="bg1"/>
                </a:solidFill>
              </a:rPr>
              <a:t>ROZCVIČKA (15 – 20 minut)</a:t>
            </a:r>
            <a:endParaRPr lang="cs-CZ" sz="1800" dirty="0">
              <a:solidFill>
                <a:schemeClr val="tx1">
                  <a:lumMod val="85000"/>
                </a:schemeClr>
              </a:solidFill>
            </a:endParaRPr>
          </a:p>
          <a:p>
            <a:pPr eaLnBrk="1" hangingPunct="1">
              <a:defRPr/>
            </a:pPr>
            <a:r>
              <a:rPr lang="cs-CZ" sz="1800" dirty="0">
                <a:solidFill>
                  <a:schemeClr val="tx1">
                    <a:lumMod val="85000"/>
                  </a:schemeClr>
                </a:solidFill>
              </a:rPr>
              <a:t>Atletická abeceda</a:t>
            </a:r>
          </a:p>
          <a:p>
            <a:pPr eaLnBrk="1" hangingPunct="1">
              <a:defRPr/>
            </a:pPr>
            <a:r>
              <a:rPr lang="cs-CZ" sz="1800" dirty="0">
                <a:solidFill>
                  <a:schemeClr val="tx1">
                    <a:lumMod val="85000"/>
                  </a:schemeClr>
                </a:solidFill>
              </a:rPr>
              <a:t>Protažení a zpevnění</a:t>
            </a:r>
          </a:p>
          <a:p>
            <a:pPr eaLnBrk="1" hangingPunct="1">
              <a:defRPr/>
            </a:pPr>
            <a:r>
              <a:rPr lang="cs-CZ" sz="1800" dirty="0">
                <a:solidFill>
                  <a:schemeClr val="tx1">
                    <a:lumMod val="85000"/>
                  </a:schemeClr>
                </a:solidFill>
              </a:rPr>
              <a:t>Posilování</a:t>
            </a:r>
          </a:p>
          <a:p>
            <a:pPr eaLnBrk="1" hangingPunct="1">
              <a:defRPr/>
            </a:pPr>
            <a:endParaRPr lang="cs-CZ" sz="1800" dirty="0"/>
          </a:p>
          <a:p>
            <a:pPr eaLnBrk="1" hangingPunct="1">
              <a:buFont typeface="Arial" charset="0"/>
              <a:buNone/>
              <a:defRPr/>
            </a:pPr>
            <a:r>
              <a:rPr lang="cs-CZ" sz="1800" dirty="0">
                <a:solidFill>
                  <a:schemeClr val="bg1"/>
                </a:solidFill>
              </a:rPr>
              <a:t>TUBLING (30 minut)</a:t>
            </a:r>
          </a:p>
          <a:p>
            <a:pPr eaLnBrk="1" hangingPunct="1">
              <a:defRPr/>
            </a:pPr>
            <a:r>
              <a:rPr lang="cs-CZ" sz="1800" dirty="0">
                <a:solidFill>
                  <a:schemeClr val="tx1">
                    <a:lumMod val="85000"/>
                  </a:schemeClr>
                </a:solidFill>
              </a:rPr>
              <a:t>Opakování zvládnutých prvků (salta vpřed, vzad i s obraty)</a:t>
            </a:r>
          </a:p>
          <a:p>
            <a:pPr eaLnBrk="1" hangingPunct="1">
              <a:defRPr/>
            </a:pPr>
            <a:r>
              <a:rPr lang="cs-CZ" sz="1800" dirty="0">
                <a:solidFill>
                  <a:schemeClr val="tx1">
                    <a:lumMod val="85000"/>
                  </a:schemeClr>
                </a:solidFill>
              </a:rPr>
              <a:t>Nácvik techniky nových prvků ( průpravná cvičení)</a:t>
            </a:r>
          </a:p>
          <a:p>
            <a:pPr eaLnBrk="1" hangingPunct="1">
              <a:defRPr/>
            </a:pPr>
            <a:r>
              <a:rPr lang="cs-CZ" sz="1800" dirty="0">
                <a:solidFill>
                  <a:schemeClr val="tx1">
                    <a:lumMod val="85000"/>
                  </a:schemeClr>
                </a:solidFill>
              </a:rPr>
              <a:t>Opakování všech sérií</a:t>
            </a:r>
          </a:p>
          <a:p>
            <a:pPr eaLnBrk="1" hangingPunct="1">
              <a:defRPr/>
            </a:pPr>
            <a:endParaRPr lang="cs-CZ" sz="1800" dirty="0"/>
          </a:p>
          <a:p>
            <a:pPr eaLnBrk="1" hangingPunct="1">
              <a:buFont typeface="Arial" charset="0"/>
              <a:buNone/>
              <a:defRPr/>
            </a:pPr>
            <a:r>
              <a:rPr lang="cs-CZ" sz="1800" dirty="0">
                <a:solidFill>
                  <a:schemeClr val="bg1"/>
                </a:solidFill>
              </a:rPr>
              <a:t>POHYBOVÁ  SKLADBA (30 minut)</a:t>
            </a:r>
          </a:p>
          <a:p>
            <a:pPr eaLnBrk="1" hangingPunct="1">
              <a:defRPr/>
            </a:pPr>
            <a:r>
              <a:rPr lang="cs-CZ" sz="1800" dirty="0">
                <a:solidFill>
                  <a:schemeClr val="tx1">
                    <a:lumMod val="85000"/>
                  </a:schemeClr>
                </a:solidFill>
              </a:rPr>
              <a:t>Procvičení povinných prvků</a:t>
            </a:r>
          </a:p>
          <a:p>
            <a:pPr eaLnBrk="1" hangingPunct="1">
              <a:defRPr/>
            </a:pPr>
            <a:r>
              <a:rPr lang="cs-CZ" sz="1800" dirty="0">
                <a:solidFill>
                  <a:schemeClr val="tx1">
                    <a:lumMod val="85000"/>
                  </a:schemeClr>
                </a:solidFill>
              </a:rPr>
              <a:t>Projití skladby</a:t>
            </a:r>
          </a:p>
          <a:p>
            <a:pPr eaLnBrk="1" hangingPunct="1">
              <a:defRPr/>
            </a:pPr>
            <a:endParaRPr lang="cs-CZ" sz="1800" dirty="0"/>
          </a:p>
          <a:p>
            <a:pPr eaLnBrk="1" hangingPunct="1">
              <a:buFont typeface="Arial" charset="0"/>
              <a:buNone/>
              <a:defRPr/>
            </a:pPr>
            <a:r>
              <a:rPr lang="cs-CZ" sz="1800" dirty="0">
                <a:solidFill>
                  <a:schemeClr val="bg1"/>
                </a:solidFill>
              </a:rPr>
              <a:t>ZÁVĚR TRÉNINKU (10 minut)</a:t>
            </a:r>
          </a:p>
          <a:p>
            <a:pPr eaLnBrk="1" hangingPunct="1">
              <a:defRPr/>
            </a:pPr>
            <a:r>
              <a:rPr lang="cs-CZ" sz="1800" dirty="0">
                <a:solidFill>
                  <a:schemeClr val="tx1">
                    <a:lumMod val="85000"/>
                  </a:schemeClr>
                </a:solidFill>
              </a:rPr>
              <a:t>protažení</a:t>
            </a:r>
          </a:p>
        </p:txBody>
      </p:sp>
    </p:spTree>
    <p:extLst>
      <p:ext uri="{BB962C8B-B14F-4D97-AF65-F5344CB8AC3E}">
        <p14:creationId xmlns:p14="http://schemas.microsoft.com/office/powerpoint/2010/main" val="184356462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normAutofit/>
          </a:bodyPr>
          <a:lstStyle/>
          <a:p>
            <a:pPr>
              <a:defRPr/>
            </a:pPr>
            <a:r>
              <a:rPr lang="cs-CZ" dirty="0">
                <a:solidFill>
                  <a:schemeClr val="accent6"/>
                </a:solidFill>
              </a:rPr>
              <a:t>Užitečné odkazy</a:t>
            </a:r>
          </a:p>
        </p:txBody>
      </p:sp>
      <p:sp>
        <p:nvSpPr>
          <p:cNvPr id="21506" name="Zástupný symbol pro obsah 2"/>
          <p:cNvSpPr>
            <a:spLocks noGrp="1"/>
          </p:cNvSpPr>
          <p:nvPr>
            <p:ph idx="1"/>
          </p:nvPr>
        </p:nvSpPr>
        <p:spPr>
          <a:xfrm>
            <a:off x="2135188" y="2060575"/>
            <a:ext cx="8158162" cy="3600450"/>
          </a:xfrm>
        </p:spPr>
        <p:txBody>
          <a:bodyPr>
            <a:normAutofit lnSpcReduction="10000"/>
          </a:bodyPr>
          <a:lstStyle/>
          <a:p>
            <a:pPr eaLnBrk="1" hangingPunct="1">
              <a:lnSpc>
                <a:spcPct val="90000"/>
              </a:lnSpc>
            </a:pPr>
            <a:r>
              <a:rPr lang="cs-CZ" sz="3000" dirty="0"/>
              <a:t>http://www.teamgym.cz</a:t>
            </a:r>
          </a:p>
          <a:p>
            <a:pPr eaLnBrk="1" hangingPunct="1">
              <a:lnSpc>
                <a:spcPct val="90000"/>
              </a:lnSpc>
            </a:pPr>
            <a:r>
              <a:rPr lang="cs-CZ" sz="3000" dirty="0"/>
              <a:t>http://gymnastika.cstv.cz</a:t>
            </a:r>
          </a:p>
          <a:p>
            <a:pPr eaLnBrk="1" hangingPunct="1">
              <a:lnSpc>
                <a:spcPct val="90000"/>
              </a:lnSpc>
            </a:pPr>
            <a:r>
              <a:rPr lang="cs-CZ" sz="3000" dirty="0"/>
              <a:t>http://www.progym.cz</a:t>
            </a:r>
          </a:p>
          <a:p>
            <a:pPr eaLnBrk="1" hangingPunct="1">
              <a:lnSpc>
                <a:spcPct val="90000"/>
              </a:lnSpc>
            </a:pPr>
            <a:r>
              <a:rPr lang="cs-CZ" sz="3000" dirty="0"/>
              <a:t>http://journey.euroteam.cz</a:t>
            </a:r>
          </a:p>
          <a:p>
            <a:pPr eaLnBrk="1" hangingPunct="1">
              <a:lnSpc>
                <a:spcPct val="90000"/>
              </a:lnSpc>
            </a:pPr>
            <a:r>
              <a:rPr lang="cs-CZ" sz="3000" dirty="0"/>
              <a:t>http://www.gymmedia.com</a:t>
            </a:r>
          </a:p>
          <a:p>
            <a:pPr>
              <a:lnSpc>
                <a:spcPct val="90000"/>
              </a:lnSpc>
            </a:pPr>
            <a:r>
              <a:rPr lang="cs-CZ" sz="3000" dirty="0">
                <a:hlinkClick r:id="rId2"/>
              </a:rPr>
              <a:t>https://www.youtube.com/watch?v=eYVhQM-IPrw</a:t>
            </a:r>
            <a:endParaRPr lang="cs-CZ" sz="3000" dirty="0"/>
          </a:p>
          <a:p>
            <a:pPr>
              <a:lnSpc>
                <a:spcPct val="90000"/>
              </a:lnSpc>
            </a:pPr>
            <a:endParaRPr lang="cs-CZ" sz="3000" dirty="0">
              <a:solidFill>
                <a:srgbClr val="D9D9D9"/>
              </a:solidFill>
              <a:latin typeface="Arial" charset="0"/>
            </a:endParaRPr>
          </a:p>
        </p:txBody>
      </p:sp>
    </p:spTree>
    <p:extLst>
      <p:ext uri="{BB962C8B-B14F-4D97-AF65-F5344CB8AC3E}">
        <p14:creationId xmlns:p14="http://schemas.microsoft.com/office/powerpoint/2010/main" val="117351604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A7E122-8C4E-468F-82CB-BE5C487672AE}"/>
              </a:ext>
            </a:extLst>
          </p:cNvPr>
          <p:cNvSpPr>
            <a:spLocks noGrp="1"/>
          </p:cNvSpPr>
          <p:nvPr>
            <p:ph type="title"/>
          </p:nvPr>
        </p:nvSpPr>
        <p:spPr>
          <a:xfrm>
            <a:off x="609600" y="274638"/>
            <a:ext cx="10972800" cy="628876"/>
          </a:xfrm>
        </p:spPr>
        <p:txBody>
          <a:bodyPr>
            <a:normAutofit fontScale="90000"/>
          </a:bodyPr>
          <a:lstStyle/>
          <a:p>
            <a:pPr algn="ctr"/>
            <a:r>
              <a:rPr lang="cs-CZ" dirty="0"/>
              <a:t>Gymnastický aerobic</a:t>
            </a:r>
          </a:p>
        </p:txBody>
      </p:sp>
      <p:pic>
        <p:nvPicPr>
          <p:cNvPr id="5" name="Online médium 4" title="ČGF představuje: Gymnastický aerobik">
            <a:hlinkClick r:id="" action="ppaction://media"/>
            <a:extLst>
              <a:ext uri="{FF2B5EF4-FFF2-40B4-BE49-F238E27FC236}">
                <a16:creationId xmlns:a16="http://schemas.microsoft.com/office/drawing/2014/main" id="{3014D514-4E2F-43A3-9795-744327638660}"/>
              </a:ext>
            </a:extLst>
          </p:cNvPr>
          <p:cNvPicPr>
            <a:picLocks noRot="1" noChangeAspect="1"/>
          </p:cNvPicPr>
          <p:nvPr>
            <a:videoFile r:link="rId1"/>
          </p:nvPr>
        </p:nvPicPr>
        <p:blipFill>
          <a:blip r:embed="rId3"/>
          <a:stretch>
            <a:fillRect/>
          </a:stretch>
        </p:blipFill>
        <p:spPr>
          <a:xfrm>
            <a:off x="1367698" y="1321190"/>
            <a:ext cx="9456603" cy="5342981"/>
          </a:xfrm>
          <a:prstGeom prst="rect">
            <a:avLst/>
          </a:prstGeom>
        </p:spPr>
      </p:pic>
    </p:spTree>
    <p:extLst>
      <p:ext uri="{BB962C8B-B14F-4D97-AF65-F5344CB8AC3E}">
        <p14:creationId xmlns:p14="http://schemas.microsoft.com/office/powerpoint/2010/main" val="293801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dirty="0">
                <a:solidFill>
                  <a:srgbClr val="00B050"/>
                </a:solidFill>
              </a:rPr>
              <a:t>Základní gymnastika</a:t>
            </a:r>
            <a:br>
              <a:rPr lang="cs-CZ" dirty="0"/>
            </a:br>
            <a:r>
              <a:rPr lang="cs-CZ" dirty="0">
                <a:solidFill>
                  <a:srgbClr val="FFC000"/>
                </a:solidFill>
              </a:rPr>
              <a:t>užitá cvičení</a:t>
            </a:r>
          </a:p>
        </p:txBody>
      </p:sp>
      <p:sp>
        <p:nvSpPr>
          <p:cNvPr id="3" name="Zástupný symbol pro obsah 2"/>
          <p:cNvSpPr>
            <a:spLocks noGrp="1"/>
          </p:cNvSpPr>
          <p:nvPr>
            <p:ph idx="1"/>
          </p:nvPr>
        </p:nvSpPr>
        <p:spPr>
          <a:xfrm>
            <a:off x="1981200" y="1916833"/>
            <a:ext cx="8229600" cy="4090459"/>
          </a:xfrm>
        </p:spPr>
        <p:txBody>
          <a:bodyPr/>
          <a:lstStyle/>
          <a:p>
            <a:r>
              <a:rPr lang="cs-CZ" dirty="0"/>
              <a:t>Běhání</a:t>
            </a:r>
          </a:p>
          <a:p>
            <a:r>
              <a:rPr lang="cs-CZ" dirty="0"/>
              <a:t>Skákání</a:t>
            </a:r>
          </a:p>
          <a:p>
            <a:r>
              <a:rPr lang="cs-CZ" dirty="0"/>
              <a:t>Lezení</a:t>
            </a:r>
          </a:p>
          <a:p>
            <a:r>
              <a:rPr lang="cs-CZ" dirty="0"/>
              <a:t>Nošení břemen</a:t>
            </a:r>
          </a:p>
          <a:p>
            <a:r>
              <a:rPr lang="cs-CZ" dirty="0"/>
              <a:t>Překonávání překážek</a:t>
            </a:r>
          </a:p>
          <a:p>
            <a:r>
              <a:rPr lang="cs-CZ" dirty="0"/>
              <a:t>Prvky průpravných úpolů</a:t>
            </a:r>
          </a:p>
        </p:txBody>
      </p:sp>
    </p:spTree>
    <p:extLst>
      <p:ext uri="{BB962C8B-B14F-4D97-AF65-F5344CB8AC3E}">
        <p14:creationId xmlns:p14="http://schemas.microsoft.com/office/powerpoint/2010/main" val="3820486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0" y="549275"/>
            <a:ext cx="8675688" cy="5457825"/>
          </a:xfrm>
        </p:spPr>
        <p:txBody>
          <a:bodyPr>
            <a:normAutofit fontScale="77500" lnSpcReduction="20000"/>
          </a:bodyPr>
          <a:lstStyle/>
          <a:p>
            <a:r>
              <a:rPr lang="cs-CZ" dirty="0"/>
              <a:t>Anatomie, funkční anatomie</a:t>
            </a:r>
          </a:p>
          <a:p>
            <a:r>
              <a:rPr lang="cs-CZ" dirty="0"/>
              <a:t>Fyziologie tělesných cvičení</a:t>
            </a:r>
          </a:p>
          <a:p>
            <a:r>
              <a:rPr lang="cs-CZ" dirty="0"/>
              <a:t>Odborná terminologie</a:t>
            </a:r>
          </a:p>
          <a:p>
            <a:r>
              <a:rPr lang="cs-CZ" dirty="0"/>
              <a:t>Teorie sportovního tréninku</a:t>
            </a:r>
          </a:p>
          <a:p>
            <a:pPr>
              <a:buNone/>
            </a:pPr>
            <a:r>
              <a:rPr lang="cs-CZ" dirty="0"/>
              <a:t>			</a:t>
            </a:r>
            <a:r>
              <a:rPr lang="cs-CZ" sz="4800" dirty="0">
                <a:solidFill>
                  <a:srgbClr val="FF0000"/>
                </a:solidFill>
              </a:rPr>
              <a:t>Základní gymnastika</a:t>
            </a:r>
          </a:p>
          <a:p>
            <a:r>
              <a:rPr lang="cs-CZ" dirty="0"/>
              <a:t>Rytmická gymnastika</a:t>
            </a:r>
          </a:p>
          <a:p>
            <a:r>
              <a:rPr lang="cs-CZ" dirty="0"/>
              <a:t>Sportovní gymnastika</a:t>
            </a:r>
          </a:p>
          <a:p>
            <a:r>
              <a:rPr lang="cs-CZ" dirty="0"/>
              <a:t>Tance</a:t>
            </a:r>
          </a:p>
          <a:p>
            <a:r>
              <a:rPr lang="cs-CZ" dirty="0"/>
              <a:t>Zdravotní tělesná výchova</a:t>
            </a:r>
          </a:p>
          <a:p>
            <a:r>
              <a:rPr lang="cs-CZ" dirty="0"/>
              <a:t>Kompenzační cvičení</a:t>
            </a:r>
          </a:p>
          <a:p>
            <a:r>
              <a:rPr lang="cs-CZ" dirty="0"/>
              <a:t>Úpolové sporty</a:t>
            </a:r>
          </a:p>
          <a:p>
            <a:r>
              <a:rPr lang="cs-CZ" dirty="0"/>
              <a:t>Sportovní hry</a:t>
            </a:r>
          </a:p>
          <a:p>
            <a:r>
              <a:rPr lang="cs-CZ" dirty="0"/>
              <a:t>Atletika</a:t>
            </a:r>
          </a:p>
          <a:p>
            <a:r>
              <a:rPr lang="cs-CZ" dirty="0"/>
              <a:t>Plavání</a:t>
            </a:r>
          </a:p>
          <a:p>
            <a:endParaRPr lang="cs-CZ" dirty="0"/>
          </a:p>
        </p:txBody>
      </p:sp>
    </p:spTree>
    <p:extLst>
      <p:ext uri="{BB962C8B-B14F-4D97-AF65-F5344CB8AC3E}">
        <p14:creationId xmlns:p14="http://schemas.microsoft.com/office/powerpoint/2010/main" val="3659674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solidFill>
                  <a:srgbClr val="9966FF"/>
                </a:solidFill>
              </a:rPr>
              <a:t>Rytmická gymnastika</a:t>
            </a:r>
          </a:p>
        </p:txBody>
      </p:sp>
      <p:sp>
        <p:nvSpPr>
          <p:cNvPr id="3" name="Zástupný symbol pro obsah 2"/>
          <p:cNvSpPr>
            <a:spLocks noGrp="1"/>
          </p:cNvSpPr>
          <p:nvPr>
            <p:ph idx="1"/>
          </p:nvPr>
        </p:nvSpPr>
        <p:spPr/>
        <p:txBody>
          <a:bodyPr>
            <a:normAutofit/>
          </a:bodyPr>
          <a:lstStyle/>
          <a:p>
            <a:r>
              <a:rPr lang="cs-CZ" dirty="0"/>
              <a:t>Nejpropracovanější metoda hudebně pohybové výchovy s gymnastickým zaměřením</a:t>
            </a:r>
          </a:p>
          <a:p>
            <a:endParaRPr lang="cs-CZ" dirty="0"/>
          </a:p>
          <a:p>
            <a:r>
              <a:rPr lang="cs-CZ" dirty="0"/>
              <a:t>Spojení pohybu s hudbou nebo jiným rytmickým doprovodem</a:t>
            </a:r>
          </a:p>
          <a:p>
            <a:endParaRPr lang="cs-CZ" dirty="0"/>
          </a:p>
          <a:p>
            <a:r>
              <a:rPr lang="cs-CZ" dirty="0"/>
              <a:t>Základem - záměrné utváření </a:t>
            </a:r>
            <a:r>
              <a:rPr lang="cs-CZ" dirty="0" err="1"/>
              <a:t>esteticko</a:t>
            </a:r>
            <a:r>
              <a:rPr lang="cs-CZ" dirty="0"/>
              <a:t> -koordinačních dovedností založených na osvojování uvědomělého řízeného estetického a optimálně rytmizovaného pohybu s cílem formování kultivovaného pohybového projevu</a:t>
            </a:r>
          </a:p>
        </p:txBody>
      </p:sp>
    </p:spTree>
    <p:extLst>
      <p:ext uri="{BB962C8B-B14F-4D97-AF65-F5344CB8AC3E}">
        <p14:creationId xmlns:p14="http://schemas.microsoft.com/office/powerpoint/2010/main" val="348844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r>
              <a:rPr lang="cs-CZ" dirty="0">
                <a:solidFill>
                  <a:schemeClr val="accent1">
                    <a:lumMod val="60000"/>
                    <a:lumOff val="40000"/>
                  </a:schemeClr>
                </a:solidFill>
                <a:effectLst/>
              </a:rPr>
              <a:t>Obsah předmětu</a:t>
            </a:r>
          </a:p>
        </p:txBody>
      </p:sp>
      <p:sp>
        <p:nvSpPr>
          <p:cNvPr id="2" name="Zástupný symbol pro obsah 1"/>
          <p:cNvSpPr>
            <a:spLocks noGrp="1"/>
          </p:cNvSpPr>
          <p:nvPr>
            <p:ph idx="1"/>
          </p:nvPr>
        </p:nvSpPr>
        <p:spPr/>
        <p:txBody>
          <a:bodyPr>
            <a:normAutofit/>
          </a:bodyPr>
          <a:lstStyle/>
          <a:p>
            <a:r>
              <a:rPr lang="cs-CZ" b="1" dirty="0"/>
              <a:t>Odborná terminologie </a:t>
            </a:r>
            <a:r>
              <a:rPr lang="cs-CZ" dirty="0"/>
              <a:t>tělesných cvičení</a:t>
            </a:r>
          </a:p>
          <a:p>
            <a:r>
              <a:rPr lang="cs-CZ" b="1" dirty="0"/>
              <a:t>Gymnastické druhy </a:t>
            </a:r>
          </a:p>
          <a:p>
            <a:r>
              <a:rPr lang="cs-CZ" b="1" dirty="0"/>
              <a:t>Gymnastické olympijské sporty</a:t>
            </a:r>
          </a:p>
          <a:p>
            <a:r>
              <a:rPr lang="cs-CZ" b="1" dirty="0"/>
              <a:t>Gymnastické neolympijské sporty </a:t>
            </a:r>
          </a:p>
          <a:p>
            <a:r>
              <a:rPr lang="cs-CZ" b="1" dirty="0"/>
              <a:t>Aktualizace gymnastických sportů i druhů</a:t>
            </a:r>
            <a:endParaRPr lang="cs-CZ" dirty="0"/>
          </a:p>
          <a:p>
            <a:r>
              <a:rPr lang="cs-CZ" b="1" dirty="0"/>
              <a:t>Zachycení nových trendů a aplikace do pedagogického procesu</a:t>
            </a:r>
          </a:p>
          <a:p>
            <a:r>
              <a:rPr lang="cs-CZ" b="1" dirty="0"/>
              <a:t>Didaktické postupy výuky</a:t>
            </a:r>
          </a:p>
        </p:txBody>
      </p:sp>
    </p:spTree>
    <p:extLst>
      <p:ext uri="{BB962C8B-B14F-4D97-AF65-F5344CB8AC3E}">
        <p14:creationId xmlns:p14="http://schemas.microsoft.com/office/powerpoint/2010/main" val="3399037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solidFill>
                  <a:srgbClr val="9966FF"/>
                </a:solidFill>
              </a:rPr>
              <a:t>Rytmická gymnastika</a:t>
            </a:r>
          </a:p>
        </p:txBody>
      </p:sp>
      <p:sp>
        <p:nvSpPr>
          <p:cNvPr id="3" name="Zástupný symbol pro obsah 2"/>
          <p:cNvSpPr>
            <a:spLocks noGrp="1"/>
          </p:cNvSpPr>
          <p:nvPr>
            <p:ph idx="1"/>
          </p:nvPr>
        </p:nvSpPr>
        <p:spPr/>
        <p:txBody>
          <a:bodyPr>
            <a:normAutofit/>
          </a:bodyPr>
          <a:lstStyle/>
          <a:p>
            <a:r>
              <a:rPr lang="cs-CZ" dirty="0"/>
              <a:t>Funkce hudební předlohy: motivační, regulační a dramatickou</a:t>
            </a:r>
          </a:p>
          <a:p>
            <a:r>
              <a:rPr lang="cs-CZ" dirty="0"/>
              <a:t>Myšlenkový a emocionální obsah hudební předlohy ovlivňuje výběr pohybového řešení</a:t>
            </a:r>
          </a:p>
          <a:p>
            <a:r>
              <a:rPr lang="cs-CZ" dirty="0"/>
              <a:t>Rytmus pohybu – důležitá součást správného provedení cviků </a:t>
            </a:r>
          </a:p>
          <a:p>
            <a:r>
              <a:rPr lang="cs-CZ" dirty="0"/>
              <a:t>Rytmizaci pohybu musíme při cvičení sladit s rytmem vdechu a výdechu, uspořádat střídání napětí a uvolnění, zátěže a odpočinku</a:t>
            </a:r>
          </a:p>
          <a:p>
            <a:r>
              <a:rPr lang="cs-CZ" dirty="0"/>
              <a:t>Rytmická gymnastika - vytváří základ pro tanec</a:t>
            </a:r>
          </a:p>
          <a:p>
            <a:endParaRPr lang="cs-CZ" dirty="0"/>
          </a:p>
        </p:txBody>
      </p:sp>
    </p:spTree>
    <p:extLst>
      <p:ext uri="{BB962C8B-B14F-4D97-AF65-F5344CB8AC3E}">
        <p14:creationId xmlns:p14="http://schemas.microsoft.com/office/powerpoint/2010/main" val="383510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1A72C59-F600-496E-944F-EF9724BB5E05}"/>
              </a:ext>
            </a:extLst>
          </p:cNvPr>
          <p:cNvPicPr>
            <a:picLocks noChangeAspect="1"/>
          </p:cNvPicPr>
          <p:nvPr/>
        </p:nvPicPr>
        <p:blipFill>
          <a:blip r:embed="rId2"/>
          <a:stretch>
            <a:fillRect/>
          </a:stretch>
        </p:blipFill>
        <p:spPr>
          <a:xfrm>
            <a:off x="0" y="1174750"/>
            <a:ext cx="12192000" cy="4508500"/>
          </a:xfrm>
          <a:prstGeom prst="rect">
            <a:avLst/>
          </a:prstGeom>
        </p:spPr>
      </p:pic>
    </p:spTree>
    <p:extLst>
      <p:ext uri="{BB962C8B-B14F-4D97-AF65-F5344CB8AC3E}">
        <p14:creationId xmlns:p14="http://schemas.microsoft.com/office/powerpoint/2010/main" val="2198492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702D4C0-ABD2-4E18-AA62-A79969F804A3}"/>
              </a:ext>
            </a:extLst>
          </p:cNvPr>
          <p:cNvPicPr>
            <a:picLocks noChangeAspect="1"/>
          </p:cNvPicPr>
          <p:nvPr/>
        </p:nvPicPr>
        <p:blipFill>
          <a:blip r:embed="rId2"/>
          <a:stretch>
            <a:fillRect/>
          </a:stretch>
        </p:blipFill>
        <p:spPr>
          <a:xfrm>
            <a:off x="2243137" y="2324779"/>
            <a:ext cx="1762125" cy="2600325"/>
          </a:xfrm>
          <a:prstGeom prst="rect">
            <a:avLst/>
          </a:prstGeom>
        </p:spPr>
      </p:pic>
      <p:pic>
        <p:nvPicPr>
          <p:cNvPr id="4" name="Obrázek 3">
            <a:extLst>
              <a:ext uri="{FF2B5EF4-FFF2-40B4-BE49-F238E27FC236}">
                <a16:creationId xmlns:a16="http://schemas.microsoft.com/office/drawing/2014/main" id="{E9ED4A1F-9A6B-407D-9ED2-52982459EBEE}"/>
              </a:ext>
            </a:extLst>
          </p:cNvPr>
          <p:cNvPicPr>
            <a:picLocks noChangeAspect="1"/>
          </p:cNvPicPr>
          <p:nvPr/>
        </p:nvPicPr>
        <p:blipFill>
          <a:blip r:embed="rId3"/>
          <a:stretch>
            <a:fillRect/>
          </a:stretch>
        </p:blipFill>
        <p:spPr>
          <a:xfrm>
            <a:off x="6758667" y="2510329"/>
            <a:ext cx="2657475" cy="2443655"/>
          </a:xfrm>
          <a:prstGeom prst="rect">
            <a:avLst/>
          </a:prstGeom>
        </p:spPr>
      </p:pic>
    </p:spTree>
    <p:extLst>
      <p:ext uri="{BB962C8B-B14F-4D97-AF65-F5344CB8AC3E}">
        <p14:creationId xmlns:p14="http://schemas.microsoft.com/office/powerpoint/2010/main" val="1950547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D27E6A6-2202-4050-8B60-EEE12CCCEC83}"/>
              </a:ext>
            </a:extLst>
          </p:cNvPr>
          <p:cNvPicPr>
            <a:picLocks noChangeAspect="1"/>
          </p:cNvPicPr>
          <p:nvPr/>
        </p:nvPicPr>
        <p:blipFill>
          <a:blip r:embed="rId2"/>
          <a:stretch>
            <a:fillRect/>
          </a:stretch>
        </p:blipFill>
        <p:spPr>
          <a:xfrm>
            <a:off x="7999639" y="119742"/>
            <a:ext cx="1091293" cy="1003488"/>
          </a:xfrm>
          <a:prstGeom prst="rect">
            <a:avLst/>
          </a:prstGeom>
        </p:spPr>
      </p:pic>
      <p:pic>
        <p:nvPicPr>
          <p:cNvPr id="3" name="Obrázek 2">
            <a:extLst>
              <a:ext uri="{FF2B5EF4-FFF2-40B4-BE49-F238E27FC236}">
                <a16:creationId xmlns:a16="http://schemas.microsoft.com/office/drawing/2014/main" id="{F164D25B-CE03-4DA3-8780-6568BE681071}"/>
              </a:ext>
            </a:extLst>
          </p:cNvPr>
          <p:cNvPicPr>
            <a:picLocks noChangeAspect="1"/>
          </p:cNvPicPr>
          <p:nvPr/>
        </p:nvPicPr>
        <p:blipFill>
          <a:blip r:embed="rId2"/>
          <a:stretch>
            <a:fillRect/>
          </a:stretch>
        </p:blipFill>
        <p:spPr>
          <a:xfrm>
            <a:off x="4288971" y="1436915"/>
            <a:ext cx="1285875" cy="1182414"/>
          </a:xfrm>
          <a:prstGeom prst="rect">
            <a:avLst/>
          </a:prstGeom>
        </p:spPr>
      </p:pic>
      <p:pic>
        <p:nvPicPr>
          <p:cNvPr id="4" name="Obrázek 3">
            <a:extLst>
              <a:ext uri="{FF2B5EF4-FFF2-40B4-BE49-F238E27FC236}">
                <a16:creationId xmlns:a16="http://schemas.microsoft.com/office/drawing/2014/main" id="{911CBBA4-214D-45F9-A5E6-5E69AB9A2D6B}"/>
              </a:ext>
            </a:extLst>
          </p:cNvPr>
          <p:cNvPicPr>
            <a:picLocks noChangeAspect="1"/>
          </p:cNvPicPr>
          <p:nvPr/>
        </p:nvPicPr>
        <p:blipFill>
          <a:blip r:embed="rId2"/>
          <a:stretch>
            <a:fillRect/>
          </a:stretch>
        </p:blipFill>
        <p:spPr>
          <a:xfrm>
            <a:off x="7864248" y="3127605"/>
            <a:ext cx="1362074" cy="1252482"/>
          </a:xfrm>
          <a:prstGeom prst="rect">
            <a:avLst/>
          </a:prstGeom>
        </p:spPr>
      </p:pic>
      <p:pic>
        <p:nvPicPr>
          <p:cNvPr id="5" name="Obrázek 4">
            <a:extLst>
              <a:ext uri="{FF2B5EF4-FFF2-40B4-BE49-F238E27FC236}">
                <a16:creationId xmlns:a16="http://schemas.microsoft.com/office/drawing/2014/main" id="{30E738A1-37C1-48A5-8552-E250E4BAA6F1}"/>
              </a:ext>
            </a:extLst>
          </p:cNvPr>
          <p:cNvPicPr>
            <a:picLocks noChangeAspect="1"/>
          </p:cNvPicPr>
          <p:nvPr/>
        </p:nvPicPr>
        <p:blipFill>
          <a:blip r:embed="rId3"/>
          <a:stretch>
            <a:fillRect/>
          </a:stretch>
        </p:blipFill>
        <p:spPr>
          <a:xfrm>
            <a:off x="4145270" y="3080658"/>
            <a:ext cx="1365622" cy="1255885"/>
          </a:xfrm>
          <a:prstGeom prst="rect">
            <a:avLst/>
          </a:prstGeom>
        </p:spPr>
      </p:pic>
      <p:pic>
        <p:nvPicPr>
          <p:cNvPr id="6" name="Obrázek 5">
            <a:extLst>
              <a:ext uri="{FF2B5EF4-FFF2-40B4-BE49-F238E27FC236}">
                <a16:creationId xmlns:a16="http://schemas.microsoft.com/office/drawing/2014/main" id="{4D742666-77A5-41CC-B1CA-E2D0074B609F}"/>
              </a:ext>
            </a:extLst>
          </p:cNvPr>
          <p:cNvPicPr>
            <a:picLocks noChangeAspect="1"/>
          </p:cNvPicPr>
          <p:nvPr/>
        </p:nvPicPr>
        <p:blipFill>
          <a:blip r:embed="rId3"/>
          <a:stretch>
            <a:fillRect/>
          </a:stretch>
        </p:blipFill>
        <p:spPr>
          <a:xfrm>
            <a:off x="4145270" y="5076171"/>
            <a:ext cx="1365622" cy="1255885"/>
          </a:xfrm>
          <a:prstGeom prst="rect">
            <a:avLst/>
          </a:prstGeom>
        </p:spPr>
      </p:pic>
      <p:pic>
        <p:nvPicPr>
          <p:cNvPr id="7" name="Obrázek 6">
            <a:extLst>
              <a:ext uri="{FF2B5EF4-FFF2-40B4-BE49-F238E27FC236}">
                <a16:creationId xmlns:a16="http://schemas.microsoft.com/office/drawing/2014/main" id="{02181B23-A625-4BCF-8EF5-5FA7D7660C69}"/>
              </a:ext>
            </a:extLst>
          </p:cNvPr>
          <p:cNvPicPr>
            <a:picLocks noChangeAspect="1"/>
          </p:cNvPicPr>
          <p:nvPr/>
        </p:nvPicPr>
        <p:blipFill>
          <a:blip r:embed="rId4"/>
          <a:stretch>
            <a:fillRect/>
          </a:stretch>
        </p:blipFill>
        <p:spPr>
          <a:xfrm>
            <a:off x="4629944" y="-95357"/>
            <a:ext cx="880948" cy="1301608"/>
          </a:xfrm>
          <a:prstGeom prst="rect">
            <a:avLst/>
          </a:prstGeom>
        </p:spPr>
      </p:pic>
      <p:pic>
        <p:nvPicPr>
          <p:cNvPr id="8" name="Obrázek 7">
            <a:extLst>
              <a:ext uri="{FF2B5EF4-FFF2-40B4-BE49-F238E27FC236}">
                <a16:creationId xmlns:a16="http://schemas.microsoft.com/office/drawing/2014/main" id="{BA192232-E203-4CF5-83E7-48824D75BCA8}"/>
              </a:ext>
            </a:extLst>
          </p:cNvPr>
          <p:cNvPicPr>
            <a:picLocks noChangeAspect="1"/>
          </p:cNvPicPr>
          <p:nvPr/>
        </p:nvPicPr>
        <p:blipFill>
          <a:blip r:embed="rId4"/>
          <a:stretch>
            <a:fillRect/>
          </a:stretch>
        </p:blipFill>
        <p:spPr>
          <a:xfrm>
            <a:off x="8024927" y="1337901"/>
            <a:ext cx="1066005" cy="1575032"/>
          </a:xfrm>
          <a:prstGeom prst="rect">
            <a:avLst/>
          </a:prstGeom>
        </p:spPr>
      </p:pic>
      <p:pic>
        <p:nvPicPr>
          <p:cNvPr id="9" name="Obrázek 8">
            <a:extLst>
              <a:ext uri="{FF2B5EF4-FFF2-40B4-BE49-F238E27FC236}">
                <a16:creationId xmlns:a16="http://schemas.microsoft.com/office/drawing/2014/main" id="{5440D01E-84F4-475E-A944-2FD94C392A24}"/>
              </a:ext>
            </a:extLst>
          </p:cNvPr>
          <p:cNvPicPr>
            <a:picLocks noChangeAspect="1"/>
          </p:cNvPicPr>
          <p:nvPr/>
        </p:nvPicPr>
        <p:blipFill>
          <a:blip r:embed="rId5"/>
          <a:stretch>
            <a:fillRect/>
          </a:stretch>
        </p:blipFill>
        <p:spPr>
          <a:xfrm>
            <a:off x="8213032" y="5204185"/>
            <a:ext cx="877900" cy="1304657"/>
          </a:xfrm>
          <a:prstGeom prst="rect">
            <a:avLst/>
          </a:prstGeom>
        </p:spPr>
      </p:pic>
    </p:spTree>
    <p:extLst>
      <p:ext uri="{BB962C8B-B14F-4D97-AF65-F5344CB8AC3E}">
        <p14:creationId xmlns:p14="http://schemas.microsoft.com/office/powerpoint/2010/main" val="2172767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Gymnastika</a:t>
            </a:r>
          </a:p>
        </p:txBody>
      </p:sp>
      <p:pic>
        <p:nvPicPr>
          <p:cNvPr id="4" name="Picture 1" descr="C:\Users\Uživatel\Downloads\rozcvičení.JPG"/>
          <p:cNvPicPr>
            <a:picLocks noGrp="1" noChangeAspect="1" noChangeArrowheads="1"/>
          </p:cNvPicPr>
          <p:nvPr>
            <p:ph idx="1"/>
          </p:nvPr>
        </p:nvPicPr>
        <p:blipFill>
          <a:blip r:embed="rId2" cstate="print"/>
          <a:stretch>
            <a:fillRect/>
          </a:stretch>
        </p:blipFill>
        <p:spPr bwMode="auto">
          <a:xfrm>
            <a:off x="1524000" y="0"/>
            <a:ext cx="9144000" cy="6858000"/>
          </a:xfrm>
          <a:prstGeom prst="rect">
            <a:avLst/>
          </a:prstGeom>
          <a:noFill/>
        </p:spPr>
      </p:pic>
      <p:sp>
        <p:nvSpPr>
          <p:cNvPr id="5" name="Obdélník 4"/>
          <p:cNvSpPr/>
          <p:nvPr/>
        </p:nvSpPr>
        <p:spPr>
          <a:xfrm>
            <a:off x="1991544" y="4725144"/>
            <a:ext cx="8496944" cy="923330"/>
          </a:xfrm>
          <a:prstGeom prst="rect">
            <a:avLst/>
          </a:prstGeom>
        </p:spPr>
        <p:txBody>
          <a:bodyPr wrap="square">
            <a:spAutoFit/>
          </a:bodyPr>
          <a:lstStyle/>
          <a:p>
            <a:r>
              <a:rPr lang="cs-CZ" dirty="0">
                <a:solidFill>
                  <a:prstClr val="black"/>
                </a:solidFill>
                <a:latin typeface="Lucida Sans Unicode"/>
              </a:rPr>
              <a:t>Gymnastika není účelem, ale prostředkem jak výcvikem těla zušlechtit a zdokonalit člověka, aby byl tělesně a duševně harmonický.</a:t>
            </a:r>
          </a:p>
          <a:p>
            <a:r>
              <a:rPr lang="cs-CZ" dirty="0">
                <a:solidFill>
                  <a:prstClr val="black"/>
                </a:solidFill>
                <a:latin typeface="Lucida Sans Unicode"/>
              </a:rPr>
              <a:t>				Jan Krištof </a:t>
            </a:r>
            <a:r>
              <a:rPr lang="cs-CZ" dirty="0" err="1">
                <a:solidFill>
                  <a:prstClr val="black"/>
                </a:solidFill>
                <a:latin typeface="Lucida Sans Unicode"/>
              </a:rPr>
              <a:t>Guts</a:t>
            </a:r>
            <a:r>
              <a:rPr lang="cs-CZ" dirty="0">
                <a:solidFill>
                  <a:prstClr val="black"/>
                </a:solidFill>
                <a:latin typeface="Lucida Sans Unicode"/>
              </a:rPr>
              <a:t>-</a:t>
            </a:r>
            <a:r>
              <a:rPr lang="cs-CZ" dirty="0" err="1">
                <a:solidFill>
                  <a:prstClr val="black"/>
                </a:solidFill>
                <a:latin typeface="Lucida Sans Unicode"/>
              </a:rPr>
              <a:t>Muts</a:t>
            </a:r>
            <a:r>
              <a:rPr lang="cs-CZ" dirty="0">
                <a:solidFill>
                  <a:prstClr val="black"/>
                </a:solidFill>
                <a:latin typeface="Lucida Sans Unicode"/>
              </a:rPr>
              <a:t> (1815)</a:t>
            </a:r>
          </a:p>
        </p:txBody>
      </p:sp>
    </p:spTree>
    <p:extLst>
      <p:ext uri="{BB962C8B-B14F-4D97-AF65-F5344CB8AC3E}">
        <p14:creationId xmlns:p14="http://schemas.microsoft.com/office/powerpoint/2010/main" val="26849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75B8457F-4842-4A49-9282-0FAA477F95B8}"/>
              </a:ext>
            </a:extLst>
          </p:cNvPr>
          <p:cNvSpPr>
            <a:spLocks noGrp="1"/>
          </p:cNvSpPr>
          <p:nvPr>
            <p:ph type="title"/>
          </p:nvPr>
        </p:nvSpPr>
        <p:spPr/>
        <p:txBody>
          <a:bodyPr/>
          <a:lstStyle/>
          <a:p>
            <a:pPr algn="ctr"/>
            <a:r>
              <a:rPr lang="cs-CZ" dirty="0"/>
              <a:t>Sálové lekce</a:t>
            </a:r>
          </a:p>
        </p:txBody>
      </p:sp>
      <p:sp>
        <p:nvSpPr>
          <p:cNvPr id="2" name="Zástupný obsah 1">
            <a:extLst>
              <a:ext uri="{FF2B5EF4-FFF2-40B4-BE49-F238E27FC236}">
                <a16:creationId xmlns:a16="http://schemas.microsoft.com/office/drawing/2014/main" id="{B432CC22-514D-4944-A1E7-4F0C440659DF}"/>
              </a:ext>
            </a:extLst>
          </p:cNvPr>
          <p:cNvSpPr>
            <a:spLocks noGrp="1"/>
          </p:cNvSpPr>
          <p:nvPr>
            <p:ph idx="1"/>
          </p:nvPr>
        </p:nvSpPr>
        <p:spPr/>
        <p:txBody>
          <a:bodyPr/>
          <a:lstStyle/>
          <a:p>
            <a:r>
              <a:rPr lang="cs-CZ" sz="1800" dirty="0">
                <a:effectLst/>
                <a:latin typeface="Calibri" panose="020F0502020204030204" pitchFamily="34" charset="0"/>
                <a:ea typeface="Calibri" panose="020F0502020204030204" pitchFamily="34" charset="0"/>
                <a:cs typeface="Times New Roman" panose="02020603050405020304" pitchFamily="18" charset="0"/>
              </a:rPr>
              <a:t>lekce choreografické, kondiční, Body and Mind</a:t>
            </a:r>
          </a:p>
          <a:p>
            <a:r>
              <a:rPr lang="cs-CZ" sz="1800" dirty="0">
                <a:effectLst/>
                <a:latin typeface="Calibri" panose="020F0502020204030204" pitchFamily="34" charset="0"/>
                <a:ea typeface="Calibri" panose="020F0502020204030204" pitchFamily="34" charset="0"/>
                <a:cs typeface="Times New Roman" panose="02020603050405020304" pitchFamily="18" charset="0"/>
              </a:rPr>
              <a:t>osvojení si struktury hodiny jednotlivých typů lekcí</a:t>
            </a:r>
          </a:p>
          <a:p>
            <a:r>
              <a:rPr lang="cs-CZ" sz="1800" dirty="0">
                <a:effectLst/>
                <a:latin typeface="Calibri" panose="020F0502020204030204" pitchFamily="34" charset="0"/>
                <a:ea typeface="Calibri" panose="020F0502020204030204" pitchFamily="34" charset="0"/>
                <a:cs typeface="Times New Roman" panose="02020603050405020304" pitchFamily="18" charset="0"/>
              </a:rPr>
              <a:t>osvojení si základních pravidel práce s hudebním doprovodem ve skupinových sálových lekcích</a:t>
            </a:r>
          </a:p>
          <a:p>
            <a:r>
              <a:rPr lang="cs-CZ" sz="1800" dirty="0">
                <a:effectLst/>
                <a:latin typeface="Calibri" panose="020F0502020204030204" pitchFamily="34" charset="0"/>
                <a:ea typeface="Calibri" panose="020F0502020204030204" pitchFamily="34" charset="0"/>
                <a:cs typeface="Times New Roman" panose="02020603050405020304" pitchFamily="18" charset="0"/>
              </a:rPr>
              <a:t>seznámení se s náčiním využívaným v oblasti kondičního tréninku a skupinových lekcí (TRX,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flowtonic</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flexibar</a:t>
            </a:r>
            <a:r>
              <a:rPr lang="cs-CZ" sz="1800" dirty="0">
                <a:effectLst/>
                <a:latin typeface="Calibri" panose="020F0502020204030204" pitchFamily="34" charset="0"/>
                <a:ea typeface="Calibri" panose="020F0502020204030204" pitchFamily="34" charset="0"/>
                <a:cs typeface="Times New Roman" panose="02020603050405020304" pitchFamily="18" charset="0"/>
              </a:rPr>
              <a:t> ad.) – možnosti školy a její vybavení pro hodiny TV</a:t>
            </a:r>
          </a:p>
          <a:p>
            <a:r>
              <a:rPr lang="cs-CZ" sz="1800" dirty="0">
                <a:effectLst/>
                <a:latin typeface="Calibri" panose="020F0502020204030204" pitchFamily="34" charset="0"/>
                <a:ea typeface="Calibri" panose="020F0502020204030204" pitchFamily="34" charset="0"/>
                <a:cs typeface="Times New Roman" panose="02020603050405020304" pitchFamily="18" charset="0"/>
              </a:rPr>
              <a:t>osvojení si správné techniky základních kroků využívaných v choreografických a kondičních lekcích</a:t>
            </a:r>
            <a:endParaRPr lang="cs-CZ" sz="1800" dirty="0">
              <a:latin typeface="Calibri" panose="020F0502020204030204" pitchFamily="34" charset="0"/>
              <a:ea typeface="Calibri" panose="020F0502020204030204" pitchFamily="34" charset="0"/>
              <a:cs typeface="Times New Roman" panose="02020603050405020304" pitchFamily="18" charset="0"/>
            </a:endParaRPr>
          </a:p>
          <a:p>
            <a:r>
              <a:rPr lang="cs-CZ" sz="1800" dirty="0">
                <a:effectLst/>
                <a:latin typeface="Calibri" panose="020F0502020204030204" pitchFamily="34" charset="0"/>
                <a:ea typeface="Calibri" panose="020F0502020204030204" pitchFamily="34" charset="0"/>
                <a:cs typeface="Times New Roman" panose="02020603050405020304" pitchFamily="18" charset="0"/>
              </a:rPr>
              <a:t>osvojení si základního názvosloví používaného v choreografických a kondičních typech sálových lekcí (verbální, neverbální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cueing</a:t>
            </a:r>
            <a:r>
              <a:rPr lang="cs-CZ" sz="1800" dirty="0">
                <a:effectLst/>
                <a:latin typeface="Calibri" panose="020F0502020204030204" pitchFamily="34" charset="0"/>
                <a:ea typeface="Calibri" panose="020F0502020204030204" pitchFamily="34" charset="0"/>
                <a:cs typeface="Times New Roman" panose="02020603050405020304" pitchFamily="18" charset="0"/>
              </a:rPr>
              <a:t>)</a:t>
            </a:r>
          </a:p>
          <a:p>
            <a:r>
              <a:rPr lang="cs-CZ" sz="1800" dirty="0">
                <a:effectLst/>
                <a:latin typeface="Calibri" panose="020F0502020204030204" pitchFamily="34" charset="0"/>
                <a:ea typeface="Calibri" panose="020F0502020204030204" pitchFamily="34" charset="0"/>
                <a:cs typeface="Times New Roman" panose="02020603050405020304" pitchFamily="18" charset="0"/>
              </a:rPr>
              <a:t>osvojení si jednotlivých metod učení (no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taps</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layering</a:t>
            </a:r>
            <a:r>
              <a:rPr lang="cs-CZ" sz="1800" dirty="0">
                <a:effectLst/>
                <a:latin typeface="Calibri" panose="020F0502020204030204" pitchFamily="34" charset="0"/>
                <a:ea typeface="Calibri" panose="020F0502020204030204" pitchFamily="34" charset="0"/>
                <a:cs typeface="Times New Roman" panose="02020603050405020304" pitchFamily="18" charset="0"/>
              </a:rPr>
              <a:t>, lineární progrese, pyramidová aj.) a jejich aplikace do jednotlivých typů skupinových lekcí</a:t>
            </a:r>
          </a:p>
          <a:p>
            <a:r>
              <a:rPr lang="cs-CZ" sz="1800" dirty="0">
                <a:effectLst/>
                <a:latin typeface="Calibri" panose="020F0502020204030204" pitchFamily="34" charset="0"/>
                <a:ea typeface="Calibri" panose="020F0502020204030204" pitchFamily="34" charset="0"/>
                <a:cs typeface="Times New Roman" panose="02020603050405020304" pitchFamily="18" charset="0"/>
              </a:rPr>
              <a:t>osvojení si správné techniky základních cviků lekcí Body and Mind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power</a:t>
            </a:r>
            <a:r>
              <a:rPr lang="cs-CZ" sz="1800" dirty="0">
                <a:effectLst/>
                <a:latin typeface="Calibri" panose="020F0502020204030204" pitchFamily="34" charset="0"/>
                <a:ea typeface="Calibri" panose="020F0502020204030204" pitchFamily="34" charset="0"/>
                <a:cs typeface="Times New Roman" panose="02020603050405020304" pitchFamily="18" charset="0"/>
              </a:rPr>
              <a:t>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joga</a:t>
            </a:r>
            <a:r>
              <a:rPr lang="cs-CZ" sz="1800" dirty="0">
                <a:effectLst/>
                <a:latin typeface="Calibri" panose="020F0502020204030204" pitchFamily="34" charset="0"/>
                <a:ea typeface="Calibri" panose="020F0502020204030204" pitchFamily="34" charset="0"/>
                <a:cs typeface="Times New Roman" panose="02020603050405020304" pitchFamily="18" charset="0"/>
              </a:rPr>
              <a:t> – základní ásany, Pozdrav slunci, Pilates – cviky vhodné pro úvodní část hodiny a začátečníky aj.)</a:t>
            </a:r>
          </a:p>
          <a:p>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008019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23E68EC4-8334-400B-B56C-4B8E74D1A0A1}"/>
              </a:ext>
            </a:extLst>
          </p:cNvPr>
          <p:cNvSpPr>
            <a:spLocks noGrp="1"/>
          </p:cNvSpPr>
          <p:nvPr>
            <p:ph type="title"/>
          </p:nvPr>
        </p:nvSpPr>
        <p:spPr/>
        <p:txBody>
          <a:bodyPr/>
          <a:lstStyle/>
          <a:p>
            <a:pPr algn="ctr"/>
            <a:r>
              <a:rPr lang="cs-CZ"/>
              <a:t>Sálové lekce</a:t>
            </a:r>
          </a:p>
        </p:txBody>
      </p:sp>
      <p:sp>
        <p:nvSpPr>
          <p:cNvPr id="2" name="Zástupný obsah 1">
            <a:extLst>
              <a:ext uri="{FF2B5EF4-FFF2-40B4-BE49-F238E27FC236}">
                <a16:creationId xmlns:a16="http://schemas.microsoft.com/office/drawing/2014/main" id="{938C88E6-05A9-44DE-87F6-D46EED9D2774}"/>
              </a:ext>
            </a:extLst>
          </p:cNvPr>
          <p:cNvSpPr>
            <a:spLocks noGrp="1"/>
          </p:cNvSpPr>
          <p:nvPr>
            <p:ph idx="1"/>
          </p:nvPr>
        </p:nvSpPr>
        <p:spPr/>
        <p:txBody>
          <a:bodyPr/>
          <a:lstStyle/>
          <a:p>
            <a:r>
              <a:rPr lang="cs-CZ" sz="1800" dirty="0">
                <a:effectLst/>
                <a:latin typeface="Calibri" panose="020F0502020204030204" pitchFamily="34" charset="0"/>
                <a:ea typeface="Calibri" panose="020F0502020204030204" pitchFamily="34" charset="0"/>
                <a:cs typeface="Times New Roman" panose="02020603050405020304" pitchFamily="18" charset="0"/>
              </a:rPr>
              <a:t>Schopnost, na základě teoretických znalostí a dílčích praktických dovedností, sestavit a následně vést jednotlivé typy sálových lekcí (s využitím náčiní).</a:t>
            </a:r>
          </a:p>
          <a:p>
            <a:endParaRPr lang="cs-CZ" sz="1800" dirty="0">
              <a:latin typeface="Calibri" panose="020F0502020204030204" pitchFamily="34" charset="0"/>
              <a:ea typeface="Calibri" panose="020F0502020204030204" pitchFamily="34" charset="0"/>
              <a:cs typeface="Times New Roman" panose="02020603050405020304" pitchFamily="18" charset="0"/>
            </a:endParaRPr>
          </a:p>
          <a:p>
            <a:r>
              <a:rPr lang="cs-CZ" sz="1800" dirty="0">
                <a:effectLst/>
                <a:latin typeface="Calibri" panose="020F0502020204030204" pitchFamily="34" charset="0"/>
                <a:ea typeface="Calibri" panose="020F0502020204030204" pitchFamily="34" charset="0"/>
                <a:cs typeface="Times New Roman" panose="02020603050405020304" pitchFamily="18" charset="0"/>
              </a:rPr>
              <a:t>1) základní manipulace s náčiním</a:t>
            </a:r>
          </a:p>
          <a:p>
            <a:r>
              <a:rPr lang="cs-CZ" sz="1800" dirty="0">
                <a:latin typeface="Calibri" panose="020F0502020204030204" pitchFamily="34" charset="0"/>
                <a:ea typeface="Calibri" panose="020F0502020204030204" pitchFamily="34" charset="0"/>
                <a:cs typeface="Times New Roman" panose="02020603050405020304" pitchFamily="18" charset="0"/>
              </a:rPr>
              <a:t>2) zásobník cviků na různé svalové partie (protažení, posílení) – vím, proč a co dělám</a:t>
            </a:r>
          </a:p>
          <a:p>
            <a:r>
              <a:rPr lang="cs-CZ" sz="1800" dirty="0">
                <a:effectLst/>
                <a:latin typeface="Calibri" panose="020F0502020204030204" pitchFamily="34" charset="0"/>
                <a:ea typeface="Calibri" panose="020F0502020204030204" pitchFamily="34" charset="0"/>
                <a:cs typeface="Times New Roman" panose="02020603050405020304" pitchFamily="18" charset="0"/>
              </a:rPr>
              <a:t>3) struktura hodiny</a:t>
            </a:r>
          </a:p>
          <a:p>
            <a:r>
              <a:rPr lang="cs-CZ" sz="1800" dirty="0">
                <a:latin typeface="Calibri" panose="020F0502020204030204" pitchFamily="34" charset="0"/>
                <a:ea typeface="Calibri" panose="020F0502020204030204" pitchFamily="34" charset="0"/>
                <a:cs typeface="Times New Roman" panose="02020603050405020304" pitchFamily="18" charset="0"/>
              </a:rPr>
              <a:t>4) komunikace, vysvětlování, kontrola</a:t>
            </a:r>
          </a:p>
          <a:p>
            <a:r>
              <a:rPr lang="cs-CZ" sz="1800" dirty="0">
                <a:latin typeface="Calibri" panose="020F0502020204030204" pitchFamily="34" charset="0"/>
                <a:ea typeface="Calibri" panose="020F0502020204030204" pitchFamily="34" charset="0"/>
                <a:cs typeface="Times New Roman" panose="02020603050405020304" pitchFamily="18" charset="0"/>
              </a:rPr>
              <a:t>5) technika a názvosloví</a:t>
            </a:r>
          </a:p>
          <a:p>
            <a:r>
              <a:rPr lang="cs-CZ" sz="1800" dirty="0">
                <a:effectLst/>
                <a:latin typeface="Calibri" panose="020F0502020204030204" pitchFamily="34" charset="0"/>
                <a:ea typeface="Calibri" panose="020F0502020204030204" pitchFamily="34" charset="0"/>
                <a:cs typeface="Times New Roman" panose="02020603050405020304" pitchFamily="18" charset="0"/>
              </a:rPr>
              <a:t>6) grafický záznam</a:t>
            </a:r>
          </a:p>
          <a:p>
            <a:endParaRPr lang="cs-CZ" dirty="0"/>
          </a:p>
        </p:txBody>
      </p:sp>
    </p:spTree>
    <p:extLst>
      <p:ext uri="{BB962C8B-B14F-4D97-AF65-F5344CB8AC3E}">
        <p14:creationId xmlns:p14="http://schemas.microsoft.com/office/powerpoint/2010/main" val="2093996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086D4084-4F54-4219-9BFA-B4835A2B91E9}"/>
              </a:ext>
            </a:extLst>
          </p:cNvPr>
          <p:cNvSpPr>
            <a:spLocks noGrp="1"/>
          </p:cNvSpPr>
          <p:nvPr>
            <p:ph type="title"/>
          </p:nvPr>
        </p:nvSpPr>
        <p:spPr/>
        <p:txBody>
          <a:bodyPr>
            <a:normAutofit/>
          </a:bodyPr>
          <a:lstStyle/>
          <a:p>
            <a:pPr algn="ctr"/>
            <a:r>
              <a:rPr lang="cs-CZ" sz="3200" b="1" dirty="0">
                <a:solidFill>
                  <a:srgbClr val="3A3A3A"/>
                </a:solidFill>
                <a:effectLst/>
                <a:latin typeface="Calibri" panose="020F0502020204030204" pitchFamily="34" charset="0"/>
                <a:ea typeface="Times New Roman" panose="02020603050405020304" pitchFamily="18" charset="0"/>
              </a:rPr>
              <a:t>Nácvik a tvorba choreografie</a:t>
            </a:r>
            <a:endParaRPr lang="cs-CZ" sz="3200" dirty="0"/>
          </a:p>
        </p:txBody>
      </p:sp>
      <p:sp>
        <p:nvSpPr>
          <p:cNvPr id="2" name="Zástupný obsah 1">
            <a:extLst>
              <a:ext uri="{FF2B5EF4-FFF2-40B4-BE49-F238E27FC236}">
                <a16:creationId xmlns:a16="http://schemas.microsoft.com/office/drawing/2014/main" id="{E73C2CAD-15BC-458F-8140-B8B63C2BE02F}"/>
              </a:ext>
            </a:extLst>
          </p:cNvPr>
          <p:cNvSpPr>
            <a:spLocks noGrp="1"/>
          </p:cNvSpPr>
          <p:nvPr>
            <p:ph idx="1"/>
          </p:nvPr>
        </p:nvSpPr>
        <p:spPr/>
        <p:txBody>
          <a:bodyPr>
            <a:normAutofit lnSpcReduction="10000"/>
          </a:bodyPr>
          <a:lstStyle/>
          <a:p>
            <a:r>
              <a:rPr lang="cs-CZ" sz="1800" dirty="0">
                <a:solidFill>
                  <a:srgbClr val="3A3A3A"/>
                </a:solidFill>
                <a:effectLst/>
                <a:latin typeface="Calibri" panose="020F0502020204030204" pitchFamily="34" charset="0"/>
                <a:ea typeface="Calibri" panose="020F0502020204030204" pitchFamily="34" charset="0"/>
              </a:rPr>
              <a:t>Nácvik a opakování choreografie - náplň hlavního bloku choreografické lekce</a:t>
            </a:r>
          </a:p>
          <a:p>
            <a:endParaRPr lang="cs-CZ" sz="1800" dirty="0">
              <a:solidFill>
                <a:srgbClr val="3A3A3A"/>
              </a:solidFill>
              <a:effectLst/>
              <a:latin typeface="Calibri" panose="020F0502020204030204" pitchFamily="34" charset="0"/>
              <a:ea typeface="Calibri" panose="020F0502020204030204" pitchFamily="34" charset="0"/>
            </a:endParaRPr>
          </a:p>
          <a:p>
            <a:r>
              <a:rPr lang="cs-CZ" sz="1800" dirty="0">
                <a:solidFill>
                  <a:srgbClr val="000000"/>
                </a:solidFill>
                <a:effectLst/>
                <a:latin typeface="Calibri" panose="020F0502020204030204" pitchFamily="34" charset="0"/>
                <a:ea typeface="Times New Roman" panose="02020603050405020304" pitchFamily="18" charset="0"/>
              </a:rPr>
              <a:t>Hudební frázi pro kondiční a choreo lekce tvoří 32 dob, tzn. 4x8dob. 8 dob považujeme za základní hudebně pohybovou jednotku a nazýváme ji lidově „osmička“.</a:t>
            </a:r>
          </a:p>
          <a:p>
            <a:endParaRPr lang="cs-CZ" sz="1800" dirty="0">
              <a:effectLst/>
              <a:latin typeface="Times New Roman" panose="02020603050405020304" pitchFamily="18" charset="0"/>
              <a:ea typeface="Times New Roman" panose="02020603050405020304" pitchFamily="18" charset="0"/>
            </a:endParaRPr>
          </a:p>
          <a:p>
            <a:r>
              <a:rPr lang="cs-CZ" sz="1800" dirty="0">
                <a:solidFill>
                  <a:srgbClr val="000000"/>
                </a:solidFill>
                <a:effectLst/>
                <a:latin typeface="Calibri" panose="020F0502020204030204" pitchFamily="34" charset="0"/>
                <a:ea typeface="Times New Roman" panose="02020603050405020304" pitchFamily="18" charset="0"/>
              </a:rPr>
              <a:t>Podle náplně lekce si zvolíme tempo hudebního doprovodu. Na internetu běžně můžeme hledat hudební doprovod dle BPM – </a:t>
            </a:r>
            <a:r>
              <a:rPr lang="cs-CZ" sz="1800" dirty="0" err="1">
                <a:solidFill>
                  <a:srgbClr val="000000"/>
                </a:solidFill>
                <a:effectLst/>
                <a:latin typeface="Calibri" panose="020F0502020204030204" pitchFamily="34" charset="0"/>
                <a:ea typeface="Times New Roman" panose="02020603050405020304" pitchFamily="18" charset="0"/>
              </a:rPr>
              <a:t>beats</a:t>
            </a:r>
            <a:r>
              <a:rPr lang="cs-CZ" sz="1800" dirty="0">
                <a:solidFill>
                  <a:srgbClr val="000000"/>
                </a:solidFill>
                <a:effectLst/>
                <a:latin typeface="Calibri" panose="020F0502020204030204" pitchFamily="34" charset="0"/>
                <a:ea typeface="Times New Roman" panose="02020603050405020304" pitchFamily="18" charset="0"/>
              </a:rPr>
              <a:t> per </a:t>
            </a:r>
            <a:r>
              <a:rPr lang="cs-CZ" sz="1800" dirty="0" err="1">
                <a:solidFill>
                  <a:srgbClr val="000000"/>
                </a:solidFill>
                <a:effectLst/>
                <a:latin typeface="Calibri" panose="020F0502020204030204" pitchFamily="34" charset="0"/>
                <a:ea typeface="Times New Roman" panose="02020603050405020304" pitchFamily="18" charset="0"/>
              </a:rPr>
              <a:t>minute</a:t>
            </a:r>
            <a:r>
              <a:rPr lang="cs-CZ" sz="1800" dirty="0">
                <a:solidFill>
                  <a:srgbClr val="000000"/>
                </a:solidFill>
                <a:effectLst/>
                <a:latin typeface="Calibri" panose="020F0502020204030204" pitchFamily="34" charset="0"/>
                <a:ea typeface="Times New Roman" panose="02020603050405020304" pitchFamily="18" charset="0"/>
              </a:rPr>
              <a:t> – počet dob za minutu.</a:t>
            </a:r>
          </a:p>
          <a:p>
            <a:endParaRPr lang="cs-CZ" sz="1800" dirty="0">
              <a:solidFill>
                <a:srgbClr val="000000"/>
              </a:solidFill>
              <a:latin typeface="Calibri" panose="020F0502020204030204" pitchFamily="34" charset="0"/>
              <a:ea typeface="Times New Roman" panose="02020603050405020304" pitchFamily="18" charset="0"/>
            </a:endParaRPr>
          </a:p>
          <a:p>
            <a:pPr marL="109728" indent="0">
              <a:buNone/>
            </a:pPr>
            <a:r>
              <a:rPr lang="cs-CZ" sz="1800" dirty="0">
                <a:solidFill>
                  <a:srgbClr val="000000"/>
                </a:solidFill>
                <a:effectLst/>
                <a:latin typeface="Calibri" panose="020F0502020204030204" pitchFamily="34" charset="0"/>
                <a:ea typeface="Times New Roman" panose="02020603050405020304" pitchFamily="18" charset="0"/>
              </a:rPr>
              <a:t>Skladby můžeme dle tempa rozlišovat na:</a:t>
            </a:r>
            <a:endParaRPr lang="cs-CZ" sz="1800" dirty="0">
              <a:effectLst/>
              <a:latin typeface="Times New Roman" panose="02020603050405020304" pitchFamily="18" charset="0"/>
              <a:ea typeface="Times New Roman" panose="02020603050405020304" pitchFamily="18" charset="0"/>
            </a:endParaRPr>
          </a:p>
          <a:p>
            <a:pPr fontAlgn="base"/>
            <a:r>
              <a:rPr lang="cs-CZ" sz="1800" dirty="0">
                <a:effectLst/>
                <a:latin typeface="Calibri" panose="020F0502020204030204" pitchFamily="34" charset="0"/>
                <a:ea typeface="Times New Roman" panose="02020603050405020304" pitchFamily="18" charset="0"/>
              </a:rPr>
              <a:t>Pomalé – 40–60 </a:t>
            </a:r>
            <a:endParaRPr lang="cs-CZ" sz="1800" dirty="0">
              <a:effectLst/>
              <a:latin typeface="Times New Roman" panose="02020603050405020304" pitchFamily="18" charset="0"/>
              <a:ea typeface="Times New Roman" panose="02020603050405020304" pitchFamily="18" charset="0"/>
            </a:endParaRPr>
          </a:p>
          <a:p>
            <a:pPr fontAlgn="base"/>
            <a:r>
              <a:rPr lang="cs-CZ" sz="1800" dirty="0">
                <a:effectLst/>
                <a:latin typeface="Calibri" panose="020F0502020204030204" pitchFamily="34" charset="0"/>
                <a:ea typeface="Times New Roman" panose="02020603050405020304" pitchFamily="18" charset="0"/>
              </a:rPr>
              <a:t>Mírné – 60–80 (průměrná hodnota tepové frekvence – 60–75) </a:t>
            </a:r>
            <a:endParaRPr lang="cs-CZ" sz="1800" dirty="0">
              <a:effectLst/>
              <a:latin typeface="Times New Roman" panose="02020603050405020304" pitchFamily="18" charset="0"/>
              <a:ea typeface="Times New Roman" panose="02020603050405020304" pitchFamily="18" charset="0"/>
            </a:endParaRPr>
          </a:p>
          <a:p>
            <a:pPr fontAlgn="base"/>
            <a:r>
              <a:rPr lang="cs-CZ" sz="1800" dirty="0">
                <a:effectLst/>
                <a:latin typeface="Calibri" panose="020F0502020204030204" pitchFamily="34" charset="0"/>
                <a:ea typeface="Times New Roman" panose="02020603050405020304" pitchFamily="18" charset="0"/>
              </a:rPr>
              <a:t>Střední – 80–100 </a:t>
            </a:r>
            <a:endParaRPr lang="cs-CZ" sz="1800" dirty="0">
              <a:effectLst/>
              <a:latin typeface="Times New Roman" panose="02020603050405020304" pitchFamily="18" charset="0"/>
              <a:ea typeface="Times New Roman" panose="02020603050405020304" pitchFamily="18" charset="0"/>
            </a:endParaRPr>
          </a:p>
          <a:p>
            <a:pPr fontAlgn="base"/>
            <a:r>
              <a:rPr lang="cs-CZ" sz="1800" dirty="0">
                <a:effectLst/>
                <a:latin typeface="Calibri" panose="020F0502020204030204" pitchFamily="34" charset="0"/>
                <a:ea typeface="Times New Roman" panose="02020603050405020304" pitchFamily="18" charset="0"/>
              </a:rPr>
              <a:t>Rychlé – 100–150 </a:t>
            </a:r>
            <a:endParaRPr lang="cs-CZ" sz="1800" dirty="0">
              <a:effectLst/>
              <a:latin typeface="Times New Roman" panose="02020603050405020304" pitchFamily="18" charset="0"/>
              <a:ea typeface="Times New Roman" panose="02020603050405020304" pitchFamily="18" charset="0"/>
            </a:endParaRPr>
          </a:p>
          <a:p>
            <a:endParaRPr lang="cs-CZ" sz="1800" dirty="0">
              <a:effectLst/>
              <a:latin typeface="Times New Roman" panose="02020603050405020304" pitchFamily="18" charset="0"/>
              <a:ea typeface="Times New Roman" panose="02020603050405020304" pitchFamily="18" charset="0"/>
            </a:endParaRPr>
          </a:p>
          <a:p>
            <a:endParaRPr lang="cs-CZ" dirty="0"/>
          </a:p>
        </p:txBody>
      </p:sp>
    </p:spTree>
    <p:extLst>
      <p:ext uri="{BB962C8B-B14F-4D97-AF65-F5344CB8AC3E}">
        <p14:creationId xmlns:p14="http://schemas.microsoft.com/office/powerpoint/2010/main" val="26395847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4D434B6B-B40C-42A2-A978-46A3BB4E2DAC}"/>
              </a:ext>
            </a:extLst>
          </p:cNvPr>
          <p:cNvSpPr>
            <a:spLocks noGrp="1"/>
          </p:cNvSpPr>
          <p:nvPr>
            <p:ph type="title"/>
          </p:nvPr>
        </p:nvSpPr>
        <p:spPr/>
        <p:txBody>
          <a:bodyPr/>
          <a:lstStyle/>
          <a:p>
            <a:pPr algn="ctr"/>
            <a:r>
              <a:rPr lang="cs-CZ" sz="4400" b="1" dirty="0">
                <a:solidFill>
                  <a:srgbClr val="3A3A3A"/>
                </a:solidFill>
                <a:effectLst/>
                <a:latin typeface="Calibri" panose="020F0502020204030204" pitchFamily="34" charset="0"/>
                <a:ea typeface="Times New Roman" panose="02020603050405020304" pitchFamily="18" charset="0"/>
              </a:rPr>
              <a:t>Nácvik a tvorba choreografie</a:t>
            </a:r>
            <a:endParaRPr lang="cs-CZ" dirty="0"/>
          </a:p>
        </p:txBody>
      </p:sp>
      <p:sp>
        <p:nvSpPr>
          <p:cNvPr id="2" name="Zástupný obsah 1">
            <a:extLst>
              <a:ext uri="{FF2B5EF4-FFF2-40B4-BE49-F238E27FC236}">
                <a16:creationId xmlns:a16="http://schemas.microsoft.com/office/drawing/2014/main" id="{4602BD0E-DCAB-4026-8E21-1E93193BD342}"/>
              </a:ext>
            </a:extLst>
          </p:cNvPr>
          <p:cNvSpPr>
            <a:spLocks noGrp="1"/>
          </p:cNvSpPr>
          <p:nvPr>
            <p:ph idx="1"/>
          </p:nvPr>
        </p:nvSpPr>
        <p:spPr/>
        <p:txBody>
          <a:bodyPr>
            <a:normAutofit fontScale="85000" lnSpcReduction="10000"/>
          </a:bodyPr>
          <a:lstStyle/>
          <a:p>
            <a:r>
              <a:rPr lang="cs-CZ" sz="1800" dirty="0">
                <a:effectLst/>
                <a:latin typeface="Calibri" panose="020F0502020204030204" pitchFamily="34" charset="0"/>
                <a:ea typeface="Times New Roman" panose="02020603050405020304" pitchFamily="18" charset="0"/>
              </a:rPr>
              <a:t>Pomalé tempo využijeme zejména v části </a:t>
            </a:r>
            <a:r>
              <a:rPr lang="cs-CZ" sz="1800" dirty="0">
                <a:solidFill>
                  <a:srgbClr val="0A0A0A"/>
                </a:solidFill>
                <a:effectLst/>
                <a:latin typeface="Calibri" panose="020F0502020204030204" pitchFamily="34" charset="0"/>
                <a:ea typeface="Times New Roman" panose="02020603050405020304" pitchFamily="18" charset="0"/>
              </a:rPr>
              <a:t>Cool </a:t>
            </a:r>
            <a:r>
              <a:rPr lang="cs-CZ" sz="1800" dirty="0" err="1">
                <a:solidFill>
                  <a:srgbClr val="0A0A0A"/>
                </a:solidFill>
                <a:effectLst/>
                <a:latin typeface="Calibri" panose="020F0502020204030204" pitchFamily="34" charset="0"/>
                <a:ea typeface="Times New Roman" panose="02020603050405020304" pitchFamily="18" charset="0"/>
              </a:rPr>
              <a:t>down</a:t>
            </a:r>
            <a:r>
              <a:rPr lang="cs-CZ" sz="1800" dirty="0">
                <a:solidFill>
                  <a:srgbClr val="0A0A0A"/>
                </a:solidFill>
                <a:effectLst/>
                <a:latin typeface="Calibri" panose="020F0502020204030204" pitchFamily="34" charset="0"/>
                <a:ea typeface="Times New Roman" panose="02020603050405020304" pitchFamily="18" charset="0"/>
              </a:rPr>
              <a:t> tedy závěrečné, </a:t>
            </a:r>
            <a:r>
              <a:rPr lang="cs-CZ" sz="1800" dirty="0" err="1">
                <a:solidFill>
                  <a:srgbClr val="0A0A0A"/>
                </a:solidFill>
                <a:effectLst/>
                <a:latin typeface="Calibri" panose="020F0502020204030204" pitchFamily="34" charset="0"/>
                <a:ea typeface="Times New Roman" panose="02020603050405020304" pitchFamily="18" charset="0"/>
              </a:rPr>
              <a:t>zklidňovací</a:t>
            </a:r>
            <a:r>
              <a:rPr lang="cs-CZ" sz="1800" dirty="0">
                <a:solidFill>
                  <a:srgbClr val="0A0A0A"/>
                </a:solidFill>
                <a:effectLst/>
                <a:latin typeface="Calibri" panose="020F0502020204030204" pitchFamily="34" charset="0"/>
                <a:ea typeface="Times New Roman" panose="02020603050405020304" pitchFamily="18" charset="0"/>
              </a:rPr>
              <a:t>. Střední tempo odpovídá běžné chůzi a rychlé zvolíme zejména pro kondiční lekce.</a:t>
            </a:r>
          </a:p>
          <a:p>
            <a:endParaRPr lang="cs-CZ" sz="1800" dirty="0">
              <a:solidFill>
                <a:srgbClr val="0A0A0A"/>
              </a:solidFill>
              <a:latin typeface="Calibri" panose="020F0502020204030204" pitchFamily="34" charset="0"/>
              <a:ea typeface="Times New Roman" panose="02020603050405020304" pitchFamily="18" charset="0"/>
            </a:endParaRPr>
          </a:p>
          <a:p>
            <a:r>
              <a:rPr lang="cs-CZ" sz="1800" dirty="0">
                <a:solidFill>
                  <a:srgbClr val="3A3A3A"/>
                </a:solidFill>
                <a:effectLst/>
                <a:latin typeface="Calibri" panose="020F0502020204030204" pitchFamily="34" charset="0"/>
                <a:ea typeface="Times New Roman" panose="02020603050405020304" pitchFamily="18" charset="0"/>
              </a:rPr>
              <a:t>Doporučený postup při tvorbě choreografie </a:t>
            </a:r>
            <a:endParaRPr lang="cs-CZ"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arenR"/>
            </a:pPr>
            <a:r>
              <a:rPr lang="cs-CZ" sz="1800" dirty="0">
                <a:solidFill>
                  <a:srgbClr val="3A3A3A"/>
                </a:solidFill>
                <a:effectLst/>
                <a:latin typeface="Calibri" panose="020F0502020204030204" pitchFamily="34" charset="0"/>
                <a:ea typeface="Times New Roman" panose="02020603050405020304" pitchFamily="18" charset="0"/>
              </a:rPr>
              <a:t>Vybrat hudbu s pravidelným frázováním a s adekvátním tempem</a:t>
            </a:r>
            <a:endParaRPr lang="cs-CZ"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arenR"/>
            </a:pPr>
            <a:r>
              <a:rPr lang="cs-CZ" sz="1800" dirty="0">
                <a:solidFill>
                  <a:srgbClr val="3A3A3A"/>
                </a:solidFill>
                <a:effectLst/>
                <a:latin typeface="Calibri" panose="020F0502020204030204" pitchFamily="34" charset="0"/>
                <a:ea typeface="Times New Roman" panose="02020603050405020304" pitchFamily="18" charset="0"/>
              </a:rPr>
              <a:t>Poslechnout si hudbu a napočítat fráze (32dob) a jednotlivé osmičky (8 dob)</a:t>
            </a:r>
            <a:endParaRPr lang="cs-CZ"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arenR"/>
            </a:pPr>
            <a:r>
              <a:rPr lang="cs-CZ" sz="1800" dirty="0">
                <a:solidFill>
                  <a:srgbClr val="3A3A3A"/>
                </a:solidFill>
                <a:effectLst/>
                <a:latin typeface="Calibri" panose="020F0502020204030204" pitchFamily="34" charset="0"/>
                <a:ea typeface="Times New Roman" panose="02020603050405020304" pitchFamily="18" charset="0"/>
              </a:rPr>
              <a:t>Naplánovat kroky, cviky na jednotlivé osmičky </a:t>
            </a:r>
            <a:endParaRPr lang="cs-CZ"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arenR"/>
            </a:pPr>
            <a:r>
              <a:rPr lang="cs-CZ" sz="1800" dirty="0">
                <a:solidFill>
                  <a:srgbClr val="3A3A3A"/>
                </a:solidFill>
                <a:effectLst/>
                <a:latin typeface="Calibri" panose="020F0502020204030204" pitchFamily="34" charset="0"/>
                <a:ea typeface="Times New Roman" panose="02020603050405020304" pitchFamily="18" charset="0"/>
              </a:rPr>
              <a:t>Vymyslet vzájemné propojení dílčích částí – osmiček tak, aby na sebe pohyby logicky navazovaly</a:t>
            </a:r>
            <a:endParaRPr lang="cs-CZ"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arenR"/>
            </a:pPr>
            <a:r>
              <a:rPr lang="cs-CZ" sz="1800" dirty="0">
                <a:solidFill>
                  <a:srgbClr val="3A3A3A"/>
                </a:solidFill>
                <a:effectLst/>
                <a:latin typeface="Calibri" panose="020F0502020204030204" pitchFamily="34" charset="0"/>
                <a:ea typeface="Times New Roman" panose="02020603050405020304" pitchFamily="18" charset="0"/>
              </a:rPr>
              <a:t>Zajistit vyváženost zátěže obou dolních končetin, prostoru (vpřed, vzad, stranou)</a:t>
            </a:r>
            <a:endParaRPr lang="cs-CZ"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arenR"/>
            </a:pPr>
            <a:r>
              <a:rPr lang="cs-CZ" sz="1800" dirty="0">
                <a:solidFill>
                  <a:srgbClr val="3A3A3A"/>
                </a:solidFill>
                <a:effectLst/>
                <a:latin typeface="Calibri" panose="020F0502020204030204" pitchFamily="34" charset="0"/>
                <a:ea typeface="Times New Roman" panose="02020603050405020304" pitchFamily="18" charset="0"/>
              </a:rPr>
              <a:t>Zformulování si pokynů, které budou prezentovány klientům během jednotlivých částí – srozumitelně vysvětlovat správné provedení cviků, včas upozorňovat na změnu, upozorňovat na časté chyby</a:t>
            </a:r>
            <a:endParaRPr lang="cs-CZ"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arenR"/>
            </a:pPr>
            <a:r>
              <a:rPr lang="cs-CZ" sz="1800" dirty="0">
                <a:solidFill>
                  <a:srgbClr val="3A3A3A"/>
                </a:solidFill>
                <a:effectLst/>
                <a:latin typeface="Calibri" panose="020F0502020204030204" pitchFamily="34" charset="0"/>
                <a:ea typeface="Times New Roman" panose="02020603050405020304" pitchFamily="18" charset="0"/>
              </a:rPr>
              <a:t>Naplánovat možné modifikace pro případ omezení pohybu některého z klientů</a:t>
            </a:r>
            <a:endParaRPr lang="cs-CZ"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arenR"/>
            </a:pPr>
            <a:r>
              <a:rPr lang="cs-CZ" sz="1800" dirty="0">
                <a:solidFill>
                  <a:srgbClr val="3A3A3A"/>
                </a:solidFill>
                <a:effectLst/>
                <a:latin typeface="Calibri" panose="020F0502020204030204" pitchFamily="34" charset="0"/>
                <a:ea typeface="Times New Roman" panose="02020603050405020304" pitchFamily="18" charset="0"/>
              </a:rPr>
              <a:t>Promyslet, zda budete vést lekci (část) zády ke klientům (v případě, že máte v sále před vámi zrcadla a na klienty vidíte) a tudíž budete vše provádět stejným směrem jako klienti, nebo povedete hodinu čelem ke klientům, pak byste měli cvičit zrcadlově, to znamená na opačnou nohu, stranu, než klienti (pokyny však dáváte podle nohy a strany klientů). Výhodou postavení lektora zády je snadnější učení se nových kroků, cviků. Výhodou postavení lektora čelem je, že lépe na klienty vidí a je s nimi v užším kontaktu.</a:t>
            </a:r>
            <a:endParaRPr lang="cs-CZ" sz="1800" dirty="0">
              <a:effectLst/>
              <a:latin typeface="Times New Roman" panose="02020603050405020304" pitchFamily="18" charset="0"/>
              <a:ea typeface="Times New Roman" panose="02020603050405020304" pitchFamily="18" charset="0"/>
            </a:endParaRPr>
          </a:p>
          <a:p>
            <a:pPr lvl="1"/>
            <a:endParaRPr lang="cs-CZ" sz="1400" dirty="0">
              <a:effectLst/>
              <a:latin typeface="Times New Roman" panose="02020603050405020304" pitchFamily="18" charset="0"/>
              <a:ea typeface="Times New Roman" panose="02020603050405020304" pitchFamily="18" charset="0"/>
            </a:endParaRPr>
          </a:p>
          <a:p>
            <a:endParaRPr lang="cs-CZ" dirty="0"/>
          </a:p>
        </p:txBody>
      </p:sp>
    </p:spTree>
    <p:extLst>
      <p:ext uri="{BB962C8B-B14F-4D97-AF65-F5344CB8AC3E}">
        <p14:creationId xmlns:p14="http://schemas.microsoft.com/office/powerpoint/2010/main" val="580255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A5D20766-B52F-447A-A742-22613FA8CF6F}"/>
              </a:ext>
            </a:extLst>
          </p:cNvPr>
          <p:cNvSpPr>
            <a:spLocks noGrp="1"/>
          </p:cNvSpPr>
          <p:nvPr>
            <p:ph type="title"/>
          </p:nvPr>
        </p:nvSpPr>
        <p:spPr/>
        <p:txBody>
          <a:bodyPr>
            <a:normAutofit/>
          </a:bodyPr>
          <a:lstStyle/>
          <a:p>
            <a:pPr algn="ctr"/>
            <a:r>
              <a:rPr lang="cs-CZ" sz="1800" dirty="0">
                <a:solidFill>
                  <a:srgbClr val="3A3A3A"/>
                </a:solidFill>
                <a:effectLst/>
                <a:latin typeface="Calibri" panose="020F0502020204030204" pitchFamily="34" charset="0"/>
                <a:ea typeface="Times New Roman" panose="02020603050405020304" pitchFamily="18" charset="0"/>
              </a:rPr>
              <a:t>Ukázky nácviku</a:t>
            </a:r>
            <a:br>
              <a:rPr lang="cs-CZ" sz="1800" dirty="0">
                <a:effectLst/>
                <a:latin typeface="Times New Roman" panose="02020603050405020304" pitchFamily="18" charset="0"/>
                <a:ea typeface="Times New Roman" panose="02020603050405020304" pitchFamily="18" charset="0"/>
              </a:rPr>
            </a:br>
            <a:r>
              <a:rPr lang="cs-CZ" sz="1800" dirty="0">
                <a:solidFill>
                  <a:srgbClr val="3A3A3A"/>
                </a:solidFill>
                <a:effectLst/>
                <a:latin typeface="Calibri" panose="020F0502020204030204" pitchFamily="34" charset="0"/>
                <a:ea typeface="Times New Roman" panose="02020603050405020304" pitchFamily="18" charset="0"/>
              </a:rPr>
              <a:t>Vytvoření a nácvik choreografické části sálové lekce </a:t>
            </a:r>
            <a:endParaRPr lang="cs-CZ" dirty="0"/>
          </a:p>
        </p:txBody>
      </p:sp>
      <p:sp>
        <p:nvSpPr>
          <p:cNvPr id="2" name="Zástupný obsah 1">
            <a:extLst>
              <a:ext uri="{FF2B5EF4-FFF2-40B4-BE49-F238E27FC236}">
                <a16:creationId xmlns:a16="http://schemas.microsoft.com/office/drawing/2014/main" id="{0615F680-7478-47F3-B8E4-5A20A7724BC5}"/>
              </a:ext>
            </a:extLst>
          </p:cNvPr>
          <p:cNvSpPr>
            <a:spLocks noGrp="1"/>
          </p:cNvSpPr>
          <p:nvPr>
            <p:ph idx="1"/>
          </p:nvPr>
        </p:nvSpPr>
        <p:spPr/>
        <p:txBody>
          <a:bodyPr>
            <a:normAutofit fontScale="92500" lnSpcReduction="20000"/>
          </a:bodyPr>
          <a:lstStyle/>
          <a:p>
            <a:pPr marL="342900" lvl="0" indent="-342900" fontAlgn="base">
              <a:buClr>
                <a:srgbClr val="3A3A3A"/>
              </a:buClr>
              <a:buSzPts val="1200"/>
              <a:buFont typeface="Times New Roman" panose="02020603050405020304" pitchFamily="18" charset="0"/>
              <a:buAutoNum type="arabicParenR"/>
            </a:pPr>
            <a:r>
              <a:rPr lang="cs-CZ" sz="18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Metoda pyramidy </a:t>
            </a:r>
            <a:r>
              <a:rPr lang="cs-CZ" sz="1800" dirty="0">
                <a:solidFill>
                  <a:srgbClr val="3A3A3A"/>
                </a:solidFill>
                <a:effectLst/>
                <a:latin typeface="Calibri" panose="020F0502020204030204" pitchFamily="34" charset="0"/>
                <a:ea typeface="Times New Roman" panose="02020603050405020304" pitchFamily="18" charset="0"/>
                <a:cs typeface="Calibri" panose="020F0502020204030204" pitchFamily="34" charset="0"/>
              </a:rPr>
              <a:t>- </a:t>
            </a:r>
            <a:r>
              <a:rPr lang="cs-CZ" sz="1800" dirty="0">
                <a:effectLst/>
                <a:latin typeface="Calibri" panose="020F0502020204030204" pitchFamily="34" charset="0"/>
                <a:ea typeface="Times New Roman" panose="02020603050405020304" pitchFamily="18" charset="0"/>
                <a:cs typeface="Calibri" panose="020F0502020204030204" pitchFamily="34" charset="0"/>
              </a:rPr>
              <a:t>2x, 4x, 8x – </a:t>
            </a:r>
            <a:r>
              <a:rPr lang="cs-CZ" sz="1800" b="1" dirty="0">
                <a:effectLst/>
                <a:latin typeface="Calibri" panose="020F0502020204030204" pitchFamily="34" charset="0"/>
                <a:ea typeface="Times New Roman" panose="02020603050405020304" pitchFamily="18" charset="0"/>
                <a:cs typeface="Calibri" panose="020F0502020204030204" pitchFamily="34" charset="0"/>
              </a:rPr>
              <a:t>zvyšování zátěže počtem opakování</a:t>
            </a:r>
            <a:r>
              <a:rPr lang="cs-CZ" sz="1800" dirty="0">
                <a:effectLst/>
                <a:latin typeface="Calibri" panose="020F0502020204030204" pitchFamily="34" charset="0"/>
                <a:ea typeface="Times New Roman" panose="02020603050405020304" pitchFamily="18" charset="0"/>
                <a:cs typeface="Calibri" panose="020F0502020204030204" pitchFamily="34" charset="0"/>
              </a:rPr>
              <a:t> </a:t>
            </a:r>
          </a:p>
          <a:p>
            <a:pPr indent="449580" fontAlgn="base">
              <a:lnSpc>
                <a:spcPct val="107000"/>
              </a:lnSpc>
              <a:spcAft>
                <a:spcPts val="800"/>
              </a:spcAft>
            </a:pPr>
            <a:r>
              <a:rPr lang="cs-CZ" sz="1800" dirty="0">
                <a:effectLst/>
                <a:latin typeface="Calibri" panose="020F0502020204030204" pitchFamily="34" charset="0"/>
                <a:ea typeface="Times New Roman" panose="02020603050405020304" pitchFamily="18" charset="0"/>
                <a:cs typeface="Calibri" panose="020F0502020204030204" pitchFamily="34" charset="0"/>
              </a:rPr>
              <a:t>Př. Chůze na místě, véčko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indent="0" fontAlgn="base">
              <a:lnSpc>
                <a:spcPct val="107000"/>
              </a:lnSpc>
              <a:spcAft>
                <a:spcPts val="800"/>
              </a:spcAft>
              <a:buNone/>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indent="449580" fontAlgn="base">
              <a:lnSpc>
                <a:spcPct val="107000"/>
              </a:lnSpc>
              <a:spcAft>
                <a:spcPts val="800"/>
              </a:spcAft>
            </a:pPr>
            <a:r>
              <a:rPr lang="cs-CZ" sz="1800" dirty="0">
                <a:effectLst/>
                <a:latin typeface="Calibri" panose="020F0502020204030204" pitchFamily="34" charset="0"/>
                <a:ea typeface="Times New Roman" panose="02020603050405020304" pitchFamily="18" charset="0"/>
                <a:cs typeface="Calibri" panose="020F0502020204030204" pitchFamily="34" charset="0"/>
              </a:rPr>
              <a:t>I.	1.-4. doba – chůze na místě (P, L, P, L)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fontAlgn="base">
              <a:lnSpc>
                <a:spcPct val="107000"/>
              </a:lnSpc>
              <a:spcAft>
                <a:spcPts val="800"/>
              </a:spcAft>
              <a:buNone/>
            </a:pPr>
            <a:r>
              <a:rPr lang="cs-CZ" sz="1800" dirty="0">
                <a:effectLst/>
                <a:latin typeface="Calibri" panose="020F0502020204030204" pitchFamily="34" charset="0"/>
                <a:ea typeface="Times New Roman" panose="02020603050405020304" pitchFamily="18" charset="0"/>
                <a:cs typeface="Calibri" panose="020F0502020204030204" pitchFamily="34" charset="0"/>
              </a:rPr>
              <a:t>		5.-8. doba – véčko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indent="447675" fontAlgn="base">
              <a:lnSpc>
                <a:spcPct val="107000"/>
              </a:lnSpc>
              <a:spcAft>
                <a:spcPts val="800"/>
              </a:spcAft>
            </a:pPr>
            <a:r>
              <a:rPr lang="cs-CZ" sz="1800" dirty="0">
                <a:effectLst/>
                <a:latin typeface="Calibri" panose="020F0502020204030204" pitchFamily="34" charset="0"/>
                <a:ea typeface="Times New Roman" panose="02020603050405020304" pitchFamily="18" charset="0"/>
                <a:cs typeface="Calibri" panose="020F0502020204030204" pitchFamily="34" charset="0"/>
              </a:rPr>
              <a:t>II. 	1.-4. doba – chůze na místě (P, L, P, L)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449580" indent="0" fontAlgn="base">
              <a:lnSpc>
                <a:spcPct val="107000"/>
              </a:lnSpc>
              <a:spcAft>
                <a:spcPts val="800"/>
              </a:spcAft>
              <a:buNone/>
            </a:pPr>
            <a:r>
              <a:rPr lang="cs-CZ" sz="1800" dirty="0">
                <a:effectLst/>
                <a:latin typeface="Calibri" panose="020F0502020204030204" pitchFamily="34" charset="0"/>
                <a:ea typeface="Times New Roman" panose="02020603050405020304" pitchFamily="18" charset="0"/>
                <a:cs typeface="Calibri" panose="020F0502020204030204" pitchFamily="34" charset="0"/>
              </a:rPr>
              <a:t>		5.-8. doba – véčko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indent="447675" fontAlgn="base">
              <a:lnSpc>
                <a:spcPct val="107000"/>
              </a:lnSpc>
              <a:spcAft>
                <a:spcPts val="800"/>
              </a:spcAft>
            </a:pPr>
            <a:r>
              <a:rPr lang="cs-CZ" sz="1800" dirty="0">
                <a:effectLst/>
                <a:latin typeface="Calibri" panose="020F0502020204030204" pitchFamily="34" charset="0"/>
                <a:ea typeface="Times New Roman" panose="02020603050405020304" pitchFamily="18" charset="0"/>
                <a:cs typeface="Calibri" panose="020F0502020204030204" pitchFamily="34" charset="0"/>
              </a:rPr>
              <a:t>III.   	1.-8. doba – chůze na místě (P, L, P, L, P, L, P, L)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indent="447675" fontAlgn="base">
              <a:lnSpc>
                <a:spcPct val="107000"/>
              </a:lnSpc>
              <a:spcAft>
                <a:spcPts val="800"/>
              </a:spcAft>
            </a:pPr>
            <a:r>
              <a:rPr lang="cs-CZ" sz="1800" dirty="0">
                <a:effectLst/>
                <a:latin typeface="Calibri" panose="020F0502020204030204" pitchFamily="34" charset="0"/>
                <a:ea typeface="Times New Roman" panose="02020603050405020304" pitchFamily="18" charset="0"/>
                <a:cs typeface="Calibri" panose="020F0502020204030204" pitchFamily="34" charset="0"/>
              </a:rPr>
              <a:t>IV. 	1.-8. doba – véčko (2x) </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450215" indent="-450215"/>
            <a:r>
              <a:rPr lang="cs-CZ" sz="1800" dirty="0">
                <a:solidFill>
                  <a:srgbClr val="3A3A3A"/>
                </a:solidFill>
                <a:effectLst/>
                <a:latin typeface="Calibri" panose="020F0502020204030204" pitchFamily="34" charset="0"/>
                <a:ea typeface="Times New Roman" panose="02020603050405020304" pitchFamily="18" charset="0"/>
              </a:rPr>
              <a:t>	</a:t>
            </a:r>
            <a:endParaRPr lang="cs-CZ" sz="1800" dirty="0">
              <a:effectLst/>
              <a:latin typeface="Times New Roman" panose="02020603050405020304" pitchFamily="18" charset="0"/>
              <a:ea typeface="Times New Roman" panose="02020603050405020304" pitchFamily="18" charset="0"/>
            </a:endParaRPr>
          </a:p>
          <a:p>
            <a:endParaRPr lang="cs-CZ" dirty="0"/>
          </a:p>
        </p:txBody>
      </p:sp>
    </p:spTree>
    <p:extLst>
      <p:ext uri="{BB962C8B-B14F-4D97-AF65-F5344CB8AC3E}">
        <p14:creationId xmlns:p14="http://schemas.microsoft.com/office/powerpoint/2010/main" val="2067180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pPr algn="ctr"/>
            <a:r>
              <a:rPr lang="cs-CZ" sz="3200" dirty="0">
                <a:solidFill>
                  <a:schemeClr val="bg2">
                    <a:lumMod val="50000"/>
                  </a:schemeClr>
                </a:solidFill>
                <a:effectLst/>
              </a:rPr>
              <a:t>Nezbytné dovednosti pro předmět Didaktika gymnastiky </a:t>
            </a:r>
            <a:endParaRPr lang="cs-CZ" sz="3200" dirty="0">
              <a:solidFill>
                <a:schemeClr val="bg2">
                  <a:lumMod val="50000"/>
                </a:schemeClr>
              </a:solidFill>
            </a:endParaRPr>
          </a:p>
        </p:txBody>
      </p:sp>
      <p:sp>
        <p:nvSpPr>
          <p:cNvPr id="2" name="Zástupný symbol pro obsah 1"/>
          <p:cNvSpPr>
            <a:spLocks noGrp="1"/>
          </p:cNvSpPr>
          <p:nvPr>
            <p:ph idx="1"/>
          </p:nvPr>
        </p:nvSpPr>
        <p:spPr/>
        <p:txBody>
          <a:bodyPr>
            <a:normAutofit fontScale="92500"/>
          </a:bodyPr>
          <a:lstStyle/>
          <a:p>
            <a:r>
              <a:rPr lang="cs-CZ" b="1" dirty="0">
                <a:solidFill>
                  <a:srgbClr val="FF0000"/>
                </a:solidFill>
              </a:rPr>
              <a:t>Základní gymnastika</a:t>
            </a:r>
          </a:p>
          <a:p>
            <a:pPr lvl="1"/>
            <a:r>
              <a:rPr lang="cs-CZ" i="1" dirty="0"/>
              <a:t>Schopnost vytvoření </a:t>
            </a:r>
            <a:r>
              <a:rPr lang="cs-CZ" b="1" i="1" dirty="0"/>
              <a:t>zásobníku cviků</a:t>
            </a:r>
            <a:r>
              <a:rPr lang="cs-CZ" b="1" dirty="0"/>
              <a:t> </a:t>
            </a:r>
            <a:r>
              <a:rPr lang="cs-CZ" dirty="0"/>
              <a:t>- bez náčiní, s náčiním, zaměřeným na posílení a protažení konkrétních svalových skupin, se správným terminologickým popisem. Př. Stoj spojný – vzpažit: hluboký předklon – vzpor </a:t>
            </a:r>
            <a:r>
              <a:rPr lang="cs-CZ" dirty="0" err="1"/>
              <a:t>stojmo</a:t>
            </a:r>
            <a:r>
              <a:rPr lang="cs-CZ" dirty="0"/>
              <a:t> (protažení </a:t>
            </a:r>
            <a:r>
              <a:rPr lang="cs-CZ" dirty="0" err="1"/>
              <a:t>hamstringů</a:t>
            </a:r>
            <a:r>
              <a:rPr lang="cs-CZ" dirty="0"/>
              <a:t>).</a:t>
            </a:r>
          </a:p>
          <a:p>
            <a:pPr lvl="1"/>
            <a:r>
              <a:rPr lang="cs-CZ" i="1" dirty="0"/>
              <a:t>Znát a umět aplikovat různé </a:t>
            </a:r>
            <a:r>
              <a:rPr lang="cs-CZ" b="1" i="1" dirty="0"/>
              <a:t>typy rozcvičení</a:t>
            </a:r>
            <a:r>
              <a:rPr lang="cs-CZ" b="1" dirty="0"/>
              <a:t> </a:t>
            </a:r>
            <a:r>
              <a:rPr lang="cs-CZ" dirty="0"/>
              <a:t>(s počítáním, s hudebním doprovodem)</a:t>
            </a:r>
          </a:p>
          <a:p>
            <a:endParaRPr lang="cs-CZ" dirty="0"/>
          </a:p>
          <a:p>
            <a:r>
              <a:rPr lang="cs-CZ" dirty="0"/>
              <a:t>Studijní materiály k dostudování </a:t>
            </a:r>
          </a:p>
          <a:p>
            <a:r>
              <a:rPr lang="cs-CZ" sz="1900" dirty="0"/>
              <a:t>Terminologie tělesných cvičení</a:t>
            </a:r>
          </a:p>
          <a:p>
            <a:r>
              <a:rPr lang="cs-CZ" sz="1700" dirty="0">
                <a:hlinkClick r:id="rId2"/>
              </a:rPr>
              <a:t>https://is.muni.cz/do/rect/el/estud/fsps/js11/terminologie/web/index.htm</a:t>
            </a:r>
            <a:endParaRPr lang="cs-CZ" sz="1700" dirty="0"/>
          </a:p>
          <a:p>
            <a:r>
              <a:rPr lang="cs-CZ" sz="1700" dirty="0"/>
              <a:t>Základní gymnastika</a:t>
            </a:r>
          </a:p>
          <a:p>
            <a:r>
              <a:rPr lang="cs-CZ" sz="1700" dirty="0">
                <a:hlinkClick r:id="rId3"/>
              </a:rPr>
              <a:t>https://www.fsps.muni.cz/impact/didaktika-gymnastiky-a-tance/zakladni-gymnastika/</a:t>
            </a:r>
            <a:endParaRPr lang="cs-CZ" sz="1700" dirty="0"/>
          </a:p>
          <a:p>
            <a:endParaRPr lang="cs-CZ" dirty="0"/>
          </a:p>
        </p:txBody>
      </p:sp>
    </p:spTree>
    <p:extLst>
      <p:ext uri="{BB962C8B-B14F-4D97-AF65-F5344CB8AC3E}">
        <p14:creationId xmlns:p14="http://schemas.microsoft.com/office/powerpoint/2010/main" val="1060639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édium 3" title="BASIC DANCE STEPS: STEP TOUCH">
            <a:hlinkClick r:id="" action="ppaction://media"/>
            <a:extLst>
              <a:ext uri="{FF2B5EF4-FFF2-40B4-BE49-F238E27FC236}">
                <a16:creationId xmlns:a16="http://schemas.microsoft.com/office/drawing/2014/main" id="{A013F0AB-C5D3-40D2-88AC-46EB47F261DA}"/>
              </a:ext>
            </a:extLst>
          </p:cNvPr>
          <p:cNvPicPr>
            <a:picLocks noGrp="1" noRot="1" noChangeAspect="1"/>
          </p:cNvPicPr>
          <p:nvPr>
            <p:ph idx="4294967295"/>
            <a:videoFile r:link="rId1"/>
          </p:nvPr>
        </p:nvPicPr>
        <p:blipFill>
          <a:blip r:embed="rId3"/>
          <a:stretch>
            <a:fillRect/>
          </a:stretch>
        </p:blipFill>
        <p:spPr>
          <a:xfrm>
            <a:off x="0" y="204788"/>
            <a:ext cx="11776075" cy="6653212"/>
          </a:xfrm>
          <a:prstGeom prst="rect">
            <a:avLst/>
          </a:prstGeom>
        </p:spPr>
      </p:pic>
    </p:spTree>
    <p:extLst>
      <p:ext uri="{BB962C8B-B14F-4D97-AF65-F5344CB8AC3E}">
        <p14:creationId xmlns:p14="http://schemas.microsoft.com/office/powerpoint/2010/main" val="32299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4AB8BD80-C3EF-471F-8EFF-44F53E16D439}"/>
              </a:ext>
            </a:extLst>
          </p:cNvPr>
          <p:cNvSpPr>
            <a:spLocks noGrp="1"/>
          </p:cNvSpPr>
          <p:nvPr>
            <p:ph type="title"/>
          </p:nvPr>
        </p:nvSpPr>
        <p:spPr/>
        <p:txBody>
          <a:bodyPr>
            <a:normAutofit/>
          </a:bodyPr>
          <a:lstStyle/>
          <a:p>
            <a:pPr algn="ctr"/>
            <a:r>
              <a:rPr lang="cs-CZ" sz="3200" dirty="0">
                <a:solidFill>
                  <a:srgbClr val="3A3A3A"/>
                </a:solidFill>
                <a:effectLst/>
                <a:latin typeface="Calibri" panose="020F0502020204030204" pitchFamily="34" charset="0"/>
                <a:ea typeface="Times New Roman" panose="02020603050405020304" pitchFamily="18" charset="0"/>
              </a:rPr>
              <a:t>Ukázky nácviku</a:t>
            </a:r>
            <a:br>
              <a:rPr lang="cs-CZ" sz="3200" dirty="0">
                <a:effectLst/>
                <a:latin typeface="Times New Roman" panose="02020603050405020304" pitchFamily="18" charset="0"/>
                <a:ea typeface="Times New Roman" panose="02020603050405020304" pitchFamily="18" charset="0"/>
              </a:rPr>
            </a:br>
            <a:r>
              <a:rPr lang="cs-CZ" sz="3200" dirty="0">
                <a:solidFill>
                  <a:srgbClr val="3A3A3A"/>
                </a:solidFill>
                <a:effectLst/>
                <a:latin typeface="Calibri" panose="020F0502020204030204" pitchFamily="34" charset="0"/>
                <a:ea typeface="Times New Roman" panose="02020603050405020304" pitchFamily="18" charset="0"/>
              </a:rPr>
              <a:t>Vytvoření a nácvik choreografické části sálové lekce </a:t>
            </a:r>
            <a:endParaRPr lang="cs-CZ" sz="3200" dirty="0"/>
          </a:p>
        </p:txBody>
      </p:sp>
      <p:sp>
        <p:nvSpPr>
          <p:cNvPr id="2" name="Zástupný obsah 1">
            <a:extLst>
              <a:ext uri="{FF2B5EF4-FFF2-40B4-BE49-F238E27FC236}">
                <a16:creationId xmlns:a16="http://schemas.microsoft.com/office/drawing/2014/main" id="{ACD0C1FD-BE74-4E8A-968A-19F6A0B92AAC}"/>
              </a:ext>
            </a:extLst>
          </p:cNvPr>
          <p:cNvSpPr>
            <a:spLocks noGrp="1"/>
          </p:cNvSpPr>
          <p:nvPr>
            <p:ph idx="1"/>
          </p:nvPr>
        </p:nvSpPr>
        <p:spPr/>
        <p:txBody>
          <a:bodyPr>
            <a:normAutofit fontScale="40000" lnSpcReduction="20000"/>
          </a:bodyPr>
          <a:lstStyle/>
          <a:p>
            <a:pPr marL="342900" lvl="0" indent="-342900" fontAlgn="base">
              <a:buClr>
                <a:srgbClr val="3A3A3A"/>
              </a:buClr>
              <a:buSzPts val="1200"/>
              <a:buFont typeface="Times New Roman" panose="02020603050405020304" pitchFamily="18" charset="0"/>
              <a:buAutoNum type="arabicParenR"/>
            </a:pPr>
            <a:r>
              <a:rPr lang="cs-CZ" sz="18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Metoda obrácená pyramida</a:t>
            </a:r>
            <a:r>
              <a:rPr lang="cs-CZ" sz="1800" dirty="0">
                <a:effectLst/>
                <a:latin typeface="Calibri" panose="020F0502020204030204" pitchFamily="34" charset="0"/>
                <a:ea typeface="Times New Roman" panose="02020603050405020304" pitchFamily="18" charset="0"/>
                <a:cs typeface="Calibri" panose="020F0502020204030204" pitchFamily="34" charset="0"/>
              </a:rPr>
              <a:t> – 16x, 8x, 4x – </a:t>
            </a:r>
            <a:r>
              <a:rPr lang="cs-CZ" sz="1800" b="1" dirty="0">
                <a:effectLst/>
                <a:latin typeface="Calibri" panose="020F0502020204030204" pitchFamily="34" charset="0"/>
                <a:ea typeface="Times New Roman" panose="02020603050405020304" pitchFamily="18" charset="0"/>
                <a:cs typeface="Calibri" panose="020F0502020204030204" pitchFamily="34" charset="0"/>
              </a:rPr>
              <a:t>postupné zkracování počtu opakování</a:t>
            </a:r>
            <a:r>
              <a:rPr lang="cs-CZ" sz="1800" dirty="0">
                <a:effectLst/>
                <a:latin typeface="Calibri" panose="020F0502020204030204" pitchFamily="34" charset="0"/>
                <a:ea typeface="Times New Roman" panose="02020603050405020304" pitchFamily="18" charset="0"/>
                <a:cs typeface="Calibri" panose="020F0502020204030204" pitchFamily="34" charset="0"/>
              </a:rPr>
              <a:t> – </a:t>
            </a:r>
            <a:r>
              <a:rPr lang="cs-CZ" sz="1800" b="1" dirty="0">
                <a:effectLst/>
                <a:latin typeface="Calibri" panose="020F0502020204030204" pitchFamily="34" charset="0"/>
                <a:ea typeface="Times New Roman" panose="02020603050405020304" pitchFamily="18" charset="0"/>
                <a:cs typeface="Calibri" panose="020F0502020204030204" pitchFamily="34" charset="0"/>
              </a:rPr>
              <a:t>obvyklá metoda učení a procvičení určitého kroku </a:t>
            </a:r>
            <a:endParaRPr lang="cs-CZ" sz="1800" dirty="0">
              <a:effectLst/>
              <a:latin typeface="Calibri" panose="020F0502020204030204" pitchFamily="34" charset="0"/>
              <a:ea typeface="Times New Roman" panose="02020603050405020304" pitchFamily="18" charset="0"/>
              <a:cs typeface="Calibri" panose="020F0502020204030204" pitchFamily="34" charset="0"/>
            </a:endParaRPr>
          </a:p>
          <a:p>
            <a:pPr fontAlgn="base"/>
            <a:r>
              <a:rPr lang="cs-CZ" sz="1800" dirty="0">
                <a:effectLst/>
                <a:latin typeface="Calibri" panose="020F0502020204030204" pitchFamily="34" charset="0"/>
                <a:ea typeface="Times New Roman" panose="02020603050405020304" pitchFamily="18" charset="0"/>
              </a:rPr>
              <a:t>Př. Step </a:t>
            </a:r>
            <a:r>
              <a:rPr lang="cs-CZ" sz="1800" dirty="0" err="1">
                <a:effectLst/>
                <a:latin typeface="Calibri" panose="020F0502020204030204" pitchFamily="34" charset="0"/>
                <a:ea typeface="Times New Roman" panose="02020603050405020304" pitchFamily="18" charset="0"/>
              </a:rPr>
              <a:t>touch</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side</a:t>
            </a:r>
            <a:r>
              <a:rPr lang="cs-CZ" sz="1800" dirty="0">
                <a:effectLst/>
                <a:latin typeface="Calibri" panose="020F0502020204030204" pitchFamily="34" charset="0"/>
                <a:ea typeface="Times New Roman" panose="02020603050405020304" pitchFamily="18" charset="0"/>
              </a:rPr>
              <a:t> to </a:t>
            </a:r>
            <a:r>
              <a:rPr lang="cs-CZ" sz="1800" dirty="0" err="1">
                <a:effectLst/>
                <a:latin typeface="Calibri" panose="020F0502020204030204" pitchFamily="34" charset="0"/>
                <a:ea typeface="Times New Roman" panose="02020603050405020304" pitchFamily="18" charset="0"/>
              </a:rPr>
              <a:t>side</a:t>
            </a:r>
            <a:r>
              <a:rPr lang="cs-CZ" sz="1800" dirty="0">
                <a:effectLst/>
                <a:latin typeface="Calibri" panose="020F0502020204030204" pitchFamily="34" charset="0"/>
                <a:ea typeface="Times New Roman" panose="02020603050405020304" pitchFamily="18" charset="0"/>
              </a:rPr>
              <a:t> </a:t>
            </a:r>
            <a:endParaRPr lang="cs-CZ" sz="1800" dirty="0">
              <a:effectLst/>
              <a:latin typeface="Times New Roman" panose="02020603050405020304" pitchFamily="18" charset="0"/>
              <a:ea typeface="Times New Roman" panose="02020603050405020304" pitchFamily="18" charset="0"/>
            </a:endParaRPr>
          </a:p>
          <a:p>
            <a:pPr marL="400050" lvl="0" indent="-400050" fontAlgn="base">
              <a:buAutoNum type="romanUcPeriod"/>
              <a:tabLst>
                <a:tab pos="457200" algn="l"/>
              </a:tabLst>
            </a:pPr>
            <a:r>
              <a:rPr lang="cs-CZ" sz="1800" dirty="0">
                <a:effectLst/>
                <a:latin typeface="Calibri" panose="020F0502020204030204" pitchFamily="34" charset="0"/>
                <a:ea typeface="Times New Roman" panose="02020603050405020304" pitchFamily="18" charset="0"/>
              </a:rPr>
              <a:t>1.-8. doba – step </a:t>
            </a:r>
            <a:r>
              <a:rPr lang="cs-CZ" sz="1800" dirty="0" err="1">
                <a:effectLst/>
                <a:latin typeface="Calibri" panose="020F0502020204030204" pitchFamily="34" charset="0"/>
                <a:ea typeface="Times New Roman" panose="02020603050405020304" pitchFamily="18" charset="0"/>
              </a:rPr>
              <a:t>touch</a:t>
            </a:r>
            <a:r>
              <a:rPr lang="cs-CZ" sz="1800" dirty="0">
                <a:effectLst/>
                <a:latin typeface="Calibri" panose="020F0502020204030204" pitchFamily="34" charset="0"/>
                <a:ea typeface="Times New Roman" panose="02020603050405020304" pitchFamily="18" charset="0"/>
              </a:rPr>
              <a:t> (4x) </a:t>
            </a:r>
          </a:p>
          <a:p>
            <a:pPr marL="400050" lvl="0" indent="-400050" fontAlgn="base">
              <a:buAutoNum type="romanUcPeriod"/>
              <a:tabLst>
                <a:tab pos="457200" algn="l"/>
              </a:tabLst>
            </a:pPr>
            <a:r>
              <a:rPr lang="cs-CZ" sz="1800" dirty="0">
                <a:effectLst/>
                <a:latin typeface="Calibri" panose="020F0502020204030204" pitchFamily="34" charset="0"/>
                <a:ea typeface="Times New Roman" panose="02020603050405020304" pitchFamily="18" charset="0"/>
              </a:rPr>
              <a:t>1.-8. doba – step </a:t>
            </a:r>
            <a:r>
              <a:rPr lang="cs-CZ" sz="1800" dirty="0" err="1">
                <a:effectLst/>
                <a:latin typeface="Calibri" panose="020F0502020204030204" pitchFamily="34" charset="0"/>
                <a:ea typeface="Times New Roman" panose="02020603050405020304" pitchFamily="18" charset="0"/>
              </a:rPr>
              <a:t>touch</a:t>
            </a:r>
            <a:r>
              <a:rPr lang="cs-CZ" sz="1800" dirty="0">
                <a:effectLst/>
                <a:latin typeface="Calibri" panose="020F0502020204030204" pitchFamily="34" charset="0"/>
                <a:ea typeface="Times New Roman" panose="02020603050405020304" pitchFamily="18" charset="0"/>
              </a:rPr>
              <a:t> (4x) </a:t>
            </a:r>
          </a:p>
          <a:p>
            <a:pPr marL="400050" lvl="0" indent="-400050" fontAlgn="base">
              <a:buAutoNum type="romanUcPeriod"/>
              <a:tabLst>
                <a:tab pos="457200" algn="l"/>
              </a:tabLst>
            </a:pPr>
            <a:r>
              <a:rPr lang="cs-CZ" sz="1800" dirty="0">
                <a:effectLst/>
                <a:latin typeface="Calibri" panose="020F0502020204030204" pitchFamily="34" charset="0"/>
                <a:ea typeface="Times New Roman" panose="02020603050405020304" pitchFamily="18" charset="0"/>
              </a:rPr>
              <a:t>1.-8. doba – step </a:t>
            </a:r>
            <a:r>
              <a:rPr lang="cs-CZ" sz="1800" dirty="0" err="1">
                <a:effectLst/>
                <a:latin typeface="Calibri" panose="020F0502020204030204" pitchFamily="34" charset="0"/>
                <a:ea typeface="Times New Roman" panose="02020603050405020304" pitchFamily="18" charset="0"/>
              </a:rPr>
              <a:t>touch</a:t>
            </a:r>
            <a:r>
              <a:rPr lang="cs-CZ" sz="1800" dirty="0">
                <a:effectLst/>
                <a:latin typeface="Calibri" panose="020F0502020204030204" pitchFamily="34" charset="0"/>
                <a:ea typeface="Times New Roman" panose="02020603050405020304" pitchFamily="18" charset="0"/>
              </a:rPr>
              <a:t> (4x) 	</a:t>
            </a:r>
          </a:p>
          <a:p>
            <a:pPr marL="400050" lvl="0" indent="-400050" fontAlgn="base">
              <a:buAutoNum type="romanUcPeriod"/>
              <a:tabLst>
                <a:tab pos="457200" algn="l"/>
              </a:tabLst>
            </a:pPr>
            <a:r>
              <a:rPr lang="cs-CZ" sz="1800" dirty="0">
                <a:effectLst/>
                <a:latin typeface="Calibri" panose="020F0502020204030204" pitchFamily="34" charset="0"/>
                <a:ea typeface="Times New Roman" panose="02020603050405020304" pitchFamily="18" charset="0"/>
              </a:rPr>
              <a:t>1.-8. doba – step </a:t>
            </a:r>
            <a:r>
              <a:rPr lang="cs-CZ" sz="1800" dirty="0" err="1">
                <a:effectLst/>
                <a:latin typeface="Calibri" panose="020F0502020204030204" pitchFamily="34" charset="0"/>
                <a:ea typeface="Times New Roman" panose="02020603050405020304" pitchFamily="18" charset="0"/>
              </a:rPr>
              <a:t>touch</a:t>
            </a:r>
            <a:r>
              <a:rPr lang="cs-CZ" sz="1800" dirty="0">
                <a:effectLst/>
                <a:latin typeface="Calibri" panose="020F0502020204030204" pitchFamily="34" charset="0"/>
                <a:ea typeface="Times New Roman" panose="02020603050405020304" pitchFamily="18" charset="0"/>
              </a:rPr>
              <a:t> (4x)  	4 x 8 dob</a:t>
            </a:r>
            <a:endParaRPr lang="cs-CZ" sz="1800" dirty="0">
              <a:effectLst/>
              <a:latin typeface="Times New Roman" panose="02020603050405020304" pitchFamily="18" charset="0"/>
              <a:ea typeface="Times New Roman" panose="02020603050405020304" pitchFamily="18" charset="0"/>
            </a:endParaRPr>
          </a:p>
          <a:p>
            <a:pPr marL="342900" lvl="0" indent="-342900" fontAlgn="base">
              <a:buFont typeface="+mj-lt"/>
              <a:buAutoNum type="romanUcPeriod" startAt="5"/>
              <a:tabLst>
                <a:tab pos="457200" algn="l"/>
              </a:tabLst>
            </a:pPr>
            <a:r>
              <a:rPr lang="cs-CZ" sz="1800" dirty="0">
                <a:effectLst/>
                <a:latin typeface="Calibri" panose="020F0502020204030204" pitchFamily="34" charset="0"/>
                <a:ea typeface="Times New Roman" panose="02020603050405020304" pitchFamily="18" charset="0"/>
              </a:rPr>
              <a:t>1.-8. doba – </a:t>
            </a:r>
            <a:r>
              <a:rPr lang="cs-CZ" sz="1800" dirty="0" err="1">
                <a:effectLst/>
                <a:latin typeface="Calibri" panose="020F0502020204030204" pitchFamily="34" charset="0"/>
                <a:ea typeface="Times New Roman" panose="02020603050405020304" pitchFamily="18" charset="0"/>
              </a:rPr>
              <a:t>side</a:t>
            </a:r>
            <a:r>
              <a:rPr lang="cs-CZ" sz="1800" dirty="0">
                <a:effectLst/>
                <a:latin typeface="Calibri" panose="020F0502020204030204" pitchFamily="34" charset="0"/>
                <a:ea typeface="Times New Roman" panose="02020603050405020304" pitchFamily="18" charset="0"/>
              </a:rPr>
              <a:t> to </a:t>
            </a:r>
            <a:r>
              <a:rPr lang="cs-CZ" sz="1800" dirty="0" err="1">
                <a:effectLst/>
                <a:latin typeface="Calibri" panose="020F0502020204030204" pitchFamily="34" charset="0"/>
                <a:ea typeface="Times New Roman" panose="02020603050405020304" pitchFamily="18" charset="0"/>
              </a:rPr>
              <a:t>side</a:t>
            </a:r>
            <a:r>
              <a:rPr lang="cs-CZ" sz="1800" dirty="0">
                <a:effectLst/>
                <a:latin typeface="Calibri" panose="020F0502020204030204" pitchFamily="34" charset="0"/>
                <a:ea typeface="Times New Roman" panose="02020603050405020304" pitchFamily="18" charset="0"/>
              </a:rPr>
              <a:t> (2x) </a:t>
            </a:r>
          </a:p>
          <a:p>
            <a:pPr marL="342900" lvl="0" indent="-342900" fontAlgn="base">
              <a:buFont typeface="+mj-lt"/>
              <a:buAutoNum type="romanUcPeriod" startAt="5"/>
              <a:tabLst>
                <a:tab pos="457200" algn="l"/>
              </a:tabLst>
            </a:pPr>
            <a:r>
              <a:rPr lang="cs-CZ" sz="1800" dirty="0">
                <a:effectLst/>
                <a:latin typeface="Calibri" panose="020F0502020204030204" pitchFamily="34" charset="0"/>
                <a:ea typeface="Times New Roman" panose="02020603050405020304" pitchFamily="18" charset="0"/>
              </a:rPr>
              <a:t>1.-8. doba – </a:t>
            </a:r>
            <a:r>
              <a:rPr lang="cs-CZ" sz="1800" dirty="0" err="1">
                <a:effectLst/>
                <a:latin typeface="Calibri" panose="020F0502020204030204" pitchFamily="34" charset="0"/>
                <a:ea typeface="Times New Roman" panose="02020603050405020304" pitchFamily="18" charset="0"/>
              </a:rPr>
              <a:t>side</a:t>
            </a:r>
            <a:r>
              <a:rPr lang="cs-CZ" sz="1800" dirty="0">
                <a:effectLst/>
                <a:latin typeface="Calibri" panose="020F0502020204030204" pitchFamily="34" charset="0"/>
                <a:ea typeface="Times New Roman" panose="02020603050405020304" pitchFamily="18" charset="0"/>
              </a:rPr>
              <a:t> to </a:t>
            </a:r>
            <a:r>
              <a:rPr lang="cs-CZ" sz="1800" dirty="0" err="1">
                <a:effectLst/>
                <a:latin typeface="Calibri" panose="020F0502020204030204" pitchFamily="34" charset="0"/>
                <a:ea typeface="Times New Roman" panose="02020603050405020304" pitchFamily="18" charset="0"/>
              </a:rPr>
              <a:t>side</a:t>
            </a:r>
            <a:r>
              <a:rPr lang="cs-CZ" sz="1800" dirty="0">
                <a:effectLst/>
                <a:latin typeface="Calibri" panose="020F0502020204030204" pitchFamily="34" charset="0"/>
                <a:ea typeface="Times New Roman" panose="02020603050405020304" pitchFamily="18" charset="0"/>
              </a:rPr>
              <a:t> (2x) </a:t>
            </a:r>
            <a:endParaRPr lang="cs-CZ" sz="1800" dirty="0">
              <a:effectLst/>
              <a:latin typeface="Times New Roman" panose="02020603050405020304" pitchFamily="18" charset="0"/>
              <a:ea typeface="Times New Roman" panose="02020603050405020304" pitchFamily="18" charset="0"/>
            </a:endParaRPr>
          </a:p>
          <a:p>
            <a:pPr marL="342900" lvl="0" indent="-342900" fontAlgn="base">
              <a:buFont typeface="+mj-lt"/>
              <a:buAutoNum type="romanUcPeriod" startAt="7"/>
              <a:tabLst>
                <a:tab pos="457200" algn="l"/>
              </a:tabLst>
            </a:pPr>
            <a:r>
              <a:rPr lang="cs-CZ" sz="1800" dirty="0">
                <a:effectLst/>
                <a:latin typeface="Calibri" panose="020F0502020204030204" pitchFamily="34" charset="0"/>
                <a:ea typeface="Times New Roman" panose="02020603050405020304" pitchFamily="18" charset="0"/>
              </a:rPr>
              <a:t>1.-8. doba – </a:t>
            </a:r>
            <a:r>
              <a:rPr lang="cs-CZ" sz="1800" dirty="0" err="1">
                <a:effectLst/>
                <a:latin typeface="Calibri" panose="020F0502020204030204" pitchFamily="34" charset="0"/>
                <a:ea typeface="Times New Roman" panose="02020603050405020304" pitchFamily="18" charset="0"/>
              </a:rPr>
              <a:t>side</a:t>
            </a:r>
            <a:r>
              <a:rPr lang="cs-CZ" sz="1800" dirty="0">
                <a:effectLst/>
                <a:latin typeface="Calibri" panose="020F0502020204030204" pitchFamily="34" charset="0"/>
                <a:ea typeface="Times New Roman" panose="02020603050405020304" pitchFamily="18" charset="0"/>
              </a:rPr>
              <a:t> to </a:t>
            </a:r>
            <a:r>
              <a:rPr lang="cs-CZ" sz="1800" dirty="0" err="1">
                <a:effectLst/>
                <a:latin typeface="Calibri" panose="020F0502020204030204" pitchFamily="34" charset="0"/>
                <a:ea typeface="Times New Roman" panose="02020603050405020304" pitchFamily="18" charset="0"/>
              </a:rPr>
              <a:t>side</a:t>
            </a:r>
            <a:r>
              <a:rPr lang="cs-CZ" sz="1800" dirty="0">
                <a:effectLst/>
                <a:latin typeface="Calibri" panose="020F0502020204030204" pitchFamily="34" charset="0"/>
                <a:ea typeface="Times New Roman" panose="02020603050405020304" pitchFamily="18" charset="0"/>
              </a:rPr>
              <a:t> (2x) </a:t>
            </a:r>
          </a:p>
          <a:p>
            <a:pPr marL="342900" lvl="0" indent="-342900" fontAlgn="base">
              <a:buFont typeface="+mj-lt"/>
              <a:buAutoNum type="romanUcPeriod" startAt="7"/>
              <a:tabLst>
                <a:tab pos="457200" algn="l"/>
              </a:tabLst>
            </a:pPr>
            <a:r>
              <a:rPr lang="cs-CZ" sz="1800" dirty="0">
                <a:effectLst/>
                <a:latin typeface="Calibri" panose="020F0502020204030204" pitchFamily="34" charset="0"/>
                <a:ea typeface="Times New Roman" panose="02020603050405020304" pitchFamily="18" charset="0"/>
              </a:rPr>
              <a:t>1.-8. doba – </a:t>
            </a:r>
            <a:r>
              <a:rPr lang="cs-CZ" sz="1800" dirty="0" err="1">
                <a:effectLst/>
                <a:latin typeface="Calibri" panose="020F0502020204030204" pitchFamily="34" charset="0"/>
                <a:ea typeface="Times New Roman" panose="02020603050405020304" pitchFamily="18" charset="0"/>
              </a:rPr>
              <a:t>side</a:t>
            </a:r>
            <a:r>
              <a:rPr lang="cs-CZ" sz="1800" dirty="0">
                <a:effectLst/>
                <a:latin typeface="Calibri" panose="020F0502020204030204" pitchFamily="34" charset="0"/>
                <a:ea typeface="Times New Roman" panose="02020603050405020304" pitchFamily="18" charset="0"/>
              </a:rPr>
              <a:t> to </a:t>
            </a:r>
            <a:r>
              <a:rPr lang="cs-CZ" sz="1800" dirty="0" err="1">
                <a:effectLst/>
                <a:latin typeface="Calibri" panose="020F0502020204030204" pitchFamily="34" charset="0"/>
                <a:ea typeface="Times New Roman" panose="02020603050405020304" pitchFamily="18" charset="0"/>
              </a:rPr>
              <a:t>side</a:t>
            </a:r>
            <a:r>
              <a:rPr lang="cs-CZ" sz="1800" dirty="0">
                <a:effectLst/>
                <a:latin typeface="Calibri" panose="020F0502020204030204" pitchFamily="34" charset="0"/>
                <a:ea typeface="Times New Roman" panose="02020603050405020304" pitchFamily="18" charset="0"/>
              </a:rPr>
              <a:t> (2x) 	4 x 8 dob </a:t>
            </a:r>
            <a:endParaRPr lang="cs-CZ" sz="1800" dirty="0">
              <a:effectLst/>
              <a:latin typeface="Times New Roman" panose="02020603050405020304" pitchFamily="18" charset="0"/>
              <a:ea typeface="Times New Roman" panose="02020603050405020304" pitchFamily="18" charset="0"/>
            </a:endParaRPr>
          </a:p>
          <a:p>
            <a:pPr fontAlgn="base"/>
            <a:r>
              <a:rPr lang="cs-CZ" sz="1800" dirty="0">
                <a:effectLst/>
                <a:latin typeface="Calibri" panose="020F0502020204030204" pitchFamily="34" charset="0"/>
                <a:ea typeface="Times New Roman" panose="02020603050405020304" pitchFamily="18" charset="0"/>
              </a:rPr>
              <a:t>------------------------------------------------------------ </a:t>
            </a:r>
            <a:endParaRPr lang="cs-CZ" sz="1800" dirty="0">
              <a:effectLst/>
              <a:latin typeface="Times New Roman" panose="02020603050405020304" pitchFamily="18" charset="0"/>
              <a:ea typeface="Times New Roman" panose="02020603050405020304" pitchFamily="18" charset="0"/>
            </a:endParaRPr>
          </a:p>
          <a:p>
            <a:pPr marL="342900" lvl="0" indent="-342900" fontAlgn="base">
              <a:buFont typeface="+mj-lt"/>
              <a:buAutoNum type="romanUcPeriod"/>
              <a:tabLst>
                <a:tab pos="457200" algn="l"/>
              </a:tabLst>
            </a:pPr>
            <a:r>
              <a:rPr lang="cs-CZ" sz="1800" dirty="0">
                <a:effectLst/>
                <a:latin typeface="Calibri" panose="020F0502020204030204" pitchFamily="34" charset="0"/>
                <a:ea typeface="Times New Roman" panose="02020603050405020304" pitchFamily="18" charset="0"/>
              </a:rPr>
              <a:t>1.-8. doba – step </a:t>
            </a:r>
            <a:r>
              <a:rPr lang="cs-CZ" sz="1800" dirty="0" err="1">
                <a:effectLst/>
                <a:latin typeface="Calibri" panose="020F0502020204030204" pitchFamily="34" charset="0"/>
                <a:ea typeface="Times New Roman" panose="02020603050405020304" pitchFamily="18" charset="0"/>
              </a:rPr>
              <a:t>touch</a:t>
            </a:r>
            <a:r>
              <a:rPr lang="cs-CZ" sz="1800" dirty="0">
                <a:effectLst/>
                <a:latin typeface="Calibri" panose="020F0502020204030204" pitchFamily="34" charset="0"/>
                <a:ea typeface="Times New Roman" panose="02020603050405020304" pitchFamily="18" charset="0"/>
              </a:rPr>
              <a:t> (4x) </a:t>
            </a:r>
            <a:endParaRPr lang="cs-CZ" sz="1800" dirty="0">
              <a:effectLst/>
              <a:latin typeface="Times New Roman" panose="02020603050405020304" pitchFamily="18" charset="0"/>
              <a:ea typeface="Times New Roman" panose="02020603050405020304" pitchFamily="18" charset="0"/>
            </a:endParaRPr>
          </a:p>
          <a:p>
            <a:pPr marL="342900" lvl="0" indent="-342900" fontAlgn="base">
              <a:buFont typeface="+mj-lt"/>
              <a:buAutoNum type="romanUcPeriod" startAt="2"/>
              <a:tabLst>
                <a:tab pos="457200" algn="l"/>
              </a:tabLst>
            </a:pPr>
            <a:r>
              <a:rPr lang="cs-CZ" sz="1800" dirty="0">
                <a:effectLst/>
                <a:latin typeface="Calibri" panose="020F0502020204030204" pitchFamily="34" charset="0"/>
                <a:ea typeface="Times New Roman" panose="02020603050405020304" pitchFamily="18" charset="0"/>
              </a:rPr>
              <a:t>1.-8. doba – step </a:t>
            </a:r>
            <a:r>
              <a:rPr lang="cs-CZ" sz="1800" dirty="0" err="1">
                <a:effectLst/>
                <a:latin typeface="Calibri" panose="020F0502020204030204" pitchFamily="34" charset="0"/>
                <a:ea typeface="Times New Roman" panose="02020603050405020304" pitchFamily="18" charset="0"/>
              </a:rPr>
              <a:t>touch</a:t>
            </a:r>
            <a:r>
              <a:rPr lang="cs-CZ" sz="1800" dirty="0">
                <a:effectLst/>
                <a:latin typeface="Calibri" panose="020F0502020204030204" pitchFamily="34" charset="0"/>
                <a:ea typeface="Times New Roman" panose="02020603050405020304" pitchFamily="18" charset="0"/>
              </a:rPr>
              <a:t> (4x) 	2 x 8 dob</a:t>
            </a:r>
            <a:endParaRPr lang="cs-CZ" sz="1800" dirty="0">
              <a:effectLst/>
              <a:latin typeface="Times New Roman" panose="02020603050405020304" pitchFamily="18" charset="0"/>
              <a:ea typeface="Times New Roman" panose="02020603050405020304" pitchFamily="18" charset="0"/>
            </a:endParaRPr>
          </a:p>
          <a:p>
            <a:pPr marL="342900" lvl="0" indent="-342900" fontAlgn="base">
              <a:buFont typeface="+mj-lt"/>
              <a:buAutoNum type="romanUcPeriod" startAt="3"/>
              <a:tabLst>
                <a:tab pos="457200" algn="l"/>
              </a:tabLst>
            </a:pPr>
            <a:r>
              <a:rPr lang="cs-CZ" sz="1800" dirty="0">
                <a:effectLst/>
                <a:latin typeface="Calibri" panose="020F0502020204030204" pitchFamily="34" charset="0"/>
                <a:ea typeface="Times New Roman" panose="02020603050405020304" pitchFamily="18" charset="0"/>
              </a:rPr>
              <a:t>1.-8. doba – </a:t>
            </a:r>
            <a:r>
              <a:rPr lang="cs-CZ" sz="1800" dirty="0" err="1">
                <a:effectLst/>
                <a:latin typeface="Calibri" panose="020F0502020204030204" pitchFamily="34" charset="0"/>
                <a:ea typeface="Times New Roman" panose="02020603050405020304" pitchFamily="18" charset="0"/>
              </a:rPr>
              <a:t>side</a:t>
            </a:r>
            <a:r>
              <a:rPr lang="cs-CZ" sz="1800" dirty="0">
                <a:effectLst/>
                <a:latin typeface="Calibri" panose="020F0502020204030204" pitchFamily="34" charset="0"/>
                <a:ea typeface="Times New Roman" panose="02020603050405020304" pitchFamily="18" charset="0"/>
              </a:rPr>
              <a:t> to </a:t>
            </a:r>
            <a:r>
              <a:rPr lang="cs-CZ" sz="1800" dirty="0" err="1">
                <a:effectLst/>
                <a:latin typeface="Calibri" panose="020F0502020204030204" pitchFamily="34" charset="0"/>
                <a:ea typeface="Times New Roman" panose="02020603050405020304" pitchFamily="18" charset="0"/>
              </a:rPr>
              <a:t>side</a:t>
            </a:r>
            <a:r>
              <a:rPr lang="cs-CZ" sz="1800" dirty="0">
                <a:effectLst/>
                <a:latin typeface="Calibri" panose="020F0502020204030204" pitchFamily="34" charset="0"/>
                <a:ea typeface="Times New Roman" panose="02020603050405020304" pitchFamily="18" charset="0"/>
              </a:rPr>
              <a:t> (2x) </a:t>
            </a:r>
            <a:endParaRPr lang="cs-CZ" sz="1800" dirty="0">
              <a:effectLst/>
              <a:latin typeface="Times New Roman" panose="02020603050405020304" pitchFamily="18" charset="0"/>
              <a:ea typeface="Times New Roman" panose="02020603050405020304" pitchFamily="18" charset="0"/>
            </a:endParaRPr>
          </a:p>
          <a:p>
            <a:pPr marL="342900" lvl="0" indent="-342900" fontAlgn="base">
              <a:buFont typeface="+mj-lt"/>
              <a:buAutoNum type="romanUcPeriod" startAt="4"/>
              <a:tabLst>
                <a:tab pos="457200" algn="l"/>
              </a:tabLst>
            </a:pPr>
            <a:r>
              <a:rPr lang="cs-CZ" sz="1800" dirty="0">
                <a:effectLst/>
                <a:latin typeface="Calibri" panose="020F0502020204030204" pitchFamily="34" charset="0"/>
                <a:ea typeface="Times New Roman" panose="02020603050405020304" pitchFamily="18" charset="0"/>
              </a:rPr>
              <a:t>1.-8. doba – </a:t>
            </a:r>
            <a:r>
              <a:rPr lang="cs-CZ" sz="1800" dirty="0" err="1">
                <a:effectLst/>
                <a:latin typeface="Calibri" panose="020F0502020204030204" pitchFamily="34" charset="0"/>
                <a:ea typeface="Times New Roman" panose="02020603050405020304" pitchFamily="18" charset="0"/>
              </a:rPr>
              <a:t>side</a:t>
            </a:r>
            <a:r>
              <a:rPr lang="cs-CZ" sz="1800" dirty="0">
                <a:effectLst/>
                <a:latin typeface="Calibri" panose="020F0502020204030204" pitchFamily="34" charset="0"/>
                <a:ea typeface="Times New Roman" panose="02020603050405020304" pitchFamily="18" charset="0"/>
              </a:rPr>
              <a:t> to </a:t>
            </a:r>
            <a:r>
              <a:rPr lang="cs-CZ" sz="1800" dirty="0" err="1">
                <a:effectLst/>
                <a:latin typeface="Calibri" panose="020F0502020204030204" pitchFamily="34" charset="0"/>
                <a:ea typeface="Times New Roman" panose="02020603050405020304" pitchFamily="18" charset="0"/>
              </a:rPr>
              <a:t>side</a:t>
            </a:r>
            <a:r>
              <a:rPr lang="cs-CZ" sz="1800" dirty="0">
                <a:effectLst/>
                <a:latin typeface="Calibri" panose="020F0502020204030204" pitchFamily="34" charset="0"/>
                <a:ea typeface="Times New Roman" panose="02020603050405020304" pitchFamily="18" charset="0"/>
              </a:rPr>
              <a:t> (2x)   	2 x 8 dob </a:t>
            </a:r>
            <a:endParaRPr lang="cs-CZ" sz="1800" dirty="0">
              <a:effectLst/>
              <a:latin typeface="Times New Roman" panose="02020603050405020304" pitchFamily="18" charset="0"/>
              <a:ea typeface="Times New Roman" panose="02020603050405020304" pitchFamily="18" charset="0"/>
            </a:endParaRPr>
          </a:p>
          <a:p>
            <a:pPr fontAlgn="base"/>
            <a:r>
              <a:rPr lang="cs-CZ" sz="1800" dirty="0">
                <a:effectLst/>
                <a:latin typeface="Calibri" panose="020F0502020204030204" pitchFamily="34" charset="0"/>
                <a:ea typeface="Times New Roman" panose="02020603050405020304" pitchFamily="18" charset="0"/>
              </a:rPr>
              <a:t>------------------------------------------------------------ </a:t>
            </a:r>
            <a:endParaRPr lang="cs-CZ" sz="1800" dirty="0">
              <a:effectLst/>
              <a:latin typeface="Times New Roman" panose="02020603050405020304" pitchFamily="18" charset="0"/>
              <a:ea typeface="Times New Roman" panose="02020603050405020304" pitchFamily="18" charset="0"/>
            </a:endParaRPr>
          </a:p>
          <a:p>
            <a:pPr marL="342900" lvl="0" indent="-342900" fontAlgn="base">
              <a:buFont typeface="+mj-lt"/>
              <a:buAutoNum type="romanUcPeriod"/>
              <a:tabLst>
                <a:tab pos="457200" algn="l"/>
              </a:tabLst>
            </a:pPr>
            <a:r>
              <a:rPr lang="cs-CZ" sz="1800" dirty="0">
                <a:effectLst/>
                <a:latin typeface="Calibri" panose="020F0502020204030204" pitchFamily="34" charset="0"/>
                <a:ea typeface="Times New Roman" panose="02020603050405020304" pitchFamily="18" charset="0"/>
              </a:rPr>
              <a:t>1.-8. doba – step </a:t>
            </a:r>
            <a:r>
              <a:rPr lang="cs-CZ" sz="1800" dirty="0" err="1">
                <a:effectLst/>
                <a:latin typeface="Calibri" panose="020F0502020204030204" pitchFamily="34" charset="0"/>
                <a:ea typeface="Times New Roman" panose="02020603050405020304" pitchFamily="18" charset="0"/>
              </a:rPr>
              <a:t>touch</a:t>
            </a:r>
            <a:r>
              <a:rPr lang="cs-CZ" sz="1800" dirty="0">
                <a:effectLst/>
                <a:latin typeface="Calibri" panose="020F0502020204030204" pitchFamily="34" charset="0"/>
                <a:ea typeface="Times New Roman" panose="02020603050405020304" pitchFamily="18" charset="0"/>
              </a:rPr>
              <a:t> (4x) 	1 x 8 dob</a:t>
            </a:r>
            <a:endParaRPr lang="cs-CZ" sz="1800" dirty="0">
              <a:effectLst/>
              <a:latin typeface="Times New Roman" panose="02020603050405020304" pitchFamily="18" charset="0"/>
              <a:ea typeface="Times New Roman" panose="02020603050405020304" pitchFamily="18" charset="0"/>
            </a:endParaRPr>
          </a:p>
          <a:p>
            <a:pPr marL="342900" lvl="0" indent="-342900" fontAlgn="base">
              <a:buFont typeface="+mj-lt"/>
              <a:buAutoNum type="romanUcPeriod" startAt="2"/>
              <a:tabLst>
                <a:tab pos="457200" algn="l"/>
              </a:tabLst>
            </a:pPr>
            <a:r>
              <a:rPr lang="cs-CZ" sz="1800" dirty="0">
                <a:effectLst/>
                <a:latin typeface="Calibri" panose="020F0502020204030204" pitchFamily="34" charset="0"/>
                <a:ea typeface="Times New Roman" panose="02020603050405020304" pitchFamily="18" charset="0"/>
              </a:rPr>
              <a:t>1.-8. doba – </a:t>
            </a:r>
            <a:r>
              <a:rPr lang="cs-CZ" sz="1800" dirty="0" err="1">
                <a:effectLst/>
                <a:latin typeface="Calibri" panose="020F0502020204030204" pitchFamily="34" charset="0"/>
                <a:ea typeface="Times New Roman" panose="02020603050405020304" pitchFamily="18" charset="0"/>
              </a:rPr>
              <a:t>side</a:t>
            </a:r>
            <a:r>
              <a:rPr lang="cs-CZ" sz="1800" dirty="0">
                <a:effectLst/>
                <a:latin typeface="Calibri" panose="020F0502020204030204" pitchFamily="34" charset="0"/>
                <a:ea typeface="Times New Roman" panose="02020603050405020304" pitchFamily="18" charset="0"/>
              </a:rPr>
              <a:t> to </a:t>
            </a:r>
            <a:r>
              <a:rPr lang="cs-CZ" sz="1800" dirty="0" err="1">
                <a:effectLst/>
                <a:latin typeface="Calibri" panose="020F0502020204030204" pitchFamily="34" charset="0"/>
                <a:ea typeface="Times New Roman" panose="02020603050405020304" pitchFamily="18" charset="0"/>
              </a:rPr>
              <a:t>side</a:t>
            </a:r>
            <a:r>
              <a:rPr lang="cs-CZ" sz="1800" dirty="0">
                <a:effectLst/>
                <a:latin typeface="Calibri" panose="020F0502020204030204" pitchFamily="34" charset="0"/>
                <a:ea typeface="Times New Roman" panose="02020603050405020304" pitchFamily="18" charset="0"/>
              </a:rPr>
              <a:t> (2x) 	1 x 8 dob</a:t>
            </a:r>
          </a:p>
          <a:p>
            <a:pPr marL="342900" lvl="0" indent="-342900" fontAlgn="base">
              <a:buFont typeface="+mj-lt"/>
              <a:buAutoNum type="romanUcPeriod" startAt="2"/>
              <a:tabLst>
                <a:tab pos="457200" algn="l"/>
              </a:tabLst>
            </a:pPr>
            <a:r>
              <a:rPr lang="cs-CZ" sz="1800" dirty="0">
                <a:effectLst/>
                <a:latin typeface="Calibri" panose="020F0502020204030204" pitchFamily="34" charset="0"/>
                <a:ea typeface="Times New Roman" panose="02020603050405020304" pitchFamily="18" charset="0"/>
              </a:rPr>
              <a:t>1.-8. doba – step </a:t>
            </a:r>
            <a:r>
              <a:rPr lang="cs-CZ" sz="1800" dirty="0" err="1">
                <a:effectLst/>
                <a:latin typeface="Calibri" panose="020F0502020204030204" pitchFamily="34" charset="0"/>
                <a:ea typeface="Times New Roman" panose="02020603050405020304" pitchFamily="18" charset="0"/>
              </a:rPr>
              <a:t>touch</a:t>
            </a:r>
            <a:r>
              <a:rPr lang="cs-CZ" sz="1800" dirty="0">
                <a:effectLst/>
                <a:latin typeface="Calibri" panose="020F0502020204030204" pitchFamily="34" charset="0"/>
                <a:ea typeface="Times New Roman" panose="02020603050405020304" pitchFamily="18" charset="0"/>
              </a:rPr>
              <a:t> (4x) 	1 x 8 dob</a:t>
            </a:r>
          </a:p>
          <a:p>
            <a:pPr marL="342900" lvl="0" indent="-342900" fontAlgn="base">
              <a:buFont typeface="+mj-lt"/>
              <a:buAutoNum type="romanUcPeriod" startAt="2"/>
              <a:tabLst>
                <a:tab pos="457200" algn="l"/>
              </a:tabLst>
            </a:pPr>
            <a:r>
              <a:rPr lang="cs-CZ" sz="1800" dirty="0">
                <a:effectLst/>
                <a:latin typeface="Calibri" panose="020F0502020204030204" pitchFamily="34" charset="0"/>
                <a:ea typeface="Times New Roman" panose="02020603050405020304" pitchFamily="18" charset="0"/>
              </a:rPr>
              <a:t>1.-8. doba – </a:t>
            </a:r>
            <a:r>
              <a:rPr lang="cs-CZ" sz="1800" dirty="0" err="1">
                <a:effectLst/>
                <a:latin typeface="Calibri" panose="020F0502020204030204" pitchFamily="34" charset="0"/>
                <a:ea typeface="Times New Roman" panose="02020603050405020304" pitchFamily="18" charset="0"/>
              </a:rPr>
              <a:t>side</a:t>
            </a:r>
            <a:r>
              <a:rPr lang="cs-CZ" sz="1800" dirty="0">
                <a:effectLst/>
                <a:latin typeface="Calibri" panose="020F0502020204030204" pitchFamily="34" charset="0"/>
                <a:ea typeface="Times New Roman" panose="02020603050405020304" pitchFamily="18" charset="0"/>
              </a:rPr>
              <a:t> to </a:t>
            </a:r>
            <a:r>
              <a:rPr lang="cs-CZ" sz="1800" dirty="0" err="1">
                <a:effectLst/>
                <a:latin typeface="Calibri" panose="020F0502020204030204" pitchFamily="34" charset="0"/>
                <a:ea typeface="Times New Roman" panose="02020603050405020304" pitchFamily="18" charset="0"/>
              </a:rPr>
              <a:t>side</a:t>
            </a:r>
            <a:r>
              <a:rPr lang="cs-CZ" sz="1800" dirty="0">
                <a:effectLst/>
                <a:latin typeface="Calibri" panose="020F0502020204030204" pitchFamily="34" charset="0"/>
                <a:ea typeface="Times New Roman" panose="02020603050405020304" pitchFamily="18" charset="0"/>
              </a:rPr>
              <a:t> (2x) 	1 x 8 dob </a:t>
            </a:r>
            <a:endParaRPr lang="cs-CZ" sz="1800" dirty="0">
              <a:effectLst/>
              <a:latin typeface="Times New Roman" panose="02020603050405020304" pitchFamily="18" charset="0"/>
              <a:ea typeface="Times New Roman" panose="02020603050405020304" pitchFamily="18" charset="0"/>
            </a:endParaRPr>
          </a:p>
          <a:p>
            <a:pPr fontAlgn="base"/>
            <a:r>
              <a:rPr lang="cs-CZ" sz="1800" dirty="0">
                <a:effectLst/>
                <a:latin typeface="Calibri" panose="020F0502020204030204" pitchFamily="34" charset="0"/>
                <a:ea typeface="Times New Roman" panose="02020603050405020304" pitchFamily="18" charset="0"/>
              </a:rPr>
              <a:t>----------------------------------------------------------- </a:t>
            </a:r>
            <a:endParaRPr lang="cs-CZ" sz="1800" dirty="0">
              <a:effectLst/>
              <a:latin typeface="Times New Roman" panose="02020603050405020304" pitchFamily="18" charset="0"/>
              <a:ea typeface="Times New Roman" panose="02020603050405020304" pitchFamily="18" charset="0"/>
            </a:endParaRPr>
          </a:p>
          <a:p>
            <a:endParaRPr lang="cs-CZ" dirty="0"/>
          </a:p>
        </p:txBody>
      </p:sp>
    </p:spTree>
    <p:extLst>
      <p:ext uri="{BB962C8B-B14F-4D97-AF65-F5344CB8AC3E}">
        <p14:creationId xmlns:p14="http://schemas.microsoft.com/office/powerpoint/2010/main" val="3081995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C770073F-D745-4835-98EF-296E50D9E5F2}"/>
              </a:ext>
            </a:extLst>
          </p:cNvPr>
          <p:cNvSpPr>
            <a:spLocks noGrp="1"/>
          </p:cNvSpPr>
          <p:nvPr>
            <p:ph type="title"/>
          </p:nvPr>
        </p:nvSpPr>
        <p:spPr/>
        <p:txBody>
          <a:bodyPr>
            <a:normAutofit/>
          </a:bodyPr>
          <a:lstStyle/>
          <a:p>
            <a:pPr algn="ctr"/>
            <a:r>
              <a:rPr lang="cs-CZ" sz="2800" dirty="0">
                <a:solidFill>
                  <a:srgbClr val="3A3A3A"/>
                </a:solidFill>
                <a:effectLst/>
                <a:latin typeface="Calibri" panose="020F0502020204030204" pitchFamily="34" charset="0"/>
                <a:ea typeface="Times New Roman" panose="02020603050405020304" pitchFamily="18" charset="0"/>
              </a:rPr>
              <a:t>Ukázky nácviku</a:t>
            </a:r>
            <a:br>
              <a:rPr lang="cs-CZ" sz="2800" dirty="0">
                <a:effectLst/>
                <a:latin typeface="Times New Roman" panose="02020603050405020304" pitchFamily="18" charset="0"/>
                <a:ea typeface="Times New Roman" panose="02020603050405020304" pitchFamily="18" charset="0"/>
              </a:rPr>
            </a:br>
            <a:r>
              <a:rPr lang="cs-CZ" sz="2800" dirty="0">
                <a:solidFill>
                  <a:srgbClr val="3A3A3A"/>
                </a:solidFill>
                <a:effectLst/>
                <a:latin typeface="Calibri" panose="020F0502020204030204" pitchFamily="34" charset="0"/>
                <a:ea typeface="Times New Roman" panose="02020603050405020304" pitchFamily="18" charset="0"/>
              </a:rPr>
              <a:t>Vytvoření a nácvik choreografické části sálové lekce </a:t>
            </a:r>
            <a:endParaRPr lang="cs-CZ" sz="2800" dirty="0"/>
          </a:p>
        </p:txBody>
      </p:sp>
      <p:sp>
        <p:nvSpPr>
          <p:cNvPr id="2" name="Zástupný obsah 1">
            <a:extLst>
              <a:ext uri="{FF2B5EF4-FFF2-40B4-BE49-F238E27FC236}">
                <a16:creationId xmlns:a16="http://schemas.microsoft.com/office/drawing/2014/main" id="{7F18E1CD-86C0-4E13-AC2C-6CA7C83C9FE4}"/>
              </a:ext>
            </a:extLst>
          </p:cNvPr>
          <p:cNvSpPr>
            <a:spLocks noGrp="1"/>
          </p:cNvSpPr>
          <p:nvPr>
            <p:ph idx="1"/>
          </p:nvPr>
        </p:nvSpPr>
        <p:spPr/>
        <p:txBody>
          <a:bodyPr>
            <a:normAutofit fontScale="92500" lnSpcReduction="20000"/>
          </a:bodyPr>
          <a:lstStyle/>
          <a:p>
            <a:pPr marL="342900" lvl="0" indent="-342900" fontAlgn="base">
              <a:buClr>
                <a:srgbClr val="3A3A3A"/>
              </a:buClr>
              <a:buSzPts val="1200"/>
              <a:buFont typeface="Times New Roman" panose="02020603050405020304" pitchFamily="18" charset="0"/>
              <a:buAutoNum type="arabicParenR"/>
            </a:pPr>
            <a:r>
              <a:rPr lang="cs-CZ" sz="18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Metoda vrstvení</a:t>
            </a:r>
            <a:r>
              <a:rPr lang="cs-CZ" sz="1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cs-CZ" sz="1800" dirty="0">
                <a:effectLst/>
                <a:latin typeface="Calibri" panose="020F0502020204030204" pitchFamily="34" charset="0"/>
                <a:ea typeface="Times New Roman" panose="02020603050405020304" pitchFamily="18" charset="0"/>
                <a:cs typeface="Calibri" panose="020F0502020204030204" pitchFamily="34" charset="0"/>
              </a:rPr>
              <a:t>– jedna z nejčastěji používaných metod, </a:t>
            </a:r>
            <a:r>
              <a:rPr lang="cs-CZ" sz="1800" b="1" dirty="0">
                <a:effectLst/>
                <a:latin typeface="Calibri" panose="020F0502020204030204" pitchFamily="34" charset="0"/>
                <a:ea typeface="Times New Roman" panose="02020603050405020304" pitchFamily="18" charset="0"/>
                <a:cs typeface="Calibri" panose="020F0502020204030204" pitchFamily="34" charset="0"/>
              </a:rPr>
              <a:t>postupné změny pohybového základu </a:t>
            </a:r>
            <a:endParaRPr lang="cs-CZ" sz="1800" dirty="0">
              <a:effectLst/>
              <a:latin typeface="Calibri" panose="020F0502020204030204" pitchFamily="34" charset="0"/>
              <a:ea typeface="Times New Roman" panose="02020603050405020304" pitchFamily="18" charset="0"/>
              <a:cs typeface="Calibri" panose="020F0502020204030204" pitchFamily="34" charset="0"/>
            </a:endParaRPr>
          </a:p>
          <a:p>
            <a:pPr fontAlgn="base"/>
            <a:r>
              <a:rPr lang="cs-CZ" sz="1800" dirty="0">
                <a:effectLst/>
                <a:latin typeface="Calibri" panose="020F0502020204030204" pitchFamily="34" charset="0"/>
                <a:ea typeface="Times New Roman" panose="02020603050405020304" pitchFamily="18" charset="0"/>
              </a:rPr>
              <a:t>Vrstvení znamená – postupné přidávání, změny </a:t>
            </a:r>
            <a:endParaRPr lang="cs-CZ" sz="1800" dirty="0">
              <a:effectLst/>
              <a:latin typeface="Times New Roman" panose="02020603050405020304" pitchFamily="18" charset="0"/>
              <a:ea typeface="Times New Roman" panose="02020603050405020304" pitchFamily="18" charset="0"/>
            </a:endParaRPr>
          </a:p>
          <a:p>
            <a:pPr fontAlgn="base"/>
            <a:r>
              <a:rPr lang="cs-CZ" sz="1800" dirty="0">
                <a:effectLst/>
                <a:latin typeface="Calibri" panose="020F0502020204030204" pitchFamily="34" charset="0"/>
                <a:ea typeface="Times New Roman" panose="02020603050405020304" pitchFamily="18" charset="0"/>
              </a:rPr>
              <a:t> </a:t>
            </a:r>
            <a:endParaRPr lang="cs-CZ" sz="1800" dirty="0">
              <a:effectLst/>
              <a:latin typeface="Times New Roman" panose="02020603050405020304" pitchFamily="18" charset="0"/>
              <a:ea typeface="Times New Roman" panose="02020603050405020304" pitchFamily="18" charset="0"/>
            </a:endParaRPr>
          </a:p>
          <a:p>
            <a:pPr fontAlgn="base"/>
            <a:r>
              <a:rPr lang="cs-CZ" sz="1800" dirty="0">
                <a:effectLst/>
                <a:latin typeface="Calibri" panose="020F0502020204030204" pitchFamily="34" charset="0"/>
                <a:ea typeface="Times New Roman" panose="02020603050405020304" pitchFamily="18" charset="0"/>
              </a:rPr>
              <a:t>Př. Práce paží, změna rytmu, změna směru, změna intenzity, změna stylu. </a:t>
            </a:r>
            <a:endParaRPr lang="cs-CZ" sz="1800" dirty="0">
              <a:effectLst/>
              <a:latin typeface="Times New Roman" panose="02020603050405020304" pitchFamily="18" charset="0"/>
              <a:ea typeface="Times New Roman" panose="02020603050405020304" pitchFamily="18" charset="0"/>
            </a:endParaRPr>
          </a:p>
          <a:p>
            <a:pPr fontAlgn="base"/>
            <a:r>
              <a:rPr lang="cs-CZ" sz="1800" dirty="0">
                <a:effectLst/>
                <a:latin typeface="Segoe UI" panose="020B0502040204020203" pitchFamily="34" charset="0"/>
                <a:ea typeface="Times New Roman" panose="02020603050405020304" pitchFamily="18" charset="0"/>
              </a:rPr>
              <a:t> </a:t>
            </a:r>
            <a:endParaRPr lang="cs-CZ" sz="1800" dirty="0">
              <a:effectLst/>
              <a:latin typeface="Times New Roman" panose="02020603050405020304" pitchFamily="18" charset="0"/>
              <a:ea typeface="Times New Roman" panose="02020603050405020304" pitchFamily="18" charset="0"/>
            </a:endParaRPr>
          </a:p>
          <a:p>
            <a:pPr fontAlgn="base"/>
            <a:r>
              <a:rPr lang="cs-CZ" sz="1800" dirty="0">
                <a:effectLst/>
                <a:latin typeface="Calibri" panose="020F0502020204030204" pitchFamily="34" charset="0"/>
                <a:ea typeface="Times New Roman" panose="02020603050405020304" pitchFamily="18" charset="0"/>
              </a:rPr>
              <a:t>I. 1.-8. doba – step </a:t>
            </a:r>
            <a:r>
              <a:rPr lang="cs-CZ" sz="1800" dirty="0" err="1">
                <a:effectLst/>
                <a:latin typeface="Calibri" panose="020F0502020204030204" pitchFamily="34" charset="0"/>
                <a:ea typeface="Times New Roman" panose="02020603050405020304" pitchFamily="18" charset="0"/>
              </a:rPr>
              <a:t>touch</a:t>
            </a:r>
            <a:r>
              <a:rPr lang="cs-CZ" sz="1800" dirty="0">
                <a:effectLst/>
                <a:latin typeface="Calibri" panose="020F0502020204030204" pitchFamily="34" charset="0"/>
                <a:ea typeface="Times New Roman" panose="02020603050405020304" pitchFamily="18" charset="0"/>
              </a:rPr>
              <a:t> (4x) </a:t>
            </a:r>
            <a:endParaRPr lang="cs-CZ" sz="1800" dirty="0">
              <a:effectLst/>
              <a:latin typeface="Times New Roman" panose="02020603050405020304" pitchFamily="18" charset="0"/>
              <a:ea typeface="Times New Roman" panose="02020603050405020304" pitchFamily="18" charset="0"/>
            </a:endParaRPr>
          </a:p>
          <a:p>
            <a:pPr fontAlgn="base"/>
            <a:r>
              <a:rPr lang="cs-CZ" sz="1800" dirty="0">
                <a:effectLst/>
                <a:latin typeface="Calibri" panose="020F0502020204030204" pitchFamily="34" charset="0"/>
                <a:ea typeface="Times New Roman" panose="02020603050405020304" pitchFamily="18" charset="0"/>
              </a:rPr>
              <a:t>II. 1.-8. doba – step </a:t>
            </a:r>
            <a:r>
              <a:rPr lang="cs-CZ" sz="1800" dirty="0" err="1">
                <a:effectLst/>
                <a:latin typeface="Calibri" panose="020F0502020204030204" pitchFamily="34" charset="0"/>
                <a:ea typeface="Times New Roman" panose="02020603050405020304" pitchFamily="18" charset="0"/>
              </a:rPr>
              <a:t>touch</a:t>
            </a:r>
            <a:r>
              <a:rPr lang="cs-CZ" sz="1800" dirty="0">
                <a:effectLst/>
                <a:latin typeface="Calibri" panose="020F0502020204030204" pitchFamily="34" charset="0"/>
                <a:ea typeface="Times New Roman" panose="02020603050405020304" pitchFamily="18" charset="0"/>
              </a:rPr>
              <a:t> (4x) </a:t>
            </a:r>
            <a:endParaRPr lang="cs-CZ" sz="1800" dirty="0">
              <a:effectLst/>
              <a:latin typeface="Times New Roman" panose="02020603050405020304" pitchFamily="18" charset="0"/>
              <a:ea typeface="Times New Roman" panose="02020603050405020304" pitchFamily="18" charset="0"/>
            </a:endParaRPr>
          </a:p>
          <a:p>
            <a:pPr fontAlgn="base"/>
            <a:r>
              <a:rPr lang="cs-CZ" sz="1800" dirty="0">
                <a:effectLst/>
                <a:latin typeface="Calibri" panose="020F0502020204030204" pitchFamily="34" charset="0"/>
                <a:ea typeface="Times New Roman" panose="02020603050405020304" pitchFamily="18" charset="0"/>
              </a:rPr>
              <a:t>III. 1.-8. doba – step </a:t>
            </a:r>
            <a:r>
              <a:rPr lang="cs-CZ" sz="1800" dirty="0" err="1">
                <a:effectLst/>
                <a:latin typeface="Calibri" panose="020F0502020204030204" pitchFamily="34" charset="0"/>
                <a:ea typeface="Times New Roman" panose="02020603050405020304" pitchFamily="18" charset="0"/>
              </a:rPr>
              <a:t>touch</a:t>
            </a:r>
            <a:r>
              <a:rPr lang="cs-CZ" sz="1800" dirty="0">
                <a:effectLst/>
                <a:latin typeface="Calibri" panose="020F0502020204030204" pitchFamily="34" charset="0"/>
                <a:ea typeface="Times New Roman" panose="02020603050405020304" pitchFamily="18" charset="0"/>
              </a:rPr>
              <a:t>, paže předpažit, skrčit </a:t>
            </a:r>
            <a:r>
              <a:rPr lang="cs-CZ" sz="1800" dirty="0" err="1">
                <a:effectLst/>
                <a:latin typeface="Calibri" panose="020F0502020204030204" pitchFamily="34" charset="0"/>
                <a:ea typeface="Times New Roman" panose="02020603050405020304" pitchFamily="18" charset="0"/>
              </a:rPr>
              <a:t>připažmo</a:t>
            </a:r>
            <a:r>
              <a:rPr lang="cs-CZ" sz="1800" dirty="0">
                <a:effectLst/>
                <a:latin typeface="Calibri" panose="020F0502020204030204" pitchFamily="34" charset="0"/>
                <a:ea typeface="Times New Roman" panose="02020603050405020304" pitchFamily="18" charset="0"/>
              </a:rPr>
              <a:t> (4x) </a:t>
            </a:r>
            <a:endParaRPr lang="cs-CZ" sz="1800" dirty="0">
              <a:effectLst/>
              <a:latin typeface="Times New Roman" panose="02020603050405020304" pitchFamily="18" charset="0"/>
              <a:ea typeface="Times New Roman" panose="02020603050405020304" pitchFamily="18" charset="0"/>
            </a:endParaRPr>
          </a:p>
          <a:p>
            <a:pPr fontAlgn="base"/>
            <a:r>
              <a:rPr lang="cs-CZ" sz="1800" dirty="0">
                <a:effectLst/>
                <a:latin typeface="Calibri" panose="020F0502020204030204" pitchFamily="34" charset="0"/>
                <a:ea typeface="Times New Roman" panose="02020603050405020304" pitchFamily="18" charset="0"/>
              </a:rPr>
              <a:t>IV. 1.-8. doba – step </a:t>
            </a:r>
            <a:r>
              <a:rPr lang="cs-CZ" sz="1800" dirty="0" err="1">
                <a:effectLst/>
                <a:latin typeface="Calibri" panose="020F0502020204030204" pitchFamily="34" charset="0"/>
                <a:ea typeface="Times New Roman" panose="02020603050405020304" pitchFamily="18" charset="0"/>
              </a:rPr>
              <a:t>touch</a:t>
            </a:r>
            <a:r>
              <a:rPr lang="cs-CZ" sz="1800" dirty="0">
                <a:effectLst/>
                <a:latin typeface="Calibri" panose="020F0502020204030204" pitchFamily="34" charset="0"/>
                <a:ea typeface="Times New Roman" panose="02020603050405020304" pitchFamily="18" charset="0"/>
              </a:rPr>
              <a:t>, paže předpažit, skrčit </a:t>
            </a:r>
            <a:r>
              <a:rPr lang="cs-CZ" sz="1800" dirty="0" err="1">
                <a:effectLst/>
                <a:latin typeface="Calibri" panose="020F0502020204030204" pitchFamily="34" charset="0"/>
                <a:ea typeface="Times New Roman" panose="02020603050405020304" pitchFamily="18" charset="0"/>
              </a:rPr>
              <a:t>připažmo</a:t>
            </a:r>
            <a:r>
              <a:rPr lang="cs-CZ" sz="1800" dirty="0">
                <a:effectLst/>
                <a:latin typeface="Calibri" panose="020F0502020204030204" pitchFamily="34" charset="0"/>
                <a:ea typeface="Times New Roman" panose="02020603050405020304" pitchFamily="18" charset="0"/>
              </a:rPr>
              <a:t> (4x) </a:t>
            </a:r>
            <a:endParaRPr lang="cs-CZ" sz="1800" dirty="0">
              <a:effectLst/>
              <a:latin typeface="Times New Roman" panose="02020603050405020304" pitchFamily="18" charset="0"/>
              <a:ea typeface="Times New Roman" panose="02020603050405020304" pitchFamily="18" charset="0"/>
            </a:endParaRPr>
          </a:p>
          <a:p>
            <a:pPr fontAlgn="base"/>
            <a:r>
              <a:rPr lang="cs-CZ" sz="1800" dirty="0">
                <a:effectLst/>
                <a:latin typeface="Calibri" panose="020F0502020204030204" pitchFamily="34" charset="0"/>
                <a:ea typeface="Times New Roman" panose="02020603050405020304" pitchFamily="18" charset="0"/>
              </a:rPr>
              <a:t>V. 1.-8. doba – </a:t>
            </a:r>
            <a:r>
              <a:rPr lang="cs-CZ" sz="1800" dirty="0" err="1">
                <a:effectLst/>
                <a:latin typeface="Calibri" panose="020F0502020204030204" pitchFamily="34" charset="0"/>
                <a:ea typeface="Times New Roman" panose="02020603050405020304" pitchFamily="18" charset="0"/>
              </a:rPr>
              <a:t>side</a:t>
            </a:r>
            <a:r>
              <a:rPr lang="cs-CZ" sz="1800" dirty="0">
                <a:effectLst/>
                <a:latin typeface="Calibri" panose="020F0502020204030204" pitchFamily="34" charset="0"/>
                <a:ea typeface="Times New Roman" panose="02020603050405020304" pitchFamily="18" charset="0"/>
              </a:rPr>
              <a:t> to </a:t>
            </a:r>
            <a:r>
              <a:rPr lang="cs-CZ" sz="1800" dirty="0" err="1">
                <a:effectLst/>
                <a:latin typeface="Calibri" panose="020F0502020204030204" pitchFamily="34" charset="0"/>
                <a:ea typeface="Times New Roman" panose="02020603050405020304" pitchFamily="18" charset="0"/>
              </a:rPr>
              <a:t>side</a:t>
            </a:r>
            <a:r>
              <a:rPr lang="cs-CZ" sz="1800" dirty="0">
                <a:effectLst/>
                <a:latin typeface="Calibri" panose="020F0502020204030204" pitchFamily="34" charset="0"/>
                <a:ea typeface="Times New Roman" panose="02020603050405020304" pitchFamily="18" charset="0"/>
              </a:rPr>
              <a:t> (2x) </a:t>
            </a:r>
            <a:endParaRPr lang="cs-CZ" sz="1800" dirty="0">
              <a:effectLst/>
              <a:latin typeface="Times New Roman" panose="02020603050405020304" pitchFamily="18" charset="0"/>
              <a:ea typeface="Times New Roman" panose="02020603050405020304" pitchFamily="18" charset="0"/>
            </a:endParaRPr>
          </a:p>
          <a:p>
            <a:pPr fontAlgn="base"/>
            <a:r>
              <a:rPr lang="cs-CZ" sz="1800" dirty="0">
                <a:effectLst/>
                <a:latin typeface="Calibri" panose="020F0502020204030204" pitchFamily="34" charset="0"/>
                <a:ea typeface="Times New Roman" panose="02020603050405020304" pitchFamily="18" charset="0"/>
              </a:rPr>
              <a:t>VI. 1.-8. doba – </a:t>
            </a:r>
            <a:r>
              <a:rPr lang="cs-CZ" sz="1800" dirty="0" err="1">
                <a:effectLst/>
                <a:latin typeface="Calibri" panose="020F0502020204030204" pitchFamily="34" charset="0"/>
                <a:ea typeface="Times New Roman" panose="02020603050405020304" pitchFamily="18" charset="0"/>
              </a:rPr>
              <a:t>side</a:t>
            </a:r>
            <a:r>
              <a:rPr lang="cs-CZ" sz="1800" dirty="0">
                <a:effectLst/>
                <a:latin typeface="Calibri" panose="020F0502020204030204" pitchFamily="34" charset="0"/>
                <a:ea typeface="Times New Roman" panose="02020603050405020304" pitchFamily="18" charset="0"/>
              </a:rPr>
              <a:t> to </a:t>
            </a:r>
            <a:r>
              <a:rPr lang="cs-CZ" sz="1800" dirty="0" err="1">
                <a:effectLst/>
                <a:latin typeface="Calibri" panose="020F0502020204030204" pitchFamily="34" charset="0"/>
                <a:ea typeface="Times New Roman" panose="02020603050405020304" pitchFamily="18" charset="0"/>
              </a:rPr>
              <a:t>side</a:t>
            </a:r>
            <a:r>
              <a:rPr lang="cs-CZ" sz="1800" dirty="0">
                <a:effectLst/>
                <a:latin typeface="Calibri" panose="020F0502020204030204" pitchFamily="34" charset="0"/>
                <a:ea typeface="Times New Roman" panose="02020603050405020304" pitchFamily="18" charset="0"/>
              </a:rPr>
              <a:t> (2x) </a:t>
            </a:r>
            <a:endParaRPr lang="cs-CZ" sz="1800" dirty="0">
              <a:effectLst/>
              <a:latin typeface="Times New Roman" panose="02020603050405020304" pitchFamily="18" charset="0"/>
              <a:ea typeface="Times New Roman" panose="02020603050405020304" pitchFamily="18" charset="0"/>
            </a:endParaRPr>
          </a:p>
          <a:p>
            <a:pPr fontAlgn="base"/>
            <a:r>
              <a:rPr lang="cs-CZ" sz="1800" dirty="0">
                <a:effectLst/>
                <a:latin typeface="Calibri" panose="020F0502020204030204" pitchFamily="34" charset="0"/>
                <a:ea typeface="Times New Roman" panose="02020603050405020304" pitchFamily="18" charset="0"/>
              </a:rPr>
              <a:t>VII. 1.-8. doba – step </a:t>
            </a:r>
            <a:r>
              <a:rPr lang="cs-CZ" sz="1800" dirty="0" err="1">
                <a:effectLst/>
                <a:latin typeface="Calibri" panose="020F0502020204030204" pitchFamily="34" charset="0"/>
                <a:ea typeface="Times New Roman" panose="02020603050405020304" pitchFamily="18" charset="0"/>
              </a:rPr>
              <a:t>touch</a:t>
            </a:r>
            <a:r>
              <a:rPr lang="cs-CZ" sz="1800" dirty="0">
                <a:effectLst/>
                <a:latin typeface="Calibri" panose="020F0502020204030204" pitchFamily="34" charset="0"/>
                <a:ea typeface="Times New Roman" panose="02020603050405020304" pitchFamily="18" charset="0"/>
              </a:rPr>
              <a:t>, forward (2x) </a:t>
            </a:r>
            <a:endParaRPr lang="cs-CZ" sz="1800" dirty="0">
              <a:effectLst/>
              <a:latin typeface="Times New Roman" panose="02020603050405020304" pitchFamily="18" charset="0"/>
              <a:ea typeface="Times New Roman" panose="02020603050405020304" pitchFamily="18" charset="0"/>
            </a:endParaRPr>
          </a:p>
          <a:p>
            <a:pPr fontAlgn="base"/>
            <a:r>
              <a:rPr lang="cs-CZ" sz="1800" dirty="0">
                <a:effectLst/>
                <a:latin typeface="Calibri" panose="020F0502020204030204" pitchFamily="34" charset="0"/>
                <a:ea typeface="Times New Roman" panose="02020603050405020304" pitchFamily="18" charset="0"/>
              </a:rPr>
              <a:t>VIII. 1.-8. doba – step </a:t>
            </a:r>
            <a:r>
              <a:rPr lang="cs-CZ" sz="1800" dirty="0" err="1">
                <a:effectLst/>
                <a:latin typeface="Calibri" panose="020F0502020204030204" pitchFamily="34" charset="0"/>
                <a:ea typeface="Times New Roman" panose="02020603050405020304" pitchFamily="18" charset="0"/>
              </a:rPr>
              <a:t>touch</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back</a:t>
            </a:r>
            <a:r>
              <a:rPr lang="cs-CZ" sz="1800" dirty="0">
                <a:effectLst/>
                <a:latin typeface="Calibri" panose="020F0502020204030204" pitchFamily="34" charset="0"/>
                <a:ea typeface="Times New Roman" panose="02020603050405020304" pitchFamily="18" charset="0"/>
              </a:rPr>
              <a:t> (2x) </a:t>
            </a:r>
            <a:endParaRPr lang="cs-CZ" sz="1800" dirty="0">
              <a:effectLst/>
              <a:latin typeface="Times New Roman" panose="02020603050405020304" pitchFamily="18" charset="0"/>
              <a:ea typeface="Times New Roman" panose="02020603050405020304" pitchFamily="18" charset="0"/>
            </a:endParaRPr>
          </a:p>
          <a:p>
            <a:r>
              <a:rPr lang="cs-CZ" sz="1800" dirty="0">
                <a:solidFill>
                  <a:srgbClr val="3A3A3A"/>
                </a:solidFill>
                <a:effectLst/>
                <a:latin typeface="Calibri" panose="020F0502020204030204" pitchFamily="34" charset="0"/>
                <a:ea typeface="Times New Roman" panose="02020603050405020304" pitchFamily="18" charset="0"/>
              </a:rPr>
              <a:t> </a:t>
            </a:r>
            <a:endParaRPr lang="cs-CZ" sz="1800" dirty="0">
              <a:effectLst/>
              <a:latin typeface="Times New Roman" panose="02020603050405020304" pitchFamily="18" charset="0"/>
              <a:ea typeface="Times New Roman" panose="02020603050405020304" pitchFamily="18" charset="0"/>
            </a:endParaRPr>
          </a:p>
          <a:p>
            <a:endParaRPr lang="cs-CZ" dirty="0"/>
          </a:p>
        </p:txBody>
      </p:sp>
    </p:spTree>
    <p:extLst>
      <p:ext uri="{BB962C8B-B14F-4D97-AF65-F5344CB8AC3E}">
        <p14:creationId xmlns:p14="http://schemas.microsoft.com/office/powerpoint/2010/main" val="1339036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85234588-9B24-4607-B1C0-8F472171FD11}"/>
              </a:ext>
            </a:extLst>
          </p:cNvPr>
          <p:cNvSpPr>
            <a:spLocks noGrp="1"/>
          </p:cNvSpPr>
          <p:nvPr>
            <p:ph type="title"/>
          </p:nvPr>
        </p:nvSpPr>
        <p:spPr/>
        <p:txBody>
          <a:bodyPr>
            <a:noAutofit/>
          </a:bodyPr>
          <a:lstStyle/>
          <a:p>
            <a:pPr algn="ctr"/>
            <a:r>
              <a:rPr lang="cs-CZ" sz="3200" dirty="0">
                <a:effectLst/>
                <a:latin typeface="Calibri" panose="020F0502020204030204" pitchFamily="34" charset="0"/>
                <a:ea typeface="Calibri" panose="020F0502020204030204" pitchFamily="34" charset="0"/>
                <a:cs typeface="Calibri" panose="020F0502020204030204" pitchFamily="34" charset="0"/>
              </a:rPr>
              <a:t>Grafický záznam hudebně-pohybového celku – 32 dob = 4x 8 dob = 8 x 4/4 takt = čtyři osmičky</a:t>
            </a:r>
            <a:endParaRPr lang="cs-CZ" sz="3200" dirty="0"/>
          </a:p>
        </p:txBody>
      </p:sp>
      <p:sp>
        <p:nvSpPr>
          <p:cNvPr id="2" name="Zástupný obsah 1">
            <a:extLst>
              <a:ext uri="{FF2B5EF4-FFF2-40B4-BE49-F238E27FC236}">
                <a16:creationId xmlns:a16="http://schemas.microsoft.com/office/drawing/2014/main" id="{6A01951C-2FCA-40B7-BE94-1260918B8DC5}"/>
              </a:ext>
            </a:extLst>
          </p:cNvPr>
          <p:cNvSpPr>
            <a:spLocks noGrp="1"/>
          </p:cNvSpPr>
          <p:nvPr>
            <p:ph idx="1"/>
          </p:nvPr>
        </p:nvSpPr>
        <p:spPr/>
        <p:txBody>
          <a:bodyPr>
            <a:normAutofit fontScale="92500" lnSpcReduction="10000"/>
          </a:bodyPr>
          <a:lstStyle/>
          <a:p>
            <a:pPr>
              <a:lnSpc>
                <a:spcPct val="107000"/>
              </a:lnSpc>
              <a:spcAft>
                <a:spcPts val="800"/>
              </a:spcAft>
            </a:pPr>
            <a:r>
              <a:rPr lang="cs-CZ" sz="1200" dirty="0">
                <a:effectLst/>
                <a:latin typeface="Calibri" panose="020F0502020204030204" pitchFamily="34" charset="0"/>
                <a:ea typeface="Calibri" panose="020F0502020204030204" pitchFamily="34" charset="0"/>
                <a:cs typeface="Calibri" panose="020F0502020204030204" pitchFamily="34" charset="0"/>
              </a:rPr>
              <a:t> </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rabicPeriod"/>
            </a:pPr>
            <a:r>
              <a:rPr lang="cs-CZ" sz="1200" dirty="0">
                <a:effectLst/>
                <a:latin typeface="Calibri" panose="020F0502020204030204" pitchFamily="34" charset="0"/>
                <a:ea typeface="Calibri" panose="020F0502020204030204" pitchFamily="34" charset="0"/>
                <a:cs typeface="Calibri" panose="020F0502020204030204" pitchFamily="34" charset="0"/>
              </a:rPr>
              <a:t>Vytleskávání a vydupávání počítacích dob</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mj-lt"/>
              <a:buAutoNum type="romanUcPeriod"/>
            </a:pPr>
            <a:r>
              <a:rPr lang="cs-CZ" sz="1200" dirty="0">
                <a:effectLst/>
                <a:latin typeface="Calibri" panose="020F0502020204030204" pitchFamily="34" charset="0"/>
                <a:ea typeface="Calibri" panose="020F0502020204030204" pitchFamily="34" charset="0"/>
                <a:cs typeface="Calibri" panose="020F0502020204030204" pitchFamily="34" charset="0"/>
              </a:rPr>
              <a:t>1. – 8. 8x tlesknutí</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mj-lt"/>
              <a:buAutoNum type="romanUcPeriod"/>
            </a:pPr>
            <a:r>
              <a:rPr lang="cs-CZ" sz="1200" dirty="0">
                <a:effectLst/>
                <a:latin typeface="Calibri" panose="020F0502020204030204" pitchFamily="34" charset="0"/>
                <a:ea typeface="Calibri" panose="020F0502020204030204" pitchFamily="34" charset="0"/>
                <a:cs typeface="Calibri" panose="020F0502020204030204" pitchFamily="34" charset="0"/>
              </a:rPr>
              <a:t>1. – 8. 8x dupnutí, střídavě P a L noha</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mj-lt"/>
              <a:buAutoNum type="romanUcPeriod"/>
            </a:pPr>
            <a:r>
              <a:rPr lang="cs-CZ" sz="1200" dirty="0">
                <a:effectLst/>
                <a:latin typeface="Calibri" panose="020F0502020204030204" pitchFamily="34" charset="0"/>
                <a:ea typeface="Calibri" panose="020F0502020204030204" pitchFamily="34" charset="0"/>
                <a:cs typeface="Calibri" panose="020F0502020204030204" pitchFamily="34" charset="0"/>
              </a:rPr>
              <a:t>1. - 8.  4x lusknutí, střídavě P a L ruka</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mj-lt"/>
              <a:buAutoNum type="romanUcPeriod"/>
            </a:pPr>
            <a:r>
              <a:rPr lang="cs-CZ" sz="1200" dirty="0">
                <a:effectLst/>
                <a:latin typeface="Calibri" panose="020F0502020204030204" pitchFamily="34" charset="0"/>
                <a:ea typeface="Calibri" panose="020F0502020204030204" pitchFamily="34" charset="0"/>
                <a:cs typeface="Calibri" panose="020F0502020204030204" pitchFamily="34" charset="0"/>
              </a:rPr>
              <a:t>1. – 8. 16x tlesknutí o stehna, střídavě P a L</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a:lnSpc>
                <a:spcPct val="107000"/>
              </a:lnSpc>
            </a:pPr>
            <a:r>
              <a:rPr lang="cs-CZ" sz="1200" dirty="0">
                <a:effectLst/>
                <a:latin typeface="Calibri" panose="020F0502020204030204" pitchFamily="34" charset="0"/>
                <a:ea typeface="Calibri" panose="020F0502020204030204" pitchFamily="34" charset="0"/>
                <a:cs typeface="Calibri" panose="020F0502020204030204" pitchFamily="34" charset="0"/>
              </a:rPr>
              <a:t> </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rabicPeriod"/>
            </a:pPr>
            <a:r>
              <a:rPr lang="cs-CZ" sz="1200" dirty="0">
                <a:effectLst/>
                <a:latin typeface="Calibri" panose="020F0502020204030204" pitchFamily="34" charset="0"/>
                <a:ea typeface="Calibri" panose="020F0502020204030204" pitchFamily="34" charset="0"/>
                <a:cs typeface="Calibri" panose="020F0502020204030204" pitchFamily="34" charset="0"/>
              </a:rPr>
              <a:t>Pohybové ztvárnění počítacích dob - osmiček</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mj-lt"/>
              <a:buAutoNum type="romanUcPeriod"/>
            </a:pPr>
            <a:r>
              <a:rPr lang="cs-CZ" sz="1200" dirty="0">
                <a:effectLst/>
                <a:latin typeface="Calibri" panose="020F0502020204030204" pitchFamily="34" charset="0"/>
                <a:ea typeface="Calibri" panose="020F0502020204030204" pitchFamily="34" charset="0"/>
                <a:cs typeface="Calibri" panose="020F0502020204030204" pitchFamily="34" charset="0"/>
              </a:rPr>
              <a:t>1. – 8. chůze na místě</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mj-lt"/>
              <a:buAutoNum type="romanUcPeriod"/>
            </a:pPr>
            <a:r>
              <a:rPr lang="cs-CZ" sz="1200" dirty="0">
                <a:effectLst/>
                <a:latin typeface="Calibri" panose="020F0502020204030204" pitchFamily="34" charset="0"/>
                <a:ea typeface="Calibri" panose="020F0502020204030204" pitchFamily="34" charset="0"/>
                <a:cs typeface="Calibri" panose="020F0502020204030204" pitchFamily="34" charset="0"/>
              </a:rPr>
              <a:t>1. – 8. úkrokem podřep rozkročný vpravo, zpět, vlevo, zpět</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mj-lt"/>
              <a:buAutoNum type="romanUcPeriod"/>
            </a:pPr>
            <a:r>
              <a:rPr lang="cs-CZ" sz="1200" dirty="0">
                <a:effectLst/>
                <a:latin typeface="Calibri" panose="020F0502020204030204" pitchFamily="34" charset="0"/>
                <a:ea typeface="Calibri" panose="020F0502020204030204" pitchFamily="34" charset="0"/>
                <a:cs typeface="Calibri" panose="020F0502020204030204" pitchFamily="34" charset="0"/>
              </a:rPr>
              <a:t>1. – 8. 4x kruh rameny vzad, střídavě P a L</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mj-lt"/>
              <a:buAutoNum type="romanUcPeriod"/>
            </a:pPr>
            <a:r>
              <a:rPr lang="cs-CZ" sz="1200" dirty="0">
                <a:effectLst/>
                <a:latin typeface="Calibri" panose="020F0502020204030204" pitchFamily="34" charset="0"/>
                <a:ea typeface="Calibri" panose="020F0502020204030204" pitchFamily="34" charset="0"/>
                <a:cs typeface="Calibri" panose="020F0502020204030204" pitchFamily="34" charset="0"/>
              </a:rPr>
              <a:t>1. – 8. 2x kruh paží vzad, střídavě P a L</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a:lnSpc>
                <a:spcPct val="107000"/>
              </a:lnSpc>
            </a:pPr>
            <a:r>
              <a:rPr lang="cs-CZ" sz="1200" dirty="0">
                <a:effectLst/>
                <a:latin typeface="Calibri" panose="020F0502020204030204" pitchFamily="34" charset="0"/>
                <a:ea typeface="Calibri" panose="020F0502020204030204" pitchFamily="34" charset="0"/>
                <a:cs typeface="Calibri" panose="020F0502020204030204" pitchFamily="34" charset="0"/>
              </a:rPr>
              <a:t> </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mj-lt"/>
              <a:buAutoNum type="arabicPeriod"/>
            </a:pPr>
            <a:r>
              <a:rPr lang="cs-CZ" sz="1200" dirty="0">
                <a:effectLst/>
                <a:latin typeface="Calibri" panose="020F0502020204030204" pitchFamily="34" charset="0"/>
                <a:ea typeface="Calibri" panose="020F0502020204030204" pitchFamily="34" charset="0"/>
                <a:cs typeface="Calibri" panose="020F0502020204030204" pitchFamily="34" charset="0"/>
              </a:rPr>
              <a:t>Nácvik rytmického pohybu s využitím metronomu</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marL="914400">
              <a:lnSpc>
                <a:spcPct val="107000"/>
              </a:lnSpc>
            </a:pPr>
            <a:r>
              <a:rPr lang="cs-CZ" sz="1200" dirty="0">
                <a:effectLst/>
                <a:latin typeface="Calibri" panose="020F0502020204030204" pitchFamily="34" charset="0"/>
                <a:ea typeface="Calibri" panose="020F0502020204030204" pitchFamily="34" charset="0"/>
                <a:cs typeface="Calibri" panose="020F0502020204030204" pitchFamily="34" charset="0"/>
              </a:rPr>
              <a:t>4/4 takt, </a:t>
            </a:r>
            <a:r>
              <a:rPr lang="cs-CZ" sz="1200" dirty="0" err="1">
                <a:effectLst/>
                <a:latin typeface="Calibri" panose="020F0502020204030204" pitchFamily="34" charset="0"/>
                <a:ea typeface="Calibri" panose="020F0502020204030204" pitchFamily="34" charset="0"/>
                <a:cs typeface="Calibri" panose="020F0502020204030204" pitchFamily="34" charset="0"/>
              </a:rPr>
              <a:t>bpm</a:t>
            </a:r>
            <a:r>
              <a:rPr lang="cs-CZ" sz="1200" dirty="0">
                <a:effectLst/>
                <a:latin typeface="Calibri" panose="020F0502020204030204" pitchFamily="34" charset="0"/>
                <a:ea typeface="Calibri" panose="020F0502020204030204" pitchFamily="34" charset="0"/>
                <a:cs typeface="Calibri" panose="020F0502020204030204" pitchFamily="34" charset="0"/>
              </a:rPr>
              <a:t> 100-110, stejné pohybové ztvárnění jako úkol 2</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marL="914400">
              <a:lnSpc>
                <a:spcPct val="107000"/>
              </a:lnSpc>
            </a:pPr>
            <a:r>
              <a:rPr lang="cs-CZ" sz="1200" dirty="0">
                <a:effectLst/>
                <a:latin typeface="Calibri" panose="020F0502020204030204" pitchFamily="34" charset="0"/>
                <a:ea typeface="Calibri" panose="020F0502020204030204" pitchFamily="34" charset="0"/>
                <a:cs typeface="Calibri" panose="020F0502020204030204" pitchFamily="34" charset="0"/>
              </a:rPr>
              <a:t> </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mj-lt"/>
              <a:buAutoNum type="arabicPeriod"/>
            </a:pPr>
            <a:r>
              <a:rPr lang="cs-CZ" sz="1200" dirty="0">
                <a:effectLst/>
                <a:latin typeface="Calibri" panose="020F0502020204030204" pitchFamily="34" charset="0"/>
                <a:ea typeface="Calibri" panose="020F0502020204030204" pitchFamily="34" charset="0"/>
                <a:cs typeface="Calibri" panose="020F0502020204030204" pitchFamily="34" charset="0"/>
              </a:rPr>
              <a:t>Vyhledání hudebního doprovodu, </a:t>
            </a:r>
            <a:r>
              <a:rPr lang="cs-CZ" sz="1200" dirty="0" err="1">
                <a:effectLst/>
                <a:latin typeface="Calibri" panose="020F0502020204030204" pitchFamily="34" charset="0"/>
                <a:ea typeface="Calibri" panose="020F0502020204030204" pitchFamily="34" charset="0"/>
                <a:cs typeface="Calibri" panose="020F0502020204030204" pitchFamily="34" charset="0"/>
              </a:rPr>
              <a:t>bpm</a:t>
            </a:r>
            <a:r>
              <a:rPr lang="cs-CZ" sz="1200" dirty="0">
                <a:effectLst/>
                <a:latin typeface="Calibri" panose="020F0502020204030204" pitchFamily="34" charset="0"/>
                <a:ea typeface="Calibri" panose="020F0502020204030204" pitchFamily="34" charset="0"/>
                <a:cs typeface="Calibri" panose="020F0502020204030204" pitchFamily="34" charset="0"/>
              </a:rPr>
              <a:t>, stejná sestava.</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4231711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D216837E-112C-423D-B5DB-C6E8A58E6380}"/>
              </a:ext>
            </a:extLst>
          </p:cNvPr>
          <p:cNvSpPr>
            <a:spLocks noGrp="1"/>
          </p:cNvSpPr>
          <p:nvPr>
            <p:ph type="title"/>
          </p:nvPr>
        </p:nvSpPr>
        <p:spPr/>
        <p:txBody>
          <a:bodyPr/>
          <a:lstStyle/>
          <a:p>
            <a:pPr algn="ctr"/>
            <a:r>
              <a:rPr lang="cs-CZ" dirty="0" err="1"/>
              <a:t>Cueing</a:t>
            </a:r>
            <a:endParaRPr lang="cs-CZ" dirty="0"/>
          </a:p>
        </p:txBody>
      </p:sp>
      <p:sp>
        <p:nvSpPr>
          <p:cNvPr id="2" name="Zástupný obsah 1">
            <a:extLst>
              <a:ext uri="{FF2B5EF4-FFF2-40B4-BE49-F238E27FC236}">
                <a16:creationId xmlns:a16="http://schemas.microsoft.com/office/drawing/2014/main" id="{BE7D3250-33C0-470F-A827-F5D37747D340}"/>
              </a:ext>
            </a:extLst>
          </p:cNvPr>
          <p:cNvSpPr>
            <a:spLocks noGrp="1"/>
          </p:cNvSpPr>
          <p:nvPr>
            <p:ph idx="1"/>
          </p:nvPr>
        </p:nvSpPr>
        <p:spPr/>
        <p:txBody>
          <a:bodyPr/>
          <a:lstStyle/>
          <a:p>
            <a:r>
              <a:rPr lang="cs-CZ" dirty="0" err="1"/>
              <a:t>Cueing</a:t>
            </a:r>
            <a:r>
              <a:rPr lang="cs-CZ" dirty="0"/>
              <a:t> (signalizace) - základní schopnost instruktora aerobiku (sálové lekce), který vede cvičební hodinu. </a:t>
            </a:r>
          </a:p>
          <a:p>
            <a:r>
              <a:rPr lang="cs-CZ" dirty="0"/>
              <a:t>Signalizací společně s ohlášením názvu kroku naznačuje cvičencům, jaký krok bude následovat, v jakém počtu a jakým směrem.</a:t>
            </a:r>
          </a:p>
          <a:p>
            <a:r>
              <a:rPr lang="cs-CZ" sz="180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mezinárodní signalizace</a:t>
            </a:r>
            <a:endParaRPr lang="cs-CZ" dirty="0"/>
          </a:p>
        </p:txBody>
      </p:sp>
    </p:spTree>
    <p:extLst>
      <p:ext uri="{BB962C8B-B14F-4D97-AF65-F5344CB8AC3E}">
        <p14:creationId xmlns:p14="http://schemas.microsoft.com/office/powerpoint/2010/main" val="1588275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472A6B2-7571-44DB-BB61-86C80C7E3707}"/>
              </a:ext>
            </a:extLst>
          </p:cNvPr>
          <p:cNvPicPr>
            <a:picLocks noChangeAspect="1"/>
          </p:cNvPicPr>
          <p:nvPr/>
        </p:nvPicPr>
        <p:blipFill>
          <a:blip r:embed="rId2"/>
          <a:stretch>
            <a:fillRect/>
          </a:stretch>
        </p:blipFill>
        <p:spPr>
          <a:xfrm>
            <a:off x="0" y="0"/>
            <a:ext cx="4857911" cy="6858000"/>
          </a:xfrm>
          <a:prstGeom prst="rect">
            <a:avLst/>
          </a:prstGeom>
        </p:spPr>
      </p:pic>
      <p:pic>
        <p:nvPicPr>
          <p:cNvPr id="3" name="Obrázek 2">
            <a:extLst>
              <a:ext uri="{FF2B5EF4-FFF2-40B4-BE49-F238E27FC236}">
                <a16:creationId xmlns:a16="http://schemas.microsoft.com/office/drawing/2014/main" id="{9D12B636-81CA-4984-B72F-0D7AC209C3B4}"/>
              </a:ext>
            </a:extLst>
          </p:cNvPr>
          <p:cNvPicPr>
            <a:picLocks noChangeAspect="1"/>
          </p:cNvPicPr>
          <p:nvPr/>
        </p:nvPicPr>
        <p:blipFill>
          <a:blip r:embed="rId3"/>
          <a:stretch>
            <a:fillRect/>
          </a:stretch>
        </p:blipFill>
        <p:spPr>
          <a:xfrm>
            <a:off x="5468990" y="255929"/>
            <a:ext cx="5748528" cy="6516624"/>
          </a:xfrm>
          <a:prstGeom prst="rect">
            <a:avLst/>
          </a:prstGeom>
        </p:spPr>
      </p:pic>
    </p:spTree>
    <p:extLst>
      <p:ext uri="{BB962C8B-B14F-4D97-AF65-F5344CB8AC3E}">
        <p14:creationId xmlns:p14="http://schemas.microsoft.com/office/powerpoint/2010/main" val="3510188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EBBBF4BF-A586-48DF-A2D6-02C12DCE6482}"/>
              </a:ext>
            </a:extLst>
          </p:cNvPr>
          <p:cNvSpPr>
            <a:spLocks noGrp="1"/>
          </p:cNvSpPr>
          <p:nvPr>
            <p:ph type="title"/>
          </p:nvPr>
        </p:nvSpPr>
        <p:spPr/>
        <p:txBody>
          <a:bodyPr/>
          <a:lstStyle/>
          <a:p>
            <a:pPr algn="ctr"/>
            <a:r>
              <a:rPr lang="cs-CZ" dirty="0"/>
              <a:t>Hudba</a:t>
            </a:r>
          </a:p>
        </p:txBody>
      </p:sp>
      <p:sp>
        <p:nvSpPr>
          <p:cNvPr id="2" name="Zástupný obsah 1">
            <a:extLst>
              <a:ext uri="{FF2B5EF4-FFF2-40B4-BE49-F238E27FC236}">
                <a16:creationId xmlns:a16="http://schemas.microsoft.com/office/drawing/2014/main" id="{307A478E-6595-41E5-A803-6399AAD206D7}"/>
              </a:ext>
            </a:extLst>
          </p:cNvPr>
          <p:cNvSpPr>
            <a:spLocks noGrp="1"/>
          </p:cNvSpPr>
          <p:nvPr>
            <p:ph idx="1"/>
          </p:nvPr>
        </p:nvSpPr>
        <p:spPr/>
        <p:txBody>
          <a:bodyPr>
            <a:normAutofit lnSpcReduction="10000"/>
          </a:bodyPr>
          <a:lstStyle/>
          <a:p>
            <a:r>
              <a:rPr lang="cs-CZ" dirty="0"/>
              <a:t>Metronom</a:t>
            </a:r>
          </a:p>
          <a:p>
            <a:r>
              <a:rPr lang="cs-CZ" dirty="0">
                <a:hlinkClick r:id="rId2"/>
              </a:rPr>
              <a:t>http://www.metronomonline.cz/</a:t>
            </a:r>
            <a:endParaRPr lang="cs-CZ" dirty="0"/>
          </a:p>
          <a:p>
            <a:endParaRPr lang="cs-CZ" dirty="0"/>
          </a:p>
          <a:p>
            <a:endParaRPr lang="cs-CZ" dirty="0"/>
          </a:p>
          <a:p>
            <a:r>
              <a:rPr lang="cs-CZ" dirty="0"/>
              <a:t>125 </a:t>
            </a:r>
            <a:r>
              <a:rPr lang="cs-CZ" dirty="0" err="1"/>
              <a:t>bpm</a:t>
            </a:r>
            <a:r>
              <a:rPr lang="cs-CZ" dirty="0"/>
              <a:t> music </a:t>
            </a:r>
            <a:r>
              <a:rPr lang="cs-CZ" dirty="0" err="1"/>
              <a:t>workout</a:t>
            </a:r>
            <a:endParaRPr lang="cs-CZ" dirty="0"/>
          </a:p>
          <a:p>
            <a:r>
              <a:rPr lang="cs-CZ" dirty="0">
                <a:hlinkClick r:id="rId3"/>
              </a:rPr>
              <a:t>https://www.youtube.com/watch?v=5u-tYqRQSsE</a:t>
            </a:r>
            <a:endParaRPr lang="cs-CZ" dirty="0"/>
          </a:p>
          <a:p>
            <a:endParaRPr lang="cs-CZ" dirty="0"/>
          </a:p>
          <a:p>
            <a:r>
              <a:rPr lang="cs-CZ" b="1" i="0" dirty="0">
                <a:solidFill>
                  <a:srgbClr val="0F0F0F"/>
                </a:solidFill>
                <a:effectLst/>
                <a:latin typeface="Roboto" panose="02000000000000000000" pitchFamily="2" charset="0"/>
              </a:rPr>
              <a:t>Aerobic Music</a:t>
            </a:r>
          </a:p>
          <a:p>
            <a:r>
              <a:rPr lang="cs-CZ" dirty="0">
                <a:hlinkClick r:id="rId4"/>
              </a:rPr>
              <a:t>https://www.youtube.com/watch?v=Yi9jznhUYu4</a:t>
            </a:r>
            <a:endParaRPr lang="cs-CZ" dirty="0"/>
          </a:p>
          <a:p>
            <a:endParaRPr lang="cs-CZ" dirty="0"/>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3334988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édium 1" title="Lekce jógy se Zuzanou Klingrovou - síla a flexibilita">
            <a:hlinkClick r:id="" action="ppaction://media"/>
            <a:extLst>
              <a:ext uri="{FF2B5EF4-FFF2-40B4-BE49-F238E27FC236}">
                <a16:creationId xmlns:a16="http://schemas.microsoft.com/office/drawing/2014/main" id="{D29DE1A0-C519-4F7B-AD94-BCE0124EC1D3}"/>
              </a:ext>
            </a:extLst>
          </p:cNvPr>
          <p:cNvPicPr>
            <a:picLocks noRot="1" noChangeAspect="1"/>
          </p:cNvPicPr>
          <p:nvPr>
            <a:videoFile r:link="rId1"/>
          </p:nvPr>
        </p:nvPicPr>
        <p:blipFill>
          <a:blip r:embed="rId3"/>
          <a:stretch>
            <a:fillRect/>
          </a:stretch>
        </p:blipFill>
        <p:spPr>
          <a:xfrm>
            <a:off x="617832" y="477000"/>
            <a:ext cx="10449581" cy="5904000"/>
          </a:xfrm>
          <a:prstGeom prst="rect">
            <a:avLst/>
          </a:prstGeom>
        </p:spPr>
      </p:pic>
    </p:spTree>
    <p:extLst>
      <p:ext uri="{BB962C8B-B14F-4D97-AF65-F5344CB8AC3E}">
        <p14:creationId xmlns:p14="http://schemas.microsoft.com/office/powerpoint/2010/main" val="279248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édium 1" title="Roman Ondrasek @sportplacc">
            <a:hlinkClick r:id="" action="ppaction://media"/>
            <a:extLst>
              <a:ext uri="{FF2B5EF4-FFF2-40B4-BE49-F238E27FC236}">
                <a16:creationId xmlns:a16="http://schemas.microsoft.com/office/drawing/2014/main" id="{3C159CE2-F761-46D9-BA5E-2631B2A5925F}"/>
              </a:ext>
            </a:extLst>
          </p:cNvPr>
          <p:cNvPicPr>
            <a:picLocks noRot="1" noChangeAspect="1"/>
          </p:cNvPicPr>
          <p:nvPr>
            <a:videoFile r:link="rId1"/>
          </p:nvPr>
        </p:nvPicPr>
        <p:blipFill>
          <a:blip r:embed="rId3"/>
          <a:stretch>
            <a:fillRect/>
          </a:stretch>
        </p:blipFill>
        <p:spPr>
          <a:xfrm>
            <a:off x="216977" y="483030"/>
            <a:ext cx="11073539" cy="6256550"/>
          </a:xfrm>
          <a:prstGeom prst="rect">
            <a:avLst/>
          </a:prstGeom>
        </p:spPr>
      </p:pic>
    </p:spTree>
    <p:extLst>
      <p:ext uri="{BB962C8B-B14F-4D97-AF65-F5344CB8AC3E}">
        <p14:creationId xmlns:p14="http://schemas.microsoft.com/office/powerpoint/2010/main" val="117759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8B08AC-4A2B-6317-F485-BA475F63DCAF}"/>
              </a:ext>
            </a:extLst>
          </p:cNvPr>
          <p:cNvSpPr>
            <a:spLocks noGrp="1"/>
          </p:cNvSpPr>
          <p:nvPr>
            <p:ph type="title"/>
          </p:nvPr>
        </p:nvSpPr>
        <p:spPr/>
        <p:txBody>
          <a:bodyPr/>
          <a:lstStyle/>
          <a:p>
            <a:pPr algn="ctr"/>
            <a:r>
              <a:rPr lang="cs-CZ" dirty="0"/>
              <a:t>Olympijské gymnastické sporty</a:t>
            </a:r>
          </a:p>
        </p:txBody>
      </p:sp>
      <p:sp>
        <p:nvSpPr>
          <p:cNvPr id="3" name="Zástupný obsah 2">
            <a:extLst>
              <a:ext uri="{FF2B5EF4-FFF2-40B4-BE49-F238E27FC236}">
                <a16:creationId xmlns:a16="http://schemas.microsoft.com/office/drawing/2014/main" id="{CD9A4748-D2A5-201D-5CC0-3DBA72BB8871}"/>
              </a:ext>
            </a:extLst>
          </p:cNvPr>
          <p:cNvSpPr>
            <a:spLocks noGrp="1"/>
          </p:cNvSpPr>
          <p:nvPr>
            <p:ph idx="1"/>
          </p:nvPr>
        </p:nvSpPr>
        <p:spPr/>
        <p:txBody>
          <a:bodyPr>
            <a:normAutofit/>
          </a:bodyPr>
          <a:lstStyle/>
          <a:p>
            <a:pPr algn="ctr"/>
            <a:endParaRPr lang="cs-CZ" sz="4800" dirty="0"/>
          </a:p>
          <a:p>
            <a:pPr marL="0" indent="0" algn="ctr">
              <a:buNone/>
            </a:pPr>
            <a:r>
              <a:rPr lang="cs-CZ" sz="4800" dirty="0"/>
              <a:t>SPORTOVNÍ GYMNASTIKA</a:t>
            </a:r>
          </a:p>
        </p:txBody>
      </p:sp>
    </p:spTree>
    <p:extLst>
      <p:ext uri="{BB962C8B-B14F-4D97-AF65-F5344CB8AC3E}">
        <p14:creationId xmlns:p14="http://schemas.microsoft.com/office/powerpoint/2010/main" val="2973094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Autofit/>
          </a:bodyPr>
          <a:lstStyle/>
          <a:p>
            <a:pPr algn="ctr"/>
            <a:r>
              <a:rPr lang="cs-CZ" sz="3600" dirty="0">
                <a:solidFill>
                  <a:schemeClr val="bg2">
                    <a:lumMod val="50000"/>
                  </a:schemeClr>
                </a:solidFill>
                <a:effectLst/>
              </a:rPr>
              <a:t>Nezbytné dovednosti pro předmět Didaktika gymnastiky </a:t>
            </a:r>
            <a:endParaRPr lang="cs-CZ" sz="3600" dirty="0"/>
          </a:p>
        </p:txBody>
      </p:sp>
      <p:sp>
        <p:nvSpPr>
          <p:cNvPr id="2" name="Zástupný symbol pro obsah 1"/>
          <p:cNvSpPr>
            <a:spLocks noGrp="1"/>
          </p:cNvSpPr>
          <p:nvPr>
            <p:ph idx="1"/>
          </p:nvPr>
        </p:nvSpPr>
        <p:spPr/>
        <p:txBody>
          <a:bodyPr/>
          <a:lstStyle/>
          <a:p>
            <a:r>
              <a:rPr lang="cs-CZ" dirty="0">
                <a:solidFill>
                  <a:srgbClr val="FF0000"/>
                </a:solidFill>
              </a:rPr>
              <a:t>Rytmická gymnastika</a:t>
            </a:r>
          </a:p>
          <a:p>
            <a:pPr lvl="1"/>
            <a:r>
              <a:rPr lang="cs-CZ" i="1" dirty="0"/>
              <a:t>Schopnost předvedení </a:t>
            </a:r>
            <a:r>
              <a:rPr lang="cs-CZ" b="1" i="1" dirty="0"/>
              <a:t>tanečních kroků</a:t>
            </a:r>
            <a:r>
              <a:rPr lang="cs-CZ" b="1" dirty="0"/>
              <a:t> </a:t>
            </a:r>
            <a:r>
              <a:rPr lang="cs-CZ" dirty="0"/>
              <a:t>- polky, valčíku a street </a:t>
            </a:r>
            <a:r>
              <a:rPr lang="cs-CZ" dirty="0" err="1"/>
              <a:t>dance</a:t>
            </a:r>
            <a:r>
              <a:rPr lang="cs-CZ" dirty="0"/>
              <a:t> s hudebním doprovodem</a:t>
            </a:r>
          </a:p>
          <a:p>
            <a:pPr marL="393192" lvl="1" indent="0">
              <a:buNone/>
            </a:pPr>
            <a:endParaRPr lang="cs-CZ" dirty="0"/>
          </a:p>
          <a:p>
            <a:pPr marL="393192" lvl="1" indent="0">
              <a:buNone/>
            </a:pPr>
            <a:r>
              <a:rPr lang="cs-CZ" dirty="0"/>
              <a:t>Studijní materiály k dostudování</a:t>
            </a:r>
          </a:p>
          <a:p>
            <a:pPr marL="393192" lvl="1" indent="0">
              <a:buNone/>
            </a:pPr>
            <a:r>
              <a:rPr lang="cs-CZ" dirty="0">
                <a:hlinkClick r:id="rId2"/>
              </a:rPr>
              <a:t>https://www.fsps.muni.cz/impact/rytmicka-gymnastika-a-tance/</a:t>
            </a:r>
            <a:endParaRPr lang="cs-CZ" dirty="0"/>
          </a:p>
          <a:p>
            <a:pPr marL="393192" lvl="1" indent="0">
              <a:buNone/>
            </a:pPr>
            <a:r>
              <a:rPr lang="cs-CZ" dirty="0">
                <a:hlinkClick r:id="rId3"/>
              </a:rPr>
              <a:t>https://www.fsps.muni.cz/impact/didaktika-gymnastiky-a-tance/rytmicka-gymnastika/</a:t>
            </a:r>
            <a:endParaRPr lang="cs-CZ" dirty="0"/>
          </a:p>
          <a:p>
            <a:pPr marL="393192" lvl="1" indent="0">
              <a:buNone/>
            </a:pPr>
            <a:endParaRPr lang="cs-CZ" dirty="0"/>
          </a:p>
          <a:p>
            <a:pPr marL="393192" lvl="1" indent="0">
              <a:buNone/>
            </a:pPr>
            <a:endParaRPr lang="cs-CZ" dirty="0"/>
          </a:p>
        </p:txBody>
      </p:sp>
    </p:spTree>
    <p:extLst>
      <p:ext uri="{BB962C8B-B14F-4D97-AF65-F5344CB8AC3E}">
        <p14:creationId xmlns:p14="http://schemas.microsoft.com/office/powerpoint/2010/main" val="4098334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A15B68C-1914-F113-4C8F-BF4F7BD14F6A}"/>
              </a:ext>
            </a:extLst>
          </p:cNvPr>
          <p:cNvPicPr>
            <a:picLocks noChangeAspect="1"/>
          </p:cNvPicPr>
          <p:nvPr/>
        </p:nvPicPr>
        <p:blipFill rotWithShape="1">
          <a:blip r:embed="rId2"/>
          <a:srcRect t="5629" b="6963"/>
          <a:stretch/>
        </p:blipFill>
        <p:spPr>
          <a:xfrm>
            <a:off x="0" y="264160"/>
            <a:ext cx="12192000" cy="6593840"/>
          </a:xfrm>
          <a:prstGeom prst="rect">
            <a:avLst/>
          </a:prstGeom>
        </p:spPr>
      </p:pic>
    </p:spTree>
    <p:extLst>
      <p:ext uri="{BB962C8B-B14F-4D97-AF65-F5344CB8AC3E}">
        <p14:creationId xmlns:p14="http://schemas.microsoft.com/office/powerpoint/2010/main" val="3781825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DF1A630-2A9B-41A0-92F9-FDA261070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4" name="Rectangle 13">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ástupný symbol pro obsah 1"/>
          <p:cNvSpPr>
            <a:spLocks noGrp="1"/>
          </p:cNvSpPr>
          <p:nvPr>
            <p:ph idx="4294967295"/>
          </p:nvPr>
        </p:nvSpPr>
        <p:spPr>
          <a:xfrm>
            <a:off x="1055715" y="2508105"/>
            <a:ext cx="5040285" cy="3632493"/>
          </a:xfrm>
        </p:spPr>
        <p:txBody>
          <a:bodyPr vert="horz" lIns="91440" tIns="45720" rIns="91440" bIns="45720" rtlCol="0" anchor="ctr">
            <a:normAutofit/>
          </a:bodyPr>
          <a:lstStyle/>
          <a:p>
            <a:r>
              <a:rPr lang="cs-CZ" sz="2000" b="1" dirty="0"/>
              <a:t>Nářadí mužského šestiboje</a:t>
            </a:r>
            <a:r>
              <a:rPr lang="cs-CZ" sz="2000" dirty="0"/>
              <a:t>: prostná, kůň našíř, kruhy, přeskok, bradla, hrazda.</a:t>
            </a:r>
          </a:p>
          <a:p>
            <a:r>
              <a:rPr lang="cs-CZ" sz="2000" b="1" dirty="0"/>
              <a:t>Nářadí ženského čtyřboje:</a:t>
            </a:r>
            <a:r>
              <a:rPr lang="cs-CZ" sz="2000" dirty="0"/>
              <a:t> přeskok, bradla o nestejné výši žerdí, kladina, prostná.</a:t>
            </a:r>
          </a:p>
          <a:p>
            <a:pPr marL="109728"/>
            <a:endParaRPr lang="en-US" sz="2000" dirty="0"/>
          </a:p>
        </p:txBody>
      </p:sp>
      <p:pic>
        <p:nvPicPr>
          <p:cNvPr id="6" name="Obrázek 5"/>
          <p:cNvPicPr>
            <a:picLocks noChangeAspect="1"/>
          </p:cNvPicPr>
          <p:nvPr/>
        </p:nvPicPr>
        <p:blipFill>
          <a:blip r:embed="rId2"/>
          <a:stretch>
            <a:fillRect/>
          </a:stretch>
        </p:blipFill>
        <p:spPr>
          <a:xfrm>
            <a:off x="7002961" y="774285"/>
            <a:ext cx="1999673" cy="1999673"/>
          </a:xfrm>
          <a:prstGeom prst="rect">
            <a:avLst/>
          </a:prstGeom>
        </p:spPr>
      </p:pic>
      <p:pic>
        <p:nvPicPr>
          <p:cNvPr id="5" name="Obrázek 4"/>
          <p:cNvPicPr>
            <a:picLocks noChangeAspect="1"/>
          </p:cNvPicPr>
          <p:nvPr/>
        </p:nvPicPr>
        <p:blipFill>
          <a:blip r:embed="rId3"/>
          <a:stretch>
            <a:fillRect/>
          </a:stretch>
        </p:blipFill>
        <p:spPr>
          <a:xfrm>
            <a:off x="9223523" y="982022"/>
            <a:ext cx="2112264" cy="1584198"/>
          </a:xfrm>
          <a:prstGeom prst="rect">
            <a:avLst/>
          </a:prstGeom>
        </p:spPr>
      </p:pic>
      <p:pic>
        <p:nvPicPr>
          <p:cNvPr id="4" name="Obrázek 3"/>
          <p:cNvPicPr>
            <a:picLocks noChangeAspect="1"/>
          </p:cNvPicPr>
          <p:nvPr/>
        </p:nvPicPr>
        <p:blipFill>
          <a:blip r:embed="rId4"/>
          <a:stretch>
            <a:fillRect/>
          </a:stretch>
        </p:blipFill>
        <p:spPr>
          <a:xfrm>
            <a:off x="6946667" y="3090093"/>
            <a:ext cx="4389120" cy="2918765"/>
          </a:xfrm>
          <a:prstGeom prst="rect">
            <a:avLst/>
          </a:prstGeom>
        </p:spPr>
      </p:pic>
    </p:spTree>
    <p:extLst>
      <p:ext uri="{BB962C8B-B14F-4D97-AF65-F5344CB8AC3E}">
        <p14:creationId xmlns:p14="http://schemas.microsoft.com/office/powerpoint/2010/main" val="2597448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C22E6D22-BA61-E034-9917-A5AA289CAA89}"/>
              </a:ext>
            </a:extLst>
          </p:cNvPr>
          <p:cNvSpPr>
            <a:spLocks noGrp="1"/>
          </p:cNvSpPr>
          <p:nvPr>
            <p:ph type="title"/>
          </p:nvPr>
        </p:nvSpPr>
        <p:spPr/>
        <p:txBody>
          <a:bodyPr/>
          <a:lstStyle/>
          <a:p>
            <a:pPr algn="ctr"/>
            <a:r>
              <a:rPr lang="cs-CZ" dirty="0"/>
              <a:t>Olympijské hry</a:t>
            </a:r>
          </a:p>
        </p:txBody>
      </p:sp>
      <p:sp>
        <p:nvSpPr>
          <p:cNvPr id="2" name="Zástupný obsah 1">
            <a:extLst>
              <a:ext uri="{FF2B5EF4-FFF2-40B4-BE49-F238E27FC236}">
                <a16:creationId xmlns:a16="http://schemas.microsoft.com/office/drawing/2014/main" id="{63A02FC8-90A4-DB9D-5E12-02D839F56BA4}"/>
              </a:ext>
            </a:extLst>
          </p:cNvPr>
          <p:cNvSpPr>
            <a:spLocks noGrp="1"/>
          </p:cNvSpPr>
          <p:nvPr>
            <p:ph idx="1"/>
          </p:nvPr>
        </p:nvSpPr>
        <p:spPr/>
        <p:txBody>
          <a:bodyPr/>
          <a:lstStyle/>
          <a:p>
            <a:r>
              <a:rPr lang="cs-CZ" b="0" i="0" dirty="0">
                <a:solidFill>
                  <a:srgbClr val="495057"/>
                </a:solidFill>
                <a:effectLst/>
                <a:latin typeface="verdana" panose="020B0604030504040204" pitchFamily="34" charset="0"/>
              </a:rPr>
              <a:t>Samotná sportovní gymnastika - 1896</a:t>
            </a:r>
          </a:p>
          <a:p>
            <a:r>
              <a:rPr lang="cs-CZ" b="0" i="0" dirty="0">
                <a:solidFill>
                  <a:srgbClr val="495057"/>
                </a:solidFill>
                <a:effectLst/>
                <a:latin typeface="verdana" panose="020B0604030504040204" pitchFamily="34" charset="0"/>
              </a:rPr>
              <a:t>Sportovní gymnastika žen -  1928</a:t>
            </a:r>
          </a:p>
          <a:p>
            <a:endParaRPr lang="cs-CZ" dirty="0">
              <a:solidFill>
                <a:srgbClr val="495057"/>
              </a:solidFill>
              <a:latin typeface="verdana" panose="020B0604030504040204" pitchFamily="34" charset="0"/>
            </a:endParaRPr>
          </a:p>
          <a:p>
            <a:r>
              <a:rPr lang="cs-CZ" b="0" i="0" dirty="0">
                <a:solidFill>
                  <a:srgbClr val="495057"/>
                </a:solidFill>
                <a:effectLst/>
                <a:latin typeface="verdana" panose="020B0604030504040204" pitchFamily="34" charset="0"/>
              </a:rPr>
              <a:t>Soutěže žen </a:t>
            </a:r>
          </a:p>
          <a:p>
            <a:pPr lvl="1"/>
            <a:r>
              <a:rPr lang="cs-CZ" b="0" i="0" dirty="0">
                <a:solidFill>
                  <a:srgbClr val="495057"/>
                </a:solidFill>
                <a:effectLst/>
                <a:latin typeface="verdana" panose="020B0604030504040204" pitchFamily="34" charset="0"/>
              </a:rPr>
              <a:t>jednotlivá nářadí, </a:t>
            </a:r>
          </a:p>
          <a:p>
            <a:pPr lvl="1"/>
            <a:r>
              <a:rPr lang="cs-CZ" b="0" i="0" dirty="0">
                <a:solidFill>
                  <a:srgbClr val="495057"/>
                </a:solidFill>
                <a:effectLst/>
                <a:latin typeface="verdana" panose="020B0604030504040204" pitchFamily="34" charset="0"/>
              </a:rPr>
              <a:t>víceboj jednotlivkyň </a:t>
            </a:r>
          </a:p>
          <a:p>
            <a:pPr lvl="1"/>
            <a:r>
              <a:rPr lang="cs-CZ" b="0" i="0" dirty="0">
                <a:solidFill>
                  <a:srgbClr val="495057"/>
                </a:solidFill>
                <a:effectLst/>
                <a:latin typeface="verdana" panose="020B0604030504040204" pitchFamily="34" charset="0"/>
              </a:rPr>
              <a:t>víceboj družstev),</a:t>
            </a:r>
          </a:p>
          <a:p>
            <a:r>
              <a:rPr lang="cs-CZ" dirty="0">
                <a:solidFill>
                  <a:srgbClr val="495057"/>
                </a:solidFill>
                <a:latin typeface="verdana" panose="020B0604030504040204" pitchFamily="34" charset="0"/>
              </a:rPr>
              <a:t>N</a:t>
            </a:r>
            <a:r>
              <a:rPr lang="cs-CZ" b="0" i="0" dirty="0">
                <a:solidFill>
                  <a:srgbClr val="495057"/>
                </a:solidFill>
                <a:effectLst/>
                <a:latin typeface="verdana" panose="020B0604030504040204" pitchFamily="34" charset="0"/>
              </a:rPr>
              <a:t>ářadí - 4 disciplíny (přeskok, bradla, kladina a prostná)</a:t>
            </a:r>
            <a:endParaRPr lang="cs-CZ" dirty="0"/>
          </a:p>
        </p:txBody>
      </p:sp>
    </p:spTree>
    <p:extLst>
      <p:ext uri="{BB962C8B-B14F-4D97-AF65-F5344CB8AC3E}">
        <p14:creationId xmlns:p14="http://schemas.microsoft.com/office/powerpoint/2010/main" val="33666688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DB9F1633-F0B1-06E2-D0B4-E96032B771F3}"/>
              </a:ext>
            </a:extLst>
          </p:cNvPr>
          <p:cNvSpPr>
            <a:spLocks noGrp="1"/>
          </p:cNvSpPr>
          <p:nvPr>
            <p:ph type="title"/>
          </p:nvPr>
        </p:nvSpPr>
        <p:spPr/>
        <p:txBody>
          <a:bodyPr/>
          <a:lstStyle/>
          <a:p>
            <a:pPr algn="ctr"/>
            <a:r>
              <a:rPr lang="cs-CZ" i="0" dirty="0">
                <a:solidFill>
                  <a:srgbClr val="495057"/>
                </a:solidFill>
                <a:effectLst/>
                <a:latin typeface="verdana" panose="020B0604030504040204" pitchFamily="34" charset="0"/>
              </a:rPr>
              <a:t>Přeskok</a:t>
            </a:r>
            <a:endParaRPr lang="cs-CZ" dirty="0"/>
          </a:p>
        </p:txBody>
      </p:sp>
      <p:sp>
        <p:nvSpPr>
          <p:cNvPr id="2" name="Zástupný obsah 1">
            <a:extLst>
              <a:ext uri="{FF2B5EF4-FFF2-40B4-BE49-F238E27FC236}">
                <a16:creationId xmlns:a16="http://schemas.microsoft.com/office/drawing/2014/main" id="{9BD0B6E8-3C3B-E649-513A-4D1EE6BC62C2}"/>
              </a:ext>
            </a:extLst>
          </p:cNvPr>
          <p:cNvSpPr>
            <a:spLocks noGrp="1"/>
          </p:cNvSpPr>
          <p:nvPr>
            <p:ph idx="1"/>
          </p:nvPr>
        </p:nvSpPr>
        <p:spPr/>
        <p:txBody>
          <a:bodyPr/>
          <a:lstStyle/>
          <a:p>
            <a:r>
              <a:rPr lang="cs-CZ" b="0" i="0" dirty="0">
                <a:solidFill>
                  <a:srgbClr val="495057"/>
                </a:solidFill>
                <a:effectLst/>
                <a:latin typeface="verdana" panose="020B0604030504040204" pitchFamily="34" charset="0"/>
              </a:rPr>
              <a:t>přeskokový stůl, odrazový můstek a žíněnka</a:t>
            </a:r>
          </a:p>
          <a:p>
            <a:r>
              <a:rPr lang="cs-CZ" dirty="0">
                <a:solidFill>
                  <a:srgbClr val="495057"/>
                </a:solidFill>
                <a:latin typeface="verdana" panose="020B0604030504040204" pitchFamily="34" charset="0"/>
              </a:rPr>
              <a:t>p</a:t>
            </a:r>
            <a:r>
              <a:rPr lang="cs-CZ" b="0" i="0" dirty="0">
                <a:solidFill>
                  <a:srgbClr val="495057"/>
                </a:solidFill>
                <a:effectLst/>
                <a:latin typeface="verdana" panose="020B0604030504040204" pitchFamily="34" charset="0"/>
              </a:rPr>
              <a:t>řeskokový stůl je dlouhý 120 cm a široký 95 cm</a:t>
            </a:r>
          </a:p>
          <a:p>
            <a:r>
              <a:rPr lang="cs-CZ" dirty="0">
                <a:solidFill>
                  <a:srgbClr val="495057"/>
                </a:solidFill>
                <a:latin typeface="verdana" panose="020B0604030504040204" pitchFamily="34" charset="0"/>
              </a:rPr>
              <a:t>se</a:t>
            </a:r>
            <a:r>
              <a:rPr lang="cs-CZ" b="0" i="0" dirty="0">
                <a:solidFill>
                  <a:srgbClr val="495057"/>
                </a:solidFill>
                <a:effectLst/>
                <a:latin typeface="verdana" panose="020B0604030504040204" pitchFamily="34" charset="0"/>
              </a:rPr>
              <a:t>stava - rozběh (nesmí překročit délku 25 metrů), odraz z můstku oběma nohama, odraz rukama od těla stolu, akrobatické prvky před dopadem na žíněnku za stolem.</a:t>
            </a:r>
          </a:p>
          <a:p>
            <a:pPr marL="109728" indent="0">
              <a:buNone/>
            </a:pPr>
            <a:endParaRPr lang="cs-CZ" b="0" i="0" dirty="0">
              <a:solidFill>
                <a:srgbClr val="495057"/>
              </a:solidFill>
              <a:effectLst/>
              <a:latin typeface="verdana" panose="020B0604030504040204" pitchFamily="34" charset="0"/>
            </a:endParaRPr>
          </a:p>
          <a:p>
            <a:r>
              <a:rPr lang="cs-CZ" dirty="0">
                <a:solidFill>
                  <a:srgbClr val="495057"/>
                </a:solidFill>
                <a:latin typeface="verdana" panose="020B0604030504040204" pitchFamily="34" charset="0"/>
              </a:rPr>
              <a:t>H</a:t>
            </a:r>
            <a:r>
              <a:rPr lang="cs-CZ" b="0" i="0" dirty="0">
                <a:solidFill>
                  <a:srgbClr val="495057"/>
                </a:solidFill>
                <a:effectLst/>
                <a:latin typeface="verdana" panose="020B0604030504040204" pitchFamily="34" charset="0"/>
              </a:rPr>
              <a:t>odnocení - rychlost, výška skoku a celková dynamičnost, dopad, vychýlení těla od osy apod.</a:t>
            </a:r>
            <a:endParaRPr lang="cs-CZ" dirty="0"/>
          </a:p>
        </p:txBody>
      </p:sp>
      <p:pic>
        <p:nvPicPr>
          <p:cNvPr id="4" name="Obrázek 3">
            <a:extLst>
              <a:ext uri="{FF2B5EF4-FFF2-40B4-BE49-F238E27FC236}">
                <a16:creationId xmlns:a16="http://schemas.microsoft.com/office/drawing/2014/main" id="{DEEF9033-6E02-4611-9FF2-E83CC9EACABA}"/>
              </a:ext>
            </a:extLst>
          </p:cNvPr>
          <p:cNvPicPr>
            <a:picLocks noChangeAspect="1"/>
          </p:cNvPicPr>
          <p:nvPr/>
        </p:nvPicPr>
        <p:blipFill>
          <a:blip r:embed="rId2"/>
          <a:stretch>
            <a:fillRect/>
          </a:stretch>
        </p:blipFill>
        <p:spPr>
          <a:xfrm>
            <a:off x="9420697" y="270590"/>
            <a:ext cx="1999673" cy="1999673"/>
          </a:xfrm>
          <a:prstGeom prst="rect">
            <a:avLst/>
          </a:prstGeom>
        </p:spPr>
      </p:pic>
    </p:spTree>
    <p:extLst>
      <p:ext uri="{BB962C8B-B14F-4D97-AF65-F5344CB8AC3E}">
        <p14:creationId xmlns:p14="http://schemas.microsoft.com/office/powerpoint/2010/main" val="1901211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CFD4C381-2614-4679-8A53-D867687FFA8C}"/>
              </a:ext>
            </a:extLst>
          </p:cNvPr>
          <p:cNvPicPr>
            <a:picLocks noChangeAspect="1"/>
          </p:cNvPicPr>
          <p:nvPr/>
        </p:nvPicPr>
        <p:blipFill>
          <a:blip r:embed="rId2"/>
          <a:stretch>
            <a:fillRect/>
          </a:stretch>
        </p:blipFill>
        <p:spPr>
          <a:xfrm>
            <a:off x="6204989" y="85241"/>
            <a:ext cx="5829300" cy="3886200"/>
          </a:xfrm>
          <a:prstGeom prst="rect">
            <a:avLst/>
          </a:prstGeom>
        </p:spPr>
      </p:pic>
      <p:pic>
        <p:nvPicPr>
          <p:cNvPr id="5" name="Obrázek 4">
            <a:extLst>
              <a:ext uri="{FF2B5EF4-FFF2-40B4-BE49-F238E27FC236}">
                <a16:creationId xmlns:a16="http://schemas.microsoft.com/office/drawing/2014/main" id="{07F16F80-3F96-480D-B40E-94987CC432A2}"/>
              </a:ext>
            </a:extLst>
          </p:cNvPr>
          <p:cNvPicPr>
            <a:picLocks noChangeAspect="1"/>
          </p:cNvPicPr>
          <p:nvPr/>
        </p:nvPicPr>
        <p:blipFill>
          <a:blip r:embed="rId3"/>
          <a:stretch>
            <a:fillRect/>
          </a:stretch>
        </p:blipFill>
        <p:spPr>
          <a:xfrm>
            <a:off x="90646" y="2644882"/>
            <a:ext cx="6184085" cy="4127877"/>
          </a:xfrm>
          <a:prstGeom prst="rect">
            <a:avLst/>
          </a:prstGeom>
        </p:spPr>
      </p:pic>
    </p:spTree>
    <p:extLst>
      <p:ext uri="{BB962C8B-B14F-4D97-AF65-F5344CB8AC3E}">
        <p14:creationId xmlns:p14="http://schemas.microsoft.com/office/powerpoint/2010/main" val="1068308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édium 3" title="Simone Biles - Vaults 1 &amp; 2 - 2016 P&amp;G Gymnastics Championships - Sr. Women Day 2">
            <a:hlinkClick r:id="" action="ppaction://media"/>
            <a:extLst>
              <a:ext uri="{FF2B5EF4-FFF2-40B4-BE49-F238E27FC236}">
                <a16:creationId xmlns:a16="http://schemas.microsoft.com/office/drawing/2014/main" id="{309F59AB-F035-62E6-56C3-A944F051FE6A}"/>
              </a:ext>
            </a:extLst>
          </p:cNvPr>
          <p:cNvPicPr>
            <a:picLocks noRot="1" noChangeAspect="1"/>
          </p:cNvPicPr>
          <p:nvPr>
            <a:videoFile r:link="rId1"/>
          </p:nvPr>
        </p:nvPicPr>
        <p:blipFill>
          <a:blip r:embed="rId3"/>
          <a:stretch>
            <a:fillRect/>
          </a:stretch>
        </p:blipFill>
        <p:spPr>
          <a:xfrm>
            <a:off x="0" y="0"/>
            <a:ext cx="12517929" cy="7072630"/>
          </a:xfrm>
          <a:prstGeom prst="rect">
            <a:avLst/>
          </a:prstGeom>
        </p:spPr>
      </p:pic>
    </p:spTree>
    <p:extLst>
      <p:ext uri="{BB962C8B-B14F-4D97-AF65-F5344CB8AC3E}">
        <p14:creationId xmlns:p14="http://schemas.microsoft.com/office/powerpoint/2010/main" val="404219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6D06158D-CB19-1104-845F-1BC1194DE4BF}"/>
              </a:ext>
            </a:extLst>
          </p:cNvPr>
          <p:cNvSpPr>
            <a:spLocks noGrp="1"/>
          </p:cNvSpPr>
          <p:nvPr>
            <p:ph type="title"/>
          </p:nvPr>
        </p:nvSpPr>
        <p:spPr/>
        <p:txBody>
          <a:bodyPr>
            <a:normAutofit/>
          </a:bodyPr>
          <a:lstStyle/>
          <a:p>
            <a:pPr algn="ctr"/>
            <a:r>
              <a:rPr lang="cs-CZ" sz="3200" b="1" i="0" dirty="0">
                <a:solidFill>
                  <a:srgbClr val="495057"/>
                </a:solidFill>
                <a:effectLst/>
                <a:latin typeface="verdana" panose="020B0604030504040204" pitchFamily="34" charset="0"/>
              </a:rPr>
              <a:t>Bradla</a:t>
            </a:r>
            <a:endParaRPr lang="cs-CZ" sz="3200" dirty="0"/>
          </a:p>
        </p:txBody>
      </p:sp>
      <p:sp>
        <p:nvSpPr>
          <p:cNvPr id="2" name="Zástupný obsah 1">
            <a:extLst>
              <a:ext uri="{FF2B5EF4-FFF2-40B4-BE49-F238E27FC236}">
                <a16:creationId xmlns:a16="http://schemas.microsoft.com/office/drawing/2014/main" id="{915BB4E9-86F9-5D29-1757-44B5DD217FCB}"/>
              </a:ext>
            </a:extLst>
          </p:cNvPr>
          <p:cNvSpPr>
            <a:spLocks noGrp="1"/>
          </p:cNvSpPr>
          <p:nvPr>
            <p:ph idx="1"/>
          </p:nvPr>
        </p:nvSpPr>
        <p:spPr/>
        <p:txBody>
          <a:bodyPr/>
          <a:lstStyle/>
          <a:p>
            <a:r>
              <a:rPr lang="pt-BR" b="0" i="0" dirty="0">
                <a:solidFill>
                  <a:srgbClr val="495057"/>
                </a:solidFill>
                <a:effectLst/>
                <a:latin typeface="verdana" panose="020B0604030504040204" pitchFamily="34" charset="0"/>
              </a:rPr>
              <a:t>dv</a:t>
            </a:r>
            <a:r>
              <a:rPr lang="cs-CZ" b="0" i="0" dirty="0">
                <a:solidFill>
                  <a:srgbClr val="495057"/>
                </a:solidFill>
                <a:effectLst/>
                <a:latin typeface="verdana" panose="020B0604030504040204" pitchFamily="34" charset="0"/>
              </a:rPr>
              <a:t>ě</a:t>
            </a:r>
            <a:r>
              <a:rPr lang="pt-BR" b="0" i="0" dirty="0">
                <a:solidFill>
                  <a:srgbClr val="495057"/>
                </a:solidFill>
                <a:effectLst/>
                <a:latin typeface="verdana" panose="020B0604030504040204" pitchFamily="34" charset="0"/>
              </a:rPr>
              <a:t> žerd</a:t>
            </a:r>
            <a:r>
              <a:rPr lang="cs-CZ" dirty="0">
                <a:solidFill>
                  <a:srgbClr val="495057"/>
                </a:solidFill>
                <a:latin typeface="verdana" panose="020B0604030504040204" pitchFamily="34" charset="0"/>
              </a:rPr>
              <a:t>ě</a:t>
            </a:r>
            <a:r>
              <a:rPr lang="pt-BR" b="0" i="0" dirty="0">
                <a:solidFill>
                  <a:srgbClr val="495057"/>
                </a:solidFill>
                <a:effectLst/>
                <a:latin typeface="verdana" panose="020B0604030504040204" pitchFamily="34" charset="0"/>
              </a:rPr>
              <a:t> o nestejné výši (ve výšce 150 cm a 230 cm)</a:t>
            </a:r>
            <a:endParaRPr lang="cs-CZ" b="0" i="0" dirty="0">
              <a:solidFill>
                <a:srgbClr val="495057"/>
              </a:solidFill>
              <a:effectLst/>
              <a:latin typeface="verdana" panose="020B0604030504040204" pitchFamily="34" charset="0"/>
            </a:endParaRPr>
          </a:p>
          <a:p>
            <a:r>
              <a:rPr lang="cs-CZ" b="0" i="0" dirty="0">
                <a:solidFill>
                  <a:srgbClr val="495057"/>
                </a:solidFill>
                <a:effectLst/>
                <a:latin typeface="verdana" panose="020B0604030504040204" pitchFamily="34" charset="0"/>
              </a:rPr>
              <a:t>sklolaminátové kulatiny potažené bukovou dýhou</a:t>
            </a:r>
          </a:p>
          <a:p>
            <a:r>
              <a:rPr lang="cs-CZ" dirty="0">
                <a:solidFill>
                  <a:srgbClr val="495057"/>
                </a:solidFill>
                <a:latin typeface="verdana" panose="020B0604030504040204" pitchFamily="34" charset="0"/>
              </a:rPr>
              <a:t>v</a:t>
            </a:r>
            <a:r>
              <a:rPr lang="cs-CZ" b="0" i="0" dirty="0">
                <a:solidFill>
                  <a:srgbClr val="495057"/>
                </a:solidFill>
                <a:effectLst/>
                <a:latin typeface="verdana" panose="020B0604030504040204" pitchFamily="34" charset="0"/>
              </a:rPr>
              <a:t>zdálenost žerdí </a:t>
            </a:r>
            <a:r>
              <a:rPr lang="cs-CZ" dirty="0">
                <a:solidFill>
                  <a:srgbClr val="495057"/>
                </a:solidFill>
                <a:latin typeface="verdana" panose="020B0604030504040204" pitchFamily="34" charset="0"/>
              </a:rPr>
              <a:t>-</a:t>
            </a:r>
            <a:r>
              <a:rPr lang="cs-CZ" b="0" i="0" dirty="0">
                <a:solidFill>
                  <a:srgbClr val="495057"/>
                </a:solidFill>
                <a:effectLst/>
                <a:latin typeface="verdana" panose="020B0604030504040204" pitchFamily="34" charset="0"/>
              </a:rPr>
              <a:t> možné</a:t>
            </a:r>
          </a:p>
          <a:p>
            <a:pPr marL="0" indent="0">
              <a:buNone/>
            </a:pPr>
            <a:r>
              <a:rPr lang="cs-CZ" b="0" i="0" dirty="0">
                <a:solidFill>
                  <a:srgbClr val="495057"/>
                </a:solidFill>
                <a:effectLst/>
                <a:latin typeface="verdana" panose="020B0604030504040204" pitchFamily="34" charset="0"/>
              </a:rPr>
              <a:t> měnit dle fyzických </a:t>
            </a:r>
          </a:p>
          <a:p>
            <a:pPr marL="0" indent="0">
              <a:buNone/>
            </a:pPr>
            <a:r>
              <a:rPr lang="cs-CZ" b="0" i="0" dirty="0">
                <a:solidFill>
                  <a:srgbClr val="495057"/>
                </a:solidFill>
                <a:effectLst/>
                <a:latin typeface="verdana" panose="020B0604030504040204" pitchFamily="34" charset="0"/>
              </a:rPr>
              <a:t> propozic gymnastky </a:t>
            </a:r>
          </a:p>
          <a:p>
            <a:pPr marL="0" indent="0">
              <a:buNone/>
            </a:pPr>
            <a:r>
              <a:rPr lang="cs-CZ" b="0" i="0" dirty="0">
                <a:solidFill>
                  <a:srgbClr val="495057"/>
                </a:solidFill>
                <a:effectLst/>
                <a:latin typeface="verdana" panose="020B0604030504040204" pitchFamily="34" charset="0"/>
              </a:rPr>
              <a:t>od 130 cm do 180 cm.</a:t>
            </a:r>
            <a:endParaRPr lang="cs-CZ" dirty="0">
              <a:solidFill>
                <a:srgbClr val="495057"/>
              </a:solidFill>
              <a:latin typeface="verdana" panose="020B0604030504040204" pitchFamily="34" charset="0"/>
            </a:endParaRPr>
          </a:p>
          <a:p>
            <a:endParaRPr lang="cs-CZ" dirty="0"/>
          </a:p>
        </p:txBody>
      </p:sp>
      <p:pic>
        <p:nvPicPr>
          <p:cNvPr id="4" name="Obrázek 3">
            <a:extLst>
              <a:ext uri="{FF2B5EF4-FFF2-40B4-BE49-F238E27FC236}">
                <a16:creationId xmlns:a16="http://schemas.microsoft.com/office/drawing/2014/main" id="{3CA3A4BC-3A99-0E80-ECBC-88FBF4ECF9D3}"/>
              </a:ext>
            </a:extLst>
          </p:cNvPr>
          <p:cNvPicPr>
            <a:picLocks noChangeAspect="1"/>
          </p:cNvPicPr>
          <p:nvPr/>
        </p:nvPicPr>
        <p:blipFill>
          <a:blip r:embed="rId2"/>
          <a:stretch>
            <a:fillRect/>
          </a:stretch>
        </p:blipFill>
        <p:spPr>
          <a:xfrm>
            <a:off x="6174677" y="2959018"/>
            <a:ext cx="5306124" cy="3533857"/>
          </a:xfrm>
          <a:prstGeom prst="rect">
            <a:avLst/>
          </a:prstGeom>
        </p:spPr>
      </p:pic>
    </p:spTree>
    <p:extLst>
      <p:ext uri="{BB962C8B-B14F-4D97-AF65-F5344CB8AC3E}">
        <p14:creationId xmlns:p14="http://schemas.microsoft.com/office/powerpoint/2010/main" val="3597938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21225A-1993-EA0D-0109-7E8AA65F60FB}"/>
              </a:ext>
            </a:extLst>
          </p:cNvPr>
          <p:cNvSpPr>
            <a:spLocks noGrp="1"/>
          </p:cNvSpPr>
          <p:nvPr>
            <p:ph type="title"/>
          </p:nvPr>
        </p:nvSpPr>
        <p:spPr>
          <a:xfrm>
            <a:off x="8250892" y="741391"/>
            <a:ext cx="3269384" cy="1616203"/>
          </a:xfrm>
        </p:spPr>
        <p:txBody>
          <a:bodyPr anchor="b">
            <a:normAutofit/>
          </a:bodyPr>
          <a:lstStyle/>
          <a:p>
            <a:r>
              <a:rPr lang="cs-CZ" sz="3200" b="1" i="0">
                <a:effectLst/>
                <a:latin typeface="verdana" panose="020B0604030504040204" pitchFamily="34" charset="0"/>
              </a:rPr>
              <a:t>Bradla</a:t>
            </a:r>
            <a:endParaRPr lang="cs-CZ" sz="3200"/>
          </a:p>
        </p:txBody>
      </p:sp>
      <p:pic>
        <p:nvPicPr>
          <p:cNvPr id="4" name="Obrázek 3" descr="Obsah obrázku doplňky, zápěstí, obvaz, osoba&#10;&#10;Popis byl vytvořen automaticky">
            <a:extLst>
              <a:ext uri="{FF2B5EF4-FFF2-40B4-BE49-F238E27FC236}">
                <a16:creationId xmlns:a16="http://schemas.microsoft.com/office/drawing/2014/main" id="{267DFF9E-B8CF-3C02-938B-C7BDDFC69E31}"/>
              </a:ext>
            </a:extLst>
          </p:cNvPr>
          <p:cNvPicPr>
            <a:picLocks noChangeAspect="1"/>
          </p:cNvPicPr>
          <p:nvPr/>
        </p:nvPicPr>
        <p:blipFill>
          <a:blip r:embed="rId2"/>
          <a:stretch>
            <a:fillRect/>
          </a:stretch>
        </p:blipFill>
        <p:spPr>
          <a:xfrm>
            <a:off x="874088" y="1686048"/>
            <a:ext cx="3343333" cy="3343333"/>
          </a:xfrm>
          <a:prstGeom prst="rect">
            <a:avLst/>
          </a:prstGeom>
        </p:spPr>
      </p:pic>
      <p:pic>
        <p:nvPicPr>
          <p:cNvPr id="1026" name="Picture 2" descr="Dámské gymnastické gripy na sportovní gymnastiku 500">
            <a:extLst>
              <a:ext uri="{FF2B5EF4-FFF2-40B4-BE49-F238E27FC236}">
                <a16:creationId xmlns:a16="http://schemas.microsoft.com/office/drawing/2014/main" id="{1EC66971-EEAB-EFD2-7FD9-6C824244CB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2"/>
          <a:stretch/>
        </p:blipFill>
        <p:spPr bwMode="auto">
          <a:xfrm>
            <a:off x="4403929" y="1691093"/>
            <a:ext cx="3343333" cy="3333238"/>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5C96C48F-170D-031C-860E-8319F6CFC1FC}"/>
              </a:ext>
            </a:extLst>
          </p:cNvPr>
          <p:cNvSpPr>
            <a:spLocks noGrp="1"/>
          </p:cNvSpPr>
          <p:nvPr>
            <p:ph idx="1"/>
          </p:nvPr>
        </p:nvSpPr>
        <p:spPr>
          <a:xfrm>
            <a:off x="8250890" y="2533476"/>
            <a:ext cx="3240264" cy="3447832"/>
          </a:xfrm>
        </p:spPr>
        <p:txBody>
          <a:bodyPr anchor="t">
            <a:normAutofit/>
          </a:bodyPr>
          <a:lstStyle/>
          <a:p>
            <a:r>
              <a:rPr lang="cs-CZ" sz="1900" b="0" i="0">
                <a:effectLst/>
                <a:latin typeface="verdana" panose="020B0604030504040204" pitchFamily="34" charset="0"/>
              </a:rPr>
              <a:t>Sestava - náskok za pomoci odrazového můstku, prvky s pohybem kolem žerdí (toče a veletoče), prvky s obraty kolem podélné osy, letové prvky na jedné nebo mezi žerděmi, seskok podmetem nebo saltovým prvkem na dopadovou žíněnku.</a:t>
            </a:r>
          </a:p>
          <a:p>
            <a:endParaRPr lang="cs-CZ" sz="1900"/>
          </a:p>
        </p:txBody>
      </p:sp>
      <p:grpSp>
        <p:nvGrpSpPr>
          <p:cNvPr id="1048" name="Group 1037">
            <a:extLst>
              <a:ext uri="{FF2B5EF4-FFF2-40B4-BE49-F238E27FC236}">
                <a16:creationId xmlns:a16="http://schemas.microsoft.com/office/drawing/2014/main" id="{12B241C5-7E45-AD52-638D-31E8FD2BC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6737460"/>
            <a:ext cx="12192000" cy="123364"/>
            <a:chOff x="1" y="6737460"/>
            <a:chExt cx="12192000" cy="123364"/>
          </a:xfrm>
        </p:grpSpPr>
        <p:sp>
          <p:nvSpPr>
            <p:cNvPr id="1039" name="Rectangle 1038">
              <a:extLst>
                <a:ext uri="{FF2B5EF4-FFF2-40B4-BE49-F238E27FC236}">
                  <a16:creationId xmlns:a16="http://schemas.microsoft.com/office/drawing/2014/main" id="{49503B28-6749-2F02-0050-2CC7D03CF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ectangle 1039">
              <a:extLst>
                <a:ext uri="{FF2B5EF4-FFF2-40B4-BE49-F238E27FC236}">
                  <a16:creationId xmlns:a16="http://schemas.microsoft.com/office/drawing/2014/main" id="{AC3DEE37-9CE7-622C-B750-66998EDC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24252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7A509B0-AC2F-0593-A40A-BB0EB029082A}"/>
              </a:ext>
            </a:extLst>
          </p:cNvPr>
          <p:cNvSpPr>
            <a:spLocks noGrp="1"/>
          </p:cNvSpPr>
          <p:nvPr>
            <p:ph type="title"/>
          </p:nvPr>
        </p:nvSpPr>
        <p:spPr>
          <a:xfrm>
            <a:off x="793662" y="386930"/>
            <a:ext cx="10066122" cy="1298448"/>
          </a:xfrm>
        </p:spPr>
        <p:txBody>
          <a:bodyPr anchor="b">
            <a:normAutofit/>
          </a:bodyPr>
          <a:lstStyle/>
          <a:p>
            <a:pPr algn="ctr"/>
            <a:r>
              <a:rPr lang="cs-CZ" sz="4800" b="1" i="0" dirty="0">
                <a:effectLst/>
                <a:latin typeface="verdana" panose="020B0604030504040204" pitchFamily="34" charset="0"/>
              </a:rPr>
              <a:t>Kladina</a:t>
            </a:r>
            <a:endParaRPr lang="cs-CZ" sz="4800" dirty="0"/>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77677189-6D31-11A4-1536-1694ECD838B8}"/>
              </a:ext>
            </a:extLst>
          </p:cNvPr>
          <p:cNvSpPr>
            <a:spLocks noGrp="1"/>
          </p:cNvSpPr>
          <p:nvPr>
            <p:ph idx="1"/>
          </p:nvPr>
        </p:nvSpPr>
        <p:spPr>
          <a:xfrm>
            <a:off x="793661" y="2599509"/>
            <a:ext cx="4530898" cy="3639450"/>
          </a:xfrm>
        </p:spPr>
        <p:txBody>
          <a:bodyPr anchor="ctr">
            <a:normAutofit/>
          </a:bodyPr>
          <a:lstStyle/>
          <a:p>
            <a:r>
              <a:rPr lang="cs-CZ" sz="2000" b="0" i="0" dirty="0">
                <a:effectLst/>
                <a:latin typeface="verdana" panose="020B0604030504040204" pitchFamily="34" charset="0"/>
              </a:rPr>
              <a:t>břevno dlouhé 500 cm a široké 10 cm, ve výšce 125 cm nad zemí</a:t>
            </a:r>
          </a:p>
          <a:p>
            <a:r>
              <a:rPr lang="cs-CZ" sz="2000" dirty="0">
                <a:latin typeface="verdana" panose="020B0604030504040204" pitchFamily="34" charset="0"/>
              </a:rPr>
              <a:t>ses</a:t>
            </a:r>
            <a:r>
              <a:rPr lang="cs-CZ" sz="2000" b="0" i="0" dirty="0">
                <a:effectLst/>
                <a:latin typeface="verdana" panose="020B0604030504040204" pitchFamily="34" charset="0"/>
              </a:rPr>
              <a:t>tava - skoky, obraty, přemety, salta. </a:t>
            </a:r>
            <a:endParaRPr lang="cs-CZ" sz="2000" dirty="0"/>
          </a:p>
        </p:txBody>
      </p:sp>
      <p:pic>
        <p:nvPicPr>
          <p:cNvPr id="4" name="Obrázek 3" descr="Obsah obrázku gymnastika, sport, Akrobacie, Umělecká gymnastika&#10;&#10;Popis byl vytvořen automaticky">
            <a:extLst>
              <a:ext uri="{FF2B5EF4-FFF2-40B4-BE49-F238E27FC236}">
                <a16:creationId xmlns:a16="http://schemas.microsoft.com/office/drawing/2014/main" id="{A7013DE7-2FB6-B37C-CF3D-D3F6DF0AE807}"/>
              </a:ext>
            </a:extLst>
          </p:cNvPr>
          <p:cNvPicPr>
            <a:picLocks noChangeAspect="1"/>
          </p:cNvPicPr>
          <p:nvPr/>
        </p:nvPicPr>
        <p:blipFill>
          <a:blip r:embed="rId2"/>
          <a:stretch>
            <a:fillRect/>
          </a:stretch>
        </p:blipFill>
        <p:spPr>
          <a:xfrm>
            <a:off x="5911532" y="2628910"/>
            <a:ext cx="5150277" cy="3424934"/>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623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3B3AEBC-7697-DA79-4BF3-5B0C7926382A}"/>
              </a:ext>
            </a:extLst>
          </p:cNvPr>
          <p:cNvSpPr>
            <a:spLocks noGrp="1"/>
          </p:cNvSpPr>
          <p:nvPr>
            <p:ph type="title"/>
          </p:nvPr>
        </p:nvSpPr>
        <p:spPr>
          <a:xfrm>
            <a:off x="793662" y="386930"/>
            <a:ext cx="10066122" cy="1298448"/>
          </a:xfrm>
        </p:spPr>
        <p:txBody>
          <a:bodyPr anchor="b">
            <a:normAutofit/>
          </a:bodyPr>
          <a:lstStyle/>
          <a:p>
            <a:pPr algn="ctr"/>
            <a:r>
              <a:rPr lang="cs-CZ" sz="4800" b="1" i="0" dirty="0">
                <a:effectLst/>
                <a:latin typeface="verdana" panose="020B0604030504040204" pitchFamily="34" charset="0"/>
              </a:rPr>
              <a:t>Prostná</a:t>
            </a:r>
            <a:endParaRPr lang="cs-CZ" sz="4800" dirty="0"/>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9BBD1B45-3EEF-F3C6-7FFD-2DBE801BEEA2}"/>
              </a:ext>
            </a:extLst>
          </p:cNvPr>
          <p:cNvSpPr>
            <a:spLocks noGrp="1"/>
          </p:cNvSpPr>
          <p:nvPr>
            <p:ph idx="1"/>
          </p:nvPr>
        </p:nvSpPr>
        <p:spPr>
          <a:xfrm>
            <a:off x="793661" y="2599509"/>
            <a:ext cx="4530898" cy="3639450"/>
          </a:xfrm>
        </p:spPr>
        <p:txBody>
          <a:bodyPr anchor="ctr">
            <a:normAutofit/>
          </a:bodyPr>
          <a:lstStyle/>
          <a:p>
            <a:r>
              <a:rPr lang="cs-CZ" sz="2000" b="0" i="0">
                <a:effectLst/>
                <a:latin typeface="verdana" panose="020B0604030504040204" pitchFamily="34" charset="0"/>
              </a:rPr>
              <a:t>odpružená podlaha pokrytá gymnastickým kobercem (12x12 metrů)</a:t>
            </a:r>
          </a:p>
          <a:p>
            <a:r>
              <a:rPr lang="cs-CZ" sz="2000" b="0" i="0">
                <a:effectLst/>
                <a:latin typeface="verdana" panose="020B0604030504040204" pitchFamily="34" charset="0"/>
              </a:rPr>
              <a:t>sestava - kombinace dynamických akrobatických a tanečních prvků </a:t>
            </a:r>
          </a:p>
          <a:p>
            <a:r>
              <a:rPr lang="cs-CZ" sz="2000">
                <a:latin typeface="verdana" panose="020B0604030504040204" pitchFamily="34" charset="0"/>
              </a:rPr>
              <a:t>s</a:t>
            </a:r>
            <a:r>
              <a:rPr lang="cs-CZ" sz="2000" b="0" i="0">
                <a:effectLst/>
                <a:latin typeface="verdana" panose="020B0604030504040204" pitchFamily="34" charset="0"/>
              </a:rPr>
              <a:t>estavy jsou doprovázeny hudbou</a:t>
            </a:r>
            <a:endParaRPr lang="cs-CZ" sz="2000"/>
          </a:p>
        </p:txBody>
      </p:sp>
      <p:pic>
        <p:nvPicPr>
          <p:cNvPr id="4" name="Obrázek 3" descr="Obsah obrázku interiér, modrá, gymnastika, červená&#10;&#10;Popis byl vytvořen automaticky">
            <a:extLst>
              <a:ext uri="{FF2B5EF4-FFF2-40B4-BE49-F238E27FC236}">
                <a16:creationId xmlns:a16="http://schemas.microsoft.com/office/drawing/2014/main" id="{291DEFC7-6483-7A1A-5B71-08CFF26BFEB9}"/>
              </a:ext>
            </a:extLst>
          </p:cNvPr>
          <p:cNvPicPr>
            <a:picLocks noChangeAspect="1"/>
          </p:cNvPicPr>
          <p:nvPr/>
        </p:nvPicPr>
        <p:blipFill>
          <a:blip r:embed="rId2"/>
          <a:stretch>
            <a:fillRect/>
          </a:stretch>
        </p:blipFill>
        <p:spPr>
          <a:xfrm>
            <a:off x="5911532" y="2628910"/>
            <a:ext cx="5150277" cy="3424934"/>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945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Autofit/>
          </a:bodyPr>
          <a:lstStyle/>
          <a:p>
            <a:pPr algn="ctr"/>
            <a:r>
              <a:rPr lang="cs-CZ" sz="3600" dirty="0">
                <a:solidFill>
                  <a:schemeClr val="bg2">
                    <a:lumMod val="50000"/>
                  </a:schemeClr>
                </a:solidFill>
                <a:effectLst/>
              </a:rPr>
              <a:t>Nezbytné dovednosti pro předmět Didaktika gymnastiky </a:t>
            </a:r>
            <a:endParaRPr lang="cs-CZ" sz="3600" dirty="0"/>
          </a:p>
        </p:txBody>
      </p:sp>
      <p:sp>
        <p:nvSpPr>
          <p:cNvPr id="2" name="Zástupný symbol pro obsah 1"/>
          <p:cNvSpPr>
            <a:spLocks noGrp="1"/>
          </p:cNvSpPr>
          <p:nvPr>
            <p:ph idx="1"/>
          </p:nvPr>
        </p:nvSpPr>
        <p:spPr/>
        <p:txBody>
          <a:bodyPr/>
          <a:lstStyle/>
          <a:p>
            <a:r>
              <a:rPr lang="cs-CZ" dirty="0">
                <a:solidFill>
                  <a:srgbClr val="FF0000"/>
                </a:solidFill>
              </a:rPr>
              <a:t>Sportovní gymnastika</a:t>
            </a:r>
          </a:p>
          <a:p>
            <a:pPr lvl="1"/>
            <a:r>
              <a:rPr lang="cs-CZ" i="1" dirty="0"/>
              <a:t>Schopnost předvedení gymnastických prvků</a:t>
            </a:r>
            <a:r>
              <a:rPr lang="cs-CZ" dirty="0"/>
              <a:t> </a:t>
            </a:r>
          </a:p>
          <a:p>
            <a:pPr lvl="2"/>
            <a:r>
              <a:rPr lang="cs-CZ" dirty="0"/>
              <a:t>Akrobacie - stoj na rukou – kotoul vpřed - přemet stranou </a:t>
            </a:r>
          </a:p>
          <a:p>
            <a:pPr lvl="2"/>
            <a:r>
              <a:rPr lang="cs-CZ" dirty="0"/>
              <a:t>Hrazda - výmyk – toč vzad – podmet</a:t>
            </a:r>
          </a:p>
          <a:p>
            <a:endParaRPr lang="cs-CZ" dirty="0"/>
          </a:p>
          <a:p>
            <a:r>
              <a:rPr lang="cs-CZ" dirty="0"/>
              <a:t>Studijní materiály k dostudování</a:t>
            </a:r>
          </a:p>
          <a:p>
            <a:pPr lvl="1"/>
            <a:r>
              <a:rPr lang="cs-CZ" sz="1800" u="sng" dirty="0">
                <a:hlinkClick r:id="rId2"/>
              </a:rPr>
              <a:t>http://www.fsps.muni.cz/sdetmivpohode/kurzy/gymnastika/</a:t>
            </a:r>
            <a:endParaRPr lang="cs-CZ" sz="1800" dirty="0"/>
          </a:p>
          <a:p>
            <a:pPr lvl="1"/>
            <a:r>
              <a:rPr lang="cs-CZ" sz="1800" dirty="0">
                <a:hlinkClick r:id="rId3"/>
              </a:rPr>
              <a:t>https://www.fsps.muni.cz/impact/didaktika-gymnastiky-a-tance/olympijske-sporty/</a:t>
            </a:r>
            <a:endParaRPr lang="cs-CZ" sz="1800" dirty="0"/>
          </a:p>
          <a:p>
            <a:pPr lvl="1"/>
            <a:endParaRPr lang="cs-CZ" dirty="0"/>
          </a:p>
          <a:p>
            <a:endParaRPr lang="cs-CZ" dirty="0"/>
          </a:p>
        </p:txBody>
      </p:sp>
    </p:spTree>
    <p:extLst>
      <p:ext uri="{BB962C8B-B14F-4D97-AF65-F5344CB8AC3E}">
        <p14:creationId xmlns:p14="http://schemas.microsoft.com/office/powerpoint/2010/main" val="3164313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édium 1" title="Simone Biles(GOAT) 6th world all-around title, 2023 Antwerp">
            <a:hlinkClick r:id="" action="ppaction://media"/>
            <a:extLst>
              <a:ext uri="{FF2B5EF4-FFF2-40B4-BE49-F238E27FC236}">
                <a16:creationId xmlns:a16="http://schemas.microsoft.com/office/drawing/2014/main" id="{F4515BBF-EBF6-A6DB-77E1-2EACD53EBBD5}"/>
              </a:ext>
            </a:extLst>
          </p:cNvPr>
          <p:cNvPicPr>
            <a:picLocks noRot="1" noChangeAspect="1"/>
          </p:cNvPicPr>
          <p:nvPr>
            <a:videoFile r:link="rId1"/>
          </p:nvPr>
        </p:nvPicPr>
        <p:blipFill>
          <a:blip r:embed="rId3"/>
          <a:stretch>
            <a:fillRect/>
          </a:stretch>
        </p:blipFill>
        <p:spPr>
          <a:xfrm>
            <a:off x="0" y="-15240"/>
            <a:ext cx="11877310" cy="6873240"/>
          </a:xfrm>
          <a:prstGeom prst="rect">
            <a:avLst/>
          </a:prstGeom>
        </p:spPr>
      </p:pic>
    </p:spTree>
    <p:extLst>
      <p:ext uri="{BB962C8B-B14F-4D97-AF65-F5344CB8AC3E}">
        <p14:creationId xmlns:p14="http://schemas.microsoft.com/office/powerpoint/2010/main" val="329111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D8028E-A03A-79BA-16FF-DDC92C6C8BEF}"/>
              </a:ext>
            </a:extLst>
          </p:cNvPr>
          <p:cNvSpPr>
            <a:spLocks noGrp="1"/>
          </p:cNvSpPr>
          <p:nvPr>
            <p:ph type="title"/>
          </p:nvPr>
        </p:nvSpPr>
        <p:spPr/>
        <p:txBody>
          <a:bodyPr/>
          <a:lstStyle/>
          <a:p>
            <a:pPr algn="ctr"/>
            <a:r>
              <a:rPr lang="cs-CZ" dirty="0"/>
              <a:t>Rozhodčí</a:t>
            </a:r>
          </a:p>
        </p:txBody>
      </p:sp>
      <p:sp>
        <p:nvSpPr>
          <p:cNvPr id="3" name="Zástupný obsah 2">
            <a:extLst>
              <a:ext uri="{FF2B5EF4-FFF2-40B4-BE49-F238E27FC236}">
                <a16:creationId xmlns:a16="http://schemas.microsoft.com/office/drawing/2014/main" id="{7303D003-6195-B7D4-A270-C96178C58C5C}"/>
              </a:ext>
            </a:extLst>
          </p:cNvPr>
          <p:cNvSpPr>
            <a:spLocks noGrp="1"/>
          </p:cNvSpPr>
          <p:nvPr>
            <p:ph idx="1"/>
          </p:nvPr>
        </p:nvSpPr>
        <p:spPr/>
        <p:txBody>
          <a:bodyPr/>
          <a:lstStyle/>
          <a:p>
            <a:r>
              <a:rPr lang="cs-CZ" dirty="0"/>
              <a:t>Mistrovství světa a Olympijské hry</a:t>
            </a:r>
          </a:p>
          <a:p>
            <a:r>
              <a:rPr lang="cs-CZ" dirty="0"/>
              <a:t>Panel 9 rozhodčích</a:t>
            </a:r>
          </a:p>
          <a:p>
            <a:pPr lvl="1"/>
            <a:r>
              <a:rPr lang="cs-CZ" dirty="0"/>
              <a:t>2 rozhodčí panelu D</a:t>
            </a:r>
          </a:p>
          <a:p>
            <a:pPr lvl="1"/>
            <a:r>
              <a:rPr lang="cs-CZ" dirty="0"/>
              <a:t>7 rozhodčích panelu E</a:t>
            </a:r>
          </a:p>
          <a:p>
            <a:pPr lvl="1"/>
            <a:endParaRPr lang="cs-CZ" dirty="0"/>
          </a:p>
          <a:p>
            <a:r>
              <a:rPr lang="cs-CZ" dirty="0"/>
              <a:t>Mezinárodní závody</a:t>
            </a:r>
          </a:p>
          <a:p>
            <a:r>
              <a:rPr lang="cs-CZ" dirty="0"/>
              <a:t>Panel min. 4 rozhodčích</a:t>
            </a:r>
          </a:p>
          <a:p>
            <a:pPr lvl="1"/>
            <a:r>
              <a:rPr lang="cs-CZ" dirty="0"/>
              <a:t>2 rozhodčí panelu D</a:t>
            </a:r>
          </a:p>
          <a:p>
            <a:pPr lvl="1"/>
            <a:r>
              <a:rPr lang="cs-CZ" dirty="0"/>
              <a:t>2/4 rozhodčí panelu E</a:t>
            </a:r>
          </a:p>
        </p:txBody>
      </p:sp>
    </p:spTree>
    <p:extLst>
      <p:ext uri="{BB962C8B-B14F-4D97-AF65-F5344CB8AC3E}">
        <p14:creationId xmlns:p14="http://schemas.microsoft.com/office/powerpoint/2010/main" val="2907246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50DFF5-7058-C510-FF1D-0CF026E5FD53}"/>
              </a:ext>
            </a:extLst>
          </p:cNvPr>
          <p:cNvSpPr>
            <a:spLocks noGrp="1"/>
          </p:cNvSpPr>
          <p:nvPr>
            <p:ph type="title"/>
          </p:nvPr>
        </p:nvSpPr>
        <p:spPr/>
        <p:txBody>
          <a:bodyPr/>
          <a:lstStyle/>
          <a:p>
            <a:pPr algn="ctr"/>
            <a:r>
              <a:rPr lang="cs-CZ" dirty="0"/>
              <a:t>Hodnocení</a:t>
            </a:r>
          </a:p>
        </p:txBody>
      </p:sp>
      <p:sp>
        <p:nvSpPr>
          <p:cNvPr id="3" name="Zástupný obsah 2">
            <a:extLst>
              <a:ext uri="{FF2B5EF4-FFF2-40B4-BE49-F238E27FC236}">
                <a16:creationId xmlns:a16="http://schemas.microsoft.com/office/drawing/2014/main" id="{0A3826A1-CF3E-1D3A-EC54-387576E55D26}"/>
              </a:ext>
            </a:extLst>
          </p:cNvPr>
          <p:cNvSpPr>
            <a:spLocks noGrp="1"/>
          </p:cNvSpPr>
          <p:nvPr>
            <p:ph idx="1"/>
          </p:nvPr>
        </p:nvSpPr>
        <p:spPr/>
        <p:txBody>
          <a:bodyPr>
            <a:normAutofit fontScale="92500" lnSpcReduction="10000"/>
          </a:bodyPr>
          <a:lstStyle/>
          <a:p>
            <a:r>
              <a:rPr lang="cs-CZ" dirty="0"/>
              <a:t>Známka D - hodnota obtížnosti</a:t>
            </a:r>
          </a:p>
          <a:p>
            <a:r>
              <a:rPr lang="cs-CZ" dirty="0"/>
              <a:t>Známka E – provedení (srážky za chyby v provedení) – odečet z 10b.</a:t>
            </a:r>
          </a:p>
          <a:p>
            <a:r>
              <a:rPr lang="cs-CZ" dirty="0"/>
              <a:t>Výsledná známka - součet známek D a E. V případě nutnosti se odčítají neutrální srážky</a:t>
            </a:r>
          </a:p>
          <a:p>
            <a:r>
              <a:rPr lang="cs-CZ" b="1" dirty="0"/>
              <a:t>Hodnota obtížnosti prvků (D)</a:t>
            </a:r>
            <a:r>
              <a:rPr lang="cs-CZ" dirty="0"/>
              <a:t>	 	</a:t>
            </a:r>
            <a:r>
              <a:rPr lang="cs-CZ" b="1" dirty="0"/>
              <a:t>Srážky v provedení (E)</a:t>
            </a:r>
          </a:p>
          <a:p>
            <a:pPr marL="0" indent="0">
              <a:buNone/>
            </a:pPr>
            <a:r>
              <a:rPr lang="cs-CZ" dirty="0"/>
              <a:t>	A = 0,10 b. 	 F = 0,60 b. 		malé chyby		0,10 b.</a:t>
            </a:r>
          </a:p>
          <a:p>
            <a:pPr marL="0" indent="0">
              <a:buNone/>
            </a:pPr>
            <a:r>
              <a:rPr lang="cs-CZ" dirty="0"/>
              <a:t>	B = 0,20 b.	 G = 0,70 b. 		střední chyby		0,30 b.</a:t>
            </a:r>
          </a:p>
          <a:p>
            <a:pPr marL="0" indent="0">
              <a:buNone/>
            </a:pPr>
            <a:r>
              <a:rPr lang="cs-CZ" dirty="0"/>
              <a:t>	C = 0,30 b. 	 H = 0,80 b.		velké chyby		0,50 b. </a:t>
            </a:r>
          </a:p>
          <a:p>
            <a:pPr marL="0" indent="0">
              <a:buNone/>
            </a:pPr>
            <a:r>
              <a:rPr lang="cs-CZ" dirty="0"/>
              <a:t>	D = 0,40 b. 	 I = 0,90 b. 		významné chyby	1,00 b.</a:t>
            </a:r>
          </a:p>
          <a:p>
            <a:pPr marL="0" indent="0">
              <a:buNone/>
            </a:pPr>
            <a:r>
              <a:rPr lang="cs-CZ" dirty="0"/>
              <a:t>	E = 0,50 b. 	 J = 1,00 b. 		pády</a:t>
            </a:r>
          </a:p>
        </p:txBody>
      </p:sp>
    </p:spTree>
    <p:extLst>
      <p:ext uri="{BB962C8B-B14F-4D97-AF65-F5344CB8AC3E}">
        <p14:creationId xmlns:p14="http://schemas.microsoft.com/office/powerpoint/2010/main" val="5254936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2CE07CE-508E-4349-8AC0-EE18BA2EDB78}"/>
              </a:ext>
            </a:extLst>
          </p:cNvPr>
          <p:cNvPicPr>
            <a:picLocks noChangeAspect="1"/>
          </p:cNvPicPr>
          <p:nvPr/>
        </p:nvPicPr>
        <p:blipFill rotWithShape="1">
          <a:blip r:embed="rId2"/>
          <a:srcRect l="11668" t="21038" r="11416" b="5925"/>
          <a:stretch/>
        </p:blipFill>
        <p:spPr>
          <a:xfrm>
            <a:off x="421719" y="472965"/>
            <a:ext cx="11596984" cy="6194272"/>
          </a:xfrm>
          <a:prstGeom prst="rect">
            <a:avLst/>
          </a:prstGeom>
        </p:spPr>
      </p:pic>
    </p:spTree>
    <p:extLst>
      <p:ext uri="{BB962C8B-B14F-4D97-AF65-F5344CB8AC3E}">
        <p14:creationId xmlns:p14="http://schemas.microsoft.com/office/powerpoint/2010/main" val="21648231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4B9A47-21F4-F36D-EBF1-A4338C98E105}"/>
              </a:ext>
            </a:extLst>
          </p:cNvPr>
          <p:cNvSpPr>
            <a:spLocks noGrp="1"/>
          </p:cNvSpPr>
          <p:nvPr>
            <p:ph type="title"/>
          </p:nvPr>
        </p:nvSpPr>
        <p:spPr/>
        <p:txBody>
          <a:bodyPr/>
          <a:lstStyle/>
          <a:p>
            <a:pPr algn="ctr"/>
            <a:r>
              <a:rPr lang="cs-CZ" dirty="0"/>
              <a:t>Systém soutěží</a:t>
            </a:r>
          </a:p>
        </p:txBody>
      </p:sp>
      <p:sp>
        <p:nvSpPr>
          <p:cNvPr id="3" name="Zástupný obsah 2">
            <a:extLst>
              <a:ext uri="{FF2B5EF4-FFF2-40B4-BE49-F238E27FC236}">
                <a16:creationId xmlns:a16="http://schemas.microsoft.com/office/drawing/2014/main" id="{AB02B1E4-0719-6A4C-09E4-18B850581EDE}"/>
              </a:ext>
            </a:extLst>
          </p:cNvPr>
          <p:cNvSpPr>
            <a:spLocks noGrp="1"/>
          </p:cNvSpPr>
          <p:nvPr>
            <p:ph idx="1"/>
          </p:nvPr>
        </p:nvSpPr>
        <p:spPr/>
        <p:txBody>
          <a:bodyPr/>
          <a:lstStyle/>
          <a:p>
            <a:r>
              <a:rPr lang="cs-CZ" dirty="0"/>
              <a:t>Soutěže jednotlivkyň – jaro</a:t>
            </a:r>
          </a:p>
          <a:p>
            <a:pPr lvl="1"/>
            <a:r>
              <a:rPr lang="cs-CZ" dirty="0"/>
              <a:t>Výkonnostní stupně</a:t>
            </a:r>
          </a:p>
          <a:p>
            <a:r>
              <a:rPr lang="cs-CZ" dirty="0"/>
              <a:t>Soutěže družstev – podzim</a:t>
            </a:r>
          </a:p>
          <a:p>
            <a:pPr lvl="1"/>
            <a:r>
              <a:rPr lang="cs-CZ" dirty="0"/>
              <a:t>Extraliga, I. liga, II. liga, III. liga, IV. Liga, V. liga  </a:t>
            </a:r>
          </a:p>
        </p:txBody>
      </p:sp>
    </p:spTree>
    <p:extLst>
      <p:ext uri="{BB962C8B-B14F-4D97-AF65-F5344CB8AC3E}">
        <p14:creationId xmlns:p14="http://schemas.microsoft.com/office/powerpoint/2010/main" val="2783745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58C19798-7546-80A4-A2FF-8FB5CFB2F1B2}"/>
              </a:ext>
            </a:extLst>
          </p:cNvPr>
          <p:cNvPicPr>
            <a:picLocks noChangeAspect="1"/>
          </p:cNvPicPr>
          <p:nvPr/>
        </p:nvPicPr>
        <p:blipFill rotWithShape="1">
          <a:blip r:embed="rId2"/>
          <a:srcRect l="5667" t="21037" r="6666" b="8889"/>
          <a:stretch/>
        </p:blipFill>
        <p:spPr>
          <a:xfrm>
            <a:off x="220813" y="965200"/>
            <a:ext cx="11750373" cy="5283200"/>
          </a:xfrm>
          <a:prstGeom prst="rect">
            <a:avLst/>
          </a:prstGeom>
        </p:spPr>
      </p:pic>
    </p:spTree>
    <p:extLst>
      <p:ext uri="{BB962C8B-B14F-4D97-AF65-F5344CB8AC3E}">
        <p14:creationId xmlns:p14="http://schemas.microsoft.com/office/powerpoint/2010/main" val="10616063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1249C94-2DB1-9D66-98B9-CE4F3890F912}"/>
              </a:ext>
            </a:extLst>
          </p:cNvPr>
          <p:cNvPicPr>
            <a:picLocks noChangeAspect="1"/>
          </p:cNvPicPr>
          <p:nvPr/>
        </p:nvPicPr>
        <p:blipFill rotWithShape="1">
          <a:blip r:embed="rId2"/>
          <a:srcRect l="18017" t="22682" r="16207" b="14330"/>
          <a:stretch/>
        </p:blipFill>
        <p:spPr>
          <a:xfrm>
            <a:off x="183931" y="325862"/>
            <a:ext cx="11824138" cy="6369229"/>
          </a:xfrm>
          <a:prstGeom prst="rect">
            <a:avLst/>
          </a:prstGeom>
        </p:spPr>
      </p:pic>
    </p:spTree>
    <p:extLst>
      <p:ext uri="{BB962C8B-B14F-4D97-AF65-F5344CB8AC3E}">
        <p14:creationId xmlns:p14="http://schemas.microsoft.com/office/powerpoint/2010/main" val="975554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édium 1" title="Amazing 91 Years Old Gymnast- Johanna Quaas">
            <a:hlinkClick r:id="" action="ppaction://media"/>
            <a:extLst>
              <a:ext uri="{FF2B5EF4-FFF2-40B4-BE49-F238E27FC236}">
                <a16:creationId xmlns:a16="http://schemas.microsoft.com/office/drawing/2014/main" id="{F4DF265B-92DD-28A6-286C-7C84C8C6A23C}"/>
              </a:ext>
            </a:extLst>
          </p:cNvPr>
          <p:cNvPicPr>
            <a:picLocks noRot="1" noChangeAspect="1"/>
          </p:cNvPicPr>
          <p:nvPr>
            <a:videoFile r:link="rId1"/>
          </p:nvPr>
        </p:nvPicPr>
        <p:blipFill>
          <a:blip r:embed="rId3"/>
          <a:stretch>
            <a:fillRect/>
          </a:stretch>
        </p:blipFill>
        <p:spPr>
          <a:xfrm>
            <a:off x="579120" y="311963"/>
            <a:ext cx="11196320" cy="6325920"/>
          </a:xfrm>
          <a:prstGeom prst="rect">
            <a:avLst/>
          </a:prstGeom>
        </p:spPr>
      </p:pic>
    </p:spTree>
    <p:extLst>
      <p:ext uri="{BB962C8B-B14F-4D97-AF65-F5344CB8AC3E}">
        <p14:creationId xmlns:p14="http://schemas.microsoft.com/office/powerpoint/2010/main" val="215909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E06E14-B399-7935-0826-AAB46D9E15C2}"/>
              </a:ext>
            </a:extLst>
          </p:cNvPr>
          <p:cNvSpPr>
            <a:spLocks noGrp="1"/>
          </p:cNvSpPr>
          <p:nvPr>
            <p:ph type="title"/>
          </p:nvPr>
        </p:nvSpPr>
        <p:spPr>
          <a:xfrm>
            <a:off x="7687260" y="1201331"/>
            <a:ext cx="3628440" cy="2469974"/>
          </a:xfrm>
        </p:spPr>
        <p:txBody>
          <a:bodyPr vert="horz" lIns="91440" tIns="45720" rIns="91440" bIns="45720" rtlCol="0" anchor="b">
            <a:normAutofit/>
          </a:bodyPr>
          <a:lstStyle/>
          <a:p>
            <a:pPr algn="ctr"/>
            <a:r>
              <a:rPr lang="cs-CZ" sz="4000" b="1" kern="1200" dirty="0">
                <a:solidFill>
                  <a:schemeClr val="tx1"/>
                </a:solidFill>
                <a:latin typeface="+mj-lt"/>
                <a:ea typeface="+mj-ea"/>
                <a:cs typeface="+mj-cs"/>
              </a:rPr>
              <a:t>Sportovní gymnastika - muži</a:t>
            </a:r>
          </a:p>
        </p:txBody>
      </p:sp>
      <p:sp>
        <p:nvSpPr>
          <p:cNvPr id="3" name="Zástupný obsah 2">
            <a:extLst>
              <a:ext uri="{FF2B5EF4-FFF2-40B4-BE49-F238E27FC236}">
                <a16:creationId xmlns:a16="http://schemas.microsoft.com/office/drawing/2014/main" id="{9528C780-9453-4F10-EA79-918E6263A135}"/>
              </a:ext>
            </a:extLst>
          </p:cNvPr>
          <p:cNvSpPr>
            <a:spLocks noGrp="1"/>
          </p:cNvSpPr>
          <p:nvPr>
            <p:ph idx="1"/>
          </p:nvPr>
        </p:nvSpPr>
        <p:spPr>
          <a:xfrm>
            <a:off x="7687260" y="3930449"/>
            <a:ext cx="3628440" cy="1886541"/>
          </a:xfrm>
        </p:spPr>
        <p:txBody>
          <a:bodyPr vert="horz" lIns="91440" tIns="45720" rIns="91440" bIns="45720" rtlCol="0">
            <a:normAutofit/>
          </a:bodyPr>
          <a:lstStyle/>
          <a:p>
            <a:pPr marL="0" indent="0" algn="ctr">
              <a:buNone/>
            </a:pPr>
            <a:r>
              <a:rPr lang="cs-CZ" sz="3200" b="0" i="0" kern="1200" dirty="0">
                <a:solidFill>
                  <a:schemeClr val="tx1"/>
                </a:solidFill>
                <a:effectLst/>
                <a:latin typeface="+mn-lt"/>
                <a:ea typeface="+mn-ea"/>
                <a:cs typeface="+mn-cs"/>
              </a:rPr>
              <a:t>prostná, kůň našíř, kruhy, přeskok, bradla a hrazda</a:t>
            </a:r>
            <a:endParaRPr lang="cs-CZ" sz="3200" kern="1200" dirty="0">
              <a:solidFill>
                <a:schemeClr val="tx1"/>
              </a:solidFill>
              <a:latin typeface="+mn-lt"/>
              <a:ea typeface="+mn-ea"/>
              <a:cs typeface="+mn-cs"/>
            </a:endParaRPr>
          </a:p>
        </p:txBody>
      </p:sp>
      <p:pic>
        <p:nvPicPr>
          <p:cNvPr id="4" name="Obrázek 3">
            <a:extLst>
              <a:ext uri="{FF2B5EF4-FFF2-40B4-BE49-F238E27FC236}">
                <a16:creationId xmlns:a16="http://schemas.microsoft.com/office/drawing/2014/main" id="{0C0258F3-2357-2FAA-BF1A-4E621D373269}"/>
              </a:ext>
            </a:extLst>
          </p:cNvPr>
          <p:cNvPicPr>
            <a:picLocks noChangeAspect="1"/>
          </p:cNvPicPr>
          <p:nvPr/>
        </p:nvPicPr>
        <p:blipFill rotWithShape="1">
          <a:blip r:embed="rId2"/>
          <a:srcRect t="23777" r="-4" b="7561"/>
          <a:stretch/>
        </p:blipFill>
        <p:spPr>
          <a:xfrm>
            <a:off x="3463635" y="-50790"/>
            <a:ext cx="3371069" cy="3428990"/>
          </a:xfrm>
          <a:prstGeom prst="rect">
            <a:avLst/>
          </a:prstGeom>
        </p:spPr>
      </p:pic>
      <p:pic>
        <p:nvPicPr>
          <p:cNvPr id="5" name="Obrázek 4">
            <a:extLst>
              <a:ext uri="{FF2B5EF4-FFF2-40B4-BE49-F238E27FC236}">
                <a16:creationId xmlns:a16="http://schemas.microsoft.com/office/drawing/2014/main" id="{C727778B-B62F-840E-AF85-FF738D47C081}"/>
              </a:ext>
            </a:extLst>
          </p:cNvPr>
          <p:cNvPicPr>
            <a:picLocks noChangeAspect="1"/>
          </p:cNvPicPr>
          <p:nvPr/>
        </p:nvPicPr>
        <p:blipFill rotWithShape="1">
          <a:blip r:embed="rId3"/>
          <a:srcRect l="1" r="-1" b="-1"/>
          <a:stretch/>
        </p:blipFill>
        <p:spPr>
          <a:xfrm>
            <a:off x="20" y="3449320"/>
            <a:ext cx="3463613" cy="3429000"/>
          </a:xfrm>
          <a:prstGeom prst="rect">
            <a:avLst/>
          </a:prstGeom>
        </p:spPr>
      </p:pic>
      <p:grpSp>
        <p:nvGrpSpPr>
          <p:cNvPr id="25" name="Group 11">
            <a:extLst>
              <a:ext uri="{FF2B5EF4-FFF2-40B4-BE49-F238E27FC236}">
                <a16:creationId xmlns:a16="http://schemas.microsoft.com/office/drawing/2014/main" id="{7864CD3D-6F45-794A-6C64-95CE88E003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34704" y="0"/>
            <a:ext cx="123362" cy="6858000"/>
            <a:chOff x="12068638" y="0"/>
            <a:chExt cx="123362" cy="6858000"/>
          </a:xfrm>
        </p:grpSpPr>
        <p:sp>
          <p:nvSpPr>
            <p:cNvPr id="13" name="Rectangle 12">
              <a:extLst>
                <a:ext uri="{FF2B5EF4-FFF2-40B4-BE49-F238E27FC236}">
                  <a16:creationId xmlns:a16="http://schemas.microsoft.com/office/drawing/2014/main" id="{D1DEDB7C-FF5E-0A71-CDF7-768ABB93E9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3">
              <a:extLst>
                <a:ext uri="{FF2B5EF4-FFF2-40B4-BE49-F238E27FC236}">
                  <a16:creationId xmlns:a16="http://schemas.microsoft.com/office/drawing/2014/main" id="{63B431F3-6E23-51C9-F038-63EE2BAEB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34000">
                  <a:schemeClr val="accent5">
                    <a:alpha val="0"/>
                  </a:schemeClr>
                </a:gs>
                <a:gs pos="100000">
                  <a:schemeClr val="accent5">
                    <a:lumMod val="60000"/>
                    <a:lumOff val="40000"/>
                    <a:alpha val="73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Obrázek 7">
            <a:extLst>
              <a:ext uri="{FF2B5EF4-FFF2-40B4-BE49-F238E27FC236}">
                <a16:creationId xmlns:a16="http://schemas.microsoft.com/office/drawing/2014/main" id="{3FAACC79-90D4-4F94-A7AF-28389B86577C}"/>
              </a:ext>
            </a:extLst>
          </p:cNvPr>
          <p:cNvPicPr>
            <a:picLocks noChangeAspect="1"/>
          </p:cNvPicPr>
          <p:nvPr/>
        </p:nvPicPr>
        <p:blipFill>
          <a:blip r:embed="rId4"/>
          <a:stretch>
            <a:fillRect/>
          </a:stretch>
        </p:blipFill>
        <p:spPr>
          <a:xfrm>
            <a:off x="83711" y="-50790"/>
            <a:ext cx="3247758" cy="2166309"/>
          </a:xfrm>
          <a:prstGeom prst="rect">
            <a:avLst/>
          </a:prstGeom>
        </p:spPr>
      </p:pic>
      <p:pic>
        <p:nvPicPr>
          <p:cNvPr id="9" name="Obrázek 8">
            <a:extLst>
              <a:ext uri="{FF2B5EF4-FFF2-40B4-BE49-F238E27FC236}">
                <a16:creationId xmlns:a16="http://schemas.microsoft.com/office/drawing/2014/main" id="{F34700C0-2334-4E41-AD34-CCB64D7D8DC2}"/>
              </a:ext>
            </a:extLst>
          </p:cNvPr>
          <p:cNvPicPr>
            <a:picLocks noChangeAspect="1"/>
          </p:cNvPicPr>
          <p:nvPr/>
        </p:nvPicPr>
        <p:blipFill>
          <a:blip r:embed="rId5"/>
          <a:stretch>
            <a:fillRect/>
          </a:stretch>
        </p:blipFill>
        <p:spPr>
          <a:xfrm>
            <a:off x="3575619" y="4235544"/>
            <a:ext cx="3147099" cy="1765112"/>
          </a:xfrm>
          <a:prstGeom prst="rect">
            <a:avLst/>
          </a:prstGeom>
        </p:spPr>
      </p:pic>
    </p:spTree>
    <p:extLst>
      <p:ext uri="{BB962C8B-B14F-4D97-AF65-F5344CB8AC3E}">
        <p14:creationId xmlns:p14="http://schemas.microsoft.com/office/powerpoint/2010/main" val="5414984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DC78163-74EB-47E7-5EB6-5C67B22E29D9}"/>
              </a:ext>
            </a:extLst>
          </p:cNvPr>
          <p:cNvSpPr>
            <a:spLocks noGrp="1"/>
          </p:cNvSpPr>
          <p:nvPr>
            <p:ph type="title"/>
          </p:nvPr>
        </p:nvSpPr>
        <p:spPr>
          <a:xfrm>
            <a:off x="1043631" y="873940"/>
            <a:ext cx="5052369" cy="1035781"/>
          </a:xfrm>
        </p:spPr>
        <p:txBody>
          <a:bodyPr anchor="ctr">
            <a:normAutofit/>
          </a:bodyPr>
          <a:lstStyle/>
          <a:p>
            <a:r>
              <a:rPr lang="cs-CZ" sz="3600" i="0">
                <a:effectLst/>
                <a:latin typeface="verdana" panose="020B0604030504040204" pitchFamily="34" charset="0"/>
              </a:rPr>
              <a:t>Kůň našíř</a:t>
            </a:r>
            <a:endParaRPr lang="cs-CZ" sz="3600"/>
          </a:p>
        </p:txBody>
      </p:sp>
      <p:sp>
        <p:nvSpPr>
          <p:cNvPr id="3" name="Zástupný obsah 2">
            <a:extLst>
              <a:ext uri="{FF2B5EF4-FFF2-40B4-BE49-F238E27FC236}">
                <a16:creationId xmlns:a16="http://schemas.microsoft.com/office/drawing/2014/main" id="{D0F14E12-0862-AD03-9D96-9C91A1D37509}"/>
              </a:ext>
            </a:extLst>
          </p:cNvPr>
          <p:cNvSpPr>
            <a:spLocks noGrp="1"/>
          </p:cNvSpPr>
          <p:nvPr>
            <p:ph idx="1"/>
          </p:nvPr>
        </p:nvSpPr>
        <p:spPr>
          <a:xfrm>
            <a:off x="1045029" y="2524721"/>
            <a:ext cx="4991629" cy="3677123"/>
          </a:xfrm>
        </p:spPr>
        <p:txBody>
          <a:bodyPr anchor="ctr">
            <a:normAutofit/>
          </a:bodyPr>
          <a:lstStyle/>
          <a:p>
            <a:r>
              <a:rPr lang="cs-CZ" sz="1800" b="0" i="0" dirty="0">
                <a:solidFill>
                  <a:srgbClr val="495057"/>
                </a:solidFill>
                <a:effectLst/>
                <a:latin typeface="verdana" panose="020B0604030504040204" pitchFamily="34" charset="0"/>
              </a:rPr>
              <a:t>nářadí je dlouhé 160 cm a vysoké 105 cm a má dvě 12 cm vysoká držadla, která jsou od sebe zhruba 45 cm vzdálena</a:t>
            </a:r>
          </a:p>
          <a:p>
            <a:r>
              <a:rPr lang="cs-CZ" sz="1800" dirty="0">
                <a:solidFill>
                  <a:srgbClr val="495057"/>
                </a:solidFill>
                <a:latin typeface="verdana" panose="020B0604030504040204" pitchFamily="34" charset="0"/>
              </a:rPr>
              <a:t>s</a:t>
            </a:r>
            <a:r>
              <a:rPr lang="cs-CZ" sz="1800" b="0" i="0" dirty="0">
                <a:solidFill>
                  <a:srgbClr val="495057"/>
                </a:solidFill>
                <a:effectLst/>
                <a:latin typeface="verdana" panose="020B0604030504040204" pitchFamily="34" charset="0"/>
              </a:rPr>
              <a:t>estava - točivé a kyvadlové pohyby (např. stříže, kola, kola s obraty, stojky), využívá se všech částí koně</a:t>
            </a:r>
            <a:endParaRPr lang="cs-CZ" sz="1800" dirty="0"/>
          </a:p>
        </p:txBody>
      </p:sp>
      <p:sp>
        <p:nvSpPr>
          <p:cNvPr id="18" name="Rectangle 17">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extLst>
              <a:ext uri="{FF2B5EF4-FFF2-40B4-BE49-F238E27FC236}">
                <a16:creationId xmlns:a16="http://schemas.microsoft.com/office/drawing/2014/main" id="{6EE2663B-7C8E-4A5A-A744-A724AB10C819}"/>
              </a:ext>
            </a:extLst>
          </p:cNvPr>
          <p:cNvPicPr>
            <a:picLocks noChangeAspect="1"/>
          </p:cNvPicPr>
          <p:nvPr/>
        </p:nvPicPr>
        <p:blipFill rotWithShape="1">
          <a:blip r:embed="rId2"/>
          <a:srcRect t="23777" r="-4" b="7561"/>
          <a:stretch/>
        </p:blipFill>
        <p:spPr>
          <a:xfrm>
            <a:off x="6930493" y="1311250"/>
            <a:ext cx="4223252" cy="4295783"/>
          </a:xfrm>
          <a:prstGeom prst="rect">
            <a:avLst/>
          </a:prstGeom>
        </p:spPr>
      </p:pic>
      <p:cxnSp>
        <p:nvCxnSpPr>
          <p:cNvPr id="20" name="Straight Connector 1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1283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pPr algn="ctr"/>
            <a:r>
              <a:rPr lang="cs-CZ" dirty="0">
                <a:solidFill>
                  <a:srgbClr val="002060"/>
                </a:solidFill>
              </a:rPr>
              <a:t>Podmínky pro ukončení předmětu</a:t>
            </a:r>
            <a:endParaRPr lang="cs-CZ" dirty="0"/>
          </a:p>
        </p:txBody>
      </p:sp>
      <p:sp>
        <p:nvSpPr>
          <p:cNvPr id="2" name="Zástupný symbol pro obsah 1"/>
          <p:cNvSpPr>
            <a:spLocks noGrp="1"/>
          </p:cNvSpPr>
          <p:nvPr>
            <p:ph idx="1"/>
          </p:nvPr>
        </p:nvSpPr>
        <p:spPr>
          <a:xfrm>
            <a:off x="1703512" y="1481329"/>
            <a:ext cx="8784976" cy="4525963"/>
          </a:xfrm>
        </p:spPr>
        <p:txBody>
          <a:bodyPr>
            <a:normAutofit fontScale="92500" lnSpcReduction="20000"/>
          </a:bodyPr>
          <a:lstStyle/>
          <a:p>
            <a:pPr marL="109728" indent="0">
              <a:buNone/>
            </a:pPr>
            <a:r>
              <a:rPr lang="cs-CZ" dirty="0">
                <a:solidFill>
                  <a:schemeClr val="accent1">
                    <a:lumMod val="60000"/>
                    <a:lumOff val="40000"/>
                  </a:schemeClr>
                </a:solidFill>
              </a:rPr>
              <a:t>	Aktivita</a:t>
            </a:r>
            <a:r>
              <a:rPr lang="cs-CZ" dirty="0"/>
              <a:t>					     </a:t>
            </a:r>
            <a:r>
              <a:rPr lang="cs-CZ" dirty="0">
                <a:solidFill>
                  <a:schemeClr val="accent1">
                    <a:lumMod val="60000"/>
                    <a:lumOff val="40000"/>
                  </a:schemeClr>
                </a:solidFill>
              </a:rPr>
              <a:t>Ukončení</a:t>
            </a:r>
          </a:p>
          <a:p>
            <a:pPr marL="109728" indent="0">
              <a:lnSpc>
                <a:spcPct val="107000"/>
              </a:lnSpc>
              <a:spcAft>
                <a:spcPts val="800"/>
              </a:spcAft>
              <a:buNone/>
            </a:pPr>
            <a:r>
              <a:rPr lang="cs-CZ" sz="1800" dirty="0">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buNone/>
            </a:pPr>
            <a:r>
              <a:rPr lang="cs-CZ" sz="1800" dirty="0">
                <a:latin typeface="Calibri" panose="020F0502020204030204" pitchFamily="34" charset="0"/>
                <a:ea typeface="Calibri" panose="020F0502020204030204" pitchFamily="34" charset="0"/>
                <a:cs typeface="Times New Roman" panose="02020603050405020304" pitchFamily="18" charset="0"/>
              </a:rPr>
              <a:t>1)	aktivní účast v hodinách (2 povolené absence)				%</a:t>
            </a:r>
          </a:p>
          <a:p>
            <a:pPr marL="0" indent="0">
              <a:lnSpc>
                <a:spcPct val="107000"/>
              </a:lnSpc>
              <a:buNone/>
            </a:pPr>
            <a:r>
              <a:rPr lang="cs-CZ" sz="1800" dirty="0">
                <a:latin typeface="Calibri" panose="020F0502020204030204" pitchFamily="34" charset="0"/>
                <a:ea typeface="Calibri" panose="020F0502020204030204" pitchFamily="34" charset="0"/>
                <a:cs typeface="Times New Roman" panose="02020603050405020304" pitchFamily="18" charset="0"/>
              </a:rPr>
              <a:t>2)	vedení rozcvičky + příprava na rozcvičení					%</a:t>
            </a:r>
          </a:p>
          <a:p>
            <a:pPr marL="0" indent="0">
              <a:lnSpc>
                <a:spcPct val="107000"/>
              </a:lnSpc>
              <a:buNone/>
            </a:pPr>
            <a:r>
              <a:rPr lang="cs-CZ" sz="1800" dirty="0">
                <a:latin typeface="Calibri" panose="020F0502020204030204" pitchFamily="34" charset="0"/>
                <a:ea typeface="Calibri" panose="020F0502020204030204" pitchFamily="34" charset="0"/>
                <a:cs typeface="Times New Roman" panose="02020603050405020304" pitchFamily="18" charset="0"/>
              </a:rPr>
              <a:t>3)	sportovní gymnastika – předvedení cviků, metodický postup, </a:t>
            </a:r>
          </a:p>
          <a:p>
            <a:pPr marL="0" indent="0">
              <a:lnSpc>
                <a:spcPct val="107000"/>
              </a:lnSpc>
              <a:buNone/>
            </a:pPr>
            <a:r>
              <a:rPr lang="cs-CZ" sz="1800" dirty="0">
                <a:latin typeface="Calibri" panose="020F0502020204030204" pitchFamily="34" charset="0"/>
                <a:ea typeface="Calibri" panose="020F0502020204030204" pitchFamily="34" charset="0"/>
                <a:cs typeface="Times New Roman" panose="02020603050405020304" pitchFamily="18" charset="0"/>
              </a:rPr>
              <a:t>       	dopomoc – vylosované cviky 						%</a:t>
            </a:r>
          </a:p>
          <a:p>
            <a:pPr marL="0" indent="0">
              <a:lnSpc>
                <a:spcPct val="107000"/>
              </a:lnSpc>
              <a:buNone/>
            </a:pPr>
            <a:r>
              <a:rPr lang="cs-CZ" sz="1800" dirty="0">
                <a:latin typeface="Calibri" panose="020F0502020204030204" pitchFamily="34" charset="0"/>
                <a:ea typeface="Calibri" panose="020F0502020204030204" pitchFamily="34" charset="0"/>
                <a:cs typeface="Times New Roman" panose="02020603050405020304" pitchFamily="18" charset="0"/>
              </a:rPr>
              <a:t>4)	aktivita s hudbou - didaktický výstup – vlastní hudba 			%</a:t>
            </a:r>
          </a:p>
          <a:p>
            <a:pPr marL="0" indent="0">
              <a:lnSpc>
                <a:spcPct val="107000"/>
              </a:lnSpc>
              <a:buNone/>
            </a:pPr>
            <a:r>
              <a:rPr lang="cs-CZ" sz="1800" dirty="0">
                <a:latin typeface="Calibri" panose="020F0502020204030204" pitchFamily="34" charset="0"/>
                <a:ea typeface="Calibri" panose="020F0502020204030204" pitchFamily="34" charset="0"/>
                <a:cs typeface="Times New Roman" panose="02020603050405020304" pitchFamily="18" charset="0"/>
              </a:rPr>
              <a:t>5)	hodnocení výstupu spolužáka						%</a:t>
            </a:r>
          </a:p>
          <a:p>
            <a:pPr marL="0" indent="0">
              <a:lnSpc>
                <a:spcPct val="107000"/>
              </a:lnSpc>
              <a:buNone/>
            </a:pPr>
            <a:r>
              <a:rPr lang="cs-CZ" sz="1800" dirty="0">
                <a:latin typeface="Calibri" panose="020F0502020204030204" pitchFamily="34" charset="0"/>
                <a:ea typeface="Calibri" panose="020F0502020204030204" pitchFamily="34" charset="0"/>
                <a:cs typeface="Times New Roman" panose="02020603050405020304" pitchFamily="18" charset="0"/>
              </a:rPr>
              <a:t>6)	aktivní účast na přednáškách s prezentací (2 absence)		</a:t>
            </a:r>
          </a:p>
          <a:p>
            <a:pPr marL="0" indent="0">
              <a:lnSpc>
                <a:spcPct val="107000"/>
              </a:lnSpc>
              <a:buNone/>
            </a:pPr>
            <a:r>
              <a:rPr lang="cs-CZ" sz="1800" dirty="0">
                <a:latin typeface="Calibri" panose="020F0502020204030204" pitchFamily="34" charset="0"/>
                <a:ea typeface="Calibri" panose="020F0502020204030204" pitchFamily="34" charset="0"/>
                <a:cs typeface="Times New Roman" panose="02020603050405020304" pitchFamily="18" charset="0"/>
              </a:rPr>
              <a:t>	nebo závěrečný písemný test pro ověření znalostí				%</a:t>
            </a:r>
          </a:p>
          <a:p>
            <a:pPr marL="201168" indent="0">
              <a:lnSpc>
                <a:spcPct val="107000"/>
              </a:lnSpc>
              <a:spcAft>
                <a:spcPts val="800"/>
              </a:spcAft>
              <a:buNone/>
            </a:pPr>
            <a:r>
              <a:rPr lang="cs-CZ" sz="1800" dirty="0">
                <a:latin typeface="Calibri" panose="020F0502020204030204" pitchFamily="34" charset="0"/>
                <a:ea typeface="Calibri" panose="020F0502020204030204" pitchFamily="34" charset="0"/>
                <a:cs typeface="Times New Roman" panose="02020603050405020304" pitchFamily="18" charset="0"/>
              </a:rPr>
              <a:t> </a:t>
            </a:r>
          </a:p>
          <a:p>
            <a:pPr marL="109728" indent="0">
              <a:buNone/>
            </a:pPr>
            <a:r>
              <a:rPr lang="cs-CZ" dirty="0"/>
              <a:t>			            	</a:t>
            </a:r>
          </a:p>
        </p:txBody>
      </p:sp>
    </p:spTree>
    <p:extLst>
      <p:ext uri="{BB962C8B-B14F-4D97-AF65-F5344CB8AC3E}">
        <p14:creationId xmlns:p14="http://schemas.microsoft.com/office/powerpoint/2010/main" val="33366797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8" name="Rectangle 2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3B92FE4-5CF2-704D-EEE7-50F8EDD63AFB}"/>
              </a:ext>
            </a:extLst>
          </p:cNvPr>
          <p:cNvSpPr>
            <a:spLocks noGrp="1"/>
          </p:cNvSpPr>
          <p:nvPr>
            <p:ph type="title"/>
          </p:nvPr>
        </p:nvSpPr>
        <p:spPr>
          <a:xfrm>
            <a:off x="1043631" y="873940"/>
            <a:ext cx="5052369" cy="1035781"/>
          </a:xfrm>
        </p:spPr>
        <p:txBody>
          <a:bodyPr anchor="ctr">
            <a:normAutofit/>
          </a:bodyPr>
          <a:lstStyle/>
          <a:p>
            <a:r>
              <a:rPr lang="cs-CZ" sz="3600" i="0">
                <a:effectLst/>
                <a:latin typeface="verdana" panose="020B0604030504040204" pitchFamily="34" charset="0"/>
              </a:rPr>
              <a:t>Bradla</a:t>
            </a:r>
            <a:endParaRPr lang="cs-CZ" sz="3600"/>
          </a:p>
        </p:txBody>
      </p:sp>
      <p:sp>
        <p:nvSpPr>
          <p:cNvPr id="3" name="Zástupný obsah 2">
            <a:extLst>
              <a:ext uri="{FF2B5EF4-FFF2-40B4-BE49-F238E27FC236}">
                <a16:creationId xmlns:a16="http://schemas.microsoft.com/office/drawing/2014/main" id="{DC022690-5B77-274C-2419-23F86DC16FC6}"/>
              </a:ext>
            </a:extLst>
          </p:cNvPr>
          <p:cNvSpPr>
            <a:spLocks noGrp="1"/>
          </p:cNvSpPr>
          <p:nvPr>
            <p:ph idx="1"/>
          </p:nvPr>
        </p:nvSpPr>
        <p:spPr>
          <a:xfrm>
            <a:off x="1045029" y="2524721"/>
            <a:ext cx="4991629" cy="3677123"/>
          </a:xfrm>
        </p:spPr>
        <p:txBody>
          <a:bodyPr anchor="ctr">
            <a:normAutofit/>
          </a:bodyPr>
          <a:lstStyle/>
          <a:p>
            <a:r>
              <a:rPr lang="cs-CZ" sz="1800" b="0" i="0" dirty="0">
                <a:effectLst/>
                <a:latin typeface="verdana" panose="020B0604030504040204" pitchFamily="34" charset="0"/>
              </a:rPr>
              <a:t>dvě rovnoběžné dřevěné tyče ve vodorovné poloze asi 50 cm od sebe</a:t>
            </a:r>
          </a:p>
          <a:p>
            <a:r>
              <a:rPr lang="cs-CZ" sz="1800" dirty="0">
                <a:latin typeface="verdana" panose="020B0604030504040204" pitchFamily="34" charset="0"/>
              </a:rPr>
              <a:t>t</a:t>
            </a:r>
            <a:r>
              <a:rPr lang="cs-CZ" sz="1800" b="0" i="0" dirty="0">
                <a:effectLst/>
                <a:latin typeface="verdana" panose="020B0604030504040204" pitchFamily="34" charset="0"/>
              </a:rPr>
              <a:t>yče jsou dlouhé 350 cm a jsou upevněné na kovovou konstrukci ve výšce 175 cm nad žíněnkou.</a:t>
            </a:r>
            <a:endParaRPr lang="cs-CZ" sz="1800" dirty="0"/>
          </a:p>
        </p:txBody>
      </p:sp>
      <p:sp>
        <p:nvSpPr>
          <p:cNvPr id="34" name="Rectangle 33">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D45846D1-D9F4-4F14-8BB8-AAB2A03E0CA0}"/>
              </a:ext>
            </a:extLst>
          </p:cNvPr>
          <p:cNvPicPr>
            <a:picLocks noChangeAspect="1"/>
          </p:cNvPicPr>
          <p:nvPr/>
        </p:nvPicPr>
        <p:blipFill>
          <a:blip r:embed="rId2"/>
          <a:stretch>
            <a:fillRect/>
          </a:stretch>
        </p:blipFill>
        <p:spPr>
          <a:xfrm>
            <a:off x="6362171" y="2256247"/>
            <a:ext cx="4991629" cy="3742382"/>
          </a:xfrm>
          <a:prstGeom prst="rect">
            <a:avLst/>
          </a:prstGeom>
        </p:spPr>
      </p:pic>
    </p:spTree>
    <p:extLst>
      <p:ext uri="{BB962C8B-B14F-4D97-AF65-F5344CB8AC3E}">
        <p14:creationId xmlns:p14="http://schemas.microsoft.com/office/powerpoint/2010/main" val="12260105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Nadpis 2">
            <a:extLst>
              <a:ext uri="{FF2B5EF4-FFF2-40B4-BE49-F238E27FC236}">
                <a16:creationId xmlns:a16="http://schemas.microsoft.com/office/drawing/2014/main" id="{F92232A6-65D9-80D5-3122-B4802B8A2ECF}"/>
              </a:ext>
            </a:extLst>
          </p:cNvPr>
          <p:cNvSpPr>
            <a:spLocks noGrp="1"/>
          </p:cNvSpPr>
          <p:nvPr>
            <p:ph type="title"/>
          </p:nvPr>
        </p:nvSpPr>
        <p:spPr>
          <a:xfrm>
            <a:off x="1043631" y="873940"/>
            <a:ext cx="5052369" cy="1035781"/>
          </a:xfrm>
        </p:spPr>
        <p:txBody>
          <a:bodyPr anchor="ctr">
            <a:normAutofit/>
          </a:bodyPr>
          <a:lstStyle/>
          <a:p>
            <a:r>
              <a:rPr lang="cs-CZ" sz="3600" i="0">
                <a:effectLst/>
                <a:latin typeface="verdana" panose="020B0604030504040204" pitchFamily="34" charset="0"/>
              </a:rPr>
              <a:t>Kruhy</a:t>
            </a:r>
            <a:endParaRPr lang="cs-CZ" sz="3600"/>
          </a:p>
        </p:txBody>
      </p:sp>
      <p:sp>
        <p:nvSpPr>
          <p:cNvPr id="4" name="Zástupný obsah 3">
            <a:extLst>
              <a:ext uri="{FF2B5EF4-FFF2-40B4-BE49-F238E27FC236}">
                <a16:creationId xmlns:a16="http://schemas.microsoft.com/office/drawing/2014/main" id="{3583488B-1AB3-444D-726D-992C562D9834}"/>
              </a:ext>
            </a:extLst>
          </p:cNvPr>
          <p:cNvSpPr>
            <a:spLocks noGrp="1"/>
          </p:cNvSpPr>
          <p:nvPr>
            <p:ph idx="1"/>
          </p:nvPr>
        </p:nvSpPr>
        <p:spPr>
          <a:xfrm>
            <a:off x="1045029" y="2524721"/>
            <a:ext cx="4991629" cy="3677123"/>
          </a:xfrm>
        </p:spPr>
        <p:txBody>
          <a:bodyPr anchor="ctr">
            <a:normAutofit/>
          </a:bodyPr>
          <a:lstStyle/>
          <a:p>
            <a:r>
              <a:rPr lang="cs-CZ" sz="1800" b="0" i="0" dirty="0">
                <a:effectLst/>
                <a:latin typeface="verdana" panose="020B0604030504040204" pitchFamily="34" charset="0"/>
              </a:rPr>
              <a:t>dva dřevěné kruhy o průměru 18 cm připojené na lanech dlouhých 3 m - pevně přichyceny na železné konstrukci</a:t>
            </a:r>
          </a:p>
          <a:p>
            <a:r>
              <a:rPr lang="cs-CZ" sz="1800" dirty="0">
                <a:latin typeface="verdana" panose="020B0604030504040204" pitchFamily="34" charset="0"/>
              </a:rPr>
              <a:t>k</a:t>
            </a:r>
            <a:r>
              <a:rPr lang="cs-CZ" sz="1800" b="0" i="0" dirty="0">
                <a:effectLst/>
                <a:latin typeface="verdana" panose="020B0604030504040204" pitchFamily="34" charset="0"/>
              </a:rPr>
              <a:t>ruhy visí zhruba 2,75 m nad zemí</a:t>
            </a:r>
          </a:p>
          <a:p>
            <a:r>
              <a:rPr lang="cs-CZ" sz="1800" dirty="0">
                <a:latin typeface="verdana" panose="020B0604030504040204" pitchFamily="34" charset="0"/>
              </a:rPr>
              <a:t>švihové a silové prvky </a:t>
            </a:r>
            <a:endParaRPr lang="cs-CZ" sz="1800" dirty="0"/>
          </a:p>
          <a:p>
            <a:pPr marL="0" indent="0">
              <a:buNone/>
            </a:pPr>
            <a:endParaRPr lang="cs-CZ" sz="1800" dirty="0"/>
          </a:p>
        </p:txBody>
      </p:sp>
      <p:sp>
        <p:nvSpPr>
          <p:cNvPr id="18" name="Rectangle 17">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ázek 1">
            <a:extLst>
              <a:ext uri="{FF2B5EF4-FFF2-40B4-BE49-F238E27FC236}">
                <a16:creationId xmlns:a16="http://schemas.microsoft.com/office/drawing/2014/main" id="{84227A57-1FD3-BBDE-E4AF-6B125B9D4431}"/>
              </a:ext>
            </a:extLst>
          </p:cNvPr>
          <p:cNvPicPr>
            <a:picLocks noChangeAspect="1"/>
          </p:cNvPicPr>
          <p:nvPr/>
        </p:nvPicPr>
        <p:blipFill rotWithShape="1">
          <a:blip r:embed="rId2"/>
          <a:srcRect l="1" r="-1" b="-1"/>
          <a:stretch/>
        </p:blipFill>
        <p:spPr>
          <a:xfrm>
            <a:off x="6930493" y="1368612"/>
            <a:ext cx="4223252" cy="4181059"/>
          </a:xfrm>
          <a:prstGeom prst="rect">
            <a:avLst/>
          </a:prstGeom>
        </p:spPr>
      </p:pic>
      <p:cxnSp>
        <p:nvCxnSpPr>
          <p:cNvPr id="20" name="Straight Connector 1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5782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édium 1" title="Lord Of The Still Rings - Yuri Van Gelder">
            <a:hlinkClick r:id="" action="ppaction://media"/>
            <a:extLst>
              <a:ext uri="{FF2B5EF4-FFF2-40B4-BE49-F238E27FC236}">
                <a16:creationId xmlns:a16="http://schemas.microsoft.com/office/drawing/2014/main" id="{30D4A96A-6CC5-CF64-5152-A7281081F817}"/>
              </a:ext>
            </a:extLst>
          </p:cNvPr>
          <p:cNvPicPr>
            <a:picLocks noRot="1" noChangeAspect="1"/>
          </p:cNvPicPr>
          <p:nvPr>
            <a:videoFile r:link="rId1"/>
          </p:nvPr>
        </p:nvPicPr>
        <p:blipFill>
          <a:blip r:embed="rId3"/>
          <a:stretch>
            <a:fillRect/>
          </a:stretch>
        </p:blipFill>
        <p:spPr>
          <a:xfrm>
            <a:off x="81280" y="30683"/>
            <a:ext cx="12019280" cy="6790893"/>
          </a:xfrm>
          <a:prstGeom prst="rect">
            <a:avLst/>
          </a:prstGeom>
        </p:spPr>
      </p:pic>
    </p:spTree>
    <p:extLst>
      <p:ext uri="{BB962C8B-B14F-4D97-AF65-F5344CB8AC3E}">
        <p14:creationId xmlns:p14="http://schemas.microsoft.com/office/powerpoint/2010/main" val="314337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E4CAA79-4486-5B99-8E1C-03412172C704}"/>
              </a:ext>
            </a:extLst>
          </p:cNvPr>
          <p:cNvSpPr>
            <a:spLocks noGrp="1"/>
          </p:cNvSpPr>
          <p:nvPr>
            <p:ph type="title"/>
          </p:nvPr>
        </p:nvSpPr>
        <p:spPr>
          <a:xfrm>
            <a:off x="1043631" y="873940"/>
            <a:ext cx="5052369" cy="1035781"/>
          </a:xfrm>
        </p:spPr>
        <p:txBody>
          <a:bodyPr anchor="ctr">
            <a:normAutofit/>
          </a:bodyPr>
          <a:lstStyle/>
          <a:p>
            <a:r>
              <a:rPr lang="cs-CZ" sz="3600"/>
              <a:t>Hrazda</a:t>
            </a:r>
          </a:p>
        </p:txBody>
      </p:sp>
      <p:sp>
        <p:nvSpPr>
          <p:cNvPr id="3" name="Zástupný obsah 2">
            <a:extLst>
              <a:ext uri="{FF2B5EF4-FFF2-40B4-BE49-F238E27FC236}">
                <a16:creationId xmlns:a16="http://schemas.microsoft.com/office/drawing/2014/main" id="{CB69509E-707E-62AA-47AF-95059AD25263}"/>
              </a:ext>
            </a:extLst>
          </p:cNvPr>
          <p:cNvSpPr>
            <a:spLocks noGrp="1"/>
          </p:cNvSpPr>
          <p:nvPr>
            <p:ph idx="1"/>
          </p:nvPr>
        </p:nvSpPr>
        <p:spPr>
          <a:xfrm>
            <a:off x="1045029" y="2524721"/>
            <a:ext cx="4991629" cy="3677123"/>
          </a:xfrm>
        </p:spPr>
        <p:txBody>
          <a:bodyPr anchor="ctr">
            <a:normAutofit/>
          </a:bodyPr>
          <a:lstStyle/>
          <a:p>
            <a:r>
              <a:rPr lang="pt-BR" sz="1800" b="0" i="0">
                <a:effectLst/>
                <a:latin typeface="verdana" panose="020B0604030504040204" pitchFamily="34" charset="0"/>
              </a:rPr>
              <a:t>ocelová tyč tlustá 2,5 cm a dlouhá 240 cm</a:t>
            </a:r>
            <a:r>
              <a:rPr lang="cs-CZ" sz="1800" b="0" i="0">
                <a:effectLst/>
                <a:latin typeface="verdana" panose="020B0604030504040204" pitchFamily="34" charset="0"/>
              </a:rPr>
              <a:t>, 255 cm nad žíněnkou</a:t>
            </a:r>
          </a:p>
          <a:p>
            <a:r>
              <a:rPr lang="cs-CZ" sz="1800">
                <a:latin typeface="verdana" panose="020B0604030504040204" pitchFamily="34" charset="0"/>
              </a:rPr>
              <a:t>s</a:t>
            </a:r>
            <a:r>
              <a:rPr lang="cs-CZ" sz="1800" b="0" i="0">
                <a:effectLst/>
                <a:latin typeface="verdana" panose="020B0604030504040204" pitchFamily="34" charset="0"/>
              </a:rPr>
              <a:t>estava - veletoče (vpřed, vzad), veletoče s obraty, letové prvky</a:t>
            </a:r>
          </a:p>
          <a:p>
            <a:endParaRPr lang="cs-CZ" sz="1800"/>
          </a:p>
        </p:txBody>
      </p:sp>
      <p:sp>
        <p:nvSpPr>
          <p:cNvPr id="18" name="Rectangle 17">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extLst>
              <a:ext uri="{FF2B5EF4-FFF2-40B4-BE49-F238E27FC236}">
                <a16:creationId xmlns:a16="http://schemas.microsoft.com/office/drawing/2014/main" id="{FDBBBB69-1F28-7D01-2F7E-31901787A0D9}"/>
              </a:ext>
            </a:extLst>
          </p:cNvPr>
          <p:cNvPicPr>
            <a:picLocks noChangeAspect="1"/>
          </p:cNvPicPr>
          <p:nvPr/>
        </p:nvPicPr>
        <p:blipFill>
          <a:blip r:embed="rId2"/>
          <a:stretch>
            <a:fillRect/>
          </a:stretch>
        </p:blipFill>
        <p:spPr>
          <a:xfrm>
            <a:off x="6930493" y="1138674"/>
            <a:ext cx="4223252" cy="4640936"/>
          </a:xfrm>
          <a:prstGeom prst="rect">
            <a:avLst/>
          </a:prstGeom>
        </p:spPr>
      </p:pic>
      <p:cxnSp>
        <p:nvCxnSpPr>
          <p:cNvPr id="20" name="Straight Connector 1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947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édium 1" title="ČGF představuje: Sportovní gymnastika mužů">
            <a:hlinkClick r:id="" action="ppaction://media"/>
            <a:extLst>
              <a:ext uri="{FF2B5EF4-FFF2-40B4-BE49-F238E27FC236}">
                <a16:creationId xmlns:a16="http://schemas.microsoft.com/office/drawing/2014/main" id="{B6E80016-A757-A685-A1FC-828BDEAC1196}"/>
              </a:ext>
            </a:extLst>
          </p:cNvPr>
          <p:cNvPicPr>
            <a:picLocks noRot="1" noChangeAspect="1"/>
          </p:cNvPicPr>
          <p:nvPr>
            <a:videoFile r:link="rId1"/>
          </p:nvPr>
        </p:nvPicPr>
        <p:blipFill>
          <a:blip r:embed="rId3"/>
          <a:stretch>
            <a:fillRect/>
          </a:stretch>
        </p:blipFill>
        <p:spPr>
          <a:xfrm>
            <a:off x="365760" y="191414"/>
            <a:ext cx="10990063" cy="6209386"/>
          </a:xfrm>
          <a:prstGeom prst="rect">
            <a:avLst/>
          </a:prstGeom>
        </p:spPr>
      </p:pic>
    </p:spTree>
    <p:extLst>
      <p:ext uri="{BB962C8B-B14F-4D97-AF65-F5344CB8AC3E}">
        <p14:creationId xmlns:p14="http://schemas.microsoft.com/office/powerpoint/2010/main" val="259911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stretch>
            <a:fillRect/>
          </a:stretch>
        </p:blipFill>
        <p:spPr>
          <a:xfrm>
            <a:off x="2497570" y="4256676"/>
            <a:ext cx="3443287" cy="2582465"/>
          </a:xfrm>
          <a:prstGeom prst="rect">
            <a:avLst/>
          </a:prstGeom>
        </p:spPr>
      </p:pic>
      <p:sp>
        <p:nvSpPr>
          <p:cNvPr id="3" name="Nadpis 2"/>
          <p:cNvSpPr>
            <a:spLocks noGrp="1"/>
          </p:cNvSpPr>
          <p:nvPr>
            <p:ph type="title"/>
          </p:nvPr>
        </p:nvSpPr>
        <p:spPr>
          <a:xfrm>
            <a:off x="285750" y="274638"/>
            <a:ext cx="11296650" cy="1143000"/>
          </a:xfrm>
        </p:spPr>
        <p:txBody>
          <a:bodyPr>
            <a:normAutofit/>
          </a:bodyPr>
          <a:lstStyle/>
          <a:p>
            <a:r>
              <a:rPr lang="cs-CZ" dirty="0"/>
              <a:t>Využití nářadí a vedlejšího nářadí pro školní TV</a:t>
            </a:r>
          </a:p>
        </p:txBody>
      </p:sp>
      <p:sp>
        <p:nvSpPr>
          <p:cNvPr id="2" name="Zástupný symbol pro obsah 1"/>
          <p:cNvSpPr>
            <a:spLocks noGrp="1"/>
          </p:cNvSpPr>
          <p:nvPr>
            <p:ph idx="1"/>
          </p:nvPr>
        </p:nvSpPr>
        <p:spPr/>
        <p:txBody>
          <a:bodyPr/>
          <a:lstStyle/>
          <a:p>
            <a:endParaRPr lang="cs-CZ" dirty="0"/>
          </a:p>
          <a:p>
            <a:r>
              <a:rPr lang="cs-CZ" dirty="0"/>
              <a:t>kruhy, nízká </a:t>
            </a:r>
            <a:r>
              <a:rPr lang="cs-CZ" dirty="0" err="1"/>
              <a:t>kladinka</a:t>
            </a:r>
            <a:r>
              <a:rPr lang="cs-CZ" dirty="0"/>
              <a:t>, hrazda, koberec, můstek, trampolínka, lano, žebřiny, švédské bedny, lavičky, nakloněná rovina, žíněnky atd.</a:t>
            </a:r>
          </a:p>
        </p:txBody>
      </p:sp>
      <p:pic>
        <p:nvPicPr>
          <p:cNvPr id="4" name="Obrázek 3"/>
          <p:cNvPicPr>
            <a:picLocks noChangeAspect="1"/>
          </p:cNvPicPr>
          <p:nvPr/>
        </p:nvPicPr>
        <p:blipFill>
          <a:blip r:embed="rId3"/>
          <a:stretch>
            <a:fillRect/>
          </a:stretch>
        </p:blipFill>
        <p:spPr>
          <a:xfrm>
            <a:off x="8648700" y="3590925"/>
            <a:ext cx="3352800" cy="3055838"/>
          </a:xfrm>
          <a:prstGeom prst="rect">
            <a:avLst/>
          </a:prstGeom>
        </p:spPr>
      </p:pic>
      <p:pic>
        <p:nvPicPr>
          <p:cNvPr id="5" name="Obrázek 4"/>
          <p:cNvPicPr>
            <a:picLocks noChangeAspect="1"/>
          </p:cNvPicPr>
          <p:nvPr/>
        </p:nvPicPr>
        <p:blipFill>
          <a:blip r:embed="rId4"/>
          <a:stretch>
            <a:fillRect/>
          </a:stretch>
        </p:blipFill>
        <p:spPr>
          <a:xfrm>
            <a:off x="5398897" y="3143250"/>
            <a:ext cx="3475660" cy="3714750"/>
          </a:xfrm>
          <a:prstGeom prst="rect">
            <a:avLst/>
          </a:prstGeom>
        </p:spPr>
      </p:pic>
      <p:pic>
        <p:nvPicPr>
          <p:cNvPr id="7" name="Obrázek 6"/>
          <p:cNvPicPr>
            <a:picLocks noChangeAspect="1"/>
          </p:cNvPicPr>
          <p:nvPr/>
        </p:nvPicPr>
        <p:blipFill>
          <a:blip r:embed="rId5"/>
          <a:stretch>
            <a:fillRect/>
          </a:stretch>
        </p:blipFill>
        <p:spPr>
          <a:xfrm>
            <a:off x="0" y="3506687"/>
            <a:ext cx="3332454" cy="3332454"/>
          </a:xfrm>
          <a:prstGeom prst="rect">
            <a:avLst/>
          </a:prstGeom>
        </p:spPr>
      </p:pic>
    </p:spTree>
    <p:extLst>
      <p:ext uri="{BB962C8B-B14F-4D97-AF65-F5344CB8AC3E}">
        <p14:creationId xmlns:p14="http://schemas.microsoft.com/office/powerpoint/2010/main" val="11820615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A0968A3F-A707-4D27-B63B-BACB6EFA2C5E}"/>
              </a:ext>
            </a:extLst>
          </p:cNvPr>
          <p:cNvSpPr txBox="1"/>
          <p:nvPr/>
        </p:nvSpPr>
        <p:spPr>
          <a:xfrm>
            <a:off x="2425485" y="1472015"/>
            <a:ext cx="11065790" cy="4247317"/>
          </a:xfrm>
          <a:prstGeom prst="rect">
            <a:avLst/>
          </a:prstGeom>
          <a:noFill/>
        </p:spPr>
        <p:txBody>
          <a:bodyPr wrap="square">
            <a:spAutoFit/>
          </a:bodyPr>
          <a:lstStyle/>
          <a:p>
            <a:r>
              <a:rPr lang="cs-CZ" dirty="0"/>
              <a:t>1)	Kruhy – základní polohy – svis vznesmo - dopomoc			 </a:t>
            </a:r>
          </a:p>
          <a:p>
            <a:r>
              <a:rPr lang="cs-CZ" dirty="0"/>
              <a:t>2)	Kruhy – základní polohy – svis střemhlav - dopomoc				 </a:t>
            </a:r>
          </a:p>
          <a:p>
            <a:r>
              <a:rPr lang="cs-CZ" dirty="0"/>
              <a:t>3)	Kruhy – rotace ve svisu na jednom kruhu</a:t>
            </a:r>
          </a:p>
          <a:p>
            <a:r>
              <a:rPr lang="cs-CZ" dirty="0"/>
              <a:t>4)	Kruhy – rotace ve stoji na obou kruzích</a:t>
            </a:r>
          </a:p>
          <a:p>
            <a:r>
              <a:rPr lang="cs-CZ" dirty="0"/>
              <a:t>5)	Kruhy – v </a:t>
            </a:r>
            <a:r>
              <a:rPr lang="cs-CZ" dirty="0" err="1"/>
              <a:t>hupu</a:t>
            </a:r>
            <a:r>
              <a:rPr lang="cs-CZ" dirty="0"/>
              <a:t> – houpání s odrazem střídnonož i odrazem snožmo</a:t>
            </a:r>
          </a:p>
          <a:p>
            <a:r>
              <a:rPr lang="cs-CZ" dirty="0"/>
              <a:t>6)	Kruhy – v </a:t>
            </a:r>
            <a:r>
              <a:rPr lang="cs-CZ" dirty="0" err="1"/>
              <a:t>hupu</a:t>
            </a:r>
            <a:r>
              <a:rPr lang="cs-CZ" dirty="0"/>
              <a:t> – obraty v </a:t>
            </a:r>
            <a:r>
              <a:rPr lang="cs-CZ" dirty="0" err="1"/>
              <a:t>předhupu</a:t>
            </a:r>
            <a:endParaRPr lang="cs-CZ" dirty="0"/>
          </a:p>
          <a:p>
            <a:r>
              <a:rPr lang="cs-CZ" dirty="0"/>
              <a:t>7)	Kruhy – v </a:t>
            </a:r>
            <a:r>
              <a:rPr lang="cs-CZ" dirty="0" err="1"/>
              <a:t>hupu</a:t>
            </a:r>
            <a:r>
              <a:rPr lang="cs-CZ" dirty="0"/>
              <a:t> – shyb v </a:t>
            </a:r>
            <a:r>
              <a:rPr lang="cs-CZ" dirty="0" err="1"/>
              <a:t>předhupu</a:t>
            </a:r>
            <a:r>
              <a:rPr lang="cs-CZ" dirty="0"/>
              <a:t> </a:t>
            </a:r>
          </a:p>
          <a:p>
            <a:pPr marL="342900" indent="-342900">
              <a:buAutoNum type="arabicParenR" startAt="8"/>
            </a:pPr>
            <a:r>
              <a:rPr lang="cs-CZ" dirty="0"/>
              <a:t>           Kruhy – v </a:t>
            </a:r>
            <a:r>
              <a:rPr lang="cs-CZ" dirty="0" err="1"/>
              <a:t>hupu</a:t>
            </a:r>
            <a:r>
              <a:rPr lang="cs-CZ" dirty="0"/>
              <a:t> – seskok vzadu – dopomoc</a:t>
            </a:r>
          </a:p>
          <a:p>
            <a:endParaRPr lang="cs-CZ" dirty="0"/>
          </a:p>
          <a:p>
            <a:endParaRPr lang="cs-CZ" dirty="0"/>
          </a:p>
          <a:p>
            <a:r>
              <a:rPr lang="cs-CZ" dirty="0"/>
              <a:t>9)	Přeskok – nácvik náskoku na můstek, včetně odrazové průpravy </a:t>
            </a:r>
          </a:p>
          <a:p>
            <a:r>
              <a:rPr lang="cs-CZ" dirty="0"/>
              <a:t>10)	Přeskok – rozběh, náskok na můstek a výskok, doskok	 </a:t>
            </a:r>
          </a:p>
          <a:p>
            <a:r>
              <a:rPr lang="cs-CZ" dirty="0"/>
              <a:t>11)	Přeskok – doskok na přesnost </a:t>
            </a:r>
          </a:p>
          <a:p>
            <a:r>
              <a:rPr lang="cs-CZ" dirty="0"/>
              <a:t>12)	Přeskok – přeskok libovolné překážky odrazem z můstku a trampolíny </a:t>
            </a:r>
          </a:p>
          <a:p>
            <a:r>
              <a:rPr lang="cs-CZ" dirty="0"/>
              <a:t>		(lavička, kostka, bedna,…) - dopomoc	</a:t>
            </a:r>
          </a:p>
        </p:txBody>
      </p:sp>
    </p:spTree>
    <p:extLst>
      <p:ext uri="{BB962C8B-B14F-4D97-AF65-F5344CB8AC3E}">
        <p14:creationId xmlns:p14="http://schemas.microsoft.com/office/powerpoint/2010/main" val="41220346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23D028A-AB3C-44D1-8756-B1CD548B404F}"/>
              </a:ext>
            </a:extLst>
          </p:cNvPr>
          <p:cNvSpPr txBox="1"/>
          <p:nvPr/>
        </p:nvSpPr>
        <p:spPr>
          <a:xfrm>
            <a:off x="2076773" y="1997839"/>
            <a:ext cx="11143281" cy="3416320"/>
          </a:xfrm>
          <a:prstGeom prst="rect">
            <a:avLst/>
          </a:prstGeom>
          <a:noFill/>
        </p:spPr>
        <p:txBody>
          <a:bodyPr wrap="square">
            <a:spAutoFit/>
          </a:bodyPr>
          <a:lstStyle/>
          <a:p>
            <a:r>
              <a:rPr lang="cs-CZ" dirty="0"/>
              <a:t>13)	Hrazda – svis – ručkování							</a:t>
            </a:r>
          </a:p>
          <a:p>
            <a:r>
              <a:rPr lang="cs-CZ" dirty="0"/>
              <a:t>14)	Hrazda – svis – obraty								</a:t>
            </a:r>
          </a:p>
          <a:p>
            <a:r>
              <a:rPr lang="cs-CZ" dirty="0"/>
              <a:t>15)	Hrazda – náskok ze stoje do vzporu - dopomoc</a:t>
            </a:r>
          </a:p>
          <a:p>
            <a:r>
              <a:rPr lang="cs-CZ" dirty="0"/>
              <a:t>16)	Hrazda – svis – komíhání			</a:t>
            </a:r>
          </a:p>
          <a:p>
            <a:r>
              <a:rPr lang="cs-CZ" dirty="0"/>
              <a:t>17)	Hrazda – svis vznesmo, střemhlav - dopomoc</a:t>
            </a:r>
          </a:p>
          <a:p>
            <a:pPr marL="342900" indent="-342900">
              <a:buAutoNum type="arabicParenR" startAt="18"/>
            </a:pPr>
            <a:r>
              <a:rPr lang="cs-CZ" dirty="0"/>
              <a:t>           Hrazda – průvlek - dopomoc	</a:t>
            </a:r>
          </a:p>
          <a:p>
            <a:pPr marL="342900" indent="-342900">
              <a:buAutoNum type="arabicParenR" startAt="18"/>
            </a:pPr>
            <a:endParaRPr lang="cs-CZ" dirty="0"/>
          </a:p>
          <a:p>
            <a:r>
              <a:rPr lang="cs-CZ" dirty="0"/>
              <a:t>						</a:t>
            </a:r>
          </a:p>
          <a:p>
            <a:r>
              <a:rPr lang="cs-CZ" dirty="0"/>
              <a:t>19)	Akrobacie – stoj na rukou (včetně podporové a zpevňovací průpravy) - dopomoc	</a:t>
            </a:r>
          </a:p>
          <a:p>
            <a:r>
              <a:rPr lang="cs-CZ" dirty="0"/>
              <a:t>20)	Akrobacie – kotoul vpřed a jeho modifikace - dopomoc			</a:t>
            </a:r>
          </a:p>
          <a:p>
            <a:r>
              <a:rPr lang="cs-CZ" dirty="0"/>
              <a:t>21)	Akrobacie – kotoul vzad a jeho modifikace - dopomoc					</a:t>
            </a:r>
          </a:p>
          <a:p>
            <a:r>
              <a:rPr lang="cs-CZ" dirty="0"/>
              <a:t>22)	Akrobacie – přemet stranou - dopomoc	</a:t>
            </a:r>
          </a:p>
        </p:txBody>
      </p:sp>
    </p:spTree>
    <p:extLst>
      <p:ext uri="{BB962C8B-B14F-4D97-AF65-F5344CB8AC3E}">
        <p14:creationId xmlns:p14="http://schemas.microsoft.com/office/powerpoint/2010/main" val="6832394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B71A25-E78E-4324-91AC-18601805B126}"/>
              </a:ext>
            </a:extLst>
          </p:cNvPr>
          <p:cNvSpPr>
            <a:spLocks noGrp="1"/>
          </p:cNvSpPr>
          <p:nvPr>
            <p:ph type="title"/>
          </p:nvPr>
        </p:nvSpPr>
        <p:spPr/>
        <p:txBody>
          <a:bodyPr/>
          <a:lstStyle/>
          <a:p>
            <a:pPr algn="ctr"/>
            <a:r>
              <a:rPr lang="cs-CZ" dirty="0"/>
              <a:t>Sportovní gymnastika v TV</a:t>
            </a:r>
          </a:p>
        </p:txBody>
      </p:sp>
      <p:sp>
        <p:nvSpPr>
          <p:cNvPr id="3" name="Zástupný obsah 2">
            <a:extLst>
              <a:ext uri="{FF2B5EF4-FFF2-40B4-BE49-F238E27FC236}">
                <a16:creationId xmlns:a16="http://schemas.microsoft.com/office/drawing/2014/main" id="{C31EE993-24BD-45FE-B8E1-D81AA787EF96}"/>
              </a:ext>
            </a:extLst>
          </p:cNvPr>
          <p:cNvSpPr>
            <a:spLocks noGrp="1"/>
          </p:cNvSpPr>
          <p:nvPr>
            <p:ph idx="1"/>
          </p:nvPr>
        </p:nvSpPr>
        <p:spPr/>
        <p:txBody>
          <a:bodyPr/>
          <a:lstStyle/>
          <a:p>
            <a:r>
              <a:rPr lang="cs-CZ" dirty="0">
                <a:hlinkClick r:id="rId2"/>
              </a:rPr>
              <a:t>https://is.muni.cz/do/fsps/e-learning/safe_gymnastics_4all/pages_en/horizontal_bar_13_glide_kip.html?kod=DU4006a;predmet=969980;lang=cs</a:t>
            </a:r>
            <a:endParaRPr lang="cs-CZ" dirty="0"/>
          </a:p>
          <a:p>
            <a:endParaRPr lang="cs-CZ" dirty="0"/>
          </a:p>
          <a:p>
            <a:endParaRPr lang="cs-CZ" dirty="0"/>
          </a:p>
        </p:txBody>
      </p:sp>
    </p:spTree>
    <p:extLst>
      <p:ext uri="{BB962C8B-B14F-4D97-AF65-F5344CB8AC3E}">
        <p14:creationId xmlns:p14="http://schemas.microsoft.com/office/powerpoint/2010/main" val="10319607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D27C3E-EA43-6DD0-A28A-10C803733A82}"/>
              </a:ext>
            </a:extLst>
          </p:cNvPr>
          <p:cNvSpPr>
            <a:spLocks noGrp="1"/>
          </p:cNvSpPr>
          <p:nvPr>
            <p:ph type="title"/>
          </p:nvPr>
        </p:nvSpPr>
        <p:spPr/>
        <p:txBody>
          <a:bodyPr/>
          <a:lstStyle/>
          <a:p>
            <a:pPr algn="ctr"/>
            <a:r>
              <a:rPr lang="cs-CZ" dirty="0"/>
              <a:t>Olympijské sporty</a:t>
            </a:r>
          </a:p>
        </p:txBody>
      </p:sp>
      <p:sp>
        <p:nvSpPr>
          <p:cNvPr id="3" name="Zástupný obsah 2">
            <a:extLst>
              <a:ext uri="{FF2B5EF4-FFF2-40B4-BE49-F238E27FC236}">
                <a16:creationId xmlns:a16="http://schemas.microsoft.com/office/drawing/2014/main" id="{E85DCBEC-0F05-D351-6272-8F3E07CCEF6A}"/>
              </a:ext>
            </a:extLst>
          </p:cNvPr>
          <p:cNvSpPr>
            <a:spLocks noGrp="1"/>
          </p:cNvSpPr>
          <p:nvPr>
            <p:ph idx="1"/>
          </p:nvPr>
        </p:nvSpPr>
        <p:spPr/>
        <p:txBody>
          <a:bodyPr>
            <a:normAutofit/>
          </a:bodyPr>
          <a:lstStyle/>
          <a:p>
            <a:pPr marL="0" indent="0" algn="ctr">
              <a:buNone/>
            </a:pPr>
            <a:endParaRPr lang="cs-CZ" sz="4800" dirty="0"/>
          </a:p>
          <a:p>
            <a:pPr marL="0" indent="0" algn="ctr">
              <a:buNone/>
            </a:pPr>
            <a:r>
              <a:rPr lang="cs-CZ" sz="4800" dirty="0"/>
              <a:t>Moderní gymnastika</a:t>
            </a:r>
          </a:p>
        </p:txBody>
      </p:sp>
    </p:spTree>
    <p:extLst>
      <p:ext uri="{BB962C8B-B14F-4D97-AF65-F5344CB8AC3E}">
        <p14:creationId xmlns:p14="http://schemas.microsoft.com/office/powerpoint/2010/main" val="1697649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cs-CZ" dirty="0">
                <a:solidFill>
                  <a:srgbClr val="002060"/>
                </a:solidFill>
              </a:rPr>
              <a:t>Podmínky pro ukončení předmětu</a:t>
            </a:r>
            <a:endParaRPr lang="cs-CZ" dirty="0"/>
          </a:p>
        </p:txBody>
      </p:sp>
      <p:sp>
        <p:nvSpPr>
          <p:cNvPr id="2" name="Zástupný symbol pro obsah 1"/>
          <p:cNvSpPr>
            <a:spLocks noGrp="1"/>
          </p:cNvSpPr>
          <p:nvPr>
            <p:ph idx="1"/>
          </p:nvPr>
        </p:nvSpPr>
        <p:spPr>
          <a:xfrm>
            <a:off x="1981200" y="1196753"/>
            <a:ext cx="8229600" cy="4810539"/>
          </a:xfrm>
        </p:spPr>
        <p:txBody>
          <a:bodyPr>
            <a:normAutofit/>
          </a:bodyPr>
          <a:lstStyle/>
          <a:p>
            <a:r>
              <a:rPr lang="cs-CZ" sz="2200" dirty="0"/>
              <a:t>Splnění všech aktivit</a:t>
            </a:r>
          </a:p>
          <a:p>
            <a:r>
              <a:rPr lang="cs-CZ" sz="2200" dirty="0"/>
              <a:t>Hodnocení aktivit v poznámkovém bloku % </a:t>
            </a:r>
          </a:p>
          <a:p>
            <a:pPr lvl="1"/>
            <a:r>
              <a:rPr lang="cs-CZ" sz="2200" dirty="0"/>
              <a:t>A 100 – 90%</a:t>
            </a:r>
          </a:p>
          <a:p>
            <a:pPr lvl="1"/>
            <a:r>
              <a:rPr lang="cs-CZ" sz="2200" dirty="0"/>
              <a:t>B  89 – 80%</a:t>
            </a:r>
          </a:p>
          <a:p>
            <a:pPr lvl="1"/>
            <a:r>
              <a:rPr lang="cs-CZ" sz="2200" dirty="0"/>
              <a:t>C 79 – 70%</a:t>
            </a:r>
          </a:p>
          <a:p>
            <a:pPr lvl="1"/>
            <a:r>
              <a:rPr lang="cs-CZ" sz="2200" dirty="0"/>
              <a:t>D 69 – 60%</a:t>
            </a:r>
          </a:p>
          <a:p>
            <a:pPr lvl="1"/>
            <a:r>
              <a:rPr lang="cs-CZ" sz="2200" dirty="0"/>
              <a:t>E 59 – 50%</a:t>
            </a:r>
          </a:p>
          <a:p>
            <a:r>
              <a:rPr lang="cs-CZ" sz="2200" dirty="0"/>
              <a:t>Nepřipravená rozcvička -10% z dané aktivity</a:t>
            </a:r>
          </a:p>
          <a:p>
            <a:r>
              <a:rPr lang="cs-CZ" sz="2200" dirty="0"/>
              <a:t>Nepřipravený taneční výstup v termínu -10% z dané aktivity</a:t>
            </a:r>
          </a:p>
          <a:p>
            <a:r>
              <a:rPr lang="cs-CZ" sz="2200" dirty="0"/>
              <a:t>Finální známka – součet % dělený počtem aktivit</a:t>
            </a:r>
          </a:p>
          <a:p>
            <a:endParaRPr lang="cs-CZ" dirty="0"/>
          </a:p>
        </p:txBody>
      </p:sp>
    </p:spTree>
    <p:extLst>
      <p:ext uri="{BB962C8B-B14F-4D97-AF65-F5344CB8AC3E}">
        <p14:creationId xmlns:p14="http://schemas.microsoft.com/office/powerpoint/2010/main" val="9571977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6700837" y="1643061"/>
            <a:ext cx="5024437" cy="5024437"/>
          </a:xfrm>
          <a:prstGeom prst="rect">
            <a:avLst/>
          </a:prstGeom>
        </p:spPr>
      </p:pic>
      <p:sp>
        <p:nvSpPr>
          <p:cNvPr id="3" name="Nadpis 2"/>
          <p:cNvSpPr>
            <a:spLocks noGrp="1"/>
          </p:cNvSpPr>
          <p:nvPr>
            <p:ph type="title"/>
          </p:nvPr>
        </p:nvSpPr>
        <p:spPr/>
        <p:txBody>
          <a:bodyPr/>
          <a:lstStyle/>
          <a:p>
            <a:r>
              <a:rPr lang="cs-CZ" dirty="0"/>
              <a:t>Olympijské sporty – moderní gymnastika</a:t>
            </a:r>
          </a:p>
        </p:txBody>
      </p:sp>
      <p:sp>
        <p:nvSpPr>
          <p:cNvPr id="2" name="Zástupný symbol pro obsah 1"/>
          <p:cNvSpPr>
            <a:spLocks noGrp="1"/>
          </p:cNvSpPr>
          <p:nvPr>
            <p:ph idx="1"/>
          </p:nvPr>
        </p:nvSpPr>
        <p:spPr/>
        <p:txBody>
          <a:bodyPr>
            <a:normAutofit/>
          </a:bodyPr>
          <a:lstStyle/>
          <a:p>
            <a:r>
              <a:rPr lang="cs-CZ" sz="2800" dirty="0"/>
              <a:t>ženský sport esteticko-koordinační </a:t>
            </a:r>
            <a:r>
              <a:rPr lang="cs-CZ" sz="2800" b="1" dirty="0"/>
              <a:t>-  kombinuje prvky baletu, gymnastiky, scénického tance a akrobacie</a:t>
            </a:r>
            <a:r>
              <a:rPr lang="cs-CZ" sz="2800" dirty="0"/>
              <a:t>, a to jak s náčiním, tak bez něj. </a:t>
            </a:r>
          </a:p>
          <a:p>
            <a:pPr marL="109728" indent="0">
              <a:buNone/>
            </a:pPr>
            <a:endParaRPr lang="cs-CZ" sz="2800" dirty="0"/>
          </a:p>
          <a:p>
            <a:r>
              <a:rPr lang="cs-CZ" sz="2800" dirty="0"/>
              <a:t>Náčiní -  míč, obruč, kužele, </a:t>
            </a:r>
          </a:p>
          <a:p>
            <a:pPr marL="109728" indent="0">
              <a:buNone/>
            </a:pPr>
            <a:r>
              <a:rPr lang="cs-CZ" sz="2800" dirty="0"/>
              <a:t>		stuha a švihadlo.</a:t>
            </a:r>
          </a:p>
          <a:p>
            <a:pPr marL="109728" indent="0">
              <a:buNone/>
            </a:pPr>
            <a:endParaRPr lang="cs-CZ" sz="2800" dirty="0"/>
          </a:p>
          <a:p>
            <a:pPr marL="109728" indent="0">
              <a:buNone/>
            </a:pPr>
            <a:r>
              <a:rPr lang="cs-CZ" sz="2800" dirty="0"/>
              <a:t>Národní organizace – ČSMG</a:t>
            </a:r>
          </a:p>
          <a:p>
            <a:pPr marL="109728" indent="0">
              <a:buNone/>
            </a:pPr>
            <a:r>
              <a:rPr lang="cs-CZ" sz="2800" dirty="0"/>
              <a:t>Světová organizace - FIG</a:t>
            </a:r>
          </a:p>
        </p:txBody>
      </p:sp>
    </p:spTree>
    <p:extLst>
      <p:ext uri="{BB962C8B-B14F-4D97-AF65-F5344CB8AC3E}">
        <p14:creationId xmlns:p14="http://schemas.microsoft.com/office/powerpoint/2010/main" val="3185442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A1B65B-2DDB-489E-BC88-CA3BBC0CA78A}"/>
              </a:ext>
            </a:extLst>
          </p:cNvPr>
          <p:cNvSpPr>
            <a:spLocks noGrp="1"/>
          </p:cNvSpPr>
          <p:nvPr>
            <p:ph type="title"/>
          </p:nvPr>
        </p:nvSpPr>
        <p:spPr/>
        <p:txBody>
          <a:bodyPr/>
          <a:lstStyle/>
          <a:p>
            <a:pPr algn="ctr"/>
            <a:r>
              <a:rPr lang="cs-CZ" dirty="0"/>
              <a:t>SOUTĚŽNÍ PROGRAM - Mistrovství</a:t>
            </a:r>
          </a:p>
        </p:txBody>
      </p:sp>
      <p:sp>
        <p:nvSpPr>
          <p:cNvPr id="3" name="Zástupný obsah 2">
            <a:extLst>
              <a:ext uri="{FF2B5EF4-FFF2-40B4-BE49-F238E27FC236}">
                <a16:creationId xmlns:a16="http://schemas.microsoft.com/office/drawing/2014/main" id="{E79C123F-F076-4D14-8402-49BEC48DD580}"/>
              </a:ext>
            </a:extLst>
          </p:cNvPr>
          <p:cNvSpPr>
            <a:spLocks noGrp="1"/>
          </p:cNvSpPr>
          <p:nvPr>
            <p:ph idx="1"/>
          </p:nvPr>
        </p:nvSpPr>
        <p:spPr/>
        <p:txBody>
          <a:bodyPr>
            <a:normAutofit/>
          </a:bodyPr>
          <a:lstStyle/>
          <a:p>
            <a:r>
              <a:rPr lang="cs-CZ" dirty="0"/>
              <a:t>Soutěž jednotlivců, společný skladeb a soutěž družstev</a:t>
            </a:r>
          </a:p>
          <a:p>
            <a:pPr marL="0" indent="0">
              <a:buNone/>
            </a:pPr>
            <a:r>
              <a:rPr lang="cs-CZ" b="1" dirty="0"/>
              <a:t>Soutěže jednotlivců</a:t>
            </a:r>
            <a:r>
              <a:rPr lang="cs-CZ" dirty="0"/>
              <a:t>: </a:t>
            </a:r>
          </a:p>
          <a:p>
            <a:pPr>
              <a:buFontTx/>
              <a:buChar char="-"/>
            </a:pPr>
            <a:r>
              <a:rPr lang="cs-CZ" dirty="0"/>
              <a:t>Kvalifikace pro finále víceboje, pořadí družstev, finále v jednotlivých náčiních </a:t>
            </a:r>
          </a:p>
          <a:p>
            <a:pPr>
              <a:buFontTx/>
              <a:buChar char="-"/>
            </a:pPr>
            <a:r>
              <a:rPr lang="cs-CZ" dirty="0"/>
              <a:t>Finále víceboje – 4 náčiní </a:t>
            </a:r>
          </a:p>
          <a:p>
            <a:pPr>
              <a:buFontTx/>
              <a:buChar char="-"/>
            </a:pPr>
            <a:r>
              <a:rPr lang="cs-CZ" dirty="0"/>
              <a:t>Finále jednotlivých náčiní – 4 náčiní</a:t>
            </a:r>
          </a:p>
          <a:p>
            <a:pPr>
              <a:buFontTx/>
              <a:buChar char="-"/>
            </a:pPr>
            <a:endParaRPr lang="cs-CZ" dirty="0"/>
          </a:p>
          <a:p>
            <a:pPr marL="0" indent="0">
              <a:buNone/>
            </a:pPr>
            <a:r>
              <a:rPr lang="cs-CZ" dirty="0"/>
              <a:t>Pořadí týmů - se stanoví součtem 8 nejlepších známek dosažených gymnastkami jednotlivkyněmi v týmu a 2 známek společných skladeb.</a:t>
            </a:r>
          </a:p>
        </p:txBody>
      </p:sp>
    </p:spTree>
    <p:extLst>
      <p:ext uri="{BB962C8B-B14F-4D97-AF65-F5344CB8AC3E}">
        <p14:creationId xmlns:p14="http://schemas.microsoft.com/office/powerpoint/2010/main" val="17121813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20770B-A5E2-495F-9F38-FDE0BB991E00}"/>
              </a:ext>
            </a:extLst>
          </p:cNvPr>
          <p:cNvSpPr>
            <a:spLocks noGrp="1"/>
          </p:cNvSpPr>
          <p:nvPr>
            <p:ph type="title"/>
          </p:nvPr>
        </p:nvSpPr>
        <p:spPr/>
        <p:txBody>
          <a:bodyPr/>
          <a:lstStyle/>
          <a:p>
            <a:pPr algn="ctr"/>
            <a:r>
              <a:rPr lang="cs-CZ" dirty="0"/>
              <a:t>Program jednotlivkyň seniorek a juniorek</a:t>
            </a:r>
          </a:p>
        </p:txBody>
      </p:sp>
      <p:sp>
        <p:nvSpPr>
          <p:cNvPr id="3" name="Zástupný obsah 2">
            <a:extLst>
              <a:ext uri="{FF2B5EF4-FFF2-40B4-BE49-F238E27FC236}">
                <a16:creationId xmlns:a16="http://schemas.microsoft.com/office/drawing/2014/main" id="{360010D3-F27C-49C2-BF54-CC9BB8475E13}"/>
              </a:ext>
            </a:extLst>
          </p:cNvPr>
          <p:cNvSpPr>
            <a:spLocks noGrp="1"/>
          </p:cNvSpPr>
          <p:nvPr>
            <p:ph idx="1"/>
          </p:nvPr>
        </p:nvSpPr>
        <p:spPr/>
        <p:txBody>
          <a:bodyPr/>
          <a:lstStyle/>
          <a:p>
            <a:r>
              <a:rPr lang="cs-CZ" dirty="0"/>
              <a:t>se obvykle skládá ze 4 sestav</a:t>
            </a:r>
          </a:p>
          <a:p>
            <a:pPr marL="0" indent="0">
              <a:buNone/>
            </a:pPr>
            <a:r>
              <a:rPr lang="cs-CZ" dirty="0"/>
              <a:t>Obruč </a:t>
            </a:r>
          </a:p>
          <a:p>
            <a:pPr marL="0" indent="0">
              <a:buNone/>
            </a:pPr>
            <a:r>
              <a:rPr lang="cs-CZ" dirty="0"/>
              <a:t>Míč </a:t>
            </a:r>
          </a:p>
          <a:p>
            <a:pPr marL="0" indent="0">
              <a:buNone/>
            </a:pPr>
            <a:r>
              <a:rPr lang="cs-CZ" dirty="0"/>
              <a:t>Kužele </a:t>
            </a:r>
          </a:p>
          <a:p>
            <a:pPr marL="0" indent="0">
              <a:buNone/>
            </a:pPr>
            <a:r>
              <a:rPr lang="cs-CZ" dirty="0"/>
              <a:t>Stuha</a:t>
            </a:r>
          </a:p>
          <a:p>
            <a:pPr marL="0" indent="0">
              <a:buNone/>
            </a:pPr>
            <a:endParaRPr lang="cs-CZ" dirty="0"/>
          </a:p>
          <a:p>
            <a:pPr marL="0" indent="0">
              <a:buNone/>
            </a:pPr>
            <a:r>
              <a:rPr lang="pl-PL" dirty="0"/>
              <a:t>Délka každé sestavy je od 1’15” to 1’30.”</a:t>
            </a:r>
            <a:endParaRPr lang="cs-CZ" dirty="0"/>
          </a:p>
        </p:txBody>
      </p:sp>
    </p:spTree>
    <p:extLst>
      <p:ext uri="{BB962C8B-B14F-4D97-AF65-F5344CB8AC3E}">
        <p14:creationId xmlns:p14="http://schemas.microsoft.com/office/powerpoint/2010/main" val="14327992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6E1B6B-3721-4758-9B23-69689E9911EC}"/>
              </a:ext>
            </a:extLst>
          </p:cNvPr>
          <p:cNvSpPr>
            <a:spLocks noGrp="1"/>
          </p:cNvSpPr>
          <p:nvPr>
            <p:ph type="title"/>
          </p:nvPr>
        </p:nvSpPr>
        <p:spPr/>
        <p:txBody>
          <a:bodyPr/>
          <a:lstStyle/>
          <a:p>
            <a:pPr algn="ctr"/>
            <a:r>
              <a:rPr lang="cs-CZ" dirty="0"/>
              <a:t>Hodnocení</a:t>
            </a:r>
          </a:p>
        </p:txBody>
      </p:sp>
      <p:sp>
        <p:nvSpPr>
          <p:cNvPr id="3" name="Zástupný obsah 2">
            <a:extLst>
              <a:ext uri="{FF2B5EF4-FFF2-40B4-BE49-F238E27FC236}">
                <a16:creationId xmlns:a16="http://schemas.microsoft.com/office/drawing/2014/main" id="{9A19CD22-C5A4-4F4F-847A-551EC9701B97}"/>
              </a:ext>
            </a:extLst>
          </p:cNvPr>
          <p:cNvSpPr>
            <a:spLocks noGrp="1"/>
          </p:cNvSpPr>
          <p:nvPr>
            <p:ph idx="1"/>
          </p:nvPr>
        </p:nvSpPr>
        <p:spPr/>
        <p:txBody>
          <a:bodyPr/>
          <a:lstStyle/>
          <a:p>
            <a:r>
              <a:rPr lang="cs-CZ" dirty="0"/>
              <a:t>Pro oficiální soutěže FIG, Mistrovství světa a Olympijské hry se každý sbor rozhodčích bude skládat ze 3 skupin: </a:t>
            </a:r>
          </a:p>
          <a:p>
            <a:pPr marL="0" indent="0">
              <a:buNone/>
            </a:pPr>
            <a:r>
              <a:rPr lang="cs-CZ" dirty="0"/>
              <a:t>Panel D (Obtížnost) - </a:t>
            </a:r>
            <a:r>
              <a:rPr lang="pl-PL" dirty="0"/>
              <a:t>4 rozhodčí rozdělené do 2 podskupin</a:t>
            </a:r>
            <a:endParaRPr lang="cs-CZ" dirty="0"/>
          </a:p>
          <a:p>
            <a:pPr marL="0" indent="0">
              <a:buNone/>
            </a:pPr>
            <a:r>
              <a:rPr lang="cs-CZ" dirty="0"/>
              <a:t>Panel A (Artistika) - 4 rozhodčí</a:t>
            </a:r>
          </a:p>
          <a:p>
            <a:pPr marL="0" indent="0">
              <a:buNone/>
            </a:pPr>
            <a:r>
              <a:rPr lang="cs-CZ" dirty="0"/>
              <a:t>Panel E (Provedení) - 4 rozhodčí</a:t>
            </a:r>
          </a:p>
        </p:txBody>
      </p:sp>
    </p:spTree>
    <p:extLst>
      <p:ext uri="{BB962C8B-B14F-4D97-AF65-F5344CB8AC3E}">
        <p14:creationId xmlns:p14="http://schemas.microsoft.com/office/powerpoint/2010/main" val="6090897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8D2AEE-1065-4400-82D1-FC6EE4904BAC}"/>
              </a:ext>
            </a:extLst>
          </p:cNvPr>
          <p:cNvSpPr>
            <a:spLocks noGrp="1"/>
          </p:cNvSpPr>
          <p:nvPr>
            <p:ph type="title"/>
          </p:nvPr>
        </p:nvSpPr>
        <p:spPr/>
        <p:txBody>
          <a:bodyPr/>
          <a:lstStyle/>
          <a:p>
            <a:pPr algn="ctr"/>
            <a:r>
              <a:rPr lang="cs-CZ" dirty="0"/>
              <a:t>Společné skladby</a:t>
            </a:r>
          </a:p>
        </p:txBody>
      </p:sp>
      <p:sp>
        <p:nvSpPr>
          <p:cNvPr id="3" name="Zástupný obsah 2">
            <a:extLst>
              <a:ext uri="{FF2B5EF4-FFF2-40B4-BE49-F238E27FC236}">
                <a16:creationId xmlns:a16="http://schemas.microsoft.com/office/drawing/2014/main" id="{7E209D3B-25B1-43AC-9C28-8AB82FB7554D}"/>
              </a:ext>
            </a:extLst>
          </p:cNvPr>
          <p:cNvSpPr>
            <a:spLocks noGrp="1"/>
          </p:cNvSpPr>
          <p:nvPr>
            <p:ph idx="1"/>
          </p:nvPr>
        </p:nvSpPr>
        <p:spPr/>
        <p:txBody>
          <a:bodyPr/>
          <a:lstStyle/>
          <a:p>
            <a:r>
              <a:rPr lang="cs-CZ" dirty="0"/>
              <a:t>Soutěžní program pro společné skladby seniorek se skládá ze 2 sestav, každé s jiným typem náčiní</a:t>
            </a:r>
          </a:p>
          <a:p>
            <a:r>
              <a:rPr lang="cs-CZ" dirty="0"/>
              <a:t>Sestava s jedním typem náčiní (5) - Sestava se dvěma typy náčiní (3+2)</a:t>
            </a:r>
          </a:p>
          <a:p>
            <a:endParaRPr lang="cs-CZ" dirty="0"/>
          </a:p>
          <a:p>
            <a:r>
              <a:rPr lang="cs-CZ" dirty="0"/>
              <a:t>Soutěžní program pro společné skladby juniorek se obvykle skládá ze 2 sestav s jedním druhem náčiní.</a:t>
            </a:r>
          </a:p>
          <a:p>
            <a:endParaRPr lang="cs-CZ" dirty="0"/>
          </a:p>
          <a:p>
            <a:r>
              <a:rPr lang="cs-CZ" dirty="0"/>
              <a:t>Délka každé sestavy pro seniorky i juniorky je od 2´15“ do 2´30“.</a:t>
            </a:r>
          </a:p>
          <a:p>
            <a:r>
              <a:rPr lang="cs-CZ" dirty="0"/>
              <a:t>5-6 gymnastek (5+1 náhradnice)</a:t>
            </a:r>
          </a:p>
        </p:txBody>
      </p:sp>
    </p:spTree>
    <p:extLst>
      <p:ext uri="{BB962C8B-B14F-4D97-AF65-F5344CB8AC3E}">
        <p14:creationId xmlns:p14="http://schemas.microsoft.com/office/powerpoint/2010/main" val="41439686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r>
              <a:rPr lang="cs-CZ" dirty="0"/>
              <a:t>Soutěžní program v ČR</a:t>
            </a:r>
          </a:p>
        </p:txBody>
      </p:sp>
      <p:sp>
        <p:nvSpPr>
          <p:cNvPr id="2" name="Zástupný symbol pro obsah 1"/>
          <p:cNvSpPr>
            <a:spLocks noGrp="1"/>
          </p:cNvSpPr>
          <p:nvPr>
            <p:ph idx="1"/>
          </p:nvPr>
        </p:nvSpPr>
        <p:spPr/>
        <p:txBody>
          <a:bodyPr>
            <a:normAutofit/>
          </a:bodyPr>
          <a:lstStyle/>
          <a:p>
            <a:r>
              <a:rPr lang="cs-CZ" dirty="0"/>
              <a:t>Tři úrovně (něco jako 1., 2. a 3. liga) pro soutěž jednotlivkyň a dvě úrovně (výkonnostní stupně) pro společné skladby. </a:t>
            </a:r>
          </a:p>
          <a:p>
            <a:pPr fontAlgn="base"/>
            <a:endParaRPr lang="cs-CZ" b="1" dirty="0"/>
          </a:p>
          <a:p>
            <a:pPr fontAlgn="base"/>
            <a:r>
              <a:rPr lang="cs-CZ" b="1" dirty="0"/>
              <a:t>Jednotlivkyně:</a:t>
            </a:r>
            <a:endParaRPr lang="cs-CZ" dirty="0"/>
          </a:p>
          <a:p>
            <a:pPr fontAlgn="base"/>
            <a:r>
              <a:rPr lang="cs-CZ" u="sng" dirty="0"/>
              <a:t>základní program</a:t>
            </a:r>
            <a:r>
              <a:rPr lang="cs-CZ" dirty="0"/>
              <a:t> – pouze národní pro ČR </a:t>
            </a:r>
          </a:p>
          <a:p>
            <a:pPr lvl="1" fontAlgn="base"/>
            <a:r>
              <a:rPr lang="cs-CZ" dirty="0"/>
              <a:t>jedná se o pouze povinné sestavy</a:t>
            </a:r>
          </a:p>
          <a:p>
            <a:pPr lvl="1" fontAlgn="base"/>
            <a:r>
              <a:rPr lang="cs-CZ" dirty="0"/>
              <a:t>v rámci tohoto stupně se závodnice dále dělí do kategorií dle věku (0.-4. kategorie)</a:t>
            </a:r>
          </a:p>
          <a:p>
            <a:pPr lvl="1" fontAlgn="base"/>
            <a:r>
              <a:rPr lang="cs-CZ" dirty="0"/>
              <a:t>pro každou kategorii je přímo stanovené náčiní a vypsané popisy sestavy gymnastickým názvoslovím a daná povinná hudba</a:t>
            </a:r>
          </a:p>
          <a:p>
            <a:endParaRPr lang="cs-CZ" dirty="0"/>
          </a:p>
        </p:txBody>
      </p:sp>
    </p:spTree>
    <p:extLst>
      <p:ext uri="{BB962C8B-B14F-4D97-AF65-F5344CB8AC3E}">
        <p14:creationId xmlns:p14="http://schemas.microsoft.com/office/powerpoint/2010/main" val="10922035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r>
              <a:rPr lang="cs-CZ" dirty="0"/>
              <a:t>Soutěžní program v ČR</a:t>
            </a:r>
          </a:p>
        </p:txBody>
      </p:sp>
      <p:sp>
        <p:nvSpPr>
          <p:cNvPr id="2" name="Zástupný symbol pro obsah 1"/>
          <p:cNvSpPr>
            <a:spLocks noGrp="1"/>
          </p:cNvSpPr>
          <p:nvPr>
            <p:ph idx="1"/>
          </p:nvPr>
        </p:nvSpPr>
        <p:spPr/>
        <p:txBody>
          <a:bodyPr>
            <a:normAutofit fontScale="92500" lnSpcReduction="20000"/>
          </a:bodyPr>
          <a:lstStyle/>
          <a:p>
            <a:pPr fontAlgn="base"/>
            <a:r>
              <a:rPr lang="cs-CZ" b="1" dirty="0"/>
              <a:t>Jednotlivkyně:</a:t>
            </a:r>
            <a:endParaRPr lang="cs-CZ" dirty="0"/>
          </a:p>
          <a:p>
            <a:pPr fontAlgn="base"/>
            <a:r>
              <a:rPr lang="cs-CZ" u="sng" dirty="0"/>
              <a:t>kombinovaný program</a:t>
            </a:r>
            <a:r>
              <a:rPr lang="cs-CZ" dirty="0"/>
              <a:t> – pouze národní pro ČR </a:t>
            </a:r>
          </a:p>
          <a:p>
            <a:pPr fontAlgn="base"/>
            <a:r>
              <a:rPr lang="cs-CZ" dirty="0"/>
              <a:t>kombinace jedné povinné sestavy a jedné volné sestavy</a:t>
            </a:r>
          </a:p>
          <a:p>
            <a:pPr fontAlgn="base"/>
            <a:r>
              <a:rPr lang="cs-CZ" dirty="0"/>
              <a:t>pro každou kategorii je přímo stanovené náčiní a vypsané popisy sestavy gymnastickým názvoslovím a daná povinná hudba pro povinnou sestavu</a:t>
            </a:r>
          </a:p>
          <a:p>
            <a:pPr fontAlgn="base"/>
            <a:r>
              <a:rPr lang="cs-CZ" dirty="0"/>
              <a:t>v rámci tohoto stupně se závodnice dále dělí do kategorií dle věku a výkonnostní třídy</a:t>
            </a:r>
          </a:p>
          <a:p>
            <a:pPr fontAlgn="base"/>
            <a:r>
              <a:rPr lang="cs-CZ" dirty="0"/>
              <a:t>kombinovaný program využívá tabulek prvků z mezinárodních pravidel FIG, ale pro tuto výkonnostní úroveň je povoleno využívat jen prvky hodnoty A </a:t>
            </a:r>
            <a:r>
              <a:rPr lang="cs-CZ" dirty="0" err="1"/>
              <a:t>a</a:t>
            </a:r>
            <a:r>
              <a:rPr lang="cs-CZ" dirty="0"/>
              <a:t> B</a:t>
            </a:r>
          </a:p>
          <a:p>
            <a:pPr fontAlgn="base"/>
            <a:r>
              <a:rPr lang="cs-CZ" dirty="0"/>
              <a:t>prvky jsou rozděleny do kategorií (skoky, rotace a rovnováhy)</a:t>
            </a:r>
          </a:p>
        </p:txBody>
      </p:sp>
    </p:spTree>
    <p:extLst>
      <p:ext uri="{BB962C8B-B14F-4D97-AF65-F5344CB8AC3E}">
        <p14:creationId xmlns:p14="http://schemas.microsoft.com/office/powerpoint/2010/main" val="25767716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r>
              <a:rPr lang="cs-CZ" dirty="0"/>
              <a:t>Soutěžní program v ČR</a:t>
            </a:r>
          </a:p>
        </p:txBody>
      </p:sp>
      <p:sp>
        <p:nvSpPr>
          <p:cNvPr id="2" name="Zástupný symbol pro obsah 1"/>
          <p:cNvSpPr>
            <a:spLocks noGrp="1"/>
          </p:cNvSpPr>
          <p:nvPr>
            <p:ph idx="1"/>
          </p:nvPr>
        </p:nvSpPr>
        <p:spPr/>
        <p:txBody>
          <a:bodyPr>
            <a:normAutofit/>
          </a:bodyPr>
          <a:lstStyle/>
          <a:p>
            <a:pPr fontAlgn="base"/>
            <a:r>
              <a:rPr lang="cs-CZ" b="1" dirty="0"/>
              <a:t>Jednotlivkyně:</a:t>
            </a:r>
            <a:endParaRPr lang="cs-CZ" dirty="0"/>
          </a:p>
          <a:p>
            <a:pPr fontAlgn="base"/>
            <a:r>
              <a:rPr lang="cs-CZ" u="sng" dirty="0"/>
              <a:t>volný program</a:t>
            </a:r>
            <a:r>
              <a:rPr lang="cs-CZ" dirty="0"/>
              <a:t> – jedná se o pouze volné sestavy </a:t>
            </a:r>
          </a:p>
          <a:p>
            <a:pPr fontAlgn="base"/>
            <a:r>
              <a:rPr lang="cs-CZ" dirty="0"/>
              <a:t>závodnice se dále dělí do kategorií dle věku (naděje nejmladší, naděje mladší, naděje starší, juniorky a seniorky)</a:t>
            </a:r>
          </a:p>
          <a:p>
            <a:pPr fontAlgn="base"/>
            <a:r>
              <a:rPr lang="cs-CZ" dirty="0"/>
              <a:t>juniorky a seniorky se mohou účastnit zahraničních závodů, mistrovství a olympiád - jsou řízeny mezinárodními pravidly</a:t>
            </a:r>
          </a:p>
          <a:p>
            <a:pPr fontAlgn="base"/>
            <a:r>
              <a:rPr lang="cs-CZ" dirty="0"/>
              <a:t>pro sestavy lze použít libovolnou hudební nahrávku v délce 1:15-1:30</a:t>
            </a:r>
          </a:p>
          <a:p>
            <a:pPr fontAlgn="base"/>
            <a:r>
              <a:rPr lang="cs-CZ" dirty="0"/>
              <a:t>v každé sestavě musí být přesný počet prvků, jejichž poměr se liší dle náčiní (skoky, rotace a rovnováhy) </a:t>
            </a:r>
          </a:p>
        </p:txBody>
      </p:sp>
    </p:spTree>
    <p:extLst>
      <p:ext uri="{BB962C8B-B14F-4D97-AF65-F5344CB8AC3E}">
        <p14:creationId xmlns:p14="http://schemas.microsoft.com/office/powerpoint/2010/main" val="41033371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r>
              <a:rPr lang="cs-CZ" dirty="0"/>
              <a:t>Společné skladby</a:t>
            </a:r>
          </a:p>
        </p:txBody>
      </p:sp>
      <p:sp>
        <p:nvSpPr>
          <p:cNvPr id="2" name="Zástupný symbol pro obsah 1"/>
          <p:cNvSpPr>
            <a:spLocks noGrp="1"/>
          </p:cNvSpPr>
          <p:nvPr>
            <p:ph idx="1"/>
          </p:nvPr>
        </p:nvSpPr>
        <p:spPr/>
        <p:txBody>
          <a:bodyPr>
            <a:normAutofit/>
          </a:bodyPr>
          <a:lstStyle/>
          <a:p>
            <a:r>
              <a:rPr lang="cs-CZ" dirty="0"/>
              <a:t>V ČR rozděleny - dvě linie A </a:t>
            </a:r>
            <a:r>
              <a:rPr lang="cs-CZ" dirty="0" err="1"/>
              <a:t>a</a:t>
            </a:r>
            <a:r>
              <a:rPr lang="cs-CZ" dirty="0"/>
              <a:t> B.</a:t>
            </a:r>
          </a:p>
          <a:p>
            <a:r>
              <a:rPr lang="cs-CZ" dirty="0"/>
              <a:t>Linie B je především pro závodnice základního a kombinovaného programu. Počet gymnastek v družstvu je 4–6. </a:t>
            </a:r>
          </a:p>
          <a:p>
            <a:r>
              <a:rPr lang="cs-CZ" dirty="0"/>
              <a:t>Linie A je pro závodnice volného programu. Počet gymnastek je 4–6 pro mladší kategorie, pro kategorie naděje starší, juniorky a seniorky je určen počet členek družstva na 5. Povolena je jedna náhradnice. Obtížnost těchto sestav se řídí dle pravidel pro volný program. V rámci tohoto stupně se závodnice dále dělí do kategorií dle věku.</a:t>
            </a:r>
          </a:p>
          <a:p>
            <a:endParaRPr lang="cs-CZ" dirty="0"/>
          </a:p>
        </p:txBody>
      </p:sp>
    </p:spTree>
    <p:extLst>
      <p:ext uri="{BB962C8B-B14F-4D97-AF65-F5344CB8AC3E}">
        <p14:creationId xmlns:p14="http://schemas.microsoft.com/office/powerpoint/2010/main" val="13855323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42020" t="43359" r="20973" b="23828"/>
          <a:stretch/>
        </p:blipFill>
        <p:spPr>
          <a:xfrm>
            <a:off x="828675" y="985837"/>
            <a:ext cx="10398836" cy="5184000"/>
          </a:xfrm>
          <a:prstGeom prst="rect">
            <a:avLst/>
          </a:prstGeom>
        </p:spPr>
      </p:pic>
    </p:spTree>
    <p:extLst>
      <p:ext uri="{BB962C8B-B14F-4D97-AF65-F5344CB8AC3E}">
        <p14:creationId xmlns:p14="http://schemas.microsoft.com/office/powerpoint/2010/main" val="1100286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r>
              <a:rPr lang="cs-CZ" dirty="0"/>
              <a:t>Studijní materiály předmětu</a:t>
            </a:r>
          </a:p>
        </p:txBody>
      </p:sp>
      <p:sp>
        <p:nvSpPr>
          <p:cNvPr id="2" name="Zástupný symbol pro obsah 1"/>
          <p:cNvSpPr>
            <a:spLocks noGrp="1"/>
          </p:cNvSpPr>
          <p:nvPr>
            <p:ph idx="1"/>
          </p:nvPr>
        </p:nvSpPr>
        <p:spPr/>
        <p:txBody>
          <a:bodyPr>
            <a:normAutofit/>
          </a:bodyPr>
          <a:lstStyle/>
          <a:p>
            <a:r>
              <a:rPr lang="cs-CZ" dirty="0">
                <a:hlinkClick r:id="rId2"/>
              </a:rPr>
              <a:t>https://www.fsps.muni.cz/impact/didaktika-gymnastiky-a-tance/uvod/</a:t>
            </a:r>
            <a:endParaRPr lang="cs-CZ" dirty="0"/>
          </a:p>
          <a:p>
            <a:r>
              <a:rPr lang="cs-CZ" u="sng" dirty="0">
                <a:hlinkClick r:id="rId3"/>
              </a:rPr>
              <a:t>http://www.fsps.muni.cz/impact/aktualni-formy-a-metody-gymnastickych-disciplin-a-tancu/</a:t>
            </a:r>
            <a:endParaRPr lang="cs-CZ" dirty="0"/>
          </a:p>
          <a:p>
            <a:r>
              <a:rPr lang="cs-CZ" u="sng" dirty="0">
                <a:hlinkClick r:id="rId4"/>
              </a:rPr>
              <a:t>http://www.fsps.muni.cz/impact/gymnasticka-priprava/</a:t>
            </a:r>
            <a:endParaRPr lang="cs-CZ" dirty="0"/>
          </a:p>
          <a:p>
            <a:r>
              <a:rPr lang="cs-CZ" u="sng" dirty="0">
                <a:hlinkClick r:id="rId5"/>
              </a:rPr>
              <a:t>http://www.fsps.muni.cz/impact/rytmicka-gymnastika-a-tance/</a:t>
            </a:r>
            <a:endParaRPr lang="cs-CZ" dirty="0"/>
          </a:p>
          <a:p>
            <a:r>
              <a:rPr lang="cs-CZ" u="sng" dirty="0">
                <a:hlinkClick r:id="rId6"/>
              </a:rPr>
              <a:t>http://is.muni.cz/elportal/katalog/FSpS/bp2006</a:t>
            </a:r>
            <a:endParaRPr lang="cs-CZ" dirty="0"/>
          </a:p>
          <a:p>
            <a:r>
              <a:rPr lang="cs-CZ" u="sng" dirty="0">
                <a:hlinkClick r:id="rId7"/>
              </a:rPr>
              <a:t>http://is.muni.cz/do/1499/el/estud/fsps/ps09/tanec/web/index.html</a:t>
            </a:r>
            <a:endParaRPr lang="cs-CZ" dirty="0"/>
          </a:p>
          <a:p>
            <a:r>
              <a:rPr lang="cs-CZ" u="sng" dirty="0">
                <a:hlinkClick r:id="rId8"/>
              </a:rPr>
              <a:t>http://www.fsps.muni.cz/sdetmivpohode/kurzy/gymnastika/</a:t>
            </a:r>
            <a:endParaRPr lang="cs-CZ" dirty="0"/>
          </a:p>
        </p:txBody>
      </p:sp>
    </p:spTree>
    <p:extLst>
      <p:ext uri="{BB962C8B-B14F-4D97-AF65-F5344CB8AC3E}">
        <p14:creationId xmlns:p14="http://schemas.microsoft.com/office/powerpoint/2010/main" val="15488803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4294967295"/>
          </p:nvPr>
        </p:nvPicPr>
        <p:blipFill rotWithShape="1">
          <a:blip r:embed="rId2"/>
          <a:srcRect l="35453" t="24614" r="13481" b="16575"/>
          <a:stretch/>
        </p:blipFill>
        <p:spPr>
          <a:xfrm>
            <a:off x="0" y="0"/>
            <a:ext cx="10452100" cy="6767513"/>
          </a:xfrm>
          <a:prstGeom prst="rect">
            <a:avLst/>
          </a:prstGeom>
        </p:spPr>
      </p:pic>
    </p:spTree>
    <p:extLst>
      <p:ext uri="{BB962C8B-B14F-4D97-AF65-F5344CB8AC3E}">
        <p14:creationId xmlns:p14="http://schemas.microsoft.com/office/powerpoint/2010/main" val="36759039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édium 1" title="Linoy Ashram (ISR) - 2020 European Champion, all-around">
            <a:hlinkClick r:id="" action="ppaction://media"/>
            <a:extLst>
              <a:ext uri="{FF2B5EF4-FFF2-40B4-BE49-F238E27FC236}">
                <a16:creationId xmlns:a16="http://schemas.microsoft.com/office/drawing/2014/main" id="{E4A1B041-8795-4B92-9559-0F10BA73222F}"/>
              </a:ext>
            </a:extLst>
          </p:cNvPr>
          <p:cNvPicPr>
            <a:picLocks noRot="1" noChangeAspect="1"/>
          </p:cNvPicPr>
          <p:nvPr>
            <a:videoFile r:link="rId1"/>
          </p:nvPr>
        </p:nvPicPr>
        <p:blipFill>
          <a:blip r:embed="rId3"/>
          <a:stretch>
            <a:fillRect/>
          </a:stretch>
        </p:blipFill>
        <p:spPr>
          <a:xfrm>
            <a:off x="705173" y="383183"/>
            <a:ext cx="10787804" cy="6095109"/>
          </a:xfrm>
          <a:prstGeom prst="rect">
            <a:avLst/>
          </a:prstGeom>
        </p:spPr>
      </p:pic>
    </p:spTree>
    <p:extLst>
      <p:ext uri="{BB962C8B-B14F-4D97-AF65-F5344CB8AC3E}">
        <p14:creationId xmlns:p14="http://schemas.microsoft.com/office/powerpoint/2010/main" val="282597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édium 1" title="Rhythmic Gymnastics - Group All-Around | FINAL - Highlights | Olympic Games - Tokyo 2020">
            <a:hlinkClick r:id="" action="ppaction://media"/>
            <a:extLst>
              <a:ext uri="{FF2B5EF4-FFF2-40B4-BE49-F238E27FC236}">
                <a16:creationId xmlns:a16="http://schemas.microsoft.com/office/drawing/2014/main" id="{CE126B04-42E4-43E7-873A-D817147085FC}"/>
              </a:ext>
            </a:extLst>
          </p:cNvPr>
          <p:cNvPicPr>
            <a:picLocks noRot="1" noChangeAspect="1"/>
          </p:cNvPicPr>
          <p:nvPr>
            <a:videoFile r:link="rId1"/>
          </p:nvPr>
        </p:nvPicPr>
        <p:blipFill>
          <a:blip r:embed="rId3"/>
          <a:stretch>
            <a:fillRect/>
          </a:stretch>
        </p:blipFill>
        <p:spPr>
          <a:xfrm>
            <a:off x="937647" y="514530"/>
            <a:ext cx="10294738" cy="5816528"/>
          </a:xfrm>
          <a:prstGeom prst="rect">
            <a:avLst/>
          </a:prstGeom>
        </p:spPr>
      </p:pic>
    </p:spTree>
    <p:extLst>
      <p:ext uri="{BB962C8B-B14F-4D97-AF65-F5344CB8AC3E}">
        <p14:creationId xmlns:p14="http://schemas.microsoft.com/office/powerpoint/2010/main" val="282456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Olympijské sporty – skoky na trampolíně </a:t>
            </a:r>
          </a:p>
        </p:txBody>
      </p:sp>
      <p:sp>
        <p:nvSpPr>
          <p:cNvPr id="2" name="Zástupný symbol pro obsah 1"/>
          <p:cNvSpPr>
            <a:spLocks noGrp="1"/>
          </p:cNvSpPr>
          <p:nvPr>
            <p:ph idx="1"/>
          </p:nvPr>
        </p:nvSpPr>
        <p:spPr/>
        <p:txBody>
          <a:bodyPr>
            <a:normAutofit/>
          </a:bodyPr>
          <a:lstStyle/>
          <a:p>
            <a:r>
              <a:rPr lang="cs-CZ" dirty="0"/>
              <a:t>Od roku 2000 jsou skoky na trampolíně součástí olympijských her jako třetí gymnastický sport.</a:t>
            </a:r>
          </a:p>
          <a:p>
            <a:r>
              <a:rPr lang="cs-CZ" dirty="0"/>
              <a:t>Jednotliví závodníci předvádějí akrobatické prvky, prováděné v poloze skrčmo, schylmo, toporně, a to v podobě jednoduchých skoků či složitějších kombinací, jednoduchých i vícenásobných salt vpřed, vzad a vrutů ve výšce až 7 metrů. </a:t>
            </a:r>
          </a:p>
          <a:p>
            <a:r>
              <a:rPr lang="cs-CZ" dirty="0"/>
              <a:t>Rozměry trampolíny 3 x 5 m, výška 1,1 m. </a:t>
            </a:r>
          </a:p>
          <a:p>
            <a:r>
              <a:rPr lang="cs-CZ" dirty="0"/>
              <a:t>Soutěží se v povinných a volných sestavách v kategoriích žen a mužů</a:t>
            </a:r>
          </a:p>
          <a:p>
            <a:pPr lvl="1"/>
            <a:r>
              <a:rPr lang="cs-CZ" dirty="0"/>
              <a:t>v jednotlivcích, synchronních dvojicích a družstvech. </a:t>
            </a:r>
          </a:p>
        </p:txBody>
      </p:sp>
    </p:spTree>
    <p:extLst>
      <p:ext uri="{BB962C8B-B14F-4D97-AF65-F5344CB8AC3E}">
        <p14:creationId xmlns:p14="http://schemas.microsoft.com/office/powerpoint/2010/main" val="38345279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r>
              <a:rPr lang="cs-CZ" dirty="0"/>
              <a:t>Skoky na trampolíně</a:t>
            </a:r>
          </a:p>
        </p:txBody>
      </p:sp>
      <p:sp>
        <p:nvSpPr>
          <p:cNvPr id="2" name="Zástupný symbol pro obsah 1"/>
          <p:cNvSpPr>
            <a:spLocks noGrp="1"/>
          </p:cNvSpPr>
          <p:nvPr>
            <p:ph idx="1"/>
          </p:nvPr>
        </p:nvSpPr>
        <p:spPr/>
        <p:txBody>
          <a:bodyPr/>
          <a:lstStyle/>
          <a:p>
            <a:r>
              <a:rPr lang="cs-CZ" dirty="0"/>
              <a:t>Sestavy jsou složeny z deseti akrobatických prvků. </a:t>
            </a:r>
          </a:p>
          <a:p>
            <a:r>
              <a:rPr lang="cs-CZ" dirty="0"/>
              <a:t>Povinné sestavy obsahují deset prvků, které jsou určeny pořádající asociací. </a:t>
            </a:r>
          </a:p>
          <a:p>
            <a:r>
              <a:rPr lang="cs-CZ" dirty="0"/>
              <a:t>Ve volných sestavách se prvky nesmí opakovat. </a:t>
            </a:r>
          </a:p>
          <a:p>
            <a:r>
              <a:rPr lang="cs-CZ" dirty="0"/>
              <a:t>Tato sportovní disciplína je charakteristická skupinou skoků, a to skoky přímými (bez rotace), skoky se saltovou rotací (podél osy příčné), skoky s </a:t>
            </a:r>
            <a:r>
              <a:rPr lang="cs-CZ" dirty="0" err="1"/>
              <a:t>vrutovou</a:t>
            </a:r>
            <a:r>
              <a:rPr lang="cs-CZ" dirty="0"/>
              <a:t> rotací (podél osy svislé) a skoky s kombinovanou rotací (kombinace saltových a </a:t>
            </a:r>
            <a:r>
              <a:rPr lang="cs-CZ" dirty="0" err="1"/>
              <a:t>vrutových</a:t>
            </a:r>
            <a:r>
              <a:rPr lang="cs-CZ" dirty="0"/>
              <a:t> rotací).</a:t>
            </a:r>
          </a:p>
          <a:p>
            <a:endParaRPr lang="cs-CZ" dirty="0"/>
          </a:p>
        </p:txBody>
      </p:sp>
    </p:spTree>
    <p:extLst>
      <p:ext uri="{BB962C8B-B14F-4D97-AF65-F5344CB8AC3E}">
        <p14:creationId xmlns:p14="http://schemas.microsoft.com/office/powerpoint/2010/main" val="7630369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r>
              <a:rPr lang="cs-CZ" dirty="0"/>
              <a:t>Hodnocení</a:t>
            </a:r>
          </a:p>
        </p:txBody>
      </p:sp>
      <p:sp>
        <p:nvSpPr>
          <p:cNvPr id="2" name="Zástupný symbol pro obsah 1"/>
          <p:cNvSpPr>
            <a:spLocks noGrp="1"/>
          </p:cNvSpPr>
          <p:nvPr>
            <p:ph idx="1"/>
          </p:nvPr>
        </p:nvSpPr>
        <p:spPr/>
        <p:txBody>
          <a:bodyPr>
            <a:normAutofit fontScale="92500" lnSpcReduction="10000"/>
          </a:bodyPr>
          <a:lstStyle/>
          <a:p>
            <a:r>
              <a:rPr lang="cs-CZ" dirty="0"/>
              <a:t>Hodnocení skoků na trampolíně - posuzování obtížnosti a kvality provedení jednotlivých prvků v sestavách. </a:t>
            </a:r>
          </a:p>
          <a:p>
            <a:r>
              <a:rPr lang="cs-CZ" dirty="0"/>
              <a:t>Pravidla přitom mají vést skokany k tomu, aby na závodech zařazovali jen takové prvky, které mají bezpečně zvládnuté z tréninku.</a:t>
            </a:r>
          </a:p>
          <a:p>
            <a:r>
              <a:rPr lang="cs-CZ" dirty="0"/>
              <a:t>Provedení sestav jednotlivců hodnotí 5 rozhodčích, provedení sestav synchronních dvojic 6 rozhodčích (3 pro každou trampolínu). Maximální známka je 10 bodů. V každém předvedeném prvku může rozhodčí za chyby a nedostatky v provedení a jistotě skoku udělit srážku 0,1–0,5 bodu. Nejvyšší a nejnižší známka rozhodčího provedení se škrtá, ostatní se sečtou.</a:t>
            </a:r>
          </a:p>
          <a:p>
            <a:r>
              <a:rPr lang="cs-CZ" dirty="0"/>
              <a:t>Při soutěži synchronních dvojic cvičí synchronní dvojice žen nebo synchronní dvojice mužů na dvou trampolínách shodné sestavy ve shodném rytmu.</a:t>
            </a:r>
          </a:p>
        </p:txBody>
      </p:sp>
    </p:spTree>
    <p:extLst>
      <p:ext uri="{BB962C8B-B14F-4D97-AF65-F5344CB8AC3E}">
        <p14:creationId xmlns:p14="http://schemas.microsoft.com/office/powerpoint/2010/main" val="3024078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r>
              <a:rPr lang="cs-CZ" dirty="0"/>
              <a:t>Hodnocení</a:t>
            </a:r>
          </a:p>
        </p:txBody>
      </p:sp>
      <p:sp>
        <p:nvSpPr>
          <p:cNvPr id="2" name="Zástupný symbol pro obsah 1"/>
          <p:cNvSpPr>
            <a:spLocks noGrp="1"/>
          </p:cNvSpPr>
          <p:nvPr>
            <p:ph idx="1"/>
          </p:nvPr>
        </p:nvSpPr>
        <p:spPr/>
        <p:txBody>
          <a:bodyPr/>
          <a:lstStyle/>
          <a:p>
            <a:r>
              <a:rPr lang="cs-CZ" dirty="0"/>
              <a:t>Mezinárodní federace skoků na trampolíně vydala oficiální mezinárodní číselný systém označení jednotlivých prvků:</a:t>
            </a:r>
          </a:p>
          <a:p>
            <a:r>
              <a:rPr lang="cs-CZ" dirty="0"/>
              <a:t>první číslo – záznam počtu čtvrtin salta (90 stupňů)</a:t>
            </a:r>
          </a:p>
          <a:p>
            <a:r>
              <a:rPr lang="cs-CZ" dirty="0"/>
              <a:t>druhé číslo – záznam počtu půlvrutů (180 stupňů) v prvním saltu</a:t>
            </a:r>
          </a:p>
          <a:p>
            <a:r>
              <a:rPr lang="cs-CZ" dirty="0"/>
              <a:t>třetí číslo – záznam počtu půlvrutů ve druhém saltu</a:t>
            </a:r>
          </a:p>
          <a:p>
            <a:r>
              <a:rPr lang="cs-CZ" dirty="0"/>
              <a:t>čtvrté číslo – záznam počtu půlvrutů ve třetím saltu</a:t>
            </a:r>
          </a:p>
          <a:p>
            <a:r>
              <a:rPr lang="cs-CZ" dirty="0"/>
              <a:t>Další možná čísla vypovídají o počtu půlvrutů v následujících saltech prvku. Poslední symbol uvedený za číslem znázorňuje zaujatou polohu těla: skrčmo, schylmo nebo toporně.</a:t>
            </a:r>
          </a:p>
          <a:p>
            <a:endParaRPr lang="cs-CZ" dirty="0"/>
          </a:p>
        </p:txBody>
      </p:sp>
    </p:spTree>
    <p:extLst>
      <p:ext uri="{BB962C8B-B14F-4D97-AF65-F5344CB8AC3E}">
        <p14:creationId xmlns:p14="http://schemas.microsoft.com/office/powerpoint/2010/main" val="16290108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édium 1" title="Women's Trampoline Individual Final | Rio 2016 Replay">
            <a:hlinkClick r:id="" action="ppaction://media"/>
            <a:extLst>
              <a:ext uri="{FF2B5EF4-FFF2-40B4-BE49-F238E27FC236}">
                <a16:creationId xmlns:a16="http://schemas.microsoft.com/office/drawing/2014/main" id="{0F7FFE24-D0F1-404D-B1CA-1FEC24F442F8}"/>
              </a:ext>
            </a:extLst>
          </p:cNvPr>
          <p:cNvPicPr>
            <a:picLocks noRot="1" noChangeAspect="1"/>
          </p:cNvPicPr>
          <p:nvPr>
            <a:videoFile r:link="rId1"/>
          </p:nvPr>
        </p:nvPicPr>
        <p:blipFill>
          <a:blip r:embed="rId3"/>
          <a:stretch>
            <a:fillRect/>
          </a:stretch>
        </p:blipFill>
        <p:spPr>
          <a:xfrm>
            <a:off x="1139125" y="621069"/>
            <a:ext cx="9926665" cy="5608565"/>
          </a:xfrm>
          <a:prstGeom prst="rect">
            <a:avLst/>
          </a:prstGeom>
        </p:spPr>
      </p:pic>
    </p:spTree>
    <p:extLst>
      <p:ext uri="{BB962C8B-B14F-4D97-AF65-F5344CB8AC3E}">
        <p14:creationId xmlns:p14="http://schemas.microsoft.com/office/powerpoint/2010/main" val="398260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édium 1" title="2019 Synchro Trampoline World Championships (Female)">
            <a:hlinkClick r:id="" action="ppaction://media"/>
            <a:extLst>
              <a:ext uri="{FF2B5EF4-FFF2-40B4-BE49-F238E27FC236}">
                <a16:creationId xmlns:a16="http://schemas.microsoft.com/office/drawing/2014/main" id="{DC6C9A77-CDB3-42DF-B334-13FFBE46CD9D}"/>
              </a:ext>
            </a:extLst>
          </p:cNvPr>
          <p:cNvPicPr>
            <a:picLocks noRot="1" noChangeAspect="1"/>
          </p:cNvPicPr>
          <p:nvPr>
            <a:videoFile r:link="rId1"/>
          </p:nvPr>
        </p:nvPicPr>
        <p:blipFill>
          <a:blip r:embed="rId3"/>
          <a:stretch>
            <a:fillRect/>
          </a:stretch>
        </p:blipFill>
        <p:spPr>
          <a:xfrm>
            <a:off x="705173" y="383183"/>
            <a:ext cx="10102038" cy="5707651"/>
          </a:xfrm>
          <a:prstGeom prst="rect">
            <a:avLst/>
          </a:prstGeom>
        </p:spPr>
      </p:pic>
    </p:spTree>
    <p:extLst>
      <p:ext uri="{BB962C8B-B14F-4D97-AF65-F5344CB8AC3E}">
        <p14:creationId xmlns:p14="http://schemas.microsoft.com/office/powerpoint/2010/main" val="262995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édium 1" title="2019 Synchro Trampoline World Championships (Male)">
            <a:hlinkClick r:id="" action="ppaction://media"/>
            <a:extLst>
              <a:ext uri="{FF2B5EF4-FFF2-40B4-BE49-F238E27FC236}">
                <a16:creationId xmlns:a16="http://schemas.microsoft.com/office/drawing/2014/main" id="{8699F343-CE75-4D89-980A-59F1D7BE15D8}"/>
              </a:ext>
            </a:extLst>
          </p:cNvPr>
          <p:cNvPicPr>
            <a:picLocks noRot="1" noChangeAspect="1"/>
          </p:cNvPicPr>
          <p:nvPr>
            <a:videoFile r:link="rId1"/>
          </p:nvPr>
        </p:nvPicPr>
        <p:blipFill>
          <a:blip r:embed="rId3"/>
          <a:stretch>
            <a:fillRect/>
          </a:stretch>
        </p:blipFill>
        <p:spPr>
          <a:xfrm>
            <a:off x="573437" y="410912"/>
            <a:ext cx="10864312" cy="6138336"/>
          </a:xfrm>
          <a:prstGeom prst="rect">
            <a:avLst/>
          </a:prstGeom>
        </p:spPr>
      </p:pic>
    </p:spTree>
    <p:extLst>
      <p:ext uri="{BB962C8B-B14F-4D97-AF65-F5344CB8AC3E}">
        <p14:creationId xmlns:p14="http://schemas.microsoft.com/office/powerpoint/2010/main" val="267729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r>
              <a:rPr lang="cs-CZ" dirty="0"/>
              <a:t>Studijní materiály předmětu</a:t>
            </a:r>
          </a:p>
        </p:txBody>
      </p:sp>
      <p:sp>
        <p:nvSpPr>
          <p:cNvPr id="2" name="Zástupný symbol pro obsah 1"/>
          <p:cNvSpPr>
            <a:spLocks noGrp="1"/>
          </p:cNvSpPr>
          <p:nvPr>
            <p:ph idx="1"/>
          </p:nvPr>
        </p:nvSpPr>
        <p:spPr/>
        <p:txBody>
          <a:bodyPr/>
          <a:lstStyle/>
          <a:p>
            <a:r>
              <a:rPr lang="cs-CZ" dirty="0"/>
              <a:t>Přístupové údaje pro materiály projektu </a:t>
            </a:r>
            <a:r>
              <a:rPr lang="cs-CZ" dirty="0" err="1"/>
              <a:t>Impact</a:t>
            </a:r>
            <a:endParaRPr lang="cs-CZ" dirty="0"/>
          </a:p>
          <a:p>
            <a:pPr marL="109728" indent="0">
              <a:buNone/>
            </a:pPr>
            <a:endParaRPr lang="cs-CZ" b="1" dirty="0"/>
          </a:p>
          <a:p>
            <a:r>
              <a:rPr lang="cs-CZ" b="1" dirty="0"/>
              <a:t>uživatelské jméno: </a:t>
            </a:r>
            <a:r>
              <a:rPr lang="cs-CZ" b="1" dirty="0" err="1"/>
              <a:t>visitor</a:t>
            </a:r>
            <a:endParaRPr lang="cs-CZ" dirty="0"/>
          </a:p>
          <a:p>
            <a:r>
              <a:rPr lang="cs-CZ" b="1" dirty="0"/>
              <a:t>uživatelské heslo: p1l0t</a:t>
            </a:r>
            <a:endParaRPr lang="cs-CZ" dirty="0"/>
          </a:p>
          <a:p>
            <a:r>
              <a:rPr lang="cs-CZ" i="1" dirty="0"/>
              <a:t>(slovy: </a:t>
            </a:r>
            <a:r>
              <a:rPr lang="cs-CZ" i="1" dirty="0" err="1"/>
              <a:t>pé</a:t>
            </a:r>
            <a:r>
              <a:rPr lang="cs-CZ" i="1" dirty="0"/>
              <a:t>, jednička, el, nula, té)</a:t>
            </a:r>
            <a:endParaRPr lang="cs-CZ" dirty="0"/>
          </a:p>
        </p:txBody>
      </p:sp>
    </p:spTree>
    <p:extLst>
      <p:ext uri="{BB962C8B-B14F-4D97-AF65-F5344CB8AC3E}">
        <p14:creationId xmlns:p14="http://schemas.microsoft.com/office/powerpoint/2010/main" val="37221899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r>
              <a:rPr lang="cs-CZ" dirty="0"/>
              <a:t>Skoky na trampolíně </a:t>
            </a:r>
          </a:p>
        </p:txBody>
      </p:sp>
      <p:sp>
        <p:nvSpPr>
          <p:cNvPr id="2" name="Zástupný symbol pro obsah 1"/>
          <p:cNvSpPr>
            <a:spLocks noGrp="1"/>
          </p:cNvSpPr>
          <p:nvPr>
            <p:ph idx="1"/>
          </p:nvPr>
        </p:nvSpPr>
        <p:spPr/>
        <p:txBody>
          <a:bodyPr/>
          <a:lstStyle/>
          <a:p>
            <a:r>
              <a:rPr lang="cs-CZ" b="1" i="1" dirty="0"/>
              <a:t>Skoky na trampolíně jsou nejen samostatným olympijským sportem</a:t>
            </a:r>
            <a:r>
              <a:rPr lang="cs-CZ" i="1" dirty="0"/>
              <a:t>, ale také nezbytnou složkou speciální přípravy sportovních gymnastů, skokanů do vody, akrobatických lyžařů, parašutistů a dalších.</a:t>
            </a:r>
          </a:p>
          <a:p>
            <a:r>
              <a:rPr lang="cs-CZ" dirty="0"/>
              <a:t>Obecně můžeme říci, že skoky na trampolíně napomáhají ke zlepšení kondice, posílení svalstva dolních končetin, zpevnění trupu, nácviku koordinace rychlých a rytmických pohybů a nácviku orientace v prostoru. Pozitivním aspektem je malá zátěž na kloubní aparát, odrazy a doskoky jsou tlumeny trampolínou.</a:t>
            </a:r>
          </a:p>
        </p:txBody>
      </p:sp>
    </p:spTree>
    <p:extLst>
      <p:ext uri="{BB962C8B-B14F-4D97-AF65-F5344CB8AC3E}">
        <p14:creationId xmlns:p14="http://schemas.microsoft.com/office/powerpoint/2010/main" val="13963130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r>
              <a:rPr lang="cs-CZ" dirty="0"/>
              <a:t>Skoky na trampolíně ve školní TV</a:t>
            </a:r>
          </a:p>
        </p:txBody>
      </p:sp>
      <p:sp>
        <p:nvSpPr>
          <p:cNvPr id="2" name="Zástupný symbol pro obsah 1"/>
          <p:cNvSpPr>
            <a:spLocks noGrp="1"/>
          </p:cNvSpPr>
          <p:nvPr>
            <p:ph idx="1"/>
          </p:nvPr>
        </p:nvSpPr>
        <p:spPr/>
        <p:txBody>
          <a:bodyPr/>
          <a:lstStyle/>
          <a:p>
            <a:r>
              <a:rPr lang="cs-CZ" dirty="0"/>
              <a:t>Pro tělovýchovnou a sportovní činnost ve školách, mateřských školách a tělovýchovných jednotách je určena malá trampolína</a:t>
            </a:r>
            <a:r>
              <a:rPr lang="cs-CZ" b="1" dirty="0"/>
              <a:t>. </a:t>
            </a:r>
            <a:r>
              <a:rPr lang="cs-CZ" dirty="0"/>
              <a:t>Používá se jako náhrada běžných odrazových můstků s podstatně větším odrazovým efektem a k náskokům při cvičení na velké trampolíně.</a:t>
            </a:r>
          </a:p>
          <a:p>
            <a:r>
              <a:rPr lang="cs-CZ" dirty="0"/>
              <a:t>Spodní věková hranice je omezená částečně hmotností dítěte, aby bylo schopné svou vahou napnout pružiny trampolíny. Dalším kritériem je bezpečnost.</a:t>
            </a:r>
          </a:p>
        </p:txBody>
      </p:sp>
    </p:spTree>
    <p:extLst>
      <p:ext uri="{BB962C8B-B14F-4D97-AF65-F5344CB8AC3E}">
        <p14:creationId xmlns:p14="http://schemas.microsoft.com/office/powerpoint/2010/main" val="27847903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42875" y="274638"/>
            <a:ext cx="11901488" cy="1682750"/>
          </a:xfrm>
        </p:spPr>
        <p:txBody>
          <a:bodyPr>
            <a:normAutofit/>
          </a:bodyPr>
          <a:lstStyle/>
          <a:p>
            <a:r>
              <a:rPr lang="cs-CZ" sz="3200" b="0" dirty="0">
                <a:effectLst/>
              </a:rPr>
              <a:t>Základní prvky – přímý skok, skrčka, schylka, roznožka, sedy, lehy na břicho, na záda, salta vpřed i vzad.</a:t>
            </a:r>
            <a:endParaRPr lang="cs-CZ" sz="3200" dirty="0"/>
          </a:p>
        </p:txBody>
      </p:sp>
      <p:pic>
        <p:nvPicPr>
          <p:cNvPr id="6" name="Zástupný symbol pro obsah 5"/>
          <p:cNvPicPr>
            <a:picLocks noGrp="1" noChangeAspect="1"/>
          </p:cNvPicPr>
          <p:nvPr>
            <p:ph idx="1"/>
          </p:nvPr>
        </p:nvPicPr>
        <p:blipFill>
          <a:blip r:embed="rId2"/>
          <a:stretch>
            <a:fillRect/>
          </a:stretch>
        </p:blipFill>
        <p:spPr>
          <a:xfrm>
            <a:off x="776260" y="1818000"/>
            <a:ext cx="9985500" cy="5040000"/>
          </a:xfrm>
          <a:prstGeom prst="rect">
            <a:avLst/>
          </a:prstGeom>
        </p:spPr>
      </p:pic>
    </p:spTree>
    <p:extLst>
      <p:ext uri="{BB962C8B-B14F-4D97-AF65-F5344CB8AC3E}">
        <p14:creationId xmlns:p14="http://schemas.microsoft.com/office/powerpoint/2010/main" val="28371647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03D8FC-40D6-403B-9086-31B2CECEE928}"/>
              </a:ext>
            </a:extLst>
          </p:cNvPr>
          <p:cNvSpPr>
            <a:spLocks noGrp="1"/>
          </p:cNvSpPr>
          <p:nvPr>
            <p:ph type="title"/>
          </p:nvPr>
        </p:nvSpPr>
        <p:spPr/>
        <p:txBody>
          <a:bodyPr/>
          <a:lstStyle/>
          <a:p>
            <a:pPr algn="ctr"/>
            <a:r>
              <a:rPr lang="cs-CZ" dirty="0">
                <a:solidFill>
                  <a:srgbClr val="FF0000"/>
                </a:solidFill>
              </a:rPr>
              <a:t>Žák přijde pozdě do hodiny TV</a:t>
            </a:r>
          </a:p>
        </p:txBody>
      </p:sp>
      <p:sp>
        <p:nvSpPr>
          <p:cNvPr id="4" name="Zástupný obsah 3">
            <a:extLst>
              <a:ext uri="{FF2B5EF4-FFF2-40B4-BE49-F238E27FC236}">
                <a16:creationId xmlns:a16="http://schemas.microsoft.com/office/drawing/2014/main" id="{0E888150-7380-46B4-9EA3-2C22F2533D66}"/>
              </a:ext>
            </a:extLst>
          </p:cNvPr>
          <p:cNvSpPr>
            <a:spLocks noGrp="1"/>
          </p:cNvSpPr>
          <p:nvPr>
            <p:ph sz="half" idx="1"/>
          </p:nvPr>
        </p:nvSpPr>
        <p:spPr/>
        <p:txBody>
          <a:bodyPr/>
          <a:lstStyle/>
          <a:p>
            <a:endParaRPr lang="cs-CZ" dirty="0"/>
          </a:p>
        </p:txBody>
      </p:sp>
      <p:sp>
        <p:nvSpPr>
          <p:cNvPr id="5" name="Zástupný obsah 4">
            <a:extLst>
              <a:ext uri="{FF2B5EF4-FFF2-40B4-BE49-F238E27FC236}">
                <a16:creationId xmlns:a16="http://schemas.microsoft.com/office/drawing/2014/main" id="{ACF9F31F-1DA2-4C01-8719-8EA2FB6D2329}"/>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13902137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06CE5D-929D-44BE-A2C8-3810ADBA3888}"/>
              </a:ext>
            </a:extLst>
          </p:cNvPr>
          <p:cNvSpPr>
            <a:spLocks noGrp="1"/>
          </p:cNvSpPr>
          <p:nvPr>
            <p:ph type="title"/>
          </p:nvPr>
        </p:nvSpPr>
        <p:spPr/>
        <p:txBody>
          <a:bodyPr/>
          <a:lstStyle/>
          <a:p>
            <a:r>
              <a:rPr lang="cs-CZ" dirty="0">
                <a:solidFill>
                  <a:srgbClr val="FF0000"/>
                </a:solidFill>
              </a:rPr>
              <a:t>Jak reagovat, když žák/student odejde z hodiny dřív?</a:t>
            </a:r>
          </a:p>
        </p:txBody>
      </p:sp>
      <p:sp>
        <p:nvSpPr>
          <p:cNvPr id="3" name="Zástupný obsah 2">
            <a:extLst>
              <a:ext uri="{FF2B5EF4-FFF2-40B4-BE49-F238E27FC236}">
                <a16:creationId xmlns:a16="http://schemas.microsoft.com/office/drawing/2014/main" id="{BD324F70-0BC3-4050-8E9E-9F6799F64A4A}"/>
              </a:ext>
            </a:extLst>
          </p:cNvPr>
          <p:cNvSpPr>
            <a:spLocks noGrp="1"/>
          </p:cNvSpPr>
          <p:nvPr>
            <p:ph idx="1"/>
          </p:nvPr>
        </p:nvSpPr>
        <p:spPr/>
        <p:txBody>
          <a:bodyPr/>
          <a:lstStyle/>
          <a:p>
            <a:endParaRPr lang="cs-CZ" dirty="0"/>
          </a:p>
        </p:txBody>
      </p:sp>
    </p:spTree>
    <p:extLst>
      <p:ext uri="{BB962C8B-B14F-4D97-AF65-F5344CB8AC3E}">
        <p14:creationId xmlns:p14="http://schemas.microsoft.com/office/powerpoint/2010/main" val="11860077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05AE28-7224-46C9-968A-F5DA0D1BF6E5}"/>
              </a:ext>
            </a:extLst>
          </p:cNvPr>
          <p:cNvSpPr>
            <a:spLocks noGrp="1"/>
          </p:cNvSpPr>
          <p:nvPr>
            <p:ph type="title"/>
          </p:nvPr>
        </p:nvSpPr>
        <p:spPr/>
        <p:txBody>
          <a:bodyPr>
            <a:normAutofit/>
          </a:bodyPr>
          <a:lstStyle/>
          <a:p>
            <a:pPr algn="ctr"/>
            <a:r>
              <a:rPr lang="cs-CZ" sz="4000" dirty="0">
                <a:solidFill>
                  <a:srgbClr val="FF0000"/>
                </a:solidFill>
              </a:rPr>
              <a:t>Jak motivovat žáka ke gymnastickým aktivitám?</a:t>
            </a:r>
          </a:p>
        </p:txBody>
      </p:sp>
      <p:sp>
        <p:nvSpPr>
          <p:cNvPr id="3" name="Zástupný obsah 2">
            <a:extLst>
              <a:ext uri="{FF2B5EF4-FFF2-40B4-BE49-F238E27FC236}">
                <a16:creationId xmlns:a16="http://schemas.microsoft.com/office/drawing/2014/main" id="{12856678-868A-4A99-A8E1-2E8074DBB950}"/>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5003544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C725EB-75D2-4F3A-93A5-41E8BAD5CEF4}"/>
              </a:ext>
            </a:extLst>
          </p:cNvPr>
          <p:cNvSpPr>
            <a:spLocks noGrp="1"/>
          </p:cNvSpPr>
          <p:nvPr>
            <p:ph type="title"/>
          </p:nvPr>
        </p:nvSpPr>
        <p:spPr/>
        <p:txBody>
          <a:bodyPr/>
          <a:lstStyle/>
          <a:p>
            <a:pPr algn="ctr"/>
            <a:r>
              <a:rPr lang="cs-CZ" dirty="0">
                <a:solidFill>
                  <a:srgbClr val="FF0000"/>
                </a:solidFill>
              </a:rPr>
              <a:t>Jak hodnotit gymnastické aktivity?</a:t>
            </a:r>
          </a:p>
        </p:txBody>
      </p:sp>
      <p:sp>
        <p:nvSpPr>
          <p:cNvPr id="3" name="Zástupný obsah 2">
            <a:extLst>
              <a:ext uri="{FF2B5EF4-FFF2-40B4-BE49-F238E27FC236}">
                <a16:creationId xmlns:a16="http://schemas.microsoft.com/office/drawing/2014/main" id="{4226FED1-EEFB-4AB4-829C-ACA7E57B2DE0}"/>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178771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F5E455-DA1E-46DC-833E-75E91A845BF4}"/>
              </a:ext>
            </a:extLst>
          </p:cNvPr>
          <p:cNvSpPr>
            <a:spLocks noGrp="1"/>
          </p:cNvSpPr>
          <p:nvPr>
            <p:ph type="title"/>
          </p:nvPr>
        </p:nvSpPr>
        <p:spPr/>
        <p:txBody>
          <a:bodyPr/>
          <a:lstStyle/>
          <a:p>
            <a:pPr algn="ctr"/>
            <a:r>
              <a:rPr lang="cs-CZ" dirty="0"/>
              <a:t>Co je </a:t>
            </a:r>
            <a:r>
              <a:rPr lang="cs-CZ" dirty="0" err="1"/>
              <a:t>parkour</a:t>
            </a:r>
            <a:r>
              <a:rPr lang="cs-CZ" dirty="0"/>
              <a:t>?</a:t>
            </a:r>
          </a:p>
        </p:txBody>
      </p:sp>
      <p:sp>
        <p:nvSpPr>
          <p:cNvPr id="3" name="Zástupný obsah 2">
            <a:extLst>
              <a:ext uri="{FF2B5EF4-FFF2-40B4-BE49-F238E27FC236}">
                <a16:creationId xmlns:a16="http://schemas.microsoft.com/office/drawing/2014/main" id="{D0C5CFD4-5504-4516-950C-54AA4A8B8CBE}"/>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29323228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édium 1" title="Best of Parkour and Freerunning">
            <a:hlinkClick r:id="" action="ppaction://media"/>
            <a:extLst>
              <a:ext uri="{FF2B5EF4-FFF2-40B4-BE49-F238E27FC236}">
                <a16:creationId xmlns:a16="http://schemas.microsoft.com/office/drawing/2014/main" id="{9E1ACE8A-B973-4037-94C9-46AB27A1134B}"/>
              </a:ext>
            </a:extLst>
          </p:cNvPr>
          <p:cNvPicPr>
            <a:picLocks noRot="1" noChangeAspect="1"/>
          </p:cNvPicPr>
          <p:nvPr>
            <a:videoFile r:link="rId1"/>
          </p:nvPr>
        </p:nvPicPr>
        <p:blipFill>
          <a:blip r:embed="rId3"/>
          <a:stretch>
            <a:fillRect/>
          </a:stretch>
        </p:blipFill>
        <p:spPr>
          <a:xfrm>
            <a:off x="410705" y="216808"/>
            <a:ext cx="11150847" cy="6300229"/>
          </a:xfrm>
          <a:prstGeom prst="rect">
            <a:avLst/>
          </a:prstGeom>
        </p:spPr>
      </p:pic>
    </p:spTree>
    <p:extLst>
      <p:ext uri="{BB962C8B-B14F-4D97-AF65-F5344CB8AC3E}">
        <p14:creationId xmlns:p14="http://schemas.microsoft.com/office/powerpoint/2010/main" val="249056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AED7E9C-C120-422F-8146-E36D5E807637}"/>
              </a:ext>
            </a:extLst>
          </p:cNvPr>
          <p:cNvPicPr>
            <a:picLocks noChangeAspect="1"/>
          </p:cNvPicPr>
          <p:nvPr/>
        </p:nvPicPr>
        <p:blipFill rotWithShape="1">
          <a:blip r:embed="rId2"/>
          <a:srcRect l="18667" t="10622" r="20103" b="18531"/>
          <a:stretch/>
        </p:blipFill>
        <p:spPr>
          <a:xfrm>
            <a:off x="1255363" y="-11315"/>
            <a:ext cx="9143999" cy="6612787"/>
          </a:xfrm>
          <a:prstGeom prst="rect">
            <a:avLst/>
          </a:prstGeom>
        </p:spPr>
      </p:pic>
    </p:spTree>
    <p:extLst>
      <p:ext uri="{BB962C8B-B14F-4D97-AF65-F5344CB8AC3E}">
        <p14:creationId xmlns:p14="http://schemas.microsoft.com/office/powerpoint/2010/main" val="280462628"/>
      </p:ext>
    </p:extLst>
  </p:cSld>
  <p:clrMapOvr>
    <a:masterClrMapping/>
  </p:clrMapOvr>
</p:sld>
</file>

<file path=ppt/theme/theme1.xml><?xml version="1.0" encoding="utf-8"?>
<a:theme xmlns:a="http://schemas.openxmlformats.org/drawingml/2006/main" name="Motiv Office">
  <a:themeElements>
    <a:clrScheme name="Modrá, teplá">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72640</TotalTime>
  <Words>8095</Words>
  <Application>Microsoft Office PowerPoint</Application>
  <PresentationFormat>Širokoúhlá obrazovka</PresentationFormat>
  <Paragraphs>926</Paragraphs>
  <Slides>166</Slides>
  <Notes>0</Notes>
  <HiddenSlides>0</HiddenSlides>
  <MMClips>22</MMClips>
  <ScaleCrop>false</ScaleCrop>
  <HeadingPairs>
    <vt:vector size="6" baseType="variant">
      <vt:variant>
        <vt:lpstr>Použitá písma</vt:lpstr>
      </vt:variant>
      <vt:variant>
        <vt:i4>13</vt:i4>
      </vt:variant>
      <vt:variant>
        <vt:lpstr>Motiv</vt:lpstr>
      </vt:variant>
      <vt:variant>
        <vt:i4>1</vt:i4>
      </vt:variant>
      <vt:variant>
        <vt:lpstr>Nadpisy snímků</vt:lpstr>
      </vt:variant>
      <vt:variant>
        <vt:i4>166</vt:i4>
      </vt:variant>
    </vt:vector>
  </HeadingPairs>
  <TitlesOfParts>
    <vt:vector size="180" baseType="lpstr">
      <vt:lpstr>Arial</vt:lpstr>
      <vt:lpstr>Arial Rounded MT Bold</vt:lpstr>
      <vt:lpstr>Calibri</vt:lpstr>
      <vt:lpstr>Calibri Light</vt:lpstr>
      <vt:lpstr>Courier New</vt:lpstr>
      <vt:lpstr>Helvetica</vt:lpstr>
      <vt:lpstr>Lucida Sans Unicode</vt:lpstr>
      <vt:lpstr>Roboto</vt:lpstr>
      <vt:lpstr>Segoe UI</vt:lpstr>
      <vt:lpstr>Times New Roman</vt:lpstr>
      <vt:lpstr>verdana</vt:lpstr>
      <vt:lpstr>Wingdings</vt:lpstr>
      <vt:lpstr>Wingdings 2</vt:lpstr>
      <vt:lpstr>Motiv Office</vt:lpstr>
      <vt:lpstr>Didaktika gymnastiky – jaro 2024 np,nk 4123</vt:lpstr>
      <vt:lpstr>Obsah předmětu</vt:lpstr>
      <vt:lpstr>Nezbytné dovednosti pro předmět Didaktika gymnastiky </vt:lpstr>
      <vt:lpstr>Nezbytné dovednosti pro předmět Didaktika gymnastiky </vt:lpstr>
      <vt:lpstr>Nezbytné dovednosti pro předmět Didaktika gymnastiky </vt:lpstr>
      <vt:lpstr>Podmínky pro ukončení předmětu</vt:lpstr>
      <vt:lpstr>Podmínky pro ukončení předmětu</vt:lpstr>
      <vt:lpstr>Studijní materiály předmětu</vt:lpstr>
      <vt:lpstr>Studijní materiály předmětu</vt:lpstr>
      <vt:lpstr>Diferenciace gymnastiky</vt:lpstr>
      <vt:lpstr>Základní gymnastika</vt:lpstr>
      <vt:lpstr>Základní gymnastika  obsah</vt:lpstr>
      <vt:lpstr>Základní gymnastika  obsah</vt:lpstr>
      <vt:lpstr>Základní gymnastika  obsah</vt:lpstr>
      <vt:lpstr>Základní gymnastika akrobatická příprava</vt:lpstr>
      <vt:lpstr>Základní gymnastika  pořadová cvičení</vt:lpstr>
      <vt:lpstr>Základní gymnastika užitá cvičení</vt:lpstr>
      <vt:lpstr>Prezentace aplikace PowerPoint</vt:lpstr>
      <vt:lpstr>Rytmická gymnastika</vt:lpstr>
      <vt:lpstr>Rytmická gymnastika</vt:lpstr>
      <vt:lpstr>Prezentace aplikace PowerPoint</vt:lpstr>
      <vt:lpstr>Prezentace aplikace PowerPoint</vt:lpstr>
      <vt:lpstr>Prezentace aplikace PowerPoint</vt:lpstr>
      <vt:lpstr>Gymnastika</vt:lpstr>
      <vt:lpstr>Sálové lekce</vt:lpstr>
      <vt:lpstr>Sálové lekce</vt:lpstr>
      <vt:lpstr>Nácvik a tvorba choreografie</vt:lpstr>
      <vt:lpstr>Nácvik a tvorba choreografie</vt:lpstr>
      <vt:lpstr>Ukázky nácviku Vytvoření a nácvik choreografické části sálové lekce </vt:lpstr>
      <vt:lpstr>Prezentace aplikace PowerPoint</vt:lpstr>
      <vt:lpstr>Ukázky nácviku Vytvoření a nácvik choreografické části sálové lekce </vt:lpstr>
      <vt:lpstr>Ukázky nácviku Vytvoření a nácvik choreografické části sálové lekce </vt:lpstr>
      <vt:lpstr>Grafický záznam hudebně-pohybového celku – 32 dob = 4x 8 dob = 8 x 4/4 takt = čtyři osmičky</vt:lpstr>
      <vt:lpstr>Cueing</vt:lpstr>
      <vt:lpstr>Prezentace aplikace PowerPoint</vt:lpstr>
      <vt:lpstr>Hudba</vt:lpstr>
      <vt:lpstr>Prezentace aplikace PowerPoint</vt:lpstr>
      <vt:lpstr>Prezentace aplikace PowerPoint</vt:lpstr>
      <vt:lpstr>Olympijské gymnastické sporty</vt:lpstr>
      <vt:lpstr>Prezentace aplikace PowerPoint</vt:lpstr>
      <vt:lpstr>Prezentace aplikace PowerPoint</vt:lpstr>
      <vt:lpstr>Olympijské hry</vt:lpstr>
      <vt:lpstr>Přeskok</vt:lpstr>
      <vt:lpstr>Prezentace aplikace PowerPoint</vt:lpstr>
      <vt:lpstr>Prezentace aplikace PowerPoint</vt:lpstr>
      <vt:lpstr>Bradla</vt:lpstr>
      <vt:lpstr>Bradla</vt:lpstr>
      <vt:lpstr>Kladina</vt:lpstr>
      <vt:lpstr>Prostná</vt:lpstr>
      <vt:lpstr>Prezentace aplikace PowerPoint</vt:lpstr>
      <vt:lpstr>Rozhodčí</vt:lpstr>
      <vt:lpstr>Hodnocení</vt:lpstr>
      <vt:lpstr>Prezentace aplikace PowerPoint</vt:lpstr>
      <vt:lpstr>Systém soutěží</vt:lpstr>
      <vt:lpstr>Prezentace aplikace PowerPoint</vt:lpstr>
      <vt:lpstr>Prezentace aplikace PowerPoint</vt:lpstr>
      <vt:lpstr>Prezentace aplikace PowerPoint</vt:lpstr>
      <vt:lpstr>Sportovní gymnastika - muži</vt:lpstr>
      <vt:lpstr>Kůň našíř</vt:lpstr>
      <vt:lpstr>Bradla</vt:lpstr>
      <vt:lpstr>Kruhy</vt:lpstr>
      <vt:lpstr>Prezentace aplikace PowerPoint</vt:lpstr>
      <vt:lpstr>Hrazda</vt:lpstr>
      <vt:lpstr>Prezentace aplikace PowerPoint</vt:lpstr>
      <vt:lpstr>Využití nářadí a vedlejšího nářadí pro školní TV</vt:lpstr>
      <vt:lpstr>Prezentace aplikace PowerPoint</vt:lpstr>
      <vt:lpstr>Prezentace aplikace PowerPoint</vt:lpstr>
      <vt:lpstr>Sportovní gymnastika v TV</vt:lpstr>
      <vt:lpstr>Olympijské sporty</vt:lpstr>
      <vt:lpstr>Olympijské sporty – moderní gymnastika</vt:lpstr>
      <vt:lpstr>SOUTĚŽNÍ PROGRAM - Mistrovství</vt:lpstr>
      <vt:lpstr>Program jednotlivkyň seniorek a juniorek</vt:lpstr>
      <vt:lpstr>Hodnocení</vt:lpstr>
      <vt:lpstr>Společné skladby</vt:lpstr>
      <vt:lpstr>Soutěžní program v ČR</vt:lpstr>
      <vt:lpstr>Soutěžní program v ČR</vt:lpstr>
      <vt:lpstr>Soutěžní program v ČR</vt:lpstr>
      <vt:lpstr>Společné skladby</vt:lpstr>
      <vt:lpstr>Prezentace aplikace PowerPoint</vt:lpstr>
      <vt:lpstr>Prezentace aplikace PowerPoint</vt:lpstr>
      <vt:lpstr>Prezentace aplikace PowerPoint</vt:lpstr>
      <vt:lpstr>Prezentace aplikace PowerPoint</vt:lpstr>
      <vt:lpstr>Olympijské sporty – skoky na trampolíně </vt:lpstr>
      <vt:lpstr>Skoky na trampolíně</vt:lpstr>
      <vt:lpstr>Hodnocení</vt:lpstr>
      <vt:lpstr>Hodnocení</vt:lpstr>
      <vt:lpstr>Prezentace aplikace PowerPoint</vt:lpstr>
      <vt:lpstr>Prezentace aplikace PowerPoint</vt:lpstr>
      <vt:lpstr>Prezentace aplikace PowerPoint</vt:lpstr>
      <vt:lpstr>Skoky na trampolíně </vt:lpstr>
      <vt:lpstr>Skoky na trampolíně ve školní TV</vt:lpstr>
      <vt:lpstr>Základní prvky – přímý skok, skrčka, schylka, roznožka, sedy, lehy na břicho, na záda, salta vpřed i vzad.</vt:lpstr>
      <vt:lpstr>Žák přijde pozdě do hodiny TV</vt:lpstr>
      <vt:lpstr>Jak reagovat, když žák/student odejde z hodiny dřív?</vt:lpstr>
      <vt:lpstr>Jak motivovat žáka ke gymnastickým aktivitám?</vt:lpstr>
      <vt:lpstr>Jak hodnotit gymnastické aktivity?</vt:lpstr>
      <vt:lpstr>Co je parkour?</vt:lpstr>
      <vt:lpstr>Prezentace aplikace PowerPoint</vt:lpstr>
      <vt:lpstr>Prezentace aplikace PowerPoint</vt:lpstr>
      <vt:lpstr>Parkour v hodinách TV?</vt:lpstr>
      <vt:lpstr>Prezentace aplikace PowerPoint</vt:lpstr>
      <vt:lpstr>Bezpečnost</vt:lpstr>
      <vt:lpstr>Hodnotící kritéria</vt:lpstr>
      <vt:lpstr>Bodovací stupnice</vt:lpstr>
      <vt:lpstr>Parkour (PK)</vt:lpstr>
      <vt:lpstr> </vt:lpstr>
      <vt:lpstr>Co je ROPE SKIPPING?</vt:lpstr>
      <vt:lpstr>Formy RS</vt:lpstr>
      <vt:lpstr>Vybavení</vt:lpstr>
      <vt:lpstr>Prezentace aplikace PowerPoint</vt:lpstr>
      <vt:lpstr>Historie</vt:lpstr>
      <vt:lpstr>Soutěže a organizace:</vt:lpstr>
      <vt:lpstr>Prezentace aplikace PowerPoint</vt:lpstr>
      <vt:lpstr>Využití rope skippingu v pedagogické praxi</vt:lpstr>
      <vt:lpstr>Prezentace aplikace PowerPoint</vt:lpstr>
      <vt:lpstr>Prezentace aplikace PowerPoint</vt:lpstr>
      <vt:lpstr>Prezentace aplikace PowerPoint</vt:lpstr>
      <vt:lpstr>Prezentace aplikace PowerPoint</vt:lpstr>
      <vt:lpstr>Prezentace aplikace PowerPoint</vt:lpstr>
      <vt:lpstr>Nástup</vt:lpstr>
      <vt:lpstr>Splnění předmětu</vt:lpstr>
      <vt:lpstr>Estetická skupinová gymnastika</vt:lpstr>
      <vt:lpstr>Historie ESG</vt:lpstr>
      <vt:lpstr>Pravidla soutěže</vt:lpstr>
      <vt:lpstr>Srovnání MG a ESG</vt:lpstr>
      <vt:lpstr>Obsah skladeb</vt:lpstr>
      <vt:lpstr>Rovnovážné tvary</vt:lpstr>
      <vt:lpstr>Rovnovážné tvary</vt:lpstr>
      <vt:lpstr>Příklady skoků a poskoků</vt:lpstr>
      <vt:lpstr>Soutěžní kategorie</vt:lpstr>
      <vt:lpstr>Soutěže seniorek a juniorek</vt:lpstr>
      <vt:lpstr>Soutěže seniorek a juniorek</vt:lpstr>
      <vt:lpstr>Soutěže seniorek a juniorek</vt:lpstr>
      <vt:lpstr>Soutěže dětských kategorií</vt:lpstr>
      <vt:lpstr>Soutěže dětských kategorií</vt:lpstr>
      <vt:lpstr>Soutěže dětských kategorií</vt:lpstr>
      <vt:lpstr>Aplikace ESG do pedagogického procesu</vt:lpstr>
      <vt:lpstr>VOLTIŽ</vt:lpstr>
      <vt:lpstr>Voltiž</vt:lpstr>
      <vt:lpstr>OBECNÉ  INFORMACE</vt:lpstr>
      <vt:lpstr>Prezentace aplikace PowerPoint</vt:lpstr>
      <vt:lpstr>POVINNÁ SESTAVA</vt:lpstr>
      <vt:lpstr>POVINNÁ SESTAVA</vt:lpstr>
      <vt:lpstr>VOLNÁ SESTAVA</vt:lpstr>
      <vt:lpstr>Prezentace aplikace PowerPoint</vt:lpstr>
      <vt:lpstr>SKUPINA</vt:lpstr>
      <vt:lpstr>Prezentace aplikace PowerPoint</vt:lpstr>
      <vt:lpstr>Akrobatická gymnastika</vt:lpstr>
      <vt:lpstr>Charakteristika  </vt:lpstr>
      <vt:lpstr>Charakteristika</vt:lpstr>
      <vt:lpstr>Kategorie</vt:lpstr>
      <vt:lpstr>Hodnocení</vt:lpstr>
      <vt:lpstr>Soutěže</vt:lpstr>
      <vt:lpstr>Organizace</vt:lpstr>
      <vt:lpstr>Komerční využití</vt:lpstr>
      <vt:lpstr>ukázky</vt:lpstr>
      <vt:lpstr>TEAMGYM</vt:lpstr>
      <vt:lpstr>O teamgymu</vt:lpstr>
      <vt:lpstr>Pohybová skladba</vt:lpstr>
      <vt:lpstr>Akrobacie</vt:lpstr>
      <vt:lpstr>Skoky z malé trampolíny</vt:lpstr>
      <vt:lpstr>Soutěže Teamgymu</vt:lpstr>
      <vt:lpstr>Soutěže Teamgymu v ČR</vt:lpstr>
      <vt:lpstr>Tréninková jednotka Teamgymu</vt:lpstr>
      <vt:lpstr>Užitečné odkazy</vt:lpstr>
      <vt:lpstr>Gymnastický aerobic</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Lenka Svobodová</dc:creator>
  <cp:lastModifiedBy>Lenka Svobodová</cp:lastModifiedBy>
  <cp:revision>74</cp:revision>
  <dcterms:created xsi:type="dcterms:W3CDTF">2021-03-03T11:44:49Z</dcterms:created>
  <dcterms:modified xsi:type="dcterms:W3CDTF">2024-04-02T07:36:51Z</dcterms:modified>
</cp:coreProperties>
</file>