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4" r:id="rId3"/>
    <p:sldId id="275" r:id="rId4"/>
    <p:sldId id="314" r:id="rId5"/>
    <p:sldId id="277" r:id="rId6"/>
    <p:sldId id="280" r:id="rId7"/>
    <p:sldId id="315" r:id="rId8"/>
    <p:sldId id="316" r:id="rId9"/>
    <p:sldId id="317" r:id="rId10"/>
    <p:sldId id="318" r:id="rId11"/>
    <p:sldId id="319" r:id="rId12"/>
    <p:sldId id="320" r:id="rId13"/>
    <p:sldId id="322" r:id="rId14"/>
    <p:sldId id="321" r:id="rId15"/>
    <p:sldId id="281" r:id="rId16"/>
    <p:sldId id="292" r:id="rId17"/>
    <p:sldId id="323" r:id="rId18"/>
    <p:sldId id="325" r:id="rId19"/>
    <p:sldId id="328" r:id="rId20"/>
    <p:sldId id="326" r:id="rId21"/>
    <p:sldId id="327" r:id="rId22"/>
    <p:sldId id="324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0" autoAdjust="0"/>
    <p:restoredTop sz="96303" autoAdjust="0"/>
  </p:normalViewPr>
  <p:slideViewPr>
    <p:cSldViewPr snapToGrid="0">
      <p:cViewPr varScale="1">
        <p:scale>
          <a:sx n="149" d="100"/>
          <a:sy n="149" d="100"/>
        </p:scale>
        <p:origin x="376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8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076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638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2151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8361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3956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96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083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941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970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861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282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721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537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2063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608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eoisaac.com/evt/top074.ht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nationalcentreinverclyde.org.uk/media/tqrbxgmm/accommodation-sportscotland-inverclyde-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facebook.com/oktagonvyzva/photos/sv&#283;tov&#225;-107-welterov&#233;-v&#225;hy-bojan-veli&#269;kovi&#263;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 + organizace sportovní akce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1800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a bezpečnostní služba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Zdravotní záchranná služba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Dle velikosti akce se odvíjí kvalita, četnost a doba pohotovosti, vždy musí být alespoň zdravotník – student!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Označení a informovanost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Informovanost o medikaci účastníků, hendikepech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Krizové scénáře, evakuační plány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Bezpečnostní služba a servis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Prevence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Pojištění akce!!!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Dbát na dodržování pravidel, požární a jinou ochranu, zákaz konzumace alkoholických nápojů a kouření mimo vyznačená místa, ztráty a nálezy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Ochranka – typická pro velké akce, ochranu majetku přes noc na veřejných místech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Informování policie o konání akce, v případě ubytování cizinců – cizinecká policie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74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Doplňkové služby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Přihlašovací systém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Doprovodný program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Pro diváky, sportovce, účastníky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Propagace akce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Sociální sítě, webové stránky, stream, televize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83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Np4242 </a:t>
            </a:r>
            <a:r>
              <a:rPr lang="cs-CZ" dirty="0"/>
              <a:t>Management ve sportu hendikepovaných</a:t>
            </a:r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Partnerství, sponzoring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DE3337-8B72-AF3A-7C1A-5ADEE196D11D}"/>
              </a:ext>
            </a:extLst>
          </p:cNvPr>
          <p:cNvSpPr txBox="1"/>
          <p:nvPr/>
        </p:nvSpPr>
        <p:spPr>
          <a:xfrm>
            <a:off x="6251277" y="5763176"/>
            <a:ext cx="5220000" cy="271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800" b="0" dirty="0" err="1"/>
              <a:t>Zdroj</a:t>
            </a:r>
            <a:r>
              <a:rPr lang="en-US" sz="800" b="0" dirty="0"/>
              <a:t>: </a:t>
            </a:r>
            <a:r>
              <a:rPr lang="en-US" sz="800" b="0" dirty="0" err="1"/>
              <a:t>archiv</a:t>
            </a:r>
            <a:r>
              <a:rPr lang="en-US" sz="800" b="0" dirty="0"/>
              <a:t> </a:t>
            </a:r>
            <a:r>
              <a:rPr lang="en-US" sz="800" b="0" dirty="0" err="1"/>
              <a:t>autora</a:t>
            </a:r>
            <a:endParaRPr lang="en-US" sz="800" b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Je v tom rozdíl? Co znamená co?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Finance</a:t>
            </a:r>
          </a:p>
          <a:p>
            <a:pPr marL="1119600" lvl="2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smlouva o reklamě a propagaci, darovací smlouva, grant, dotace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Naturálie</a:t>
            </a:r>
          </a:p>
          <a:p>
            <a:pPr marL="1119600" lvl="2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strava, produkty apod.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Redukované ceny či žádné ceny </a:t>
            </a:r>
          </a:p>
          <a:p>
            <a:pPr marL="1119600" lvl="2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vleky, doprava, vstupy na doprovodné aktivity, prostory konání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Mediální podpora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Know-how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6" name="Picture 2" descr="loading...">
            <a:extLst>
              <a:ext uri="{FF2B5EF4-FFF2-40B4-BE49-F238E27FC236}">
                <a16:creationId xmlns:a16="http://schemas.microsoft.com/office/drawing/2014/main" id="{3E61E8A0-E3E5-0000-77E3-690F7E9B6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/>
        </p:blipFill>
        <p:spPr bwMode="auto">
          <a:xfrm>
            <a:off x="6251277" y="1567577"/>
            <a:ext cx="5219998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03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orgán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Střešní komise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IOC, UEFA, </a:t>
            </a:r>
            <a:r>
              <a:rPr lang="cs-CZ" sz="1400" dirty="0" err="1"/>
              <a:t>World</a:t>
            </a:r>
            <a:r>
              <a:rPr lang="cs-CZ" sz="1400" dirty="0"/>
              <a:t> </a:t>
            </a:r>
            <a:r>
              <a:rPr lang="cs-CZ" sz="1400" dirty="0" err="1"/>
              <a:t>Athletics</a:t>
            </a:r>
            <a:endParaRPr lang="cs-CZ" sz="14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Ministerstva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Atletický svaz, národní olympijský výbor apod.</a:t>
            </a:r>
          </a:p>
        </p:txBody>
      </p:sp>
    </p:spTree>
    <p:extLst>
      <p:ext uri="{BB962C8B-B14F-4D97-AF65-F5344CB8AC3E}">
        <p14:creationId xmlns:p14="http://schemas.microsoft.com/office/powerpoint/2010/main" val="3836120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BID</a:t>
            </a:r>
          </a:p>
        </p:txBody>
      </p:sp>
      <p:pic>
        <p:nvPicPr>
          <p:cNvPr id="7" name="Zástupný obsah 6" descr="Obsah obrázku text, snímek obrazovky, dokument, dopis&#10;&#10;Popis byl vytvořen automaticky">
            <a:extLst>
              <a:ext uri="{FF2B5EF4-FFF2-40B4-BE49-F238E27FC236}">
                <a16:creationId xmlns:a16="http://schemas.microsoft.com/office/drawing/2014/main" id="{DC552FB9-3AF8-DA00-1B83-37049CA39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73" y="1171576"/>
            <a:ext cx="3234227" cy="4588560"/>
          </a:xfrm>
        </p:spPr>
      </p:pic>
      <p:pic>
        <p:nvPicPr>
          <p:cNvPr id="9" name="Obrázek 8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20159476-0CC2-13FC-2AB7-2C3F61DE3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77" y="1171576"/>
            <a:ext cx="3227675" cy="4588560"/>
          </a:xfrm>
          <a:prstGeom prst="rect">
            <a:avLst/>
          </a:prstGeom>
        </p:spPr>
      </p:pic>
      <p:pic>
        <p:nvPicPr>
          <p:cNvPr id="11" name="Obrázek 10" descr="Obsah obrázku text, snímek obrazovky, dokument, Písmo&#10;&#10;Popis byl vytvořen automaticky">
            <a:extLst>
              <a:ext uri="{FF2B5EF4-FFF2-40B4-BE49-F238E27FC236}">
                <a16:creationId xmlns:a16="http://schemas.microsoft.com/office/drawing/2014/main" id="{8D2D5F85-D889-F297-A876-8C58EB99B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28" y="1173935"/>
            <a:ext cx="3169640" cy="4535865"/>
          </a:xfrm>
          <a:prstGeom prst="rect">
            <a:avLst/>
          </a:prstGeom>
        </p:spPr>
      </p:pic>
      <p:pic>
        <p:nvPicPr>
          <p:cNvPr id="13" name="Obrázek 12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7BBCB545-29FE-2AF7-AD06-9545E272D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2" y="1171576"/>
            <a:ext cx="3222616" cy="4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12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98326C-83CC-517A-8FDD-83FA23BF6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FCAD0E-2FBD-990A-6F4B-CD603ACBD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721FBE-317B-15C7-052B-E0A59DD9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sportovní akce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54C895-7685-3AD4-FBD2-82F4ECB1E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000" dirty="0"/>
              <a:t>Zásady plánování</a:t>
            </a:r>
          </a:p>
          <a:p>
            <a:pPr>
              <a:buFontTx/>
              <a:buChar char="-"/>
            </a:pPr>
            <a:r>
              <a:rPr lang="cs-CZ" sz="2000" dirty="0"/>
              <a:t>Organizační tým</a:t>
            </a:r>
          </a:p>
          <a:p>
            <a:pPr>
              <a:buFontTx/>
              <a:buChar char="-"/>
            </a:pPr>
            <a:r>
              <a:rPr lang="cs-CZ" sz="2000" dirty="0"/>
              <a:t>Rozpočet a financování</a:t>
            </a:r>
          </a:p>
          <a:p>
            <a:pPr>
              <a:buFontTx/>
              <a:buChar char="-"/>
            </a:pPr>
            <a:r>
              <a:rPr lang="cs-CZ" sz="2000" dirty="0"/>
              <a:t>Logistika</a:t>
            </a:r>
          </a:p>
          <a:p>
            <a:pPr>
              <a:buFontTx/>
              <a:buChar char="-"/>
            </a:pPr>
            <a:r>
              <a:rPr lang="cs-CZ" sz="2000" dirty="0"/>
              <a:t>Marketing a PR</a:t>
            </a:r>
          </a:p>
          <a:p>
            <a:pPr>
              <a:buFontTx/>
              <a:buChar char="-"/>
            </a:pPr>
            <a:r>
              <a:rPr lang="cs-CZ" sz="2000" dirty="0"/>
              <a:t>Časový harmonogram plánování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 </a:t>
            </a:r>
          </a:p>
          <a:p>
            <a:pPr>
              <a:buFontTx/>
              <a:buChar char="-"/>
            </a:pP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A1E0B45-D9ED-0507-328D-5048D9B891F3}"/>
              </a:ext>
            </a:extLst>
          </p:cNvPr>
          <p:cNvSpPr txBox="1"/>
          <p:nvPr/>
        </p:nvSpPr>
        <p:spPr>
          <a:xfrm>
            <a:off x="7632975" y="5856278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114730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plánování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Stanovení cílů akce.</a:t>
            </a:r>
          </a:p>
          <a:p>
            <a:pPr lvl="1"/>
            <a:r>
              <a:rPr lang="cs-CZ" sz="1600" dirty="0"/>
              <a:t>Metoda SMART - specifické, měřitelné, dosažitelné, realistické, časově vymezené.</a:t>
            </a:r>
          </a:p>
          <a:p>
            <a:r>
              <a:rPr lang="cs-CZ" sz="2000" dirty="0"/>
              <a:t>Identifikace cílové skupiny.</a:t>
            </a:r>
          </a:p>
          <a:p>
            <a:pPr lvl="1"/>
            <a:r>
              <a:rPr lang="cs-CZ" sz="1600" dirty="0"/>
              <a:t>Účastníci, publikum, hosté, odborníci </a:t>
            </a:r>
            <a:r>
              <a:rPr lang="cs-CZ" sz="1600" dirty="0" err="1"/>
              <a:t>x</a:t>
            </a:r>
            <a:r>
              <a:rPr lang="cs-CZ" sz="1600" dirty="0"/>
              <a:t> široká veřejnost atd.</a:t>
            </a:r>
          </a:p>
          <a:p>
            <a:r>
              <a:rPr lang="cs-CZ" sz="2000" dirty="0"/>
              <a:t>Analýza cílové skupiny s cílem maximalizovat účast a zájem.</a:t>
            </a:r>
          </a:p>
          <a:p>
            <a:pPr lvl="1"/>
            <a:r>
              <a:rPr lang="cs-CZ" sz="1600" dirty="0"/>
              <a:t>Věk, pohlaví, rámec zájmu, zaměstnání a volný čas atd.</a:t>
            </a:r>
          </a:p>
          <a:p>
            <a:r>
              <a:rPr lang="cs-CZ" sz="2000" dirty="0"/>
              <a:t>Strategický výběr termínu a místa pro maximalizaci dostupnosti a zájmu.</a:t>
            </a:r>
          </a:p>
          <a:p>
            <a:pPr lvl="1"/>
            <a:r>
              <a:rPr lang="cs-CZ" sz="1600" dirty="0"/>
              <a:t>Víkend </a:t>
            </a:r>
            <a:r>
              <a:rPr lang="cs-CZ" sz="1600" dirty="0" err="1"/>
              <a:t>x</a:t>
            </a:r>
            <a:r>
              <a:rPr lang="cs-CZ" sz="1600" dirty="0"/>
              <a:t> týden, prázdniny</a:t>
            </a:r>
          </a:p>
          <a:p>
            <a:r>
              <a:rPr lang="cs-CZ" sz="2000" dirty="0"/>
              <a:t>Proces získávání potřebných povolení a licencí.</a:t>
            </a:r>
          </a:p>
          <a:p>
            <a:pPr lvl="1"/>
            <a:r>
              <a:rPr lang="cs-CZ" sz="1600" dirty="0"/>
              <a:t>Může trvat dlouho!</a:t>
            </a:r>
          </a:p>
        </p:txBody>
      </p:sp>
    </p:spTree>
    <p:extLst>
      <p:ext uri="{BB962C8B-B14F-4D97-AF65-F5344CB8AC3E}">
        <p14:creationId xmlns:p14="http://schemas.microsoft.com/office/powerpoint/2010/main" val="2125922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plánování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Sestavování rozpočtu: </a:t>
            </a:r>
          </a:p>
          <a:p>
            <a:pPr lvl="1"/>
            <a:r>
              <a:rPr lang="cs-CZ" sz="1600" dirty="0"/>
              <a:t>příjmy vs. výdaje, dle příjmů, dle výdajů, dle zkušenosti, dle vzoru</a:t>
            </a:r>
          </a:p>
          <a:p>
            <a:r>
              <a:rPr lang="cs-CZ" sz="2000" dirty="0"/>
              <a:t>Zajištění financování: </a:t>
            </a:r>
          </a:p>
          <a:p>
            <a:pPr lvl="1"/>
            <a:r>
              <a:rPr lang="cs-CZ" sz="1600" dirty="0"/>
              <a:t>Sponzoring, granty, startovné</a:t>
            </a:r>
          </a:p>
          <a:p>
            <a:r>
              <a:rPr lang="cs-CZ" sz="2000" dirty="0"/>
              <a:t>Výběr a koordinace týmu: </a:t>
            </a:r>
          </a:p>
          <a:p>
            <a:pPr lvl="1"/>
            <a:r>
              <a:rPr lang="cs-CZ" sz="1600" dirty="0"/>
              <a:t>Rozdělení úkolů a odpovědností</a:t>
            </a:r>
          </a:p>
          <a:p>
            <a:r>
              <a:rPr lang="cs-CZ" sz="2000" dirty="0"/>
              <a:t>Důležitost flexibilního plánování a připravenost na neočekávané situace.</a:t>
            </a:r>
          </a:p>
        </p:txBody>
      </p:sp>
    </p:spTree>
    <p:extLst>
      <p:ext uri="{BB962C8B-B14F-4D97-AF65-F5344CB8AC3E}">
        <p14:creationId xmlns:p14="http://schemas.microsoft.com/office/powerpoint/2010/main" val="59855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tým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Definování rolí a odpovědností</a:t>
            </a:r>
          </a:p>
          <a:p>
            <a:r>
              <a:rPr lang="cs-CZ" sz="2000" dirty="0"/>
              <a:t>Nábor do týmu</a:t>
            </a:r>
          </a:p>
          <a:p>
            <a:r>
              <a:rPr lang="cs-CZ" sz="2000" dirty="0"/>
              <a:t>Důraz na komunikaci</a:t>
            </a:r>
          </a:p>
          <a:p>
            <a:r>
              <a:rPr lang="cs-CZ" sz="2000" dirty="0"/>
              <a:t>Delegování úkolů a projektů</a:t>
            </a:r>
          </a:p>
          <a:p>
            <a:r>
              <a:rPr lang="cs-CZ" sz="2000" dirty="0"/>
              <a:t>Flexibilita a přizpůsobivost</a:t>
            </a:r>
          </a:p>
          <a:p>
            <a:r>
              <a:rPr lang="cs-CZ" sz="2000" dirty="0"/>
              <a:t>Školení a rozvoj</a:t>
            </a:r>
          </a:p>
          <a:p>
            <a:r>
              <a:rPr lang="cs-CZ" sz="2000" dirty="0"/>
              <a:t>Uznávání a motivace</a:t>
            </a:r>
          </a:p>
          <a:p>
            <a:r>
              <a:rPr lang="cs-CZ" sz="2000" dirty="0"/>
              <a:t>Hodnocení a zpětná vazba</a:t>
            </a:r>
          </a:p>
        </p:txBody>
      </p:sp>
      <p:pic>
        <p:nvPicPr>
          <p:cNvPr id="7" name="Obrázek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FCEEF521-AE86-6DD2-8D89-821A1AAF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20" y="1692002"/>
            <a:ext cx="5667879" cy="387802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27EE292-ECFE-34BA-F487-C94FD92C2978}"/>
              </a:ext>
            </a:extLst>
          </p:cNvPr>
          <p:cNvSpPr txBox="1"/>
          <p:nvPr/>
        </p:nvSpPr>
        <p:spPr>
          <a:xfrm>
            <a:off x="10776247" y="5593290"/>
            <a:ext cx="13522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1929853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a financování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Stanovení rozpočtu</a:t>
            </a:r>
          </a:p>
          <a:p>
            <a:pPr lvl="1"/>
            <a:r>
              <a:rPr lang="cs-CZ" sz="1600" dirty="0"/>
              <a:t>příjmy vs. výdaje, dle příjmů, dle výdajů, </a:t>
            </a:r>
          </a:p>
          <a:p>
            <a:pPr lvl="1"/>
            <a:r>
              <a:rPr lang="cs-CZ" sz="1600" dirty="0"/>
              <a:t>dle zkušenosti, dle vzoru</a:t>
            </a:r>
          </a:p>
          <a:p>
            <a:r>
              <a:rPr lang="cs-CZ" sz="2000" dirty="0"/>
              <a:t>Sponzorství a partnerství</a:t>
            </a:r>
          </a:p>
          <a:p>
            <a:r>
              <a:rPr lang="cs-CZ" sz="2000" dirty="0"/>
              <a:t>Granty a dotace</a:t>
            </a:r>
          </a:p>
          <a:p>
            <a:r>
              <a:rPr lang="cs-CZ" sz="2000" dirty="0"/>
              <a:t>Řízení výdajů</a:t>
            </a:r>
          </a:p>
          <a:p>
            <a:r>
              <a:rPr lang="cs-CZ" sz="2000" dirty="0"/>
              <a:t>Finanční rezerva</a:t>
            </a:r>
          </a:p>
          <a:p>
            <a:r>
              <a:rPr lang="cs-CZ" sz="2000" dirty="0"/>
              <a:t>Průběžné monitorování a úpravy</a:t>
            </a:r>
          </a:p>
          <a:p>
            <a:r>
              <a:rPr lang="cs-CZ" sz="2000" dirty="0"/>
              <a:t>Transparentnost a odpovědnost</a:t>
            </a:r>
          </a:p>
        </p:txBody>
      </p:sp>
      <p:pic>
        <p:nvPicPr>
          <p:cNvPr id="7" name="Obrázek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D8B84299-8023-79A1-F555-23D959F4A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36" y="1692002"/>
            <a:ext cx="4553896" cy="400061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9630B55-507B-FBC8-490B-3E0E8B6E2C79}"/>
              </a:ext>
            </a:extLst>
          </p:cNvPr>
          <p:cNvSpPr txBox="1"/>
          <p:nvPr/>
        </p:nvSpPr>
        <p:spPr>
          <a:xfrm>
            <a:off x="7339436" y="5692621"/>
            <a:ext cx="1072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6523370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akce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56673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Typ </a:t>
            </a:r>
            <a:r>
              <a:rPr lang="cs-CZ" sz="2000" b="1" dirty="0"/>
              <a:t>rotace</a:t>
            </a:r>
            <a:r>
              <a:rPr lang="cs-CZ" sz="2000" dirty="0"/>
              <a:t> </a:t>
            </a:r>
            <a:r>
              <a:rPr lang="cs-CZ" sz="1800" dirty="0"/>
              <a:t>(např. Olympiáda dětí a mládeže, MS, ME, OH …)</a:t>
            </a:r>
            <a:endParaRPr lang="cs-CZ" sz="20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Zachování stejných základních pravidel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Vyhnutí se stereotypu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Potenciál pro oslovení nové cílové skupiny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Financování akce rozloženo mezi více subjektů, resp. nestojí každoročně na stejném pořadateli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Předejití vyhoření organizačního týmu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BID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Typ </a:t>
            </a:r>
            <a:r>
              <a:rPr lang="cs-CZ" sz="2000" b="1" dirty="0"/>
              <a:t>stabilní</a:t>
            </a:r>
            <a:r>
              <a:rPr lang="cs-CZ" sz="2000" dirty="0"/>
              <a:t> </a:t>
            </a:r>
            <a:r>
              <a:rPr lang="cs-CZ" sz="1800" dirty="0"/>
              <a:t>(např. memoriály, akce spojené s místem)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Pravidla a celek dán historií a tradicí akce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Pořadatel má větší volnost – akce je „jeho“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Stereotyp </a:t>
            </a:r>
            <a:r>
              <a:rPr lang="cs-CZ" sz="1600" dirty="0" err="1"/>
              <a:t>x</a:t>
            </a:r>
            <a:r>
              <a:rPr lang="cs-CZ" sz="1600" dirty="0"/>
              <a:t> budování a růst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Potřeba stálého týmu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Sponzoring a partneři – stálost partnerů </a:t>
            </a:r>
            <a:r>
              <a:rPr lang="cs-CZ" sz="1600" dirty="0" err="1"/>
              <a:t>x</a:t>
            </a:r>
            <a:r>
              <a:rPr lang="cs-CZ" sz="1600" dirty="0"/>
              <a:t> růst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BEC7C1-B7DC-1DEE-E63C-A747A8E72900}"/>
              </a:ext>
            </a:extLst>
          </p:cNvPr>
          <p:cNvSpPr txBox="1"/>
          <p:nvPr/>
        </p:nvSpPr>
        <p:spPr>
          <a:xfrm>
            <a:off x="8423288" y="5490139"/>
            <a:ext cx="1072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archiv autora</a:t>
            </a:r>
          </a:p>
        </p:txBody>
      </p:sp>
      <p:pic>
        <p:nvPicPr>
          <p:cNvPr id="1026" name="Picture 2" descr="Může jít o obrázek basketbal, basketbalový dres a text">
            <a:extLst>
              <a:ext uri="{FF2B5EF4-FFF2-40B4-BE49-F238E27FC236}">
                <a16:creationId xmlns:a16="http://schemas.microsoft.com/office/drawing/2014/main" id="{2F714723-8496-79F5-E6C5-5DDD544E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66" y="720000"/>
            <a:ext cx="3277666" cy="271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A4451D6-CA8D-627E-C4AC-CAF1A1DD7320}"/>
              </a:ext>
            </a:extLst>
          </p:cNvPr>
          <p:cNvSpPr txBox="1"/>
          <p:nvPr/>
        </p:nvSpPr>
        <p:spPr>
          <a:xfrm>
            <a:off x="8423288" y="3356001"/>
            <a:ext cx="60974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https://</a:t>
            </a:r>
            <a:r>
              <a:rPr lang="cs-CZ" sz="800" dirty="0" err="1"/>
              <a:t>www.facebook.com</a:t>
            </a:r>
            <a:r>
              <a:rPr lang="cs-CZ" sz="800" dirty="0"/>
              <a:t>/</a:t>
            </a:r>
            <a:r>
              <a:rPr lang="cs-CZ" sz="800" dirty="0" err="1"/>
              <a:t>zmajeviukolicima</a:t>
            </a:r>
            <a:endParaRPr lang="cs-CZ" sz="800" dirty="0"/>
          </a:p>
        </p:txBody>
      </p:sp>
      <p:pic>
        <p:nvPicPr>
          <p:cNvPr id="11" name="Obrázek 10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id="{D59BEA85-F522-019D-77F7-A6EECBE1A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88" y="4064529"/>
            <a:ext cx="3161444" cy="12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4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Přehled logistických potřeb: od vybavení po technickou podporu.</a:t>
            </a:r>
          </a:p>
          <a:p>
            <a:r>
              <a:rPr lang="cs-CZ" dirty="0"/>
              <a:t>Efektivní registrace účastníků a správa dat - GDPR atd.!</a:t>
            </a:r>
          </a:p>
          <a:p>
            <a:pPr lvl="1"/>
            <a:r>
              <a:rPr lang="cs-CZ" dirty="0"/>
              <a:t>Webová stránka + ovládací panel, online </a:t>
            </a:r>
          </a:p>
          <a:p>
            <a:r>
              <a:rPr lang="cs-CZ" dirty="0"/>
              <a:t>Zajištění bezpečnosti a zdravotní péče na místě.</a:t>
            </a:r>
          </a:p>
          <a:p>
            <a:r>
              <a:rPr lang="cs-CZ" dirty="0"/>
              <a:t>Doprava a parkování: plánování pro účastníky, hosty a tým.</a:t>
            </a:r>
          </a:p>
          <a:p>
            <a:r>
              <a:rPr lang="cs-CZ" dirty="0"/>
              <a:t>Ubytování: </a:t>
            </a:r>
            <a:r>
              <a:rPr lang="cs-CZ" dirty="0" err="1"/>
              <a:t>infopointy</a:t>
            </a:r>
            <a:r>
              <a:rPr lang="cs-CZ" dirty="0"/>
              <a:t>, ztráty a nálezy, přístupnost, </a:t>
            </a:r>
            <a:r>
              <a:rPr lang="cs-CZ" dirty="0" err="1"/>
              <a:t>check</a:t>
            </a:r>
            <a:r>
              <a:rPr lang="cs-CZ" dirty="0"/>
              <a:t> in/out.</a:t>
            </a:r>
          </a:p>
          <a:p>
            <a:r>
              <a:rPr lang="cs-CZ" dirty="0"/>
              <a:t>Stravování a vodní stanice -&gt; více řekne Kamila</a:t>
            </a:r>
          </a:p>
          <a:p>
            <a:r>
              <a:rPr lang="cs-CZ" dirty="0"/>
              <a:t>Koordinace s dodavateli a partnery.</a:t>
            </a:r>
          </a:p>
        </p:txBody>
      </p:sp>
    </p:spTree>
    <p:extLst>
      <p:ext uri="{BB962C8B-B14F-4D97-AF65-F5344CB8AC3E}">
        <p14:creationId xmlns:p14="http://schemas.microsoft.com/office/powerpoint/2010/main" val="2545104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a povolení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Důležitost zajištění povolení.</a:t>
            </a:r>
          </a:p>
          <a:p>
            <a:r>
              <a:rPr lang="cs-CZ" dirty="0"/>
              <a:t>Dodržování místních zákonů a předpisů.</a:t>
            </a:r>
          </a:p>
          <a:p>
            <a:r>
              <a:rPr lang="cs-CZ" dirty="0"/>
              <a:t>Pozor na zákony EU</a:t>
            </a:r>
          </a:p>
        </p:txBody>
      </p:sp>
    </p:spTree>
    <p:extLst>
      <p:ext uri="{BB962C8B-B14F-4D97-AF65-F5344CB8AC3E}">
        <p14:creationId xmlns:p14="http://schemas.microsoft.com/office/powerpoint/2010/main" val="3579931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 a PR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Vytváření atraktivních značkových a marketingových materiálů.</a:t>
            </a:r>
          </a:p>
          <a:p>
            <a:r>
              <a:rPr lang="cs-CZ" dirty="0"/>
              <a:t>Propagační strategie: </a:t>
            </a:r>
          </a:p>
          <a:p>
            <a:pPr lvl="1"/>
            <a:r>
              <a:rPr lang="cs-CZ" dirty="0"/>
              <a:t>sociální média, e-mailové kampaně, tiskové zprávy.</a:t>
            </a:r>
          </a:p>
          <a:p>
            <a:pPr lvl="1"/>
            <a:r>
              <a:rPr lang="cs-CZ" dirty="0"/>
              <a:t>SWOT, 4P - produkt, cena, místo, propagace</a:t>
            </a:r>
          </a:p>
          <a:p>
            <a:r>
              <a:rPr lang="cs-CZ" dirty="0"/>
              <a:t>Využití </a:t>
            </a:r>
            <a:r>
              <a:rPr lang="cs-CZ" dirty="0" err="1"/>
              <a:t>influencerů</a:t>
            </a:r>
            <a:r>
              <a:rPr lang="cs-CZ" dirty="0"/>
              <a:t> a ambasadorů ke zvýšení dosahu.</a:t>
            </a:r>
          </a:p>
          <a:p>
            <a:r>
              <a:rPr lang="cs-CZ" dirty="0"/>
              <a:t>Vstupenky a registrace: </a:t>
            </a:r>
          </a:p>
          <a:p>
            <a:pPr lvl="1"/>
            <a:r>
              <a:rPr lang="cs-CZ" dirty="0"/>
              <a:t>Cenové strategie a balíčky.</a:t>
            </a:r>
          </a:p>
          <a:p>
            <a:r>
              <a:rPr lang="cs-CZ" dirty="0"/>
              <a:t>Měření dopadu marketingových aktivit.</a:t>
            </a:r>
          </a:p>
          <a:p>
            <a:r>
              <a:rPr lang="cs-CZ" dirty="0"/>
              <a:t>Komunikace s médii a tiskové konference, tiskové zprávy.</a:t>
            </a:r>
          </a:p>
          <a:p>
            <a:r>
              <a:rPr lang="cs-CZ" dirty="0"/>
              <a:t>Využití zpětné vazby z předchozích akcí ke zlepšení propagace.</a:t>
            </a:r>
          </a:p>
        </p:txBody>
      </p:sp>
    </p:spTree>
    <p:extLst>
      <p:ext uri="{BB962C8B-B14F-4D97-AF65-F5344CB8AC3E}">
        <p14:creationId xmlns:p14="http://schemas.microsoft.com/office/powerpoint/2010/main" val="1912139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Časový harmonogram plánování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 akcí</a:t>
            </a:r>
          </a:p>
          <a:p>
            <a:pPr lvl="1"/>
            <a:r>
              <a:rPr lang="cs-CZ" dirty="0"/>
              <a:t>Dlouhodobě </a:t>
            </a:r>
          </a:p>
          <a:p>
            <a:pPr lvl="1"/>
            <a:r>
              <a:rPr lang="cs-CZ" dirty="0"/>
              <a:t>Střednědobý</a:t>
            </a:r>
          </a:p>
          <a:p>
            <a:pPr lvl="1"/>
            <a:r>
              <a:rPr lang="cs-CZ" dirty="0"/>
              <a:t>Krátkodobý</a:t>
            </a:r>
          </a:p>
          <a:p>
            <a:r>
              <a:rPr lang="cs-CZ" dirty="0"/>
              <a:t>Během události</a:t>
            </a:r>
          </a:p>
          <a:p>
            <a:r>
              <a:rPr lang="cs-CZ" dirty="0"/>
              <a:t>Po události</a:t>
            </a:r>
          </a:p>
          <a:p>
            <a:pPr lvl="1"/>
            <a:r>
              <a:rPr lang="cs-CZ" dirty="0"/>
              <a:t>bezprostředně po události</a:t>
            </a:r>
          </a:p>
          <a:p>
            <a:pPr lvl="1"/>
            <a:r>
              <a:rPr lang="cs-CZ" dirty="0"/>
              <a:t>Krátkodobě</a:t>
            </a:r>
          </a:p>
        </p:txBody>
      </p:sp>
    </p:spTree>
    <p:extLst>
      <p:ext uri="{BB962C8B-B14F-4D97-AF65-F5344CB8AC3E}">
        <p14:creationId xmlns:p14="http://schemas.microsoft.com/office/powerpoint/2010/main" val="2151878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myšlenky po den 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Vytyčení a vymezení cílů a rozsahu akce</a:t>
            </a:r>
          </a:p>
          <a:p>
            <a:r>
              <a:rPr lang="cs-CZ" dirty="0"/>
              <a:t>Kompletace týmu</a:t>
            </a:r>
          </a:p>
          <a:p>
            <a:r>
              <a:rPr lang="cs-CZ" dirty="0"/>
              <a:t>Plánování rozpočtu</a:t>
            </a:r>
          </a:p>
          <a:p>
            <a:r>
              <a:rPr lang="cs-CZ" dirty="0"/>
              <a:t>Zajištění místa a termínu</a:t>
            </a:r>
          </a:p>
          <a:p>
            <a:r>
              <a:rPr lang="cs-CZ" dirty="0"/>
              <a:t>Získání povolení a licencí</a:t>
            </a:r>
          </a:p>
          <a:p>
            <a:r>
              <a:rPr lang="cs-CZ" dirty="0"/>
              <a:t>Marketing a propagace</a:t>
            </a:r>
          </a:p>
        </p:txBody>
      </p:sp>
    </p:spTree>
    <p:extLst>
      <p:ext uri="{BB962C8B-B14F-4D97-AF65-F5344CB8AC3E}">
        <p14:creationId xmlns:p14="http://schemas.microsoft.com/office/powerpoint/2010/main" val="1234456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akce – den D obecně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Ranní briefing a koordinace týmu.</a:t>
            </a:r>
          </a:p>
          <a:p>
            <a:r>
              <a:rPr lang="cs-CZ" dirty="0"/>
              <a:t>Registrace účastníků a vydání startovních balíčků.</a:t>
            </a:r>
          </a:p>
          <a:p>
            <a:r>
              <a:rPr lang="cs-CZ" dirty="0"/>
              <a:t>Synchronizace harmonogramu závodu.</a:t>
            </a:r>
          </a:p>
          <a:p>
            <a:r>
              <a:rPr lang="cs-CZ" dirty="0"/>
              <a:t>Komunikace s účastníky: informace, změny, oznámení.</a:t>
            </a:r>
          </a:p>
          <a:p>
            <a:r>
              <a:rPr lang="cs-CZ" dirty="0"/>
              <a:t>Zajištění hladkého průběhu soutěží a doprovodných akcí.</a:t>
            </a:r>
          </a:p>
          <a:p>
            <a:r>
              <a:rPr lang="cs-CZ" dirty="0"/>
              <a:t>Krizové řízení: rychlá reakce na neočekávané události.</a:t>
            </a:r>
          </a:p>
          <a:p>
            <a:r>
              <a:rPr lang="cs-CZ" dirty="0"/>
              <a:t>Zaznamenávání výsledků a poskytování aktualizací.</a:t>
            </a:r>
          </a:p>
          <a:p>
            <a:r>
              <a:rPr lang="cs-CZ" dirty="0"/>
              <a:t>Závěrečný ceremoniál a ocenění účastníků.</a:t>
            </a:r>
          </a:p>
        </p:txBody>
      </p:sp>
    </p:spTree>
    <p:extLst>
      <p:ext uri="{BB962C8B-B14F-4D97-AF65-F5344CB8AC3E}">
        <p14:creationId xmlns:p14="http://schemas.microsoft.com/office/powerpoint/2010/main" val="3457917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akci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Úklid a vrácení pronajatých prostor a vybavení.</a:t>
            </a:r>
          </a:p>
          <a:p>
            <a:r>
              <a:rPr lang="cs-CZ" dirty="0"/>
              <a:t>Zpracování výsledků a rozdělení cen.</a:t>
            </a:r>
          </a:p>
          <a:p>
            <a:r>
              <a:rPr lang="cs-CZ" dirty="0"/>
              <a:t>Poděkování účastníkům, dobrovolníkům, sponzorům a partnerům.</a:t>
            </a:r>
          </a:p>
          <a:p>
            <a:r>
              <a:rPr lang="cs-CZ" dirty="0"/>
              <a:t>Shromažďování zpětné vazby od účastníků, dobrovolníků a týmu.</a:t>
            </a:r>
          </a:p>
          <a:p>
            <a:r>
              <a:rPr lang="cs-CZ" dirty="0"/>
              <a:t>Medializace a sdílení úspěchů akce.</a:t>
            </a:r>
          </a:p>
          <a:p>
            <a:r>
              <a:rPr lang="cs-CZ" dirty="0"/>
              <a:t>Finanční uzávěrka a vyhodnocení rozpočtu.</a:t>
            </a:r>
          </a:p>
          <a:p>
            <a:r>
              <a:rPr lang="cs-CZ" dirty="0"/>
              <a:t>Analýza úspěchů a oblastí pro zlepšení pro budoucí akce.</a:t>
            </a:r>
          </a:p>
          <a:p>
            <a:r>
              <a:rPr lang="cs-CZ" dirty="0"/>
              <a:t>Plánování dalších kroků a možností rozvoje.</a:t>
            </a:r>
          </a:p>
        </p:txBody>
      </p:sp>
    </p:spTree>
    <p:extLst>
      <p:ext uri="{BB962C8B-B14F-4D97-AF65-F5344CB8AC3E}">
        <p14:creationId xmlns:p14="http://schemas.microsoft.com/office/powerpoint/2010/main" val="183701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RHSO – zásadní body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Tým a kompetence</a:t>
            </a:r>
          </a:p>
          <a:p>
            <a:r>
              <a:rPr lang="cs-CZ" dirty="0"/>
              <a:t>Rozpočet</a:t>
            </a:r>
          </a:p>
          <a:p>
            <a:r>
              <a:rPr lang="cs-CZ" dirty="0"/>
              <a:t>Harmonogram příprav</a:t>
            </a:r>
          </a:p>
          <a:p>
            <a:r>
              <a:rPr lang="cs-CZ" dirty="0"/>
              <a:t>Komunikace – navenek i uvnitř</a:t>
            </a:r>
          </a:p>
          <a:p>
            <a:r>
              <a:rPr lang="cs-CZ" dirty="0"/>
              <a:t>Sportovní stránka</a:t>
            </a:r>
          </a:p>
          <a:p>
            <a:r>
              <a:rPr lang="cs-CZ" dirty="0"/>
              <a:t>Časové rozplánování akce samotné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BEDA9EA-F7F9-EDF0-8BEA-F554FC296C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50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RHSO – Tým a kompetence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Odpovědné osoby</a:t>
            </a:r>
          </a:p>
          <a:p>
            <a:pPr lvl="1"/>
            <a:r>
              <a:rPr lang="cs-CZ" b="1" dirty="0"/>
              <a:t>Vedení </a:t>
            </a:r>
            <a:r>
              <a:rPr lang="cs-CZ" dirty="0"/>
              <a:t>– vytváří rozpočet, shání peníze (dohromady celý tým), dohlíží na plnění a dodržování rolí, komunikuje navenek, domlouvá partnerství a spolupráce, objednává sportoviště, komunikuje s účastníky, řeší pojištění akce a převzetí zodpovědnosti apod.</a:t>
            </a:r>
          </a:p>
          <a:p>
            <a:pPr lvl="1"/>
            <a:r>
              <a:rPr lang="cs-CZ" b="1" dirty="0"/>
              <a:t>Sportovní tým </a:t>
            </a:r>
            <a:r>
              <a:rPr lang="cs-CZ" dirty="0"/>
              <a:t>– zajišťuje odpovědnou osobu za závod, časomíru, časový harmonogram, závodní kancelář, sportovní propozice, vyznačuje a obsazuje sektory, vypisuje disciplíny, koordinuje </a:t>
            </a:r>
            <a:r>
              <a:rPr lang="cs-CZ" dirty="0" err="1"/>
              <a:t>převádení</a:t>
            </a:r>
            <a:r>
              <a:rPr lang="cs-CZ" dirty="0"/>
              <a:t> sportovců na sektor, zajišťuje výsledkový servis, dohlíží na dodržení principu relativity</a:t>
            </a:r>
          </a:p>
          <a:p>
            <a:pPr lvl="1"/>
            <a:r>
              <a:rPr lang="cs-CZ" b="1" dirty="0"/>
              <a:t>Technický tým </a:t>
            </a:r>
            <a:r>
              <a:rPr lang="cs-CZ" dirty="0"/>
              <a:t>– od </a:t>
            </a:r>
            <a:r>
              <a:rPr lang="cs-CZ" dirty="0" err="1"/>
              <a:t>prodlužky</a:t>
            </a:r>
            <a:r>
              <a:rPr lang="cs-CZ" dirty="0"/>
              <a:t>, přes notebooky, tiskárny, až po klíče od záchodu, informace o parkování, pohyb po areálu, výdej jídla a pití, kam lze co vyvěsit, nástěnky, tabule apod.</a:t>
            </a:r>
          </a:p>
          <a:p>
            <a:pPr lvl="1"/>
            <a:r>
              <a:rPr lang="cs-CZ" b="1" dirty="0"/>
              <a:t>Propagace</a:t>
            </a:r>
            <a:r>
              <a:rPr lang="cs-CZ" dirty="0"/>
              <a:t> - sítě a reklamní plnění, hosté, viditelnost a dosah, fotky, video, pozvánky, certifikáty, řeší GDPR apod.</a:t>
            </a:r>
          </a:p>
          <a:p>
            <a:pPr lvl="1"/>
            <a:r>
              <a:rPr lang="cs-CZ" b="1" dirty="0"/>
              <a:t>Koordinátor dobrovolníků </a:t>
            </a:r>
            <a:r>
              <a:rPr lang="cs-CZ" dirty="0"/>
              <a:t>– koordinuje a usměrňuje veškerou pracovní sílu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797CDAE-E612-C945-85EC-EB6049C6DA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8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RHSO – Rozpočet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minulých let</a:t>
            </a:r>
          </a:p>
          <a:p>
            <a:r>
              <a:rPr lang="cs-CZ" dirty="0"/>
              <a:t>Výdajový – na základě nutných výdajů, dále se položky doplňují dle narůstajících prostředků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CE945A68-C4D8-C486-F5A5-8A4A45484F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83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020F3-9FD7-1F76-11E7-85108977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Np4242 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DEE75-5D58-3589-0CAB-77A81BD2C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4581D-8B61-C126-79EC-A6A7579F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dirty="0"/>
              <a:t>BID - proces</a:t>
            </a:r>
            <a:endParaRPr lang="cs-CZ" sz="24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6F79723-56E4-5455-F9A4-578A40FC736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Nabídka</a:t>
            </a:r>
            <a:r>
              <a:rPr lang="en-US" sz="2000" dirty="0"/>
              <a:t>, </a:t>
            </a:r>
            <a:r>
              <a:rPr lang="en-US" sz="2000" dirty="0" err="1"/>
              <a:t>ucházet</a:t>
            </a:r>
            <a:r>
              <a:rPr lang="en-US" sz="2000" dirty="0"/>
              <a:t> se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Žadatel</a:t>
            </a:r>
            <a:r>
              <a:rPr lang="en-US" sz="1600" dirty="0"/>
              <a:t> </a:t>
            </a:r>
            <a:r>
              <a:rPr lang="en-US" sz="1600" dirty="0" err="1"/>
              <a:t>deklaruje</a:t>
            </a:r>
            <a:r>
              <a:rPr lang="en-US" sz="1600" dirty="0"/>
              <a:t> </a:t>
            </a:r>
            <a:r>
              <a:rPr lang="en-US" sz="1600" dirty="0" err="1"/>
              <a:t>nabídku</a:t>
            </a:r>
            <a:r>
              <a:rPr lang="en-US" sz="1600" dirty="0"/>
              <a:t> a </a:t>
            </a:r>
            <a:r>
              <a:rPr lang="en-US" sz="1600" dirty="0" err="1"/>
              <a:t>uchází</a:t>
            </a:r>
            <a:r>
              <a:rPr lang="en-US" sz="1600" dirty="0"/>
              <a:t> se o </a:t>
            </a:r>
            <a:r>
              <a:rPr lang="en-US" sz="1600" dirty="0" err="1"/>
              <a:t>možnost</a:t>
            </a:r>
            <a:r>
              <a:rPr lang="en-US" sz="1600" dirty="0"/>
              <a:t> </a:t>
            </a:r>
            <a:r>
              <a:rPr lang="en-US" sz="1600" dirty="0" err="1"/>
              <a:t>pořádat</a:t>
            </a:r>
            <a:r>
              <a:rPr lang="en-US" sz="1600" dirty="0"/>
              <a:t> </a:t>
            </a:r>
            <a:r>
              <a:rPr lang="en-US" sz="1600" dirty="0" err="1"/>
              <a:t>danou</a:t>
            </a:r>
            <a:r>
              <a:rPr lang="en-US" sz="1600" dirty="0"/>
              <a:t> </a:t>
            </a:r>
            <a:r>
              <a:rPr lang="en-US" sz="1600" dirty="0" err="1"/>
              <a:t>akci</a:t>
            </a:r>
            <a:r>
              <a:rPr lang="en-US" sz="1600" dirty="0"/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Proč</a:t>
            </a:r>
            <a:r>
              <a:rPr lang="en-US" sz="2000" dirty="0"/>
              <a:t> </a:t>
            </a:r>
            <a:r>
              <a:rPr lang="en-US" sz="2000" dirty="0" err="1"/>
              <a:t>žádám</a:t>
            </a:r>
            <a:r>
              <a:rPr lang="en-US" sz="2000" dirty="0"/>
              <a:t>?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Politická/společenská potřeba akce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Společenská prospěšnost – pracovní místa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Turismus, rozvoj regionu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Zviditelnění nějakého tématu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Finanční důvody (v </a:t>
            </a:r>
            <a:r>
              <a:rPr lang="cs-CZ" sz="1600" dirty="0" err="1"/>
              <a:t>parasportovním</a:t>
            </a:r>
            <a:r>
              <a:rPr lang="cs-CZ" sz="1600" dirty="0"/>
              <a:t> odvětví tento důvod spíše nenajdeme)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C89029-DA73-6225-BD55-732A8A9EB4E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 BID </a:t>
            </a:r>
            <a:r>
              <a:rPr lang="en-US" sz="2000" dirty="0" err="1"/>
              <a:t>obsahuje</a:t>
            </a:r>
            <a:r>
              <a:rPr lang="en-US" sz="2000" dirty="0"/>
              <a:t>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Zdůvodnění žádosti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Základní informace – kdy, kde, pro koho, pro kolik, očekávání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Odůvodnění spojení – místo, pořadatel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  <a:p>
            <a:endParaRPr lang="cs-CZ" dirty="0"/>
          </a:p>
        </p:txBody>
      </p:sp>
      <p:pic>
        <p:nvPicPr>
          <p:cNvPr id="2050" name="Picture 2" descr="Event Management: Process for Bidding for Events">
            <a:extLst>
              <a:ext uri="{FF2B5EF4-FFF2-40B4-BE49-F238E27FC236}">
                <a16:creationId xmlns:a16="http://schemas.microsoft.com/office/drawing/2014/main" id="{C6DE25F9-84BD-CBB1-C15B-2BFFAD85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80" y="3668622"/>
            <a:ext cx="5375278" cy="12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68DB5DA-F2B2-EFFA-DCE8-B58A99B4C591}"/>
              </a:ext>
            </a:extLst>
          </p:cNvPr>
          <p:cNvSpPr txBox="1"/>
          <p:nvPr/>
        </p:nvSpPr>
        <p:spPr>
          <a:xfrm>
            <a:off x="6251280" y="4954663"/>
            <a:ext cx="23842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</a:t>
            </a:r>
            <a:r>
              <a:rPr lang="cs-CZ" sz="800" dirty="0">
                <a:hlinkClick r:id="rId4"/>
              </a:rPr>
              <a:t>http://www.leoisaac.com/evt/top074.htm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66228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RHSO – Harmonogram (hlavní body)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Předprodukce</a:t>
            </a:r>
            <a:r>
              <a:rPr lang="cs-CZ" sz="2000" dirty="0"/>
              <a:t> a domluva vedení, sportovního týmu a správy areálu</a:t>
            </a:r>
          </a:p>
          <a:p>
            <a:r>
              <a:rPr lang="cs-CZ" sz="2000" dirty="0"/>
              <a:t>Den D</a:t>
            </a:r>
          </a:p>
          <a:p>
            <a:pPr lvl="1"/>
            <a:r>
              <a:rPr lang="cs-CZ" sz="1600" dirty="0"/>
              <a:t>Sraz a chystání areálu</a:t>
            </a:r>
          </a:p>
          <a:p>
            <a:pPr lvl="1"/>
            <a:r>
              <a:rPr lang="cs-CZ" sz="1600" dirty="0"/>
              <a:t>Koordinace přijíždějících účastníků a dokončení detailů</a:t>
            </a:r>
          </a:p>
          <a:p>
            <a:pPr lvl="1"/>
            <a:r>
              <a:rPr lang="cs-CZ" sz="1600" dirty="0"/>
              <a:t>Zahájení akce</a:t>
            </a:r>
          </a:p>
          <a:p>
            <a:pPr lvl="1"/>
            <a:r>
              <a:rPr lang="cs-CZ" sz="1600" dirty="0"/>
              <a:t>Zahájení závodu</a:t>
            </a:r>
          </a:p>
          <a:p>
            <a:pPr lvl="1"/>
            <a:r>
              <a:rPr lang="cs-CZ" sz="1600" dirty="0"/>
              <a:t>Dodržení harmonogramu, reagování na změny, případné úpravy časového harmonogramu</a:t>
            </a:r>
          </a:p>
          <a:p>
            <a:pPr lvl="1"/>
            <a:r>
              <a:rPr lang="cs-CZ" sz="1600" dirty="0"/>
              <a:t>Vyhlašování výsledků</a:t>
            </a:r>
          </a:p>
          <a:p>
            <a:pPr lvl="1"/>
            <a:r>
              <a:rPr lang="cs-CZ" sz="1600" dirty="0"/>
              <a:t>Ukončení akce</a:t>
            </a:r>
          </a:p>
          <a:p>
            <a:r>
              <a:rPr lang="cs-CZ" sz="2000" dirty="0"/>
              <a:t>Vyúčtování, závěrečná porada, vyhodnocení a zpětné vazby</a:t>
            </a:r>
          </a:p>
          <a:p>
            <a:r>
              <a:rPr lang="cs-CZ" sz="2000" dirty="0"/>
              <a:t>Poděkování účastníkům, zaslání fotografií, výsledků a žádost o zpětnou vazbu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DA0CDDFC-089E-09A1-8FE2-BAC5A01529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27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RHSO – Komunikace (navenek i uvnitř)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Emailová rozesílka – oslovení klubů</a:t>
            </a:r>
          </a:p>
          <a:p>
            <a:pPr lvl="1"/>
            <a:r>
              <a:rPr lang="cs-CZ" dirty="0"/>
              <a:t>Přihlašování, informace o akci, komunikace na sítích, uvedení v mírné chvění</a:t>
            </a:r>
          </a:p>
          <a:p>
            <a:r>
              <a:rPr lang="cs-CZ" dirty="0"/>
              <a:t>Zásadní je vždy stanovit termíny a </a:t>
            </a:r>
            <a:r>
              <a:rPr lang="cs-CZ" dirty="0" err="1"/>
              <a:t>deadline</a:t>
            </a:r>
            <a:r>
              <a:rPr lang="cs-CZ" dirty="0"/>
              <a:t> pro konkrétní kroky</a:t>
            </a:r>
          </a:p>
          <a:p>
            <a:pPr lvl="1"/>
            <a:r>
              <a:rPr lang="cs-CZ" dirty="0"/>
              <a:t>Do kdy se mohu přihlásit, do kdy mám co nahlašovat, kdy bude zveřejněna jaká informace</a:t>
            </a:r>
          </a:p>
          <a:p>
            <a:r>
              <a:rPr lang="cs-CZ" dirty="0"/>
              <a:t>Porady v týmu – vedoucí sekcí musí vědět navzájem mezi sebou vše!</a:t>
            </a:r>
          </a:p>
          <a:p>
            <a:r>
              <a:rPr lang="cs-CZ" dirty="0"/>
              <a:t>Komunikace budgetu a přihlašování – dvě nejdůležitější témata – ovlivňují napřímo velikost akce a délku trvání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5B3C601A-2827-0FC3-8A42-846A3036BA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4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RHSO – sport a harmonogram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Nepodcenit komunikaci se správou areálu a současně osobou, která povede mítink a vytvoří časový harmonogram závodu</a:t>
            </a:r>
          </a:p>
          <a:p>
            <a:r>
              <a:rPr lang="cs-CZ" sz="2000" dirty="0"/>
              <a:t>Nezapomenout startovní čísla, sportovní vybavení (bloky, </a:t>
            </a:r>
            <a:r>
              <a:rPr lang="cs-CZ" sz="2000" dirty="0" err="1"/>
              <a:t>minioštěpy</a:t>
            </a:r>
            <a:r>
              <a:rPr lang="cs-CZ" sz="2000" dirty="0"/>
              <a:t> apod), medaile</a:t>
            </a:r>
          </a:p>
          <a:p>
            <a:r>
              <a:rPr lang="cs-CZ" sz="2000" dirty="0"/>
              <a:t>Časový harmonogram tvořit s drobnými rezervami, být připraveni na urychlení / zpomalení programu</a:t>
            </a:r>
          </a:p>
          <a:p>
            <a:r>
              <a:rPr lang="cs-CZ" sz="2000" dirty="0"/>
              <a:t>Nanečisto si harmonogram projít a vytyčit si body, kdy se může něco nepovést 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00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Vypracuj BID na mezinárodní akci, trvající 3 dny </a:t>
            </a:r>
          </a:p>
          <a:p>
            <a:pPr lvl="1"/>
            <a:endParaRPr lang="cs-CZ" sz="12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B1B392D0-5651-8AAB-7F5C-1CFDBEBEE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67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020F3-9FD7-1F76-11E7-85108977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Np4242 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DEE75-5D58-3589-0CAB-77A81BD2C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4581D-8B61-C126-79EC-A6A7579F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cs-CZ" sz="4400" dirty="0"/>
              <a:t>DRAFT</a:t>
            </a:r>
            <a:r>
              <a:rPr lang="cs-CZ" dirty="0"/>
              <a:t> - proces</a:t>
            </a:r>
            <a:endParaRPr lang="cs-CZ" sz="22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6F79723-56E4-5455-F9A4-578A40FC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31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Podrobný návrh, koncept</a:t>
            </a:r>
            <a:endParaRPr lang="en-US" sz="12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Specifikace</a:t>
            </a:r>
            <a:r>
              <a:rPr lang="en-US" sz="1600" dirty="0"/>
              <a:t> </a:t>
            </a:r>
            <a:r>
              <a:rPr lang="en-US" sz="1600" dirty="0" err="1"/>
              <a:t>nabízených</a:t>
            </a:r>
            <a:r>
              <a:rPr lang="en-US" sz="1600" dirty="0"/>
              <a:t> </a:t>
            </a:r>
            <a:r>
              <a:rPr lang="en-US" sz="1600" dirty="0" err="1"/>
              <a:t>služeb</a:t>
            </a:r>
            <a:endParaRPr lang="en-US" sz="16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Přesné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vymezení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cílových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skupin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Vytvoření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nabídky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sponzory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Rozvoj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marketingové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Zajištění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operativních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detailů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Otevřenost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zpětné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vazbě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zapracování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doplnění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dynamický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Souvisí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posledním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článkem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hodnocením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evaluací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1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1C3375-4604-334F-4ABD-7DD22B6FE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3ACE62-9EF4-1FF4-1563-9449A2006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75F18E-C216-BD5A-E1AB-3EFED64D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zásady </a:t>
            </a:r>
            <a:r>
              <a:rPr lang="cs-CZ" dirty="0" err="1"/>
              <a:t>BIDu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D7AADA-AA48-1AE1-1CA7-9D984871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 err="1"/>
              <a:t>Venue</a:t>
            </a:r>
            <a:endParaRPr lang="cs-CZ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Ubytování a strava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Dopravní dostupnost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Doprovodný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Financování,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Organizační tým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Harmonogram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29EC619-DDFC-54D2-CBDB-CC8978B5E927}"/>
              </a:ext>
            </a:extLst>
          </p:cNvPr>
          <p:cNvSpPr txBox="1"/>
          <p:nvPr/>
        </p:nvSpPr>
        <p:spPr>
          <a:xfrm>
            <a:off x="6968573" y="5491528"/>
            <a:ext cx="40334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sportyukon.com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sites</a:t>
            </a:r>
            <a:r>
              <a:rPr lang="cs-CZ" sz="800" dirty="0">
                <a:latin typeface="+mn-lt"/>
              </a:rPr>
              <a:t>/default/</a:t>
            </a:r>
            <a:r>
              <a:rPr lang="cs-CZ" sz="800" dirty="0" err="1">
                <a:latin typeface="+mn-lt"/>
              </a:rPr>
              <a:t>files</a:t>
            </a:r>
            <a:r>
              <a:rPr lang="cs-CZ" sz="800" dirty="0">
                <a:latin typeface="+mn-lt"/>
              </a:rPr>
              <a:t>/2022-01/</a:t>
            </a:r>
            <a:r>
              <a:rPr lang="cs-CZ" sz="800" dirty="0" err="1">
                <a:latin typeface="+mn-lt"/>
              </a:rPr>
              <a:t>Bid-Document-Template.pdf</a:t>
            </a:r>
            <a:endParaRPr lang="cs-CZ" sz="800" dirty="0">
              <a:latin typeface="+mn-lt"/>
            </a:endParaRPr>
          </a:p>
        </p:txBody>
      </p:sp>
      <p:pic>
        <p:nvPicPr>
          <p:cNvPr id="7" name="Obrázek 6" descr="Obsah obrázku text, sportovní vybavení, Kola jízdních kol, kolo&#10;&#10;Popis byl vytvořen automaticky">
            <a:extLst>
              <a:ext uri="{FF2B5EF4-FFF2-40B4-BE49-F238E27FC236}">
                <a16:creationId xmlns:a16="http://schemas.microsoft.com/office/drawing/2014/main" id="{CF66D8F5-8043-065D-7EB4-823E47BFF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73" y="709609"/>
            <a:ext cx="3616595" cy="46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9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Sportoviště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Kapacita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Šatny, toalety, hlediště, občerstvení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Bezbariérovost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Šatny, toalety, hlediště, parkoviště, dopravní obslužnost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Komplexní popis, včetně kvality a certifikace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Marketingová využitelnost prostor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Daná střešní organizací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Symbolika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Sponzoring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Lokalita her – zapadá?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Provázanost s ubytováním, dopravní dostupnost, alternativy</a:t>
            </a:r>
          </a:p>
        </p:txBody>
      </p:sp>
      <p:pic>
        <p:nvPicPr>
          <p:cNvPr id="3074" name="Picture 2" descr="Must-Know Sports Venue Event Tips From Seasoned Planners | Meetings Today">
            <a:extLst>
              <a:ext uri="{FF2B5EF4-FFF2-40B4-BE49-F238E27FC236}">
                <a16:creationId xmlns:a16="http://schemas.microsoft.com/office/drawing/2014/main" id="{378B324A-AF14-6CF5-C540-B6CD904C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65" y="1692002"/>
            <a:ext cx="4782557" cy="31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CEC3185-9445-AA70-21F0-AA57B55B3693}"/>
              </a:ext>
            </a:extLst>
          </p:cNvPr>
          <p:cNvSpPr txBox="1"/>
          <p:nvPr/>
        </p:nvSpPr>
        <p:spPr>
          <a:xfrm>
            <a:off x="6958265" y="493929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https://</a:t>
            </a:r>
            <a:r>
              <a:rPr lang="cs-CZ" sz="800" dirty="0" err="1"/>
              <a:t>www.meetingstoday.com</a:t>
            </a:r>
            <a:r>
              <a:rPr lang="cs-CZ" sz="800" dirty="0"/>
              <a:t>/</a:t>
            </a:r>
            <a:r>
              <a:rPr lang="cs-CZ" sz="800" dirty="0" err="1"/>
              <a:t>sites</a:t>
            </a:r>
            <a:r>
              <a:rPr lang="cs-CZ" sz="800" dirty="0"/>
              <a:t>/default/</a:t>
            </a:r>
            <a:r>
              <a:rPr lang="cs-CZ" sz="800" dirty="0" err="1"/>
              <a:t>files</a:t>
            </a:r>
            <a:r>
              <a:rPr lang="cs-CZ" sz="800" dirty="0"/>
              <a:t>/</a:t>
            </a:r>
            <a:r>
              <a:rPr lang="cs-CZ" sz="800" dirty="0" err="1"/>
              <a:t>styles</a:t>
            </a:r>
            <a:r>
              <a:rPr lang="cs-CZ" sz="800" dirty="0"/>
              <a:t>/</a:t>
            </a:r>
            <a:r>
              <a:rPr lang="cs-CZ" sz="800" dirty="0" err="1"/>
              <a:t>mt_default</a:t>
            </a:r>
            <a:r>
              <a:rPr lang="cs-CZ" sz="800" dirty="0"/>
              <a:t>/public/2022-12/Petco%20Park%202_RESIZEDHEROjpg.jpg?itok=yp6AajZG</a:t>
            </a:r>
          </a:p>
        </p:txBody>
      </p:sp>
    </p:spTree>
    <p:extLst>
      <p:ext uri="{BB962C8B-B14F-4D97-AF65-F5344CB8AC3E}">
        <p14:creationId xmlns:p14="http://schemas.microsoft.com/office/powerpoint/2010/main" val="424477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Kapacita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Nezapomenout na </a:t>
            </a:r>
            <a:r>
              <a:rPr lang="cs-CZ" sz="1400" dirty="0" err="1">
                <a:ea typeface="+mn-ea"/>
                <a:cs typeface="+mn-cs"/>
              </a:rPr>
              <a:t>staff</a:t>
            </a:r>
            <a:r>
              <a:rPr lang="cs-CZ" sz="1400" dirty="0">
                <a:ea typeface="+mn-ea"/>
                <a:cs typeface="+mn-cs"/>
              </a:rPr>
              <a:t>, pořadatele, hosty, dobrovolníky apod.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Bezbariérovost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Pozor na víceposchoďové budovy a umístění vozíčkářů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Komplexní popis, včetně kvality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Lokalita her – zapadá?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Možnost výběru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Orientační a evakuační plán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pic>
        <p:nvPicPr>
          <p:cNvPr id="4098" name="Picture 2" descr="Accommodation - sportscotland inverclyde national sports training centre">
            <a:extLst>
              <a:ext uri="{FF2B5EF4-FFF2-40B4-BE49-F238E27FC236}">
                <a16:creationId xmlns:a16="http://schemas.microsoft.com/office/drawing/2014/main" id="{1BF801CB-A63A-8F58-9F85-ACDF3D6A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57" y="720000"/>
            <a:ext cx="3932241" cy="22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A500451-5A91-5102-F0D7-A2B38DC345E7}"/>
              </a:ext>
            </a:extLst>
          </p:cNvPr>
          <p:cNvSpPr txBox="1"/>
          <p:nvPr/>
        </p:nvSpPr>
        <p:spPr>
          <a:xfrm>
            <a:off x="7106057" y="2986457"/>
            <a:ext cx="433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700" dirty="0">
                <a:latin typeface="+mn-lt"/>
              </a:rPr>
              <a:t>Zdroj: </a:t>
            </a:r>
            <a:r>
              <a:rPr lang="cs-CZ" sz="700" dirty="0">
                <a:latin typeface="+mn-lt"/>
                <a:hlinkClick r:id="rId4"/>
              </a:rPr>
              <a:t>https://nationalcentreinverclyde.org.uk/media/tqrbxgmm/accommodation-sportscotland-inverclyde-</a:t>
            </a:r>
            <a:endParaRPr lang="cs-CZ" sz="700" dirty="0">
              <a:latin typeface="+mn-lt"/>
            </a:endParaRPr>
          </a:p>
          <a:p>
            <a:pPr algn="l"/>
            <a:r>
              <a:rPr lang="cs-CZ" sz="700" dirty="0">
                <a:latin typeface="+mn-lt"/>
              </a:rPr>
              <a:t>national-sports-training-centre-13.jpg?rmode=</a:t>
            </a:r>
            <a:r>
              <a:rPr lang="cs-CZ" sz="700" dirty="0" err="1">
                <a:latin typeface="+mn-lt"/>
              </a:rPr>
              <a:t>max&amp;width</a:t>
            </a:r>
            <a:r>
              <a:rPr lang="cs-CZ" sz="700" dirty="0">
                <a:latin typeface="+mn-lt"/>
              </a:rPr>
              <a:t>=500</a:t>
            </a:r>
          </a:p>
        </p:txBody>
      </p:sp>
      <p:pic>
        <p:nvPicPr>
          <p:cNvPr id="4100" name="Picture 4" descr="Group Accommodation | Gold Coast Performance Centre">
            <a:extLst>
              <a:ext uri="{FF2B5EF4-FFF2-40B4-BE49-F238E27FC236}">
                <a16:creationId xmlns:a16="http://schemas.microsoft.com/office/drawing/2014/main" id="{96CB1539-6154-47B1-DF4D-AB52A578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57" y="3325011"/>
            <a:ext cx="3932241" cy="2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C0229DB-6BB5-5DB1-93F0-952BB91260F8}"/>
              </a:ext>
            </a:extLst>
          </p:cNvPr>
          <p:cNvSpPr txBox="1"/>
          <p:nvPr/>
        </p:nvSpPr>
        <p:spPr>
          <a:xfrm>
            <a:off x="7106057" y="5971338"/>
            <a:ext cx="37465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700" dirty="0">
                <a:latin typeface="+mn-lt"/>
              </a:rPr>
              <a:t>Zdroj: https://</a:t>
            </a:r>
            <a:r>
              <a:rPr lang="cs-CZ" sz="700" dirty="0" err="1">
                <a:latin typeface="+mn-lt"/>
              </a:rPr>
              <a:t>www.sportssupercentre.com.au</a:t>
            </a:r>
            <a:r>
              <a:rPr lang="cs-CZ" sz="700" dirty="0">
                <a:latin typeface="+mn-lt"/>
              </a:rPr>
              <a:t>/</a:t>
            </a:r>
            <a:r>
              <a:rPr lang="cs-CZ" sz="700" dirty="0" err="1">
                <a:latin typeface="+mn-lt"/>
              </a:rPr>
              <a:t>wp-content</a:t>
            </a:r>
            <a:r>
              <a:rPr lang="cs-CZ" sz="700" dirty="0">
                <a:latin typeface="+mn-lt"/>
              </a:rPr>
              <a:t>/</a:t>
            </a:r>
            <a:r>
              <a:rPr lang="cs-CZ" sz="700" dirty="0" err="1">
                <a:latin typeface="+mn-lt"/>
              </a:rPr>
              <a:t>uploads</a:t>
            </a:r>
            <a:r>
              <a:rPr lang="cs-CZ" sz="700" dirty="0">
                <a:latin typeface="+mn-lt"/>
              </a:rPr>
              <a:t>/2020/05/</a:t>
            </a:r>
            <a:r>
              <a:rPr lang="cs-CZ" sz="700" dirty="0" err="1">
                <a:latin typeface="+mn-lt"/>
              </a:rPr>
              <a:t>quad-share.jpg</a:t>
            </a:r>
            <a:endParaRPr lang="cs-CZ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2407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Typ zajištění stravy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Organizátorem? Prostředník? Nezajištění?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Teplá </a:t>
            </a:r>
            <a:r>
              <a:rPr lang="cs-CZ" sz="1800" dirty="0" err="1"/>
              <a:t>x</a:t>
            </a:r>
            <a:r>
              <a:rPr lang="cs-CZ" sz="1800" dirty="0"/>
              <a:t> studená strava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Typicky teplá snídaně a večeře, studená na sportovišti – jinak při zimních a letních akcích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Diety, alergie a pitný režim!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Často se zapomíná – dokáže akci shodit, ale i vyzdvihnout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Kultura stravování – ubytování, sportoviště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Hygiena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Nutriční hodnota stravy </a:t>
            </a:r>
            <a:r>
              <a:rPr lang="cs-CZ" sz="1800" dirty="0" err="1"/>
              <a:t>x</a:t>
            </a:r>
            <a:r>
              <a:rPr lang="cs-CZ" sz="1800" dirty="0"/>
              <a:t> cena </a:t>
            </a:r>
            <a:r>
              <a:rPr lang="cs-CZ" sz="1800" dirty="0" err="1"/>
              <a:t>x</a:t>
            </a:r>
            <a:r>
              <a:rPr lang="cs-CZ" sz="1800" dirty="0"/>
              <a:t> sponzoring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Veřejnost</a:t>
            </a:r>
          </a:p>
        </p:txBody>
      </p:sp>
    </p:spTree>
    <p:extLst>
      <p:ext uri="{BB962C8B-B14F-4D97-AF65-F5344CB8AC3E}">
        <p14:creationId xmlns:p14="http://schemas.microsoft.com/office/powerpoint/2010/main" val="3645105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Na akci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Sponzorské zajištění, zvýhodněná cena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Nutný </a:t>
            </a:r>
            <a:r>
              <a:rPr lang="cs-CZ" sz="1400" dirty="0" err="1">
                <a:ea typeface="+mn-ea"/>
                <a:cs typeface="+mn-cs"/>
              </a:rPr>
              <a:t>x</a:t>
            </a:r>
            <a:r>
              <a:rPr lang="cs-CZ" sz="1400" dirty="0">
                <a:ea typeface="+mn-ea"/>
                <a:cs typeface="+mn-cs"/>
              </a:rPr>
              <a:t> dobrovolný transfer z letiště</a:t>
            </a:r>
            <a:endParaRPr lang="cs-CZ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Během akce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Na sportoviště, doprovodný program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Zajištění poskytovatele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Značení a informovanost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Zajištění průjezdnosti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Plánování a komunikace s dispečinkem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400" dirty="0">
              <a:ea typeface="+mn-ea"/>
              <a:cs typeface="+mn-cs"/>
            </a:endParaRPr>
          </a:p>
        </p:txBody>
      </p:sp>
      <p:pic>
        <p:nvPicPr>
          <p:cNvPr id="5122" name="Picture 2" descr="Není k dispozici žádný popis fotky.">
            <a:extLst>
              <a:ext uri="{FF2B5EF4-FFF2-40B4-BE49-F238E27FC236}">
                <a16:creationId xmlns:a16="http://schemas.microsoft.com/office/drawing/2014/main" id="{BB084AA8-EF7C-0A7F-FC58-B39DDF369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7" y="378000"/>
            <a:ext cx="3811159" cy="28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0940A6-07ED-6DF2-CB38-B349AA9DCAE9}"/>
              </a:ext>
            </a:extLst>
          </p:cNvPr>
          <p:cNvSpPr txBox="1"/>
          <p:nvPr/>
        </p:nvSpPr>
        <p:spPr>
          <a:xfrm>
            <a:off x="6653047" y="3296526"/>
            <a:ext cx="23839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700" dirty="0">
                <a:latin typeface="+mn-lt"/>
              </a:rPr>
              <a:t>Zdroj: </a:t>
            </a:r>
            <a:r>
              <a:rPr lang="cs-CZ" sz="700" dirty="0">
                <a:latin typeface="+mn-lt"/>
                <a:hlinkClick r:id="rId4"/>
              </a:rPr>
              <a:t>https://www.facebook.com/oktagonvyzva/photos/</a:t>
            </a:r>
            <a:endParaRPr lang="cs-CZ" sz="700" dirty="0">
              <a:latin typeface="+mn-lt"/>
            </a:endParaRPr>
          </a:p>
        </p:txBody>
      </p:sp>
      <p:pic>
        <p:nvPicPr>
          <p:cNvPr id="5124" name="Picture 4" descr="Munich Wheelchair Accessible Public Transportation">
            <a:extLst>
              <a:ext uri="{FF2B5EF4-FFF2-40B4-BE49-F238E27FC236}">
                <a16:creationId xmlns:a16="http://schemas.microsoft.com/office/drawing/2014/main" id="{9A17B170-DBCD-7BA1-1DB4-EC9B1AE03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7" y="3578369"/>
            <a:ext cx="3811159" cy="28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CC6F650-E6A5-12FA-E2EF-2889D1AAA864}"/>
              </a:ext>
            </a:extLst>
          </p:cNvPr>
          <p:cNvSpPr txBox="1"/>
          <p:nvPr/>
        </p:nvSpPr>
        <p:spPr>
          <a:xfrm>
            <a:off x="6563149" y="6436739"/>
            <a:ext cx="41537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wheelchairtravel.org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wp-content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uploads</a:t>
            </a:r>
            <a:r>
              <a:rPr lang="cs-CZ" sz="800" dirty="0">
                <a:latin typeface="+mn-lt"/>
              </a:rPr>
              <a:t>/2016/03/</a:t>
            </a:r>
            <a:r>
              <a:rPr lang="cs-CZ" sz="800" dirty="0" err="1">
                <a:latin typeface="+mn-lt"/>
              </a:rPr>
              <a:t>munich</a:t>
            </a:r>
            <a:r>
              <a:rPr lang="cs-CZ" sz="800" dirty="0">
                <a:latin typeface="+mn-lt"/>
              </a:rPr>
              <a:t>-</a:t>
            </a:r>
            <a:r>
              <a:rPr lang="cs-CZ" sz="800" dirty="0" err="1">
                <a:latin typeface="+mn-lt"/>
              </a:rPr>
              <a:t>pt</a:t>
            </a:r>
            <a:r>
              <a:rPr lang="cs-CZ" sz="800" dirty="0">
                <a:latin typeface="+mn-lt"/>
              </a:rPr>
              <a:t>-bus-</a:t>
            </a:r>
            <a:r>
              <a:rPr lang="cs-CZ" sz="800" dirty="0" err="1">
                <a:latin typeface="+mn-lt"/>
              </a:rPr>
              <a:t>ramp.jpg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5314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4928</TotalTime>
  <Words>2004</Words>
  <Application>Microsoft Macintosh PowerPoint</Application>
  <PresentationFormat>Širokoúhlá obrazovka</PresentationFormat>
  <Paragraphs>368</Paragraphs>
  <Slides>33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Tahoma</vt:lpstr>
      <vt:lpstr>Wingdings</vt:lpstr>
      <vt:lpstr>Prezentace_MU_CZ</vt:lpstr>
      <vt:lpstr>BID + organizace sportovní akce</vt:lpstr>
      <vt:lpstr>Sportovní akce</vt:lpstr>
      <vt:lpstr>BID - proces</vt:lpstr>
      <vt:lpstr>DRAFT - proces</vt:lpstr>
      <vt:lpstr>Obecné zásady BIDu</vt:lpstr>
      <vt:lpstr>Sportoviště</vt:lpstr>
      <vt:lpstr>Ubytování</vt:lpstr>
      <vt:lpstr>Stravování</vt:lpstr>
      <vt:lpstr>Doprava</vt:lpstr>
      <vt:lpstr>Zdravotní a bezpečnostní služba</vt:lpstr>
      <vt:lpstr>Doplňkové služby</vt:lpstr>
      <vt:lpstr>Partnerství, sponzoring </vt:lpstr>
      <vt:lpstr>Kontrolní orgán</vt:lpstr>
      <vt:lpstr>Ukázka BID</vt:lpstr>
      <vt:lpstr>Organizace sportovní akce</vt:lpstr>
      <vt:lpstr>Zásady plánování</vt:lpstr>
      <vt:lpstr>Zásady plánování</vt:lpstr>
      <vt:lpstr>Organizační tým</vt:lpstr>
      <vt:lpstr>Rozpočet a financování</vt:lpstr>
      <vt:lpstr>Logistika</vt:lpstr>
      <vt:lpstr>Legislativa a povolení</vt:lpstr>
      <vt:lpstr>Marketing a PR</vt:lpstr>
      <vt:lpstr>Časový harmonogram plánování</vt:lpstr>
      <vt:lpstr>Od myšlenky po den D</vt:lpstr>
      <vt:lpstr>Realizace akce – den D obecně</vt:lpstr>
      <vt:lpstr>Po akci</vt:lpstr>
      <vt:lpstr>RHSO – zásadní body</vt:lpstr>
      <vt:lpstr>RHSO – Tým a kompetence </vt:lpstr>
      <vt:lpstr>RHSO – Rozpočet </vt:lpstr>
      <vt:lpstr>RHSO – Harmonogram (hlavní body) </vt:lpstr>
      <vt:lpstr>RHSO – Komunikace (navenek i uvnitř) </vt:lpstr>
      <vt:lpstr>RHSO – sport a harmonogram</vt:lpstr>
      <vt:lpstr>Úkol č.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ve sportu hendikepovaných úvod a seznámení</dc:title>
  <dc:creator>Vojtěch Kocůrek</dc:creator>
  <cp:lastModifiedBy>Vojtěch Kocůrek</cp:lastModifiedBy>
  <cp:revision>56</cp:revision>
  <cp:lastPrinted>1601-01-01T00:00:00Z</cp:lastPrinted>
  <dcterms:created xsi:type="dcterms:W3CDTF">2024-02-18T15:20:23Z</dcterms:created>
  <dcterms:modified xsi:type="dcterms:W3CDTF">2024-03-06T10:06:13Z</dcterms:modified>
</cp:coreProperties>
</file>