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7" r:id="rId12"/>
    <p:sldId id="259" r:id="rId13"/>
    <p:sldId id="26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61" r:id="rId25"/>
    <p:sldId id="262" r:id="rId26"/>
    <p:sldId id="263" r:id="rId27"/>
    <p:sldId id="264" r:id="rId28"/>
    <p:sldId id="265" r:id="rId29"/>
    <p:sldId id="281" r:id="rId30"/>
    <p:sldId id="267" r:id="rId31"/>
    <p:sldId id="266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B6A3D8-0678-41C8-9F2F-2105385EA701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Definice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95800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stav, charakterizovaný nadměrnou tělesnou hmotností, která je způsobena zvýšeným ukládáním tukové tkáně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podstatou obezity je tedy 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nadměrné množství tukové tkáně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(podkoží, viscerální oblast, parenchymové orgány)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nadváha je předstupeň obezity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Sympatický nervový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Adrenalin zvyšuje lipolýzu a e. přeměnu, termogeneze se zvyšuje</a:t>
            </a:r>
          </a:p>
          <a:p>
            <a:r>
              <a:rPr lang="cs-CZ" dirty="0" smtClean="0"/>
              <a:t>30% obézních má sníženou aktivitu sympatiku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74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Endokrinní 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Leptin</a:t>
            </a:r>
            <a:r>
              <a:rPr lang="cs-CZ" dirty="0" smtClean="0"/>
              <a:t> – 1994 objeven – tvoří se v tukové tkáni – působením na </a:t>
            </a:r>
            <a:r>
              <a:rPr lang="cs-CZ" dirty="0" err="1" smtClean="0"/>
              <a:t>hypothalamická</a:t>
            </a:r>
            <a:r>
              <a:rPr lang="cs-CZ" dirty="0" smtClean="0"/>
              <a:t> centra snižuje příjem potravy a zvyšuje PA</a:t>
            </a:r>
          </a:p>
          <a:p>
            <a:r>
              <a:rPr lang="cs-CZ" dirty="0" smtClean="0"/>
              <a:t>Chybí s defektem ob genu</a:t>
            </a:r>
          </a:p>
          <a:p>
            <a:r>
              <a:rPr lang="cs-CZ" dirty="0" err="1" smtClean="0"/>
              <a:t>Leptin</a:t>
            </a:r>
            <a:r>
              <a:rPr lang="cs-CZ" dirty="0" smtClean="0"/>
              <a:t> se zvyšuje v koncentraci, ale neovlivňuje </a:t>
            </a:r>
            <a:r>
              <a:rPr lang="cs-CZ" dirty="0" err="1" smtClean="0"/>
              <a:t>hypothamlamická</a:t>
            </a:r>
            <a:r>
              <a:rPr lang="cs-CZ" dirty="0" smtClean="0"/>
              <a:t> centra – </a:t>
            </a:r>
            <a:r>
              <a:rPr lang="cs-CZ" dirty="0" err="1" smtClean="0"/>
              <a:t>leptinová</a:t>
            </a:r>
            <a:r>
              <a:rPr lang="cs-CZ" dirty="0" smtClean="0"/>
              <a:t> rezistence</a:t>
            </a:r>
          </a:p>
          <a:p>
            <a:r>
              <a:rPr lang="cs-CZ" dirty="0" err="1" smtClean="0"/>
              <a:t>Ghrelin</a:t>
            </a:r>
            <a:r>
              <a:rPr lang="cs-CZ" dirty="0" smtClean="0"/>
              <a:t> – v neuroendokrinních buňkách žaludku, ve střevě, v pankreatu – zvyšuje se v průběhu lačnění.</a:t>
            </a:r>
          </a:p>
          <a:p>
            <a:r>
              <a:rPr lang="cs-CZ" dirty="0" err="1" smtClean="0"/>
              <a:t>Nueropeptid</a:t>
            </a:r>
            <a:r>
              <a:rPr lang="cs-CZ" dirty="0" smtClean="0"/>
              <a:t> Y – inhibice Y, snížení chuti k jídlu, aktivita </a:t>
            </a:r>
            <a:r>
              <a:rPr lang="cs-CZ" dirty="0" err="1" smtClean="0"/>
              <a:t>leptinu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normální regulaci – naplnění žaludku, rozpětí žaludeční stěny – signál vagem do </a:t>
            </a:r>
            <a:r>
              <a:rPr lang="cs-CZ" dirty="0" err="1" smtClean="0"/>
              <a:t>hypothalamických</a:t>
            </a:r>
            <a:r>
              <a:rPr lang="cs-CZ" dirty="0" smtClean="0"/>
              <a:t> center, pocit sytosti a uvolní se inhibitory chuti k jídlu. bílkoviny vyvolávají vyšší účinnost než s a t. Pro pocit nasycení je důležitý obsah potravy, ne e. hodnota.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076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204864"/>
            <a:ext cx="6696744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4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8671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Klinický obraz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dynamická fáze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rychlý nárůst tělesné hmotnosti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stabilizovaná fáze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hmotnost je již konstantní a obezita je rozvinuta</a:t>
            </a:r>
            <a:endParaRPr lang="cs-CZ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Klasifikace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podle fáze obezity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stabilní, nestabilní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podle příčiny obezity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primární, sekundární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kvantitativní klasifikace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podle hmotnosti (BMI), podle množství tuku v těle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kvalitativní klasifikace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podle distribuce tuku v těle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Klasifikace podle BMI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6984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Klasifikace podle % tuku v těle (BIA)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2276872"/>
          <a:ext cx="8229600" cy="4104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klasifikace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muž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žena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podvýživa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 10 %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 20 %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norma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 – 20 %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 – 30 %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nadváha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 – 25 %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30 – 35 %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obezita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25 – 30 %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35 – 40 %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extrémní obezita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30 %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40 %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595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Kvalitativní klasifikace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androidní typ (jablko)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gynoidní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typy(hruška)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cushinogidní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typ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45024"/>
            <a:ext cx="2664296" cy="254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8192"/>
          </a:xfrm>
        </p:spPr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Cushingoidní</a:t>
            </a:r>
            <a:r>
              <a:rPr lang="cs-CZ" b="1" dirty="0" smtClean="0">
                <a:solidFill>
                  <a:srgbClr val="C00000"/>
                </a:solidFill>
              </a:rPr>
              <a:t> typ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obezity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cush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692696"/>
            <a:ext cx="2592288" cy="5880492"/>
          </a:xfrm>
        </p:spPr>
      </p:pic>
      <p:pic>
        <p:nvPicPr>
          <p:cNvPr id="5" name="Obrázek 4" descr="cushings_syndrom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4437251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91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Výskyt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statistik z roku 2016 mělo nadváhu neuvěřitelných 1,9 miliard </a:t>
            </a:r>
            <a:r>
              <a:rPr lang="cs-CZ" dirty="0" smtClean="0"/>
              <a:t>lidí nad </a:t>
            </a:r>
            <a:r>
              <a:rPr lang="cs-CZ" dirty="0"/>
              <a:t>18 let, z nichž 650 milionů bylo </a:t>
            </a:r>
            <a:r>
              <a:rPr lang="cs-CZ" dirty="0" smtClean="0"/>
              <a:t>obézních.</a:t>
            </a:r>
          </a:p>
          <a:p>
            <a:endParaRPr lang="cs-CZ" dirty="0"/>
          </a:p>
          <a:p>
            <a:r>
              <a:rPr lang="cs-CZ" dirty="0" smtClean="0"/>
              <a:t>Počet </a:t>
            </a:r>
            <a:r>
              <a:rPr lang="cs-CZ" dirty="0"/>
              <a:t>dětí, trpících obezitou ve věku 5–19 let vzrostl z přibližně </a:t>
            </a:r>
            <a:r>
              <a:rPr lang="cs-CZ" dirty="0" smtClean="0"/>
              <a:t>11 milionů </a:t>
            </a:r>
            <a:r>
              <a:rPr lang="cs-CZ" dirty="0"/>
              <a:t>v roce 1975 na 120 milionů v roce </a:t>
            </a:r>
            <a:r>
              <a:rPr lang="cs-CZ" dirty="0" smtClean="0"/>
              <a:t>2016.</a:t>
            </a:r>
            <a:endParaRPr lang="cs-CZ" dirty="0"/>
          </a:p>
          <a:p>
            <a:r>
              <a:rPr lang="cs-CZ" dirty="0"/>
              <a:t>Obezita ohrožuje 18,5 % Čechů, z toho téměř 20 % mužů a 18 % žen, mírnou nadváhou trpí 47 % mužů a 33 % žen.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Hodnoty obvodu pasu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99593" y="1988839"/>
          <a:ext cx="7344816" cy="324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3534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↑ riziko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vysoké riziko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41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muži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94 cm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102 cm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41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ženy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80 cm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88 cm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Diagnostika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6504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cs-CZ" sz="2800" b="1" u="sng" dirty="0" smtClean="0">
                <a:solidFill>
                  <a:schemeClr val="accent3">
                    <a:lumMod val="75000"/>
                  </a:schemeClr>
                </a:solidFill>
              </a:rPr>
              <a:t>nejjednodušší jsou antropometrické metody: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tělesná hmotnost, tělesná výška → indexy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měření obvodů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měření tloušťky kožních řas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bioelektrická impedance (BIA)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Léčba 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cílem je trvalá redukce hmotnosti a snížení rizika metabolických a kardiovaskulárních komplikací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dietoterapie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, kognitivně – behaviorální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teapie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(KBT)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zvýšení a úprava fyzické aktivity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psychoterapie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farmakoterapie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chirurgická terapie (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bariatrie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Dietoterapie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, KBT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omezení energie, příjmu tuků a sacharidů v závislosti na přísnosti diety, při zachování příjmu bílkovin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pravidelnost (rovnoměrné rozdělení energie)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dodržovat pitný režim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přijatelnost z hlediska chuťových preferencí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porušení diety je nutno korigovat a v dietě vytrvat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alkohol 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Pohybová aktivita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479776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krátkodobý a dlouhodobý pozitivní efekt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cvičení aerobního charakteru, střední intenzity v délce trvání 30 – 45 minut a to 3 – 6 x týdně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mělo by být dosaženo 60% maximální zátěže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chůze, běh, jízda na kole, plavání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Farmakoterapie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anorektika (</a:t>
            </a: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sibutramin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) –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Meridia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Lindaxa</a:t>
            </a: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inhibitory pankreatické lipázy (</a:t>
            </a: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orlistat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) –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Xenical</a:t>
            </a: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antoagonista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kanabinoidních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 receptorů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rimonabant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Chirurgická terapie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baritrická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chirurgie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BMI &gt; 40,  nebo &gt; 35 v případě komplikací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selhání konzervativních léčebných postupů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spolupracující pacient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Typy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bariatrických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výkonů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restriktivní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bandáž žaludku,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sleeve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gastrektomie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zkratové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střevní bypassy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kombinované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gastrický bypass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5958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Intragastrický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balón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46449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Bandáž žaludku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8245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Příčiny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1556791"/>
          <a:ext cx="8424936" cy="4896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6846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dědičnost</a:t>
                      </a:r>
                      <a:endParaRPr lang="cs-CZ" sz="28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rodinné zvyklosti</a:t>
                      </a:r>
                      <a:endParaRPr lang="cs-CZ" sz="28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846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neurologické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endokrinní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846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psychické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farmakologické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159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sociálně - ekonomické vlivy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ostatní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846">
                <a:tc gridSpan="2"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faktory</a:t>
                      </a:r>
                      <a:r>
                        <a:rPr lang="cs-CZ" sz="28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životního stylu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Sleeve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resekce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42484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Gastrický bypass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4644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86409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Komplikace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2811"/>
          <a:ext cx="8229600" cy="4392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kardiovaskulární</a:t>
                      </a:r>
                      <a:endParaRPr lang="cs-CZ" sz="28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metabolické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plicní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gastrointestinální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gynekologické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ortopedické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kožní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endokrinní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chirurgické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onkologické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psychologické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Obezita a riziko smrti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Obrázek 26" descr="bmi-index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76064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123728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Děkuji za pozornost</a:t>
            </a:r>
            <a:endParaRPr lang="cs-CZ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Témata k samostatné práci:</a:t>
            </a:r>
          </a:p>
          <a:p>
            <a:r>
              <a:rPr lang="cs-CZ" dirty="0" smtClean="0"/>
              <a:t>Spánek a obezita</a:t>
            </a:r>
          </a:p>
          <a:p>
            <a:r>
              <a:rPr lang="cs-CZ" dirty="0" err="1" smtClean="0"/>
              <a:t>Mikrobiom</a:t>
            </a:r>
            <a:r>
              <a:rPr lang="cs-CZ" dirty="0" smtClean="0"/>
              <a:t> a obezita</a:t>
            </a:r>
          </a:p>
          <a:p>
            <a:r>
              <a:rPr lang="cs-CZ" dirty="0" smtClean="0"/>
              <a:t>Polutanty a obezita</a:t>
            </a:r>
          </a:p>
          <a:p>
            <a:r>
              <a:rPr lang="cs-CZ" dirty="0" smtClean="0"/>
              <a:t>Léky a obezita</a:t>
            </a:r>
          </a:p>
          <a:p>
            <a:r>
              <a:rPr lang="cs-CZ" dirty="0" smtClean="0"/>
              <a:t>Kortizol a obezita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obezity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Evoluce – organismus vytvořil komplexní regulační mechanismy, aby zajistil pokrytí en. Potřeby.</a:t>
            </a:r>
          </a:p>
          <a:p>
            <a:r>
              <a:rPr lang="cs-CZ" dirty="0" smtClean="0"/>
              <a:t>Stále více genů, které podporují vznik obezity. </a:t>
            </a:r>
          </a:p>
          <a:p>
            <a:r>
              <a:rPr lang="cs-CZ" dirty="0"/>
              <a:t>Obezitu můžeme z genetického hlediska rozdělit na </a:t>
            </a:r>
            <a:r>
              <a:rPr lang="cs-CZ" b="1" dirty="0" err="1"/>
              <a:t>monogenní</a:t>
            </a:r>
            <a:r>
              <a:rPr lang="cs-CZ" b="1" dirty="0"/>
              <a:t> a </a:t>
            </a:r>
            <a:r>
              <a:rPr lang="cs-CZ" b="1" dirty="0" smtClean="0"/>
              <a:t>polygenní.</a:t>
            </a:r>
          </a:p>
        </p:txBody>
      </p:sp>
    </p:spTree>
    <p:extLst>
      <p:ext uri="{BB962C8B-B14F-4D97-AF65-F5344CB8AC3E}">
        <p14:creationId xmlns:p14="http://schemas.microsoft.com/office/powerpoint/2010/main" val="130227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Monogenní</a:t>
            </a:r>
            <a:r>
              <a:rPr lang="cs-CZ" dirty="0"/>
              <a:t> obezita bývá obvykle způsobena genem velkého účinku a </a:t>
            </a:r>
            <a:r>
              <a:rPr lang="cs-CZ" dirty="0" err="1"/>
              <a:t>jednogenovými</a:t>
            </a:r>
            <a:r>
              <a:rPr lang="cs-CZ" dirty="0"/>
              <a:t> mutacemi, způsobuje těžkou obezitu.  </a:t>
            </a:r>
            <a:r>
              <a:rPr lang="cs-CZ" dirty="0" err="1"/>
              <a:t>Monogenní</a:t>
            </a:r>
            <a:r>
              <a:rPr lang="cs-CZ" dirty="0"/>
              <a:t> obezita má velkou dědičnost, ale v populaci je poměrně vzácná.</a:t>
            </a:r>
          </a:p>
          <a:p>
            <a:r>
              <a:rPr lang="cs-CZ" dirty="0"/>
              <a:t>Běžnější formou obezity, se kterou se v populaci setkáváme je polygenní obezita, která je naopak výsledkem souhry mutací v genech malého účinku, které sami o sobě mají nízký účinek, ale právě jejich společná souhra (</a:t>
            </a:r>
            <a:r>
              <a:rPr lang="cs-CZ" dirty="0" err="1"/>
              <a:t>epistáze</a:t>
            </a:r>
            <a:r>
              <a:rPr lang="cs-CZ" dirty="0"/>
              <a:t>) a provázanost s jinými geny zvyšuje riziko vzniku obezity 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43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Existují také </a:t>
            </a:r>
            <a:r>
              <a:rPr lang="cs-CZ" dirty="0"/>
              <a:t>alely rizikové pro rozvoj obezity, které naopak před ostatními metabolickými chorobami </a:t>
            </a:r>
            <a:r>
              <a:rPr lang="cs-CZ" dirty="0" smtClean="0"/>
              <a:t>mohou chránit</a:t>
            </a:r>
            <a:r>
              <a:rPr lang="cs-CZ" dirty="0"/>
              <a:t>, například před rozvojem diabetu druhého typu, který je s obezitou spojován.</a:t>
            </a:r>
          </a:p>
          <a:p>
            <a:r>
              <a:rPr lang="cs-CZ" dirty="0"/>
              <a:t>Epigenetickou dědičnost lze definovat jako mitoticky i meioticky dědičné změny ve </a:t>
            </a:r>
            <a:r>
              <a:rPr lang="cs-CZ" dirty="0" smtClean="0"/>
              <a:t>funkci genů</a:t>
            </a:r>
            <a:r>
              <a:rPr lang="cs-CZ" dirty="0"/>
              <a:t>, které však neovlivňují sekvenci nukleotidů v </a:t>
            </a:r>
            <a:r>
              <a:rPr lang="cs-CZ" dirty="0" smtClean="0"/>
              <a:t>DNA. </a:t>
            </a:r>
            <a:r>
              <a:rPr lang="cs-CZ" dirty="0"/>
              <a:t>Změny funkce genů se dějí </a:t>
            </a:r>
            <a:r>
              <a:rPr lang="cs-CZ" dirty="0" smtClean="0"/>
              <a:t>na základě </a:t>
            </a:r>
            <a:r>
              <a:rPr lang="cs-CZ" dirty="0" err="1"/>
              <a:t>methylace</a:t>
            </a:r>
            <a:r>
              <a:rPr lang="cs-CZ" dirty="0"/>
              <a:t> DNA, změn modifikací histonů, interference nekódující RNA či </a:t>
            </a:r>
            <a:r>
              <a:rPr lang="cs-CZ" dirty="0" smtClean="0"/>
              <a:t>genového imprintingu.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76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Epigenetické změny může v případě obezity pravděpodobně pozitivně ovlivnit např. cvičení, či </a:t>
            </a:r>
            <a:r>
              <a:rPr lang="cs-CZ" dirty="0" smtClean="0"/>
              <a:t>zdravá strava.</a:t>
            </a:r>
          </a:p>
          <a:p>
            <a:r>
              <a:rPr lang="cs-CZ" dirty="0"/>
              <a:t> Norská kvantifikační studie ukázala, </a:t>
            </a:r>
            <a:r>
              <a:rPr lang="cs-CZ" dirty="0" smtClean="0"/>
              <a:t>že faktory </a:t>
            </a:r>
            <a:r>
              <a:rPr lang="cs-CZ" dirty="0"/>
              <a:t>prostředí k obezitě přispívají více, než </a:t>
            </a:r>
            <a:r>
              <a:rPr lang="cs-CZ" dirty="0" smtClean="0"/>
              <a:t>genetika. </a:t>
            </a:r>
            <a:r>
              <a:rPr lang="cs-CZ" dirty="0"/>
              <a:t>Obezita má </a:t>
            </a:r>
            <a:r>
              <a:rPr lang="cs-CZ" dirty="0" smtClean="0"/>
              <a:t>však nepopiratelně </a:t>
            </a:r>
            <a:r>
              <a:rPr lang="cs-CZ" dirty="0"/>
              <a:t>výrazný genetický </a:t>
            </a:r>
            <a:r>
              <a:rPr lang="cs-CZ" dirty="0" smtClean="0"/>
              <a:t>základ.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09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Human</a:t>
            </a:r>
            <a:r>
              <a:rPr lang="cs-CZ" dirty="0" smtClean="0"/>
              <a:t> gene obesity map (lancet)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951" y="1935163"/>
            <a:ext cx="5284098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6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Příčina nadměrný příjem energie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671" y="1935163"/>
            <a:ext cx="4380658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07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203</TotalTime>
  <Words>947</Words>
  <Application>Microsoft Office PowerPoint</Application>
  <PresentationFormat>Předvádění na obrazovce (4:3)</PresentationFormat>
  <Paragraphs>169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11</vt:i4>
      </vt:variant>
      <vt:variant>
        <vt:lpstr>Nadpisy snímků</vt:lpstr>
      </vt:variant>
      <vt:variant>
        <vt:i4>34</vt:i4>
      </vt:variant>
    </vt:vector>
  </HeadingPairs>
  <TitlesOfParts>
    <vt:vector size="52" baseType="lpstr">
      <vt:lpstr>MS Gothic</vt:lpstr>
      <vt:lpstr>Arial</vt:lpstr>
      <vt:lpstr>Arial Unicode MS</vt:lpstr>
      <vt:lpstr>Calibri</vt:lpstr>
      <vt:lpstr>Lucida Sans Unicode</vt:lpstr>
      <vt:lpstr>Times New Roman</vt:lpstr>
      <vt:lpstr>Wingdings 2</vt:lpstr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Definice</vt:lpstr>
      <vt:lpstr>Výskyt obezity</vt:lpstr>
      <vt:lpstr>Příčiny obezity</vt:lpstr>
      <vt:lpstr>Příčiny obezity</vt:lpstr>
      <vt:lpstr>Prezentace aplikace PowerPoint</vt:lpstr>
      <vt:lpstr>Prezentace aplikace PowerPoint</vt:lpstr>
      <vt:lpstr>Prezentace aplikace PowerPoint</vt:lpstr>
      <vt:lpstr>Human gene obesity map (lancet)</vt:lpstr>
      <vt:lpstr>Příčina nadměrný příjem energie</vt:lpstr>
      <vt:lpstr>Sympatický nervový systém</vt:lpstr>
      <vt:lpstr>Endokrinní aktivita</vt:lpstr>
      <vt:lpstr>Prezentace aplikace PowerPoint</vt:lpstr>
      <vt:lpstr>Prezentace aplikace PowerPoint</vt:lpstr>
      <vt:lpstr>Klinický obraz obezity</vt:lpstr>
      <vt:lpstr>Klasifikace obezity</vt:lpstr>
      <vt:lpstr>Klasifikace podle BMI</vt:lpstr>
      <vt:lpstr>Klasifikace podle % tuku v těle (BIA)</vt:lpstr>
      <vt:lpstr>Kvalitativní klasifikace</vt:lpstr>
      <vt:lpstr>Cushingoidní typ obezity</vt:lpstr>
      <vt:lpstr>Hodnoty obvodu pasu</vt:lpstr>
      <vt:lpstr>Diagnostika</vt:lpstr>
      <vt:lpstr>Léčba </vt:lpstr>
      <vt:lpstr>Dietoterapie, KBT</vt:lpstr>
      <vt:lpstr>Pohybová aktivita</vt:lpstr>
      <vt:lpstr>Farmakoterapie</vt:lpstr>
      <vt:lpstr>Chirurgická terapie</vt:lpstr>
      <vt:lpstr>Typy bariatrických výkonů</vt:lpstr>
      <vt:lpstr>Intragastrický balón</vt:lpstr>
      <vt:lpstr>Bandáž žaludku</vt:lpstr>
      <vt:lpstr>Sleeve resekce</vt:lpstr>
      <vt:lpstr>Gastrický bypass</vt:lpstr>
      <vt:lpstr>Komplikace obezity</vt:lpstr>
      <vt:lpstr>Obezita a riziko smrti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Obezita</dc:title>
  <dc:creator>Misicka</dc:creator>
  <cp:lastModifiedBy>Ing. Iva Hrnčiříková, Ph.D.</cp:lastModifiedBy>
  <cp:revision>14</cp:revision>
  <dcterms:created xsi:type="dcterms:W3CDTF">2011-10-06T07:19:09Z</dcterms:created>
  <dcterms:modified xsi:type="dcterms:W3CDTF">2024-03-21T11:59:00Z</dcterms:modified>
</cp:coreProperties>
</file>