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1" r:id="rId18"/>
    <p:sldId id="27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cs-CZ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51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504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383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318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8854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607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3967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44048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1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03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9836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871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496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017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42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719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9517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6C67354-84E8-4955-8248-FE07A9B4C016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6FE245F-EC73-434B-82F0-60A4F83C1A7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04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Prevence kardiovaskulárních onemocnění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Výživa v prevenci a nemoci – 29.2.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8516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Věk je hlavní hnací silou rizika KVO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Ženy do 50 let a muži do 40 let mají téměř vždy nízké 10leté riziko KVO, ale mohou mít nepříznivé ovlivnitelné rizikové faktory, které prudce zvyšují jejich dlouhodobé riziko KVO. </a:t>
            </a:r>
            <a:endParaRPr lang="cs-CZ" dirty="0" smtClean="0"/>
          </a:p>
          <a:p>
            <a:r>
              <a:rPr lang="cs-CZ" dirty="0" smtClean="0"/>
              <a:t>Naopak </a:t>
            </a:r>
            <a:r>
              <a:rPr lang="cs-CZ" dirty="0"/>
              <a:t>muži nad 65 let a ženy nad 75 let jsou téměř vždy ve vysokém 10letém riziku </a:t>
            </a:r>
            <a:r>
              <a:rPr lang="cs-CZ" dirty="0" smtClean="0"/>
              <a:t>KVO.</a:t>
            </a:r>
          </a:p>
          <a:p>
            <a:r>
              <a:rPr lang="cs-CZ" dirty="0"/>
              <a:t>Pouze ve věku 55 až 75 let u žen a 40 až 65 let u mužů se 10leté riziko KVO pohybuje kolem běžně používaných prahových hodnot pro </a:t>
            </a:r>
            <a:r>
              <a:rPr lang="cs-CZ" dirty="0" smtClean="0"/>
              <a:t>intervenci.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240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Měření rizika abdominální obezity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Tělesný tuk uložený ve viscerálních a jiných ektopických zásobnících přináší </a:t>
            </a:r>
            <a:r>
              <a:rPr lang="cs-CZ" b="1" dirty="0"/>
              <a:t>vyšší riziko než podkožní tuk</a:t>
            </a:r>
            <a:r>
              <a:rPr lang="cs-CZ" dirty="0"/>
              <a:t>. K dispozici je několik měření celkového a břišního tuku, </a:t>
            </a:r>
            <a:r>
              <a:rPr lang="cs-CZ" b="1" dirty="0"/>
              <a:t>z nichž je nejjednodušší měřit obvod pasu. </a:t>
            </a:r>
            <a:r>
              <a:rPr lang="cs-CZ" dirty="0"/>
              <a:t>Prahové hodnoty WHO pro obvod pasu jsou v Evropě široce akceptovány. Doporučují se dvě úrovně akcí:</a:t>
            </a:r>
          </a:p>
          <a:p>
            <a:endParaRPr lang="cs-CZ" dirty="0"/>
          </a:p>
          <a:p>
            <a:r>
              <a:rPr lang="cs-CZ" b="1" dirty="0"/>
              <a:t>Obvod pasu ≥ 94 cm u mužů a ≥ 80 cm u žen: žádný další přírůstek hmotnosti</a:t>
            </a:r>
          </a:p>
          <a:p>
            <a:endParaRPr lang="cs-CZ" b="1" dirty="0"/>
          </a:p>
          <a:p>
            <a:r>
              <a:rPr lang="cs-CZ" b="1" dirty="0"/>
              <a:t>Obvod pasu ≥102 cm u mužů a ≥88 cm u žen: doporučeno snížení hmotnosti.</a:t>
            </a:r>
          </a:p>
          <a:p>
            <a:endParaRPr lang="cs-CZ" b="1" dirty="0"/>
          </a:p>
          <a:p>
            <a:r>
              <a:rPr lang="cs-CZ" dirty="0"/>
              <a:t>U různých etnik mohou být vyžadovány různé mezní hodnoty pro antropometrická měření.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707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Zdravá obezita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Fenotyp „metabolicky zdravé obezity“, definovaný přítomností obezity při absenci metabolických rizikových faktorů, si získal zájem. Dlouhodobé výsledky podporují názor, že metabolicky zdravá obezita je spíše přechodnou fází směřující ke </a:t>
            </a:r>
            <a:r>
              <a:rPr lang="cs-CZ" dirty="0" err="1"/>
              <a:t>glukometabolickým</a:t>
            </a:r>
            <a:r>
              <a:rPr lang="cs-CZ" dirty="0"/>
              <a:t> abnormalitám než ke specifickému „stavu“. </a:t>
            </a:r>
          </a:p>
        </p:txBody>
      </p:sp>
    </p:spTree>
    <p:extLst>
      <p:ext uri="{BB962C8B-B14F-4D97-AF65-F5344CB8AC3E}">
        <p14:creationId xmlns:p14="http://schemas.microsoft.com/office/powerpoint/2010/main" val="314494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Asociace mezi BMI, obvodem pasu a poměrem pasu k bokům a CVD jsou zachovány po úpravě na konvenční rizikové </a:t>
            </a:r>
            <a:r>
              <a:rPr lang="cs-CZ" dirty="0" smtClean="0"/>
              <a:t>faktory.</a:t>
            </a:r>
          </a:p>
          <a:p>
            <a:r>
              <a:rPr lang="cs-CZ" dirty="0"/>
              <a:t>U jedinců s nepříznivým složením těla by mělo být zváženo komplexní posouzení rizika KVO. Mezi hlavní následky adipozity související s rizikem patří hypertenze, </a:t>
            </a:r>
            <a:r>
              <a:rPr lang="cs-CZ" dirty="0" err="1"/>
              <a:t>dyslipidémie</a:t>
            </a:r>
            <a:r>
              <a:rPr lang="cs-CZ" dirty="0"/>
              <a:t>, inzulinová rezistence, systémový zánět, </a:t>
            </a:r>
            <a:r>
              <a:rPr lang="cs-CZ" dirty="0" err="1"/>
              <a:t>protrombotický</a:t>
            </a:r>
            <a:r>
              <a:rPr lang="cs-CZ" dirty="0"/>
              <a:t> stav, albuminurie, stejně jako pokles odhadované glomerulární filtrace (</a:t>
            </a:r>
            <a:r>
              <a:rPr lang="cs-CZ" dirty="0" err="1"/>
              <a:t>eGFR</a:t>
            </a:r>
            <a:r>
              <a:rPr lang="cs-CZ" dirty="0"/>
              <a:t>) 171 a rozvoj DM 2. typu, kardiovaskulární </a:t>
            </a:r>
            <a:r>
              <a:rPr lang="cs-CZ" dirty="0" smtClean="0"/>
              <a:t>příhody.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46522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pohybová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Mezi příklady aerobní PA patří chůze, jogging, jízda na kole atd. </a:t>
            </a:r>
            <a:endParaRPr lang="cs-CZ" dirty="0" smtClean="0"/>
          </a:p>
          <a:p>
            <a:r>
              <a:rPr lang="cs-CZ" dirty="0" smtClean="0"/>
              <a:t>Dospělým </a:t>
            </a:r>
            <a:r>
              <a:rPr lang="cs-CZ" dirty="0"/>
              <a:t>se doporučuje provádět alespoň </a:t>
            </a:r>
            <a:r>
              <a:rPr lang="cs-CZ" b="1" dirty="0"/>
              <a:t>150–300 minut týdně </a:t>
            </a:r>
            <a:r>
              <a:rPr lang="cs-CZ" dirty="0"/>
              <a:t>středně intenzivní PA nebo </a:t>
            </a:r>
            <a:r>
              <a:rPr lang="cs-CZ" b="1" dirty="0"/>
              <a:t>75–150 minut intenzivní PA </a:t>
            </a:r>
            <a:r>
              <a:rPr lang="cs-CZ" dirty="0"/>
              <a:t>nebo ekvivalentní kombinaci obou , rozložené do celého </a:t>
            </a:r>
            <a:r>
              <a:rPr lang="cs-CZ" dirty="0" smtClean="0"/>
              <a:t>týdne.</a:t>
            </a:r>
          </a:p>
          <a:p>
            <a:r>
              <a:rPr lang="cs-CZ" dirty="0"/>
              <a:t>PA akumulovaná v záchvatech dokonce &lt;10 minut je spojena s příznivými výsledky, včetně mortality. </a:t>
            </a:r>
            <a:endParaRPr lang="cs-CZ" dirty="0" smtClean="0"/>
          </a:p>
          <a:p>
            <a:r>
              <a:rPr lang="cs-CZ" dirty="0"/>
              <a:t>Relativní intenzita se určuje na základě maximálního (špičkového) úsilí jedince, např. procento kardiorespirační zdatnosti (%VO 2 </a:t>
            </a:r>
            <a:r>
              <a:rPr lang="cs-CZ" dirty="0" err="1"/>
              <a:t>max</a:t>
            </a:r>
            <a:r>
              <a:rPr lang="cs-CZ" dirty="0"/>
              <a:t>), procento maximální (vrcholové) srdeční frekvence (%HR </a:t>
            </a:r>
            <a:r>
              <a:rPr lang="cs-CZ" dirty="0" err="1"/>
              <a:t>max</a:t>
            </a:r>
            <a:r>
              <a:rPr lang="cs-CZ" dirty="0"/>
              <a:t> ) nebo pomocí hodnocení vnímané námahy podle </a:t>
            </a:r>
            <a:r>
              <a:rPr lang="cs-CZ" dirty="0" err="1"/>
              <a:t>Borgovy</a:t>
            </a:r>
            <a:r>
              <a:rPr lang="cs-CZ" dirty="0"/>
              <a:t> škály 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929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Odporové cvičení vedle aerobní PA je spojeno s nižším rizikem celkových KV příhod a mortalitou ze všech příčin. </a:t>
            </a:r>
            <a:endParaRPr lang="cs-CZ" dirty="0" smtClean="0"/>
          </a:p>
          <a:p>
            <a:r>
              <a:rPr lang="cs-CZ" dirty="0" smtClean="0"/>
              <a:t>Doporučený </a:t>
            </a:r>
            <a:r>
              <a:rPr lang="cs-CZ" dirty="0"/>
              <a:t>recept je jedna až tři sady po 8–12 opakováních o intenzitě 60–80 % maxima 1 opakování jedince s frekvencí alespoň 2 dny v týdnu v různých 8– 10 různých cviků zahrnujících každou hlavní svalovou skupinu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 Sezení je spojeno s větším rizikem několika závažných chronických onemocnění a úmrtností</a:t>
            </a:r>
            <a:r>
              <a:rPr lang="cs-CZ" dirty="0" smtClean="0"/>
              <a:t>.</a:t>
            </a:r>
          </a:p>
          <a:p>
            <a:r>
              <a:rPr lang="cs-CZ" dirty="0"/>
              <a:t>https://oup.silverchair-cdn.com/oup/backfile/Content_public/Journal/eurheartj/42/34/10.1093_eurheartj_ehab484/3/m_ehab484table42.jpeg?Expires=1712108980&amp;Signature=oAND4GbO7rXQ9IPB1GuJTCHMv2znb7OqGe-gbUhYPT7bn~aj8tGJCGuuh1nKyjbbeaqmqtaIUU25G8-6IOXP-ETfgYvUjmTaJ0-jOqTcuImG9u74YVFwx6JFMT4ADzL~arQ89R0tUQdeA8p-CsSbyK4VsOaHdqQ~9NMHquFytKDDf9-XMbs3xCqPfeKDO9LSl0jwCiXvsp9m76ZFVdG15YY4cRSFK3vZXAfenFYivMdc1xhI3H-5TrgnKySkZudmo5Fs3RWPPvvpEhKgtfHAYV7sPduVgU1080hvC5C9K96laYFNKTSp2JdjgQeg0YpmFy2h4eM4metsHsExCvgrDw__&amp;Key-Pair-Id=APKAIE5G5CRDK6RD3PGA</a:t>
            </a:r>
          </a:p>
        </p:txBody>
      </p:sp>
    </p:spTree>
    <p:extLst>
      <p:ext uri="{BB962C8B-B14F-4D97-AF65-F5344CB8AC3E}">
        <p14:creationId xmlns:p14="http://schemas.microsoft.com/office/powerpoint/2010/main" val="30332752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b="1" dirty="0"/>
              <a:t>Přijměte více rostlinný a méně živočišný způsob stravování</a:t>
            </a:r>
          </a:p>
          <a:p>
            <a:r>
              <a:rPr lang="cs-CZ" b="1" dirty="0"/>
              <a:t>Nasycené mastné kyseliny by měly tvořit méně než 10 % celkového energetického příjmu, nahrazují je PUFA, MUFA a sacharidy z celých zrn.</a:t>
            </a:r>
          </a:p>
          <a:p>
            <a:r>
              <a:rPr lang="cs-CZ" b="1" dirty="0"/>
              <a:t>Trans-nenasycené mastné kyseliny by měly být co nejvíce minimalizovány, žádné ze zpracovaných potravin</a:t>
            </a:r>
          </a:p>
          <a:p>
            <a:r>
              <a:rPr lang="cs-CZ" b="1" dirty="0"/>
              <a:t>Celkový příjem soli &lt;5 g za den</a:t>
            </a:r>
          </a:p>
          <a:p>
            <a:r>
              <a:rPr lang="cs-CZ" b="1" dirty="0"/>
              <a:t>30–45 g vlákniny denně, nejlépe celozrnné</a:t>
            </a:r>
          </a:p>
          <a:p>
            <a:r>
              <a:rPr lang="cs-CZ" b="1" dirty="0"/>
              <a:t>≥200 g ovoce denně (≥2–3 porce)</a:t>
            </a:r>
          </a:p>
          <a:p>
            <a:r>
              <a:rPr lang="cs-CZ" b="1" dirty="0"/>
              <a:t>≥200 g zeleniny denně (≥2–3 porce)</a:t>
            </a:r>
          </a:p>
          <a:p>
            <a:r>
              <a:rPr lang="cs-CZ" b="1" dirty="0"/>
              <a:t>Červené maso by mělo být sníženo na maximálně 350 − 500 g týdně, zejména zpracované maso by mělo být minimalizováno</a:t>
            </a:r>
          </a:p>
          <a:p>
            <a:r>
              <a:rPr lang="cs-CZ" b="1" dirty="0"/>
              <a:t>Ryby se doporučují 1–2krát týdně, zejména tučné</a:t>
            </a:r>
          </a:p>
          <a:p>
            <a:r>
              <a:rPr lang="cs-CZ" b="1" dirty="0"/>
              <a:t>30 g nesolených ořechů denně</a:t>
            </a:r>
          </a:p>
          <a:p>
            <a:r>
              <a:rPr lang="cs-CZ" b="1" dirty="0"/>
              <a:t>Konzumace alkoholu by měla být omezena na maximálně 100 g týdně</a:t>
            </a:r>
          </a:p>
          <a:p>
            <a:r>
              <a:rPr lang="cs-CZ" b="1" dirty="0"/>
              <a:t>Nápoje slazené cukrem, jako jsou nealkoholické nápoje a ovocné džusy, je třeba odrazovat</a:t>
            </a:r>
          </a:p>
          <a:p>
            <a:r>
              <a:rPr lang="cs-CZ" b="1" dirty="0"/>
              <a:t>MUFA = </a:t>
            </a:r>
            <a:r>
              <a:rPr lang="cs-CZ" b="1" dirty="0" err="1"/>
              <a:t>mononenasycené</a:t>
            </a:r>
            <a:r>
              <a:rPr lang="cs-CZ" b="1" dirty="0"/>
              <a:t> mastné kyseliny; PUFA = polynenasycené mastné kyseliny.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7422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průměru 2% zvýšení příjmu energie z </a:t>
            </a:r>
            <a:r>
              <a:rPr lang="cs-CZ" dirty="0" err="1"/>
              <a:t>transmastných</a:t>
            </a:r>
            <a:r>
              <a:rPr lang="cs-CZ" dirty="0"/>
              <a:t> kyselin je spojeno s 23% vyšším rizikem ICHS. 422  Nařízení Komise Evropské unie (EU) stanovilo horní hranici na 2 g na 100 g tuku (duben 2019) (https://ec.europa.eu/food/safety/labelling_nutrition/trans-fat-food_en </a:t>
            </a:r>
            <a:r>
              <a:rPr lang="cs-CZ" dirty="0" smtClean="0"/>
              <a:t>).</a:t>
            </a:r>
          </a:p>
          <a:p>
            <a:endParaRPr lang="cs-CZ" dirty="0"/>
          </a:p>
          <a:p>
            <a:r>
              <a:rPr lang="cs-CZ" dirty="0" smtClean="0"/>
              <a:t>Vitamíny -  </a:t>
            </a:r>
            <a:r>
              <a:rPr lang="cs-CZ" dirty="0"/>
              <a:t>pozorovací studie zjistily inverzní souvislosti mezi vitamíny A </a:t>
            </a:r>
            <a:r>
              <a:rPr lang="cs-CZ" dirty="0" err="1"/>
              <a:t>a</a:t>
            </a:r>
            <a:r>
              <a:rPr lang="cs-CZ" dirty="0"/>
              <a:t> E a rizikem ASCVD. Intervenční studie však tato zjištění nepotvrdily. Také studie </a:t>
            </a:r>
            <a:r>
              <a:rPr lang="cs-CZ" dirty="0" err="1"/>
              <a:t>suplementace</a:t>
            </a:r>
            <a:r>
              <a:rPr lang="cs-CZ" dirty="0"/>
              <a:t> vitaminy B (B6, kyselina listová a B12) a vitaminy C a D neprokázaly příznivé účinky.</a:t>
            </a:r>
          </a:p>
        </p:txBody>
      </p:sp>
    </p:spTree>
    <p:extLst>
      <p:ext uri="{BB962C8B-B14F-4D97-AF65-F5344CB8AC3E}">
        <p14:creationId xmlns:p14="http://schemas.microsoft.com/office/powerpoint/2010/main" val="32389080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alkohol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Studie naznačují, že konzumace ryb, zejména ryb bohatých na n-3 PUFA, alespoň jednou týdně, je spojena s 16% nižším rizikem ICHS, 418 a konzumace ryb dvakrát až čtyřikrát týdně je spojena s 6% nižším rizikem. mrtvice. 440 Nejvyšší riziko bylo pozorováno v rozsahu žádného nebo velmi nízkého příjmu</a:t>
            </a:r>
            <a:r>
              <a:rPr lang="cs-CZ" dirty="0" smtClean="0"/>
              <a:t>.</a:t>
            </a:r>
          </a:p>
          <a:p>
            <a:r>
              <a:rPr lang="cs-CZ" dirty="0"/>
              <a:t>Několik </a:t>
            </a:r>
            <a:r>
              <a:rPr lang="cs-CZ" dirty="0" err="1"/>
              <a:t>metaanalýz</a:t>
            </a:r>
            <a:r>
              <a:rPr lang="cs-CZ" dirty="0"/>
              <a:t> a nedávný </a:t>
            </a:r>
            <a:r>
              <a:rPr lang="cs-CZ" dirty="0" err="1"/>
              <a:t>Cochranův</a:t>
            </a:r>
            <a:r>
              <a:rPr lang="cs-CZ" dirty="0"/>
              <a:t> přehled neprokázaly žádné přínosy rybích olejů na KV výsledky a/nebo mortalitu, </a:t>
            </a:r>
            <a:r>
              <a:rPr lang="cs-CZ" dirty="0" smtClean="0"/>
              <a:t>ačkoli </a:t>
            </a:r>
            <a:r>
              <a:rPr lang="cs-CZ" dirty="0"/>
              <a:t>bylo pozorováno o 7 % nižší riziko ICHS. </a:t>
            </a:r>
            <a:endParaRPr lang="cs-CZ" dirty="0" smtClean="0"/>
          </a:p>
          <a:p>
            <a:r>
              <a:rPr lang="cs-CZ" b="1" dirty="0" smtClean="0"/>
              <a:t>Horní </a:t>
            </a:r>
            <a:r>
              <a:rPr lang="cs-CZ" b="1" dirty="0"/>
              <a:t>bezpečná hranice pití alkoholických nápojů je cca 100 g čistého alkoholu týdně</a:t>
            </a:r>
            <a:r>
              <a:rPr lang="cs-CZ" dirty="0"/>
              <a:t>. Jak se to promítne do počtu nápojů, závisí na velikosti porce, jejíž normy se v jednotlivých zemích liší, </a:t>
            </a:r>
            <a:r>
              <a:rPr lang="cs-CZ" b="1" dirty="0"/>
              <a:t>většinou mezi 8 a 14 g na nápoj</a:t>
            </a:r>
            <a:r>
              <a:rPr lang="cs-CZ" dirty="0"/>
              <a:t>. Tento limit je podobný pro muže i ženy</a:t>
            </a:r>
            <a:r>
              <a:rPr lang="cs-CZ"/>
              <a:t>. </a:t>
            </a:r>
            <a:r>
              <a:rPr lang="cs-CZ" smtClean="0"/>
              <a:t> </a:t>
            </a:r>
          </a:p>
          <a:p>
            <a:r>
              <a:rPr lang="cs-CZ" smtClean="0"/>
              <a:t>Pití </a:t>
            </a:r>
            <a:r>
              <a:rPr lang="cs-CZ" dirty="0"/>
              <a:t>nad tuto hranici snižuje očekávanou délku života.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2993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Incidence a úmrtnost aterosklerotických kardiovaskulárních (KV) onemocnění (ASCVD) v mnoha zemích v Evropě klesá, ale stále je hlavní příčinou morbidity a </a:t>
            </a:r>
            <a:r>
              <a:rPr lang="cs-CZ" dirty="0" smtClean="0"/>
              <a:t>mortality.</a:t>
            </a:r>
          </a:p>
          <a:p>
            <a:r>
              <a:rPr lang="cs-CZ" dirty="0"/>
              <a:t>Nejdůležitějším způsobem prevence </a:t>
            </a:r>
            <a:r>
              <a:rPr lang="cs-CZ" dirty="0" smtClean="0"/>
              <a:t>je </a:t>
            </a:r>
            <a:r>
              <a:rPr lang="cs-CZ" dirty="0"/>
              <a:t>podporovat zdravý životní styl po celý život, zejména </a:t>
            </a:r>
            <a:r>
              <a:rPr lang="cs-CZ" b="1" dirty="0"/>
              <a:t>nekouřit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Byla </a:t>
            </a:r>
            <a:r>
              <a:rPr lang="cs-CZ" dirty="0"/>
              <a:t>vyvinuta účinná a bezpečná léčba rizikovými faktory a většina léků je nyní generická a dostupná za nízké náklady. </a:t>
            </a:r>
            <a:endParaRPr lang="cs-CZ" dirty="0" smtClean="0"/>
          </a:p>
          <a:p>
            <a:r>
              <a:rPr lang="cs-CZ" dirty="0" smtClean="0"/>
              <a:t>Přesto </a:t>
            </a:r>
            <a:r>
              <a:rPr lang="cs-CZ" dirty="0"/>
              <a:t>je </a:t>
            </a:r>
            <a:r>
              <a:rPr lang="cs-CZ" b="1" dirty="0"/>
              <a:t>prevalence nezdravého životního stylu stále vysoká </a:t>
            </a:r>
            <a:r>
              <a:rPr lang="cs-CZ" dirty="0"/>
              <a:t>a rizikové faktory </a:t>
            </a:r>
            <a:r>
              <a:rPr lang="cs-CZ" dirty="0" smtClean="0"/>
              <a:t>jsou </a:t>
            </a:r>
            <a:r>
              <a:rPr lang="cs-CZ" dirty="0"/>
              <a:t>často špatně léčeny, a to i u pacientů považovaných za vysoce (reziduální) riziko </a:t>
            </a:r>
            <a:r>
              <a:rPr lang="cs-CZ" dirty="0" smtClean="0"/>
              <a:t>KVO.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047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„Zbytkové“ riziko KVO je definováno jako riziko odhadnuté po počátečních změnách životního stylu a léčbě rizikovými faktory a většinou se používá u pacientů s prokázanou </a:t>
            </a:r>
            <a:r>
              <a:rPr lang="cs-CZ" dirty="0" smtClean="0"/>
              <a:t>KVO.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553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Hlavními kauzálními a modifikovatelnými rizikovými faktory </a:t>
            </a:r>
            <a:r>
              <a:rPr lang="cs-CZ" dirty="0" smtClean="0"/>
              <a:t>jsou </a:t>
            </a:r>
            <a:r>
              <a:rPr lang="cs-CZ" dirty="0"/>
              <a:t>krevní </a:t>
            </a:r>
            <a:r>
              <a:rPr lang="cs-CZ" b="1" dirty="0"/>
              <a:t>lipoproteiny obsahující </a:t>
            </a:r>
            <a:r>
              <a:rPr lang="cs-CZ" b="1" dirty="0" err="1"/>
              <a:t>apolipoprotein</a:t>
            </a:r>
            <a:r>
              <a:rPr lang="cs-CZ" b="1" dirty="0"/>
              <a:t> B </a:t>
            </a:r>
            <a:r>
              <a:rPr lang="cs-CZ" dirty="0"/>
              <a:t>[z nichž nejhojnější je lipoprotein s nízkou hustotou (LDL)], </a:t>
            </a:r>
            <a:r>
              <a:rPr lang="cs-CZ" b="1" dirty="0"/>
              <a:t>vysoký TK, kouření cigaret a DM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Dalším </a:t>
            </a:r>
            <a:r>
              <a:rPr lang="cs-CZ" dirty="0"/>
              <a:t>důležitým rizikovým faktorem je </a:t>
            </a:r>
            <a:r>
              <a:rPr lang="cs-CZ" b="1" dirty="0"/>
              <a:t>adipozita</a:t>
            </a:r>
            <a:r>
              <a:rPr lang="cs-CZ" dirty="0"/>
              <a:t>, která zvyšuje </a:t>
            </a:r>
            <a:r>
              <a:rPr lang="cs-CZ" dirty="0" smtClean="0"/>
              <a:t>riziko.</a:t>
            </a:r>
          </a:p>
          <a:p>
            <a:r>
              <a:rPr lang="cs-CZ" dirty="0"/>
              <a:t>Příčinná úloha LDL-C a dalších lipoproteinů obsahujících </a:t>
            </a:r>
            <a:r>
              <a:rPr lang="cs-CZ" dirty="0" err="1"/>
              <a:t>apo</a:t>
            </a:r>
            <a:r>
              <a:rPr lang="cs-CZ" dirty="0"/>
              <a:t>-B ve vývoji </a:t>
            </a:r>
            <a:r>
              <a:rPr lang="cs-CZ" dirty="0" smtClean="0"/>
              <a:t>je </a:t>
            </a:r>
            <a:r>
              <a:rPr lang="cs-CZ" dirty="0"/>
              <a:t>nade vší pochybnost prokázána genetickými, observačními a intervenčními studiemi</a:t>
            </a:r>
            <a:r>
              <a:rPr lang="cs-CZ" dirty="0" smtClean="0"/>
              <a:t>.</a:t>
            </a:r>
          </a:p>
          <a:p>
            <a:r>
              <a:rPr lang="cs-CZ" dirty="0"/>
              <a:t>Prodloužená nižší hladina LDL-C je spojena s nižším rizikem </a:t>
            </a:r>
            <a:r>
              <a:rPr lang="cs-CZ" dirty="0" smtClean="0"/>
              <a:t>v </a:t>
            </a:r>
            <a:r>
              <a:rPr lang="cs-CZ" dirty="0"/>
              <a:t>celém studovaném rozsahu a výsledky randomizovaných kontrolovaných studií (RCT) ukazují, že snížení LDL-C bezpečně snižuje riziko KVO i při nízkých hladinách LDL-C [např. LDL-C &lt; 1,4 </a:t>
            </a:r>
            <a:r>
              <a:rPr lang="cs-CZ" dirty="0" err="1"/>
              <a:t>mmol</a:t>
            </a:r>
            <a:r>
              <a:rPr lang="cs-CZ" dirty="0"/>
              <a:t>/l (55 mg/dl)].</a:t>
            </a:r>
          </a:p>
        </p:txBody>
      </p:sp>
    </p:spTree>
    <p:extLst>
      <p:ext uri="{BB962C8B-B14F-4D97-AF65-F5344CB8AC3E}">
        <p14:creationId xmlns:p14="http://schemas.microsoft.com/office/powerpoint/2010/main" val="128322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Non-</a:t>
            </a:r>
            <a:r>
              <a:rPr lang="cs-CZ" b="1" dirty="0" err="1"/>
              <a:t>high</a:t>
            </a:r>
            <a:r>
              <a:rPr lang="cs-CZ" b="1" dirty="0"/>
              <a:t>-</a:t>
            </a:r>
            <a:r>
              <a:rPr lang="cs-CZ" b="1" dirty="0" err="1"/>
              <a:t>density</a:t>
            </a:r>
            <a:r>
              <a:rPr lang="cs-CZ" b="1" dirty="0"/>
              <a:t> lipoprotein cholesterol (HDL-C) zahrnuje všechny </a:t>
            </a:r>
            <a:r>
              <a:rPr lang="cs-CZ" b="1" dirty="0" err="1"/>
              <a:t>aterogenní</a:t>
            </a:r>
            <a:r>
              <a:rPr lang="cs-CZ" b="1" dirty="0"/>
              <a:t> lipoproteiny (obsahující </a:t>
            </a:r>
            <a:r>
              <a:rPr lang="cs-CZ" b="1" dirty="0" err="1"/>
              <a:t>apo</a:t>
            </a:r>
            <a:r>
              <a:rPr lang="cs-CZ" b="1" dirty="0"/>
              <a:t>-B) a vypočítává se jako: celkový cholesterol – HDL-C = non-HDL-C. </a:t>
            </a:r>
            <a:endParaRPr lang="cs-CZ" b="1" dirty="0" smtClean="0"/>
          </a:p>
          <a:p>
            <a:r>
              <a:rPr lang="cs-CZ" dirty="0" smtClean="0"/>
              <a:t>Vztah </a:t>
            </a:r>
            <a:r>
              <a:rPr lang="cs-CZ" dirty="0"/>
              <a:t>mezi non-HDL-C a KV rizikem je přinejmenším stejně silný jako vztah s LDL-C. Hladiny non-HDL-C obsahují v podstatě stejné informace jako měření koncentrace </a:t>
            </a:r>
            <a:r>
              <a:rPr lang="cs-CZ" dirty="0" err="1"/>
              <a:t>apo</a:t>
            </a:r>
            <a:r>
              <a:rPr lang="cs-CZ" dirty="0"/>
              <a:t>-B v plazmě. </a:t>
            </a:r>
            <a:endParaRPr lang="cs-CZ" dirty="0" smtClean="0"/>
          </a:p>
          <a:p>
            <a:r>
              <a:rPr lang="cs-CZ" dirty="0"/>
              <a:t>HDL-C je nepřímo spojen s rizikem KVO. Velmi vysoké hladiny HDL-C mohou signalizovat zvýšené riziko </a:t>
            </a:r>
            <a:r>
              <a:rPr lang="cs-CZ" dirty="0" smtClean="0"/>
              <a:t>KVO.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974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Hypertenze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Longitudinální studie, genetické epidemiologické studie a RCT ukázaly, že </a:t>
            </a:r>
            <a:r>
              <a:rPr lang="cs-CZ" b="1" dirty="0"/>
              <a:t>zvýšený TK je hlavní příčinou jak </a:t>
            </a:r>
            <a:r>
              <a:rPr lang="cs-CZ" b="1" dirty="0" smtClean="0"/>
              <a:t>, </a:t>
            </a:r>
            <a:r>
              <a:rPr lang="cs-CZ" b="1" dirty="0"/>
              <a:t>tak </a:t>
            </a:r>
            <a:r>
              <a:rPr lang="cs-CZ" b="1" dirty="0" err="1"/>
              <a:t>neaterosklerotického</a:t>
            </a:r>
            <a:r>
              <a:rPr lang="cs-CZ" b="1" dirty="0"/>
              <a:t> </a:t>
            </a:r>
            <a:r>
              <a:rPr lang="cs-CZ" b="1" dirty="0" smtClean="0"/>
              <a:t>KVO </a:t>
            </a:r>
            <a:r>
              <a:rPr lang="cs-CZ" b="1" dirty="0"/>
              <a:t>[zejména srdečního selhání (HF)], </a:t>
            </a:r>
            <a:r>
              <a:rPr lang="cs-CZ" dirty="0"/>
              <a:t>což odpovídá 9,4 milionům úmrtí a 7 % celosvětově upravených let života s postižením. </a:t>
            </a:r>
            <a:endParaRPr lang="cs-CZ" dirty="0" smtClean="0"/>
          </a:p>
          <a:p>
            <a:r>
              <a:rPr lang="cs-CZ" dirty="0"/>
              <a:t>Zvýšený krevní tlak je rizikovým faktorem pro rozvoj onemocnění koronárních tepen (CAD), srdečního selhání, cerebrovaskulárního onemocnění, onemocnění tepen dolních končetin (LEAD), chronického onemocnění ledvin (CKD) a fibrilace síní (FS). Riziko úmrtí na ICHS nebo cévní mozkovou příhodu se lineárně zvyšuje od hodnot TK již od 90 </a:t>
            </a:r>
            <a:r>
              <a:rPr lang="cs-CZ" dirty="0" err="1"/>
              <a:t>mmHg</a:t>
            </a:r>
            <a:r>
              <a:rPr lang="cs-CZ" dirty="0"/>
              <a:t> systolického a 75 </a:t>
            </a:r>
            <a:r>
              <a:rPr lang="cs-CZ" dirty="0" err="1"/>
              <a:t>mmHg</a:t>
            </a:r>
            <a:r>
              <a:rPr lang="cs-CZ" dirty="0"/>
              <a:t> </a:t>
            </a:r>
            <a:r>
              <a:rPr lang="cs-CZ" dirty="0" smtClean="0"/>
              <a:t>diastolického.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355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Kouření cigaret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Kouření cigaret </a:t>
            </a:r>
            <a:r>
              <a:rPr lang="cs-CZ" dirty="0"/>
              <a:t>je zodpovědné za 50 % všech úmrtí kuřáků, kterým lze </a:t>
            </a:r>
            <a:r>
              <a:rPr lang="cs-CZ" dirty="0" smtClean="0"/>
              <a:t>předejít.</a:t>
            </a:r>
          </a:p>
          <a:p>
            <a:r>
              <a:rPr lang="cs-CZ" dirty="0" smtClean="0"/>
              <a:t> </a:t>
            </a:r>
            <a:r>
              <a:rPr lang="cs-CZ" dirty="0"/>
              <a:t>Celoživotní kuřák má 50% pravděpodobnost, že na kouření zemře a v průměru ztratí 10 let </a:t>
            </a:r>
            <a:r>
              <a:rPr lang="cs-CZ" dirty="0" smtClean="0"/>
              <a:t>života</a:t>
            </a:r>
          </a:p>
          <a:p>
            <a:r>
              <a:rPr lang="cs-CZ" dirty="0" smtClean="0"/>
              <a:t>Riziko </a:t>
            </a:r>
            <a:r>
              <a:rPr lang="cs-CZ" dirty="0"/>
              <a:t>KVO u kuřáků &lt;50 let je pětkrát vyšší než u nekuřáků. </a:t>
            </a:r>
            <a:endParaRPr lang="cs-CZ" dirty="0" smtClean="0"/>
          </a:p>
          <a:p>
            <a:r>
              <a:rPr lang="cs-CZ" dirty="0" smtClean="0"/>
              <a:t>Dlouhodobé </a:t>
            </a:r>
            <a:r>
              <a:rPr lang="cs-CZ" dirty="0"/>
              <a:t>kouření je nebezpečnější pro ženy než pro muže.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Pasivní </a:t>
            </a:r>
            <a:r>
              <a:rPr lang="cs-CZ" dirty="0"/>
              <a:t>kouření je spojeno se zvýšením rizika KVO. </a:t>
            </a:r>
            <a:r>
              <a:rPr lang="cs-CZ" dirty="0" smtClean="0"/>
              <a:t> </a:t>
            </a:r>
            <a:r>
              <a:rPr lang="cs-CZ" dirty="0"/>
              <a:t>Některý bezdýmný tabák je také spojen se zvýšeným </a:t>
            </a:r>
            <a:r>
              <a:rPr lang="cs-CZ" dirty="0" smtClean="0"/>
              <a:t>KVO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69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DM 2. typu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DM 1. typu, DM 2. typu a prediabetes jsou nezávislé rizikové faktory pro </a:t>
            </a:r>
            <a:r>
              <a:rPr lang="cs-CZ" dirty="0" smtClean="0"/>
              <a:t>KVO , zvyšuje riziko asi </a:t>
            </a:r>
            <a:r>
              <a:rPr lang="cs-CZ" dirty="0"/>
              <a:t>dvojnásobně v závislosti na populaci a terapeutické kontrole. </a:t>
            </a:r>
            <a:endParaRPr lang="cs-CZ" dirty="0" smtClean="0"/>
          </a:p>
          <a:p>
            <a:r>
              <a:rPr lang="cs-CZ" dirty="0" smtClean="0"/>
              <a:t>Zdá </a:t>
            </a:r>
            <a:r>
              <a:rPr lang="cs-CZ" dirty="0"/>
              <a:t>se, že ženy s DM 2. typu mají zvláště vyšší riziko cévní mozkové příhody. </a:t>
            </a:r>
            <a:endParaRPr lang="cs-CZ" dirty="0" smtClean="0"/>
          </a:p>
          <a:p>
            <a:r>
              <a:rPr lang="cs-CZ" dirty="0" smtClean="0"/>
              <a:t>Pacienti </a:t>
            </a:r>
            <a:r>
              <a:rPr lang="cs-CZ" dirty="0"/>
              <a:t>s DM 2. typu mají pravděpodobně více rizikových faktorů </a:t>
            </a:r>
            <a:r>
              <a:rPr lang="cs-CZ" dirty="0" smtClean="0"/>
              <a:t>(</a:t>
            </a:r>
            <a:r>
              <a:rPr lang="cs-CZ" dirty="0"/>
              <a:t>včetně </a:t>
            </a:r>
            <a:r>
              <a:rPr lang="cs-CZ" dirty="0" err="1"/>
              <a:t>dyslipidémie</a:t>
            </a:r>
            <a:r>
              <a:rPr lang="cs-CZ" dirty="0"/>
              <a:t> a hypertenze), z nichž každý zprostředkovává zvýšení rizika jak ASCVD, tak non-ASCVD.</a:t>
            </a:r>
          </a:p>
        </p:txBody>
      </p:sp>
    </p:spTree>
    <p:extLst>
      <p:ext uri="{BB962C8B-B14F-4D97-AF65-F5344CB8AC3E}">
        <p14:creationId xmlns:p14="http://schemas.microsoft.com/office/powerpoint/2010/main" val="539458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Adipozita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posledních desetiletích se index tělesné hmotnosti (BMI) </a:t>
            </a:r>
            <a:r>
              <a:rPr lang="cs-CZ" dirty="0" smtClean="0"/>
              <a:t>–celosvětově </a:t>
            </a:r>
            <a:r>
              <a:rPr lang="cs-CZ" dirty="0"/>
              <a:t>podstatně zvýšil u dětí, dospívajících a dospělých. </a:t>
            </a:r>
            <a:endParaRPr lang="cs-CZ" dirty="0" smtClean="0"/>
          </a:p>
          <a:p>
            <a:r>
              <a:rPr lang="cs-CZ" dirty="0" smtClean="0"/>
              <a:t>Mendelovské </a:t>
            </a:r>
            <a:r>
              <a:rPr lang="cs-CZ" dirty="0" err="1"/>
              <a:t>randomizační</a:t>
            </a:r>
            <a:r>
              <a:rPr lang="cs-CZ" dirty="0"/>
              <a:t> analýzy naznačují lineární vztah mezi BMI a mortalitou u nekuřáků </a:t>
            </a:r>
            <a:endParaRPr lang="cs-CZ" dirty="0" smtClean="0"/>
          </a:p>
          <a:p>
            <a:r>
              <a:rPr lang="cs-CZ" dirty="0" smtClean="0"/>
              <a:t>Úmrtnost </a:t>
            </a:r>
            <a:r>
              <a:rPr lang="cs-CZ" dirty="0"/>
              <a:t>ze všech příčin je nejnižší při BMI 20–25 kg/m 2 u zdánlivě zdravých </a:t>
            </a:r>
            <a:r>
              <a:rPr lang="cs-CZ" dirty="0" smtClean="0"/>
              <a:t>lidí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27912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tový efekt">
  <a:themeElements>
    <a:clrScheme name="Iontový efekt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tový efekt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tový efekt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43</TotalTime>
  <Words>1533</Words>
  <Application>Microsoft Office PowerPoint</Application>
  <PresentationFormat>Širokoúhlá obrazovka</PresentationFormat>
  <Paragraphs>84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Century Gothic</vt:lpstr>
      <vt:lpstr>Wingdings 3</vt:lpstr>
      <vt:lpstr>Iontový efekt</vt:lpstr>
      <vt:lpstr>Prevence kardiovaskulárních onemocnění</vt:lpstr>
      <vt:lpstr>Epidemiologie</vt:lpstr>
      <vt:lpstr>Prezentace aplikace PowerPoint</vt:lpstr>
      <vt:lpstr>Příčiny vzniku</vt:lpstr>
      <vt:lpstr>Prezentace aplikace PowerPoint</vt:lpstr>
      <vt:lpstr>Hypertenze</vt:lpstr>
      <vt:lpstr>Kouření cigaret</vt:lpstr>
      <vt:lpstr>DM 2. typu</vt:lpstr>
      <vt:lpstr>Adipozita</vt:lpstr>
      <vt:lpstr>Věk</vt:lpstr>
      <vt:lpstr>Měření rizika abdominální obezity</vt:lpstr>
      <vt:lpstr>Zdravá obezita</vt:lpstr>
      <vt:lpstr>Diagnostika</vt:lpstr>
      <vt:lpstr>Léčba pohybová aktivita</vt:lpstr>
      <vt:lpstr>Prezentace aplikace PowerPoint</vt:lpstr>
      <vt:lpstr>Výživa</vt:lpstr>
      <vt:lpstr>Prezentace aplikace PowerPoint</vt:lpstr>
      <vt:lpstr>Omega 3 a alkohol</vt:lpstr>
    </vt:vector>
  </TitlesOfParts>
  <Company>Masaryk Memorial Cancer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Prevence kardiovaskulárních onemocnění</dc:title>
  <dc:creator>Ing. Iva Hrnčiříková, Ph.D.</dc:creator>
  <cp:lastModifiedBy>Ing. Iva Hrnčiříková, Ph.D.</cp:lastModifiedBy>
  <cp:revision>4</cp:revision>
  <dcterms:created xsi:type="dcterms:W3CDTF">2024-02-29T09:03:31Z</dcterms:created>
  <dcterms:modified xsi:type="dcterms:W3CDTF">2024-02-29T09:46:38Z</dcterms:modified>
</cp:coreProperties>
</file>