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17"/>
  </p:notesMasterIdLst>
  <p:handoutMasterIdLst>
    <p:handoutMasterId r:id="rId18"/>
  </p:handoutMasterIdLst>
  <p:sldIdLst>
    <p:sldId id="256" r:id="rId2"/>
    <p:sldId id="257" r:id="rId3"/>
    <p:sldId id="260" r:id="rId4"/>
    <p:sldId id="261" r:id="rId5"/>
    <p:sldId id="263" r:id="rId6"/>
    <p:sldId id="264" r:id="rId7"/>
    <p:sldId id="262" r:id="rId8"/>
    <p:sldId id="258" r:id="rId9"/>
    <p:sldId id="259" r:id="rId10"/>
    <p:sldId id="265" r:id="rId11"/>
    <p:sldId id="267" r:id="rId12"/>
    <p:sldId id="266" r:id="rId13"/>
    <p:sldId id="268" r:id="rId14"/>
    <p:sldId id="269" r:id="rId15"/>
    <p:sldId id="270" r:id="rId16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01928"/>
    <a:srgbClr val="0000DC"/>
    <a:srgbClr val="5AC8AF"/>
    <a:srgbClr val="9100DC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78" autoAdjust="0"/>
    <p:restoredTop sz="96259" autoAdjust="0"/>
  </p:normalViewPr>
  <p:slideViewPr>
    <p:cSldViewPr snapToGrid="0">
      <p:cViewPr varScale="1">
        <p:scale>
          <a:sx n="123" d="100"/>
          <a:sy n="123" d="100"/>
        </p:scale>
        <p:origin x="108" y="258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noProof="0"/>
              <a:t>Kliknutím lze upravit styl.</a:t>
            </a:r>
            <a:endParaRPr lang="cs-CZ" noProof="0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000"/>
            <a:ext cx="2019358" cy="1065600"/>
          </a:xfrm>
          <a:prstGeom prst="rect">
            <a:avLst/>
          </a:prstGeom>
        </p:spPr>
      </p:pic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–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pic>
        <p:nvPicPr>
          <p:cNvPr id="14" name="Obrázek 8">
            <a:extLst>
              <a:ext uri="{FF2B5EF4-FFF2-40B4-BE49-F238E27FC236}">
                <a16:creationId xmlns:a16="http://schemas.microsoft.com/office/drawing/2014/main" id="{01347CA9-B0B6-4B43-8E34-677378B3B0B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68277596-EA23-DF44-929A-9B0D78A6994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8" name="Obrázek 5">
            <a:extLst>
              <a:ext uri="{FF2B5EF4-FFF2-40B4-BE49-F238E27FC236}">
                <a16:creationId xmlns:a16="http://schemas.microsoft.com/office/drawing/2014/main" id="{B88FA9D0-954F-4C4B-8BD6-8BB1AE21234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000"/>
            <a:ext cx="2019358" cy="106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</a:p>
        </p:txBody>
      </p:sp>
      <p:pic>
        <p:nvPicPr>
          <p:cNvPr id="11" name="Obrázek 5">
            <a:extLst>
              <a:ext uri="{FF2B5EF4-FFF2-40B4-BE49-F238E27FC236}">
                <a16:creationId xmlns:a16="http://schemas.microsoft.com/office/drawing/2014/main" id="{32A24F60-2216-D24D-8AF4-EDE82D1B96C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440"/>
            <a:ext cx="2019358" cy="1064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1" name="Obrázek 5">
            <a:extLst>
              <a:ext uri="{FF2B5EF4-FFF2-40B4-BE49-F238E27FC236}">
                <a16:creationId xmlns:a16="http://schemas.microsoft.com/office/drawing/2014/main" id="{83B273DC-8AF2-7346-98F7-0EC8B0DA01E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440"/>
            <a:ext cx="2019358" cy="1064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pic>
        <p:nvPicPr>
          <p:cNvPr id="5" name="Obrázek 8">
            <a:extLst>
              <a:ext uri="{FF2B5EF4-FFF2-40B4-BE49-F238E27FC236}">
                <a16:creationId xmlns:a16="http://schemas.microsoft.com/office/drawing/2014/main" id="{B0AF483F-06C1-0C43-8A12-6F19D117139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247"/>
            <a:ext cx="1132477" cy="5971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PORT slide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412678" y="2014200"/>
            <a:ext cx="5366645" cy="282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.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5998D61E-B532-6143-8F43-1D653FBA95C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1" name="Obrázek 8">
            <a:extLst>
              <a:ext uri="{FF2B5EF4-FFF2-40B4-BE49-F238E27FC236}">
                <a16:creationId xmlns:a16="http://schemas.microsoft.com/office/drawing/2014/main" id="{697990F2-D034-7443-84B0-98643CCCD9C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2" name="Obrázek 8">
            <a:extLst>
              <a:ext uri="{FF2B5EF4-FFF2-40B4-BE49-F238E27FC236}">
                <a16:creationId xmlns:a16="http://schemas.microsoft.com/office/drawing/2014/main" id="{13B8C9E6-BD21-D147-8A0C-DF4FEB48235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A3ECAA4E-9CED-0E4C-ABDC-4FC7431079B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17" name="Obrázek 8">
            <a:extLst>
              <a:ext uri="{FF2B5EF4-FFF2-40B4-BE49-F238E27FC236}">
                <a16:creationId xmlns:a16="http://schemas.microsoft.com/office/drawing/2014/main" id="{FB2076EC-28EC-BD48-9329-D9104D15A4E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1EDF74AA-0C1F-3B43-BA4D-2E12940B793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14A8D01D-1D17-BC47-B8D2-62EE057F992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endParaRPr lang="cs-CZ" dirty="0"/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endParaRPr lang="cs-CZ" noProof="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ED9988BB-4174-FC44-A6BD-8393E85FF42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1</a:t>
            </a:fld>
            <a:endParaRPr lang="cs-CZ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A94A9E4-E64E-8046-9D7E-B7FD994B83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000" y="2725616"/>
            <a:ext cx="11361600" cy="703384"/>
          </a:xfrm>
        </p:spPr>
        <p:txBody>
          <a:bodyPr/>
          <a:lstStyle/>
          <a:p>
            <a:pPr algn="ctr"/>
            <a:r>
              <a:rPr lang="cs-CZ" altLang="cs-CZ" sz="4800" dirty="0"/>
              <a:t>Vymezení a funkce volného času</a:t>
            </a:r>
            <a:endParaRPr lang="sk-SK" sz="4800" dirty="0"/>
          </a:p>
        </p:txBody>
      </p:sp>
    </p:spTree>
    <p:extLst>
      <p:ext uri="{BB962C8B-B14F-4D97-AF65-F5344CB8AC3E}">
        <p14:creationId xmlns:p14="http://schemas.microsoft.com/office/powerpoint/2010/main" val="35439130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38363DCF-CED1-4478-B45F-75B0D99E4BF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772353DC-E66E-4200-98EB-1601036E47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000" y="515513"/>
            <a:ext cx="10753200" cy="451576"/>
          </a:xfrm>
        </p:spPr>
        <p:txBody>
          <a:bodyPr/>
          <a:lstStyle/>
          <a:p>
            <a:r>
              <a:rPr lang="cs-CZ" altLang="cs-CZ" dirty="0"/>
              <a:t>Vědecké přístupy k </a:t>
            </a:r>
            <a:r>
              <a:rPr lang="cs-CZ" altLang="cs-CZ" dirty="0" err="1"/>
              <a:t>VČ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E84AA651-80B9-4AAB-A4E7-05E55CF418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5999" y="1308297"/>
            <a:ext cx="11277471" cy="4720652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b="1" dirty="0">
                <a:solidFill>
                  <a:srgbClr val="0000DC"/>
                </a:solidFill>
              </a:rPr>
              <a:t>historický</a:t>
            </a:r>
            <a:r>
              <a:rPr lang="cs-CZ" sz="3200" dirty="0"/>
              <a:t> – vývoj teorie a praxe </a:t>
            </a:r>
            <a:r>
              <a:rPr lang="cs-CZ" sz="3200" dirty="0" err="1"/>
              <a:t>VČ</a:t>
            </a:r>
            <a:endParaRPr lang="cs-CZ" sz="3200" dirty="0"/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b="1" dirty="0">
                <a:solidFill>
                  <a:srgbClr val="0000DC"/>
                </a:solidFill>
              </a:rPr>
              <a:t>filozofický</a:t>
            </a:r>
            <a:r>
              <a:rPr lang="cs-CZ" sz="3200" dirty="0"/>
              <a:t> – smysl volného času – od starověku po dnešek 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b="1" dirty="0">
                <a:solidFill>
                  <a:srgbClr val="0000DC"/>
                </a:solidFill>
              </a:rPr>
              <a:t>sociologický</a:t>
            </a:r>
            <a:r>
              <a:rPr lang="cs-CZ" sz="3200" dirty="0"/>
              <a:t> – především od 60. let 20. století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b="1" dirty="0">
                <a:solidFill>
                  <a:srgbClr val="0000DC"/>
                </a:solidFill>
              </a:rPr>
              <a:t>psychologický</a:t>
            </a:r>
            <a:r>
              <a:rPr lang="cs-CZ" sz="3200" dirty="0"/>
              <a:t> (prožívání a chování + </a:t>
            </a:r>
            <a:r>
              <a:rPr lang="cs-CZ" sz="3200" dirty="0" err="1"/>
              <a:t>VČ</a:t>
            </a:r>
            <a:r>
              <a:rPr lang="cs-CZ" sz="3200" dirty="0"/>
              <a:t>)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b="1" dirty="0">
                <a:solidFill>
                  <a:srgbClr val="0000DC"/>
                </a:solidFill>
              </a:rPr>
              <a:t>komplexní věda o </a:t>
            </a:r>
            <a:r>
              <a:rPr lang="cs-CZ" sz="3200" b="1" dirty="0" err="1">
                <a:solidFill>
                  <a:srgbClr val="0000DC"/>
                </a:solidFill>
              </a:rPr>
              <a:t>VČ</a:t>
            </a:r>
            <a:r>
              <a:rPr lang="cs-CZ" sz="3200" b="1" dirty="0">
                <a:solidFill>
                  <a:srgbClr val="0000DC"/>
                </a:solidFill>
              </a:rPr>
              <a:t> </a:t>
            </a:r>
            <a:r>
              <a:rPr lang="cs-CZ" sz="3200" dirty="0"/>
              <a:t>– výzkum </a:t>
            </a:r>
            <a:r>
              <a:rPr lang="cs-CZ" sz="3200" dirty="0" err="1"/>
              <a:t>VČ</a:t>
            </a:r>
            <a:r>
              <a:rPr lang="cs-CZ" sz="3200" dirty="0"/>
              <a:t> – </a:t>
            </a:r>
            <a:r>
              <a:rPr lang="de-DE" sz="3200" dirty="0"/>
              <a:t>Freizeitwissenschaft </a:t>
            </a:r>
            <a:endParaRPr lang="cs-CZ" sz="3200" dirty="0"/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b="1" dirty="0">
                <a:solidFill>
                  <a:srgbClr val="F01928"/>
                </a:solidFill>
              </a:rPr>
              <a:t>pedagogický</a:t>
            </a:r>
            <a:r>
              <a:rPr lang="cs-CZ" sz="3200" dirty="0"/>
              <a:t> – především od 70. let 20. století –</a:t>
            </a:r>
            <a:br>
              <a:rPr lang="cs-CZ" sz="3200" dirty="0"/>
            </a:br>
            <a:r>
              <a:rPr lang="cs-CZ" sz="3200" dirty="0"/>
              <a:t>socialistické X demokratické pojetí, děti a mládež X všichni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dirty="0"/>
              <a:t>…</a:t>
            </a:r>
            <a:br>
              <a:rPr lang="cs-CZ" sz="3200" dirty="0"/>
            </a:b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10346787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36CD345-0548-4F08-ADF6-FFFC12FFB94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148E91D-5211-4123-980C-263159496D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000" y="378000"/>
            <a:ext cx="10879200" cy="451576"/>
          </a:xfrm>
        </p:spPr>
        <p:txBody>
          <a:bodyPr/>
          <a:lstStyle/>
          <a:p>
            <a:r>
              <a:rPr lang="cs-CZ" altLang="cs-CZ" dirty="0"/>
              <a:t>Pedagogika volného času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E5222C2D-F2F2-454E-84FC-D79C494A4E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4000" y="1026942"/>
            <a:ext cx="11543538" cy="5032895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dirty="0"/>
              <a:t>= samostatná disciplína </a:t>
            </a:r>
            <a:r>
              <a:rPr lang="cs-CZ" altLang="cs-CZ" sz="3200" b="1" dirty="0">
                <a:solidFill>
                  <a:srgbClr val="FF0000"/>
                </a:solidFill>
              </a:rPr>
              <a:t>mezi vědou </a:t>
            </a:r>
            <a:r>
              <a:rPr lang="cs-CZ" altLang="cs-CZ" sz="3200" dirty="0"/>
              <a:t>(výzkumem) </a:t>
            </a:r>
            <a:br>
              <a:rPr lang="cs-CZ" altLang="cs-CZ" sz="3200" dirty="0"/>
            </a:br>
            <a:r>
              <a:rPr lang="cs-CZ" altLang="cs-CZ" sz="3200" b="1" dirty="0">
                <a:solidFill>
                  <a:srgbClr val="FF0000"/>
                </a:solidFill>
              </a:rPr>
              <a:t>o volném čase a pedagogikou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dirty="0"/>
              <a:t>= </a:t>
            </a:r>
            <a:r>
              <a:rPr lang="cs-CZ" altLang="cs-CZ" sz="3200" b="1" dirty="0">
                <a:solidFill>
                  <a:srgbClr val="0000DC"/>
                </a:solidFill>
              </a:rPr>
              <a:t>interdisciplinární věda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b="1" dirty="0"/>
              <a:t>=</a:t>
            </a:r>
            <a:r>
              <a:rPr lang="cs-CZ" altLang="cs-CZ" sz="3200" dirty="0"/>
              <a:t> </a:t>
            </a:r>
            <a:r>
              <a:rPr lang="cs-CZ" altLang="cs-CZ" sz="3200" b="1" dirty="0">
                <a:solidFill>
                  <a:srgbClr val="0000DC"/>
                </a:solidFill>
              </a:rPr>
              <a:t>integrální věda </a:t>
            </a:r>
            <a:r>
              <a:rPr lang="cs-CZ" altLang="cs-CZ" sz="3200" dirty="0"/>
              <a:t>– vztah k sociologii, psychologii, ekonomice, … + vědy zkoumající </a:t>
            </a:r>
            <a:r>
              <a:rPr lang="cs-CZ" altLang="cs-CZ" sz="3200" b="1" dirty="0">
                <a:solidFill>
                  <a:srgbClr val="0000DC"/>
                </a:solidFill>
              </a:rPr>
              <a:t>obsahové oblasti </a:t>
            </a:r>
            <a:r>
              <a:rPr lang="cs-CZ" altLang="cs-CZ" sz="3200" b="1" dirty="0" err="1">
                <a:solidFill>
                  <a:srgbClr val="0000DC"/>
                </a:solidFill>
              </a:rPr>
              <a:t>VČ</a:t>
            </a:r>
            <a:r>
              <a:rPr lang="cs-CZ" altLang="cs-CZ" sz="3200" b="1" dirty="0">
                <a:solidFill>
                  <a:srgbClr val="0000DC"/>
                </a:solidFill>
              </a:rPr>
              <a:t> aktivit </a:t>
            </a:r>
            <a:r>
              <a:rPr lang="cs-CZ" altLang="cs-CZ" sz="3200" dirty="0"/>
              <a:t>= ???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dirty="0"/>
              <a:t>= </a:t>
            </a:r>
            <a:r>
              <a:rPr lang="cs-CZ" altLang="cs-CZ" sz="3200" b="1" dirty="0">
                <a:solidFill>
                  <a:srgbClr val="0000DC"/>
                </a:solidFill>
              </a:rPr>
              <a:t>společenská věda</a:t>
            </a:r>
            <a:r>
              <a:rPr lang="cs-CZ" altLang="cs-CZ" sz="3200" dirty="0">
                <a:solidFill>
                  <a:srgbClr val="0000DC"/>
                </a:solidFill>
              </a:rPr>
              <a:t> </a:t>
            </a:r>
            <a:r>
              <a:rPr lang="cs-CZ" altLang="cs-CZ" sz="3200" dirty="0"/>
              <a:t>(výzkum a </a:t>
            </a:r>
            <a:r>
              <a:rPr lang="cs-CZ" altLang="cs-CZ" sz="3200" b="1" dirty="0">
                <a:solidFill>
                  <a:srgbClr val="F01928"/>
                </a:solidFill>
              </a:rPr>
              <a:t>kritická reflexe</a:t>
            </a:r>
            <a:r>
              <a:rPr lang="cs-CZ" altLang="cs-CZ" sz="3200" dirty="0"/>
              <a:t>)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dirty="0"/>
              <a:t>= </a:t>
            </a:r>
            <a:r>
              <a:rPr lang="cs-CZ" altLang="cs-CZ" sz="3200" b="1" dirty="0">
                <a:solidFill>
                  <a:srgbClr val="0000DC"/>
                </a:solidFill>
              </a:rPr>
              <a:t>věda o lidském jednání </a:t>
            </a:r>
            <a:r>
              <a:rPr lang="cs-CZ" altLang="cs-CZ" sz="3200" dirty="0"/>
              <a:t>– tvoří </a:t>
            </a:r>
            <a:r>
              <a:rPr lang="cs-CZ" altLang="cs-CZ" sz="3200" b="1" dirty="0">
                <a:solidFill>
                  <a:srgbClr val="F01928"/>
                </a:solidFill>
              </a:rPr>
              <a:t>praktické strategie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dirty="0"/>
              <a:t>= </a:t>
            </a:r>
            <a:r>
              <a:rPr lang="cs-CZ" altLang="cs-CZ" sz="3200" b="1" dirty="0"/>
              <a:t>pedagogická věda zaměřená na </a:t>
            </a:r>
            <a:r>
              <a:rPr lang="cs-CZ" altLang="cs-CZ" sz="3200" b="1" dirty="0">
                <a:solidFill>
                  <a:srgbClr val="F01928"/>
                </a:solidFill>
              </a:rPr>
              <a:t>edukační zhodnocení </a:t>
            </a:r>
            <a:r>
              <a:rPr lang="cs-CZ" altLang="cs-CZ" sz="3200" b="1" dirty="0" err="1">
                <a:solidFill>
                  <a:srgbClr val="F01928"/>
                </a:solidFill>
              </a:rPr>
              <a:t>VČ</a:t>
            </a:r>
            <a:r>
              <a:rPr lang="cs-CZ" altLang="cs-CZ" sz="3200" b="1" dirty="0">
                <a:solidFill>
                  <a:srgbClr val="F01928"/>
                </a:solidFill>
              </a:rPr>
              <a:t> </a:t>
            </a:r>
            <a:r>
              <a:rPr lang="cs-CZ" altLang="cs-CZ" sz="3200" b="1" dirty="0"/>
              <a:t>= </a:t>
            </a:r>
            <a:r>
              <a:rPr lang="cs-CZ" altLang="cs-CZ" sz="3200" b="1" dirty="0">
                <a:solidFill>
                  <a:srgbClr val="F01928"/>
                </a:solidFill>
              </a:rPr>
              <a:t>pomoc při autonomním a smysluplném využívání </a:t>
            </a:r>
            <a:r>
              <a:rPr lang="cs-CZ" altLang="cs-CZ" sz="3200" b="1" dirty="0" err="1">
                <a:solidFill>
                  <a:srgbClr val="F01928"/>
                </a:solidFill>
              </a:rPr>
              <a:t>VČ</a:t>
            </a:r>
            <a:endParaRPr lang="cs-CZ" altLang="cs-CZ" sz="3200" dirty="0">
              <a:solidFill>
                <a:srgbClr val="F0192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851696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3F52ED8B-8F8B-4536-9213-F38B3C7B5CD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A5A9207-BB1E-49AF-B58B-E39191DF35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Vědecké přístupy k </a:t>
            </a:r>
            <a:r>
              <a:rPr lang="cs-CZ" altLang="cs-CZ" dirty="0" err="1"/>
              <a:t>VČ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5F654CB9-A6BD-4E67-854E-86D4A75D09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06769"/>
            <a:ext cx="10970252" cy="4821231"/>
          </a:xfrm>
        </p:spPr>
        <p:txBody>
          <a:bodyPr/>
          <a:lstStyle/>
          <a:p>
            <a:pPr marL="609600" indent="-609600">
              <a:lnSpc>
                <a:spcPct val="100000"/>
              </a:lnSpc>
              <a:spcBef>
                <a:spcPts val="1200"/>
              </a:spcBef>
            </a:pPr>
            <a:r>
              <a:rPr lang="cs-CZ" altLang="cs-CZ" sz="3200" b="1" dirty="0">
                <a:solidFill>
                  <a:srgbClr val="0000DC"/>
                </a:solidFill>
              </a:rPr>
              <a:t>optimistický</a:t>
            </a:r>
            <a:r>
              <a:rPr lang="cs-CZ" altLang="cs-CZ" sz="3200" b="1" dirty="0"/>
              <a:t> </a:t>
            </a:r>
            <a:r>
              <a:rPr lang="cs-CZ" altLang="cs-CZ" sz="3200" dirty="0"/>
              <a:t>– </a:t>
            </a:r>
            <a:r>
              <a:rPr lang="cs-CZ" altLang="cs-CZ" sz="3200" dirty="0" err="1"/>
              <a:t>VČ</a:t>
            </a:r>
            <a:r>
              <a:rPr lang="cs-CZ" altLang="cs-CZ" sz="3200" dirty="0"/>
              <a:t> = smysl a cíl života – 60. léta 20. st., nárůst </a:t>
            </a:r>
            <a:r>
              <a:rPr lang="cs-CZ" altLang="cs-CZ" sz="3200" dirty="0" err="1"/>
              <a:t>VČ</a:t>
            </a:r>
            <a:r>
              <a:rPr lang="cs-CZ" altLang="cs-CZ" sz="3200" dirty="0"/>
              <a:t>, důraz na svobodu, … – oživení i u nás</a:t>
            </a:r>
          </a:p>
          <a:p>
            <a:pPr marL="609600" indent="-609600">
              <a:lnSpc>
                <a:spcPct val="100000"/>
              </a:lnSpc>
              <a:spcBef>
                <a:spcPts val="1200"/>
              </a:spcBef>
            </a:pPr>
            <a:r>
              <a:rPr lang="cs-CZ" altLang="cs-CZ" sz="3200" b="1" dirty="0">
                <a:solidFill>
                  <a:srgbClr val="0000DC"/>
                </a:solidFill>
              </a:rPr>
              <a:t>skeptický</a:t>
            </a:r>
            <a:r>
              <a:rPr lang="cs-CZ" altLang="cs-CZ" sz="3200" b="1" dirty="0"/>
              <a:t> </a:t>
            </a:r>
            <a:r>
              <a:rPr lang="cs-CZ" altLang="cs-CZ" sz="3200" dirty="0"/>
              <a:t>(kritický) – důraz na </a:t>
            </a:r>
            <a:r>
              <a:rPr lang="cs-CZ" altLang="cs-CZ" sz="3200" b="1" dirty="0"/>
              <a:t>rizika a negativní stránky </a:t>
            </a:r>
            <a:r>
              <a:rPr lang="cs-CZ" altLang="cs-CZ" sz="3200" b="1" dirty="0" err="1"/>
              <a:t>VČ</a:t>
            </a:r>
            <a:r>
              <a:rPr lang="cs-CZ" altLang="cs-CZ" sz="3200" b="1" dirty="0"/>
              <a:t> – </a:t>
            </a:r>
            <a:r>
              <a:rPr lang="cs-CZ" altLang="cs-CZ" sz="3200" b="1" dirty="0">
                <a:solidFill>
                  <a:srgbClr val="FF0000"/>
                </a:solidFill>
              </a:rPr>
              <a:t>ideologické zneužití </a:t>
            </a:r>
            <a:r>
              <a:rPr lang="cs-CZ" altLang="cs-CZ" sz="3200" dirty="0"/>
              <a:t>(</a:t>
            </a:r>
            <a:r>
              <a:rPr lang="de-DE" altLang="cs-CZ" sz="3200" dirty="0"/>
              <a:t>Hitlerjugend</a:t>
            </a:r>
            <a:r>
              <a:rPr lang="cs-CZ" altLang="cs-CZ" sz="3200" dirty="0"/>
              <a:t>, Komsomol, </a:t>
            </a:r>
            <a:r>
              <a:rPr lang="cs-CZ" altLang="cs-CZ" sz="3200" dirty="0" err="1"/>
              <a:t>SSM</a:t>
            </a:r>
            <a:r>
              <a:rPr lang="cs-CZ" altLang="cs-CZ" sz="3200" dirty="0"/>
              <a:t>, Pionýr, …), – </a:t>
            </a:r>
            <a:r>
              <a:rPr lang="cs-CZ" altLang="cs-CZ" sz="3200" b="1" dirty="0">
                <a:solidFill>
                  <a:srgbClr val="FF0000"/>
                </a:solidFill>
              </a:rPr>
              <a:t>konzum</a:t>
            </a:r>
            <a:r>
              <a:rPr lang="cs-CZ" altLang="cs-CZ" sz="3200" dirty="0"/>
              <a:t> (</a:t>
            </a:r>
            <a:r>
              <a:rPr lang="cs-CZ" altLang="cs-CZ" sz="3200" dirty="0" err="1"/>
              <a:t>Veblen</a:t>
            </a:r>
            <a:r>
              <a:rPr lang="cs-CZ" altLang="cs-CZ" sz="3200" dirty="0"/>
              <a:t>) – </a:t>
            </a:r>
            <a:br>
              <a:rPr lang="cs-CZ" altLang="cs-CZ" sz="3200" dirty="0"/>
            </a:br>
            <a:r>
              <a:rPr lang="cs-CZ" altLang="cs-CZ" sz="3200" dirty="0"/>
              <a:t>média, průmysl </a:t>
            </a:r>
            <a:r>
              <a:rPr lang="cs-CZ" altLang="cs-CZ" sz="3200" dirty="0" err="1"/>
              <a:t>VČ</a:t>
            </a:r>
            <a:r>
              <a:rPr lang="cs-CZ" altLang="cs-CZ" sz="3200" dirty="0"/>
              <a:t>, … → </a:t>
            </a:r>
            <a:br>
              <a:rPr lang="cs-CZ" altLang="cs-CZ" sz="3200" dirty="0"/>
            </a:br>
            <a:r>
              <a:rPr lang="cs-CZ" altLang="cs-CZ" sz="3200" dirty="0"/>
              <a:t>nutná </a:t>
            </a:r>
            <a:r>
              <a:rPr lang="cs-CZ" altLang="cs-CZ" sz="3200" b="1" dirty="0">
                <a:solidFill>
                  <a:srgbClr val="F01928"/>
                </a:solidFill>
              </a:rPr>
              <a:t>výchova k </a:t>
            </a:r>
            <a:r>
              <a:rPr lang="cs-CZ" altLang="cs-CZ" sz="3200" b="1" dirty="0" err="1">
                <a:solidFill>
                  <a:srgbClr val="F01928"/>
                </a:solidFill>
              </a:rPr>
              <a:t>VČ</a:t>
            </a:r>
            <a:r>
              <a:rPr lang="cs-CZ" altLang="cs-CZ" sz="3200" b="1" dirty="0">
                <a:solidFill>
                  <a:srgbClr val="F01928"/>
                </a:solidFill>
              </a:rPr>
              <a:t> </a:t>
            </a:r>
            <a:r>
              <a:rPr lang="cs-CZ" altLang="cs-CZ" sz="3200" dirty="0"/>
              <a:t>(již </a:t>
            </a:r>
            <a:r>
              <a:rPr lang="cs-CZ" altLang="cs-CZ" sz="3200" dirty="0" err="1"/>
              <a:t>Spencer</a:t>
            </a:r>
            <a:r>
              <a:rPr lang="cs-CZ" altLang="cs-CZ" sz="3200" dirty="0"/>
              <a:t>)</a:t>
            </a:r>
          </a:p>
          <a:p>
            <a:pPr marL="609600" indent="-609600">
              <a:lnSpc>
                <a:spcPct val="100000"/>
              </a:lnSpc>
              <a:spcBef>
                <a:spcPts val="1200"/>
              </a:spcBef>
            </a:pPr>
            <a:r>
              <a:rPr lang="cs-CZ" altLang="cs-CZ" sz="3200" b="1" dirty="0">
                <a:solidFill>
                  <a:srgbClr val="0000DC"/>
                </a:solidFill>
              </a:rPr>
              <a:t>realistický</a:t>
            </a:r>
            <a:r>
              <a:rPr lang="cs-CZ" altLang="cs-CZ" sz="3200" b="1" dirty="0"/>
              <a:t> </a:t>
            </a:r>
            <a:r>
              <a:rPr lang="cs-CZ" altLang="cs-CZ" sz="3200" dirty="0"/>
              <a:t>– rozvoj hodnot ve </a:t>
            </a:r>
            <a:r>
              <a:rPr lang="cs-CZ" altLang="cs-CZ" sz="3200" dirty="0" err="1"/>
              <a:t>VČ</a:t>
            </a:r>
            <a:r>
              <a:rPr lang="cs-CZ" altLang="cs-CZ" sz="3200" dirty="0"/>
              <a:t> </a:t>
            </a:r>
            <a:br>
              <a:rPr lang="cs-CZ" altLang="cs-CZ" sz="3200" dirty="0"/>
            </a:br>
            <a:r>
              <a:rPr lang="cs-CZ" altLang="cs-CZ" sz="3200" dirty="0"/>
              <a:t>v reálných sociálních kontextech 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169287564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7554EC5-3D12-45DE-B204-1E15B081387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FF0AC0D-A7A3-47CD-84C9-CB9F524005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Definice </a:t>
            </a:r>
            <a:r>
              <a:rPr lang="cs-CZ" altLang="cs-CZ" dirty="0" err="1"/>
              <a:t>VČ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A4F9574D-7D75-4E9A-B527-127265F10A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999" y="1378633"/>
            <a:ext cx="11139065" cy="4614203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b="1" dirty="0">
                <a:solidFill>
                  <a:srgbClr val="FF0000"/>
                </a:solidFill>
              </a:rPr>
              <a:t>pozitivní</a:t>
            </a:r>
            <a:r>
              <a:rPr lang="cs-CZ" altLang="cs-CZ" sz="3200" b="1" dirty="0"/>
              <a:t> </a:t>
            </a:r>
            <a:r>
              <a:rPr lang="cs-CZ" altLang="cs-CZ" sz="3200" dirty="0"/>
              <a:t>– volný čas = </a:t>
            </a:r>
            <a:r>
              <a:rPr lang="cs-CZ" altLang="cs-CZ" sz="3200" b="1" dirty="0">
                <a:solidFill>
                  <a:srgbClr val="FF0000"/>
                </a:solidFill>
              </a:rPr>
              <a:t>disponibilní časový prostor </a:t>
            </a:r>
            <a:r>
              <a:rPr lang="cs-CZ" altLang="cs-CZ" sz="3200" dirty="0"/>
              <a:t>– svobodně nakládat s časem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b="1" dirty="0">
                <a:solidFill>
                  <a:srgbClr val="0000DC"/>
                </a:solidFill>
              </a:rPr>
              <a:t>negativní</a:t>
            </a:r>
            <a:r>
              <a:rPr lang="cs-CZ" altLang="cs-CZ" sz="3200" b="1" dirty="0"/>
              <a:t> </a:t>
            </a:r>
            <a:r>
              <a:rPr lang="cs-CZ" altLang="cs-CZ" sz="3200" dirty="0"/>
              <a:t>– </a:t>
            </a:r>
            <a:r>
              <a:rPr lang="cs-CZ" altLang="cs-CZ" sz="3200" dirty="0" err="1"/>
              <a:t>VČ</a:t>
            </a:r>
            <a:r>
              <a:rPr lang="cs-CZ" altLang="cs-CZ" sz="3200" dirty="0"/>
              <a:t> = zbývající doba denního průběhu</a:t>
            </a:r>
          </a:p>
          <a:p>
            <a:pPr>
              <a:lnSpc>
                <a:spcPct val="100000"/>
              </a:lnSpc>
              <a:spcBef>
                <a:spcPts val="1800"/>
              </a:spcBef>
              <a:buFont typeface="Wingdings" panose="05000000000000000000" pitchFamily="2" charset="2"/>
              <a:buNone/>
            </a:pPr>
            <a:r>
              <a:rPr lang="cs-CZ" altLang="cs-CZ" sz="3200" b="1" dirty="0"/>
              <a:t>Obtížné definování </a:t>
            </a:r>
            <a:r>
              <a:rPr lang="cs-CZ" altLang="cs-CZ" sz="3200" b="1" dirty="0" err="1"/>
              <a:t>VČ</a:t>
            </a:r>
            <a:r>
              <a:rPr lang="cs-CZ" altLang="cs-CZ" sz="3200" b="1" dirty="0"/>
              <a:t>: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dirty="0" err="1"/>
              <a:t>VČ</a:t>
            </a:r>
            <a:r>
              <a:rPr lang="cs-CZ" altLang="cs-CZ" sz="3200" dirty="0"/>
              <a:t> = </a:t>
            </a:r>
            <a:r>
              <a:rPr lang="cs-CZ" altLang="cs-CZ" sz="3200" b="1" dirty="0">
                <a:solidFill>
                  <a:srgbClr val="FF0000"/>
                </a:solidFill>
              </a:rPr>
              <a:t>cokoliv</a:t>
            </a:r>
            <a:r>
              <a:rPr lang="cs-CZ" altLang="cs-CZ" sz="3200" dirty="0"/>
              <a:t>, co lidé za volný čas považují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dirty="0"/>
              <a:t>pro </a:t>
            </a:r>
            <a:r>
              <a:rPr lang="cs-CZ" altLang="cs-CZ" sz="3200" dirty="0" err="1"/>
              <a:t>VČ</a:t>
            </a:r>
            <a:r>
              <a:rPr lang="cs-CZ" altLang="cs-CZ" sz="3200" dirty="0"/>
              <a:t> je významné prožívání, plynutí – </a:t>
            </a:r>
            <a:r>
              <a:rPr lang="cs-CZ" altLang="cs-CZ" sz="3200" b="1" dirty="0">
                <a:solidFill>
                  <a:srgbClr val="FF0000"/>
                </a:solidFill>
              </a:rPr>
              <a:t>stav </a:t>
            </a:r>
            <a:r>
              <a:rPr lang="cs-CZ" altLang="cs-CZ" sz="3200" b="1" dirty="0" err="1">
                <a:solidFill>
                  <a:srgbClr val="FF0000"/>
                </a:solidFill>
              </a:rPr>
              <a:t>flow</a:t>
            </a:r>
            <a:r>
              <a:rPr lang="cs-CZ" altLang="cs-CZ" sz="3200" b="1" dirty="0">
                <a:solidFill>
                  <a:srgbClr val="FF0000"/>
                </a:solidFill>
              </a:rPr>
              <a:t> </a:t>
            </a:r>
            <a:r>
              <a:rPr lang="cs-CZ" altLang="cs-CZ" sz="3200" dirty="0"/>
              <a:t>(Smékal)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dirty="0" err="1"/>
              <a:t>VČ</a:t>
            </a:r>
            <a:r>
              <a:rPr lang="cs-CZ" altLang="cs-CZ" sz="3200" dirty="0"/>
              <a:t> = </a:t>
            </a:r>
            <a:r>
              <a:rPr lang="cs-CZ" altLang="cs-CZ" sz="3200" b="1" dirty="0">
                <a:solidFill>
                  <a:srgbClr val="FF0000"/>
                </a:solidFill>
              </a:rPr>
              <a:t>fikce</a:t>
            </a:r>
            <a:r>
              <a:rPr lang="cs-CZ" altLang="cs-CZ" sz="3200" b="1" dirty="0"/>
              <a:t> </a:t>
            </a:r>
            <a:r>
              <a:rPr lang="cs-CZ" altLang="cs-CZ" sz="3200" dirty="0"/>
              <a:t>– je závislý na tom, kdo mu dává náplň – společnost x jedinec (</a:t>
            </a:r>
            <a:r>
              <a:rPr lang="cs-CZ" altLang="cs-CZ" sz="3200" dirty="0" err="1"/>
              <a:t>Giesecke</a:t>
            </a:r>
            <a:r>
              <a:rPr lang="cs-CZ" altLang="cs-CZ" sz="3200" dirty="0"/>
              <a:t> 1983)</a:t>
            </a:r>
          </a:p>
        </p:txBody>
      </p:sp>
    </p:spTree>
    <p:extLst>
      <p:ext uri="{BB962C8B-B14F-4D97-AF65-F5344CB8AC3E}">
        <p14:creationId xmlns:p14="http://schemas.microsoft.com/office/powerpoint/2010/main" val="35854026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530E4C2-C8B8-4426-94E9-14CFBFD8D9D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9FDBC2F-CAC6-40DA-B1BC-3CB09AF912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Vize </a:t>
            </a:r>
            <a:r>
              <a:rPr lang="cs-CZ" dirty="0" err="1"/>
              <a:t>VČ</a:t>
            </a:r>
            <a:r>
              <a:rPr lang="cs-CZ" dirty="0"/>
              <a:t>?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93246C65-E1C1-4106-8250-81E746B85B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308295"/>
            <a:ext cx="11237538" cy="4829705"/>
          </a:xfrm>
        </p:spPr>
        <p:txBody>
          <a:bodyPr/>
          <a:lstStyle/>
          <a:p>
            <a:pPr marL="7200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de-DE" sz="3200" dirty="0"/>
              <a:t>Horst Werner Opaschowski </a:t>
            </a:r>
            <a:r>
              <a:rPr lang="cs-CZ" sz="3200" dirty="0"/>
              <a:t>(</a:t>
            </a:r>
            <a:r>
              <a:rPr lang="de-DE" sz="3200" dirty="0"/>
              <a:t>2020</a:t>
            </a:r>
            <a:r>
              <a:rPr lang="cs-CZ" sz="3200" dirty="0"/>
              <a:t>)</a:t>
            </a:r>
            <a:r>
              <a:rPr lang="de-DE" sz="3200" dirty="0"/>
              <a:t>: </a:t>
            </a:r>
            <a:r>
              <a:rPr lang="de-DE" sz="3200" b="1" i="1" dirty="0">
                <a:solidFill>
                  <a:srgbClr val="FF0000"/>
                </a:solidFill>
              </a:rPr>
              <a:t>Die semiglückliche Gesellschaft</a:t>
            </a:r>
            <a:r>
              <a:rPr lang="de-DE" sz="3200" i="1" dirty="0"/>
              <a:t>. Das neue Leben der Deutschen auf dem Weg in die Post-Corona-Zeit</a:t>
            </a:r>
            <a:r>
              <a:rPr lang="cs-CZ" sz="3200" dirty="0"/>
              <a:t>.</a:t>
            </a:r>
            <a:r>
              <a:rPr lang="de-DE" sz="3200" dirty="0"/>
              <a:t> Leverkusen</a:t>
            </a:r>
            <a:r>
              <a:rPr lang="cs-CZ" sz="3200" dirty="0"/>
              <a:t>:</a:t>
            </a:r>
            <a:r>
              <a:rPr lang="de-DE" sz="3200" dirty="0"/>
              <a:t> Verlag Barbara Budrich</a:t>
            </a:r>
            <a:r>
              <a:rPr lang="cs-CZ" sz="3200" dirty="0"/>
              <a:t>.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mnoho lidí je chudších X ne více nešťastných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změna postojů k prosperitě – </a:t>
            </a:r>
            <a:r>
              <a:rPr lang="cs-CZ" sz="3200" b="1" dirty="0">
                <a:solidFill>
                  <a:srgbClr val="FF0000"/>
                </a:solidFill>
              </a:rPr>
              <a:t>zdraví</a:t>
            </a:r>
            <a:r>
              <a:rPr lang="cs-CZ" sz="3200" dirty="0"/>
              <a:t> = stejně cenné jako peníze – </a:t>
            </a:r>
            <a:r>
              <a:rPr lang="cs-CZ" sz="3200" i="1" dirty="0"/>
              <a:t>„bez zdraví nic nejde“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b="1" dirty="0">
                <a:solidFill>
                  <a:srgbClr val="FF0000"/>
                </a:solidFill>
              </a:rPr>
              <a:t>časová prosperita </a:t>
            </a:r>
            <a:r>
              <a:rPr lang="cs-CZ" sz="3200" dirty="0"/>
              <a:t>= nová kvalita života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b="1" dirty="0">
                <a:solidFill>
                  <a:srgbClr val="0000DC"/>
                </a:solidFill>
              </a:rPr>
              <a:t>bohatství vztahů </a:t>
            </a:r>
            <a:r>
              <a:rPr lang="cs-CZ" sz="3200" dirty="0"/>
              <a:t>= nová kvalita života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b="1" dirty="0">
                <a:solidFill>
                  <a:srgbClr val="0000DC"/>
                </a:solidFill>
              </a:rPr>
              <a:t>rodina</a:t>
            </a:r>
            <a:r>
              <a:rPr lang="cs-CZ" sz="3200" dirty="0"/>
              <a:t> tvoří nejdůležitější smyl života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4682843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0A4EB59-60DF-4BAA-BA2D-B9648138C85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2B29330-5DAE-44AC-AFBE-750B7AC1CA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000" y="574424"/>
            <a:ext cx="10753200" cy="451576"/>
          </a:xfrm>
        </p:spPr>
        <p:txBody>
          <a:bodyPr/>
          <a:lstStyle/>
          <a:p>
            <a:r>
              <a:rPr lang="cs-CZ" dirty="0"/>
              <a:t>Vize </a:t>
            </a:r>
            <a:r>
              <a:rPr lang="cs-CZ" dirty="0" err="1"/>
              <a:t>VČ</a:t>
            </a:r>
            <a:r>
              <a:rPr lang="cs-CZ" dirty="0"/>
              <a:t>?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59188A09-41D4-495E-B4BE-4D15E45195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209822"/>
            <a:ext cx="10753200" cy="5270178"/>
          </a:xfrm>
        </p:spPr>
        <p:txBody>
          <a:bodyPr/>
          <a:lstStyle/>
          <a:p>
            <a:pPr marL="72000" indent="0">
              <a:lnSpc>
                <a:spcPct val="100000"/>
              </a:lnSpc>
              <a:buNone/>
            </a:pPr>
            <a:r>
              <a:rPr lang="de-DE" sz="3200" dirty="0"/>
              <a:t>Opaschowski </a:t>
            </a:r>
            <a:r>
              <a:rPr lang="cs-CZ" sz="3200" dirty="0"/>
              <a:t>(</a:t>
            </a:r>
            <a:r>
              <a:rPr lang="de-DE" sz="3200" dirty="0"/>
              <a:t>2020</a:t>
            </a:r>
            <a:r>
              <a:rPr lang="cs-CZ" sz="3200" dirty="0"/>
              <a:t>)</a:t>
            </a:r>
            <a:r>
              <a:rPr lang="de-DE" sz="3200" dirty="0"/>
              <a:t>: </a:t>
            </a:r>
            <a:r>
              <a:rPr lang="de-DE" sz="3200" b="1" i="1" dirty="0">
                <a:solidFill>
                  <a:srgbClr val="FF0000"/>
                </a:solidFill>
              </a:rPr>
              <a:t>Die semiglückliche Gesellschaft</a:t>
            </a:r>
            <a:r>
              <a:rPr lang="de-DE" sz="3200" i="1" dirty="0"/>
              <a:t>.</a:t>
            </a:r>
            <a:endParaRPr lang="cs-CZ" sz="3200" i="1" dirty="0"/>
          </a:p>
          <a:p>
            <a:pPr>
              <a:lnSpc>
                <a:spcPct val="100000"/>
              </a:lnSpc>
            </a:pPr>
            <a:r>
              <a:rPr lang="cs-CZ" sz="3200" b="1" dirty="0">
                <a:solidFill>
                  <a:srgbClr val="0000DC"/>
                </a:solidFill>
              </a:rPr>
              <a:t>přátelé a sousedé </a:t>
            </a:r>
            <a:r>
              <a:rPr lang="cs-CZ" sz="3200" dirty="0"/>
              <a:t>= druhá rodina</a:t>
            </a:r>
          </a:p>
          <a:p>
            <a:pPr>
              <a:lnSpc>
                <a:spcPct val="100000"/>
              </a:lnSpc>
            </a:pPr>
            <a:r>
              <a:rPr lang="cs-CZ" sz="3200" dirty="0"/>
              <a:t>vznik nové </a:t>
            </a:r>
            <a:r>
              <a:rPr lang="cs-CZ" sz="3200" b="1" dirty="0">
                <a:solidFill>
                  <a:srgbClr val="0000DC"/>
                </a:solidFill>
              </a:rPr>
              <a:t>vzájemné solidarity</a:t>
            </a:r>
          </a:p>
          <a:p>
            <a:pPr>
              <a:lnSpc>
                <a:spcPct val="100000"/>
              </a:lnSpc>
            </a:pPr>
            <a:r>
              <a:rPr lang="cs-CZ" sz="3200" dirty="0"/>
              <a:t>podpora </a:t>
            </a:r>
            <a:r>
              <a:rPr lang="cs-CZ" sz="3200" b="1" dirty="0">
                <a:solidFill>
                  <a:srgbClr val="0000DC"/>
                </a:solidFill>
              </a:rPr>
              <a:t>občanské společnosti</a:t>
            </a:r>
          </a:p>
          <a:p>
            <a:pPr>
              <a:lnSpc>
                <a:spcPct val="100000"/>
              </a:lnSpc>
            </a:pPr>
            <a:r>
              <a:rPr lang="cs-CZ" sz="3200" dirty="0" err="1"/>
              <a:t>homeoffice</a:t>
            </a:r>
            <a:r>
              <a:rPr lang="cs-CZ" sz="3200" dirty="0"/>
              <a:t> = </a:t>
            </a:r>
            <a:r>
              <a:rPr lang="cs-CZ" sz="3200" b="1" dirty="0">
                <a:solidFill>
                  <a:srgbClr val="FF0000"/>
                </a:solidFill>
              </a:rPr>
              <a:t>sbližování profesního a osobního života</a:t>
            </a:r>
          </a:p>
          <a:p>
            <a:pPr>
              <a:lnSpc>
                <a:spcPct val="100000"/>
              </a:lnSpc>
            </a:pPr>
            <a:r>
              <a:rPr lang="cs-CZ" sz="3200" i="1" dirty="0"/>
              <a:t>„pomoz si sám dřív, než ti pomůže stát“</a:t>
            </a:r>
          </a:p>
          <a:p>
            <a:pPr>
              <a:lnSpc>
                <a:spcPct val="100000"/>
              </a:lnSpc>
            </a:pPr>
            <a:r>
              <a:rPr lang="cs-CZ" sz="3200" dirty="0"/>
              <a:t>posílení </a:t>
            </a:r>
            <a:r>
              <a:rPr lang="cs-CZ" sz="3200" b="1" dirty="0">
                <a:solidFill>
                  <a:srgbClr val="0000DC"/>
                </a:solidFill>
              </a:rPr>
              <a:t>ohleduplnosti</a:t>
            </a:r>
          </a:p>
          <a:p>
            <a:pPr>
              <a:lnSpc>
                <a:spcPct val="100000"/>
              </a:lnSpc>
            </a:pPr>
            <a:r>
              <a:rPr lang="cs-CZ" sz="3200" dirty="0"/>
              <a:t>obrovský nárůst </a:t>
            </a:r>
            <a:r>
              <a:rPr lang="cs-CZ" sz="3200" b="1" dirty="0">
                <a:solidFill>
                  <a:srgbClr val="F01928"/>
                </a:solidFill>
              </a:rPr>
              <a:t>edukační role médií</a:t>
            </a:r>
          </a:p>
          <a:p>
            <a:pPr>
              <a:lnSpc>
                <a:spcPct val="100000"/>
              </a:lnSpc>
            </a:pPr>
            <a:r>
              <a:rPr lang="cs-CZ" sz="3200" i="1" dirty="0"/>
              <a:t>„cestuji, tedy jsem“ </a:t>
            </a:r>
            <a:r>
              <a:rPr lang="cs-CZ" sz="3200" dirty="0"/>
              <a:t>– </a:t>
            </a:r>
            <a:r>
              <a:rPr lang="cs-CZ" sz="3200" b="1" dirty="0">
                <a:solidFill>
                  <a:srgbClr val="F01928"/>
                </a:solidFill>
              </a:rPr>
              <a:t>cestování </a:t>
            </a:r>
            <a:r>
              <a:rPr lang="cs-CZ" sz="3200" dirty="0"/>
              <a:t>jako nejpopulárnější </a:t>
            </a:r>
            <a:r>
              <a:rPr lang="cs-CZ" sz="3200"/>
              <a:t>forma štěstí </a:t>
            </a:r>
            <a:endParaRPr lang="cs-CZ" sz="3200" dirty="0"/>
          </a:p>
          <a:p>
            <a:pPr>
              <a:lnSpc>
                <a:spcPct val="100000"/>
              </a:lnSpc>
            </a:pPr>
            <a:r>
              <a:rPr lang="cs-CZ" sz="3200" dirty="0"/>
              <a:t>… </a:t>
            </a:r>
          </a:p>
        </p:txBody>
      </p:sp>
    </p:spTree>
    <p:extLst>
      <p:ext uri="{BB962C8B-B14F-4D97-AF65-F5344CB8AC3E}">
        <p14:creationId xmlns:p14="http://schemas.microsoft.com/office/powerpoint/2010/main" val="9381539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49A75FB-0FC4-45B6-A17A-02A7AC03641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A017DE2-908F-4E07-BCC8-D889B5758C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Vymezení volného času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DAE76699-85F1-4509-B8BB-7397D8A4F2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17785"/>
            <a:ext cx="10753200" cy="4520215"/>
          </a:xfrm>
        </p:spPr>
        <p:txBody>
          <a:bodyPr/>
          <a:lstStyle/>
          <a:p>
            <a:pPr marL="7200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cs-CZ" altLang="cs-CZ" sz="3600" b="1" dirty="0"/>
              <a:t>Volný čas =</a:t>
            </a:r>
            <a:br>
              <a:rPr lang="cs-CZ" altLang="cs-CZ" sz="3600" b="1" dirty="0"/>
            </a:br>
            <a:r>
              <a:rPr lang="cs-CZ" altLang="cs-CZ" sz="3600" b="1" dirty="0">
                <a:solidFill>
                  <a:srgbClr val="FF0000"/>
                </a:solidFill>
              </a:rPr>
              <a:t>opak</a:t>
            </a:r>
            <a:r>
              <a:rPr lang="cs-CZ" altLang="cs-CZ" sz="3600" dirty="0"/>
              <a:t> nutné práce a povinností, doba, </a:t>
            </a:r>
            <a:br>
              <a:rPr lang="cs-CZ" altLang="cs-CZ" sz="3600" dirty="0"/>
            </a:br>
            <a:r>
              <a:rPr lang="cs-CZ" altLang="cs-CZ" sz="3600" dirty="0"/>
              <a:t>kdy si své činnosti můžeme </a:t>
            </a:r>
            <a:r>
              <a:rPr lang="cs-CZ" altLang="cs-CZ" sz="3600" b="1" dirty="0">
                <a:solidFill>
                  <a:srgbClr val="FF0000"/>
                </a:solidFill>
              </a:rPr>
              <a:t>svobodně vybrat</a:t>
            </a:r>
            <a:r>
              <a:rPr lang="cs-CZ" altLang="cs-CZ" sz="3600" dirty="0"/>
              <a:t>, děláme je </a:t>
            </a:r>
            <a:r>
              <a:rPr lang="cs-CZ" altLang="cs-CZ" sz="3600" b="1" dirty="0">
                <a:solidFill>
                  <a:srgbClr val="FF0000"/>
                </a:solidFill>
              </a:rPr>
              <a:t>dobrovolně a rádi 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sz="3600" b="1" dirty="0">
                <a:solidFill>
                  <a:srgbClr val="0000DC"/>
                </a:solidFill>
              </a:rPr>
              <a:t>negativní</a:t>
            </a:r>
            <a:r>
              <a:rPr lang="cs-CZ" altLang="cs-CZ" sz="3600" b="1" dirty="0"/>
              <a:t> pojem – </a:t>
            </a:r>
            <a:r>
              <a:rPr lang="cs-CZ" altLang="cs-CZ" sz="3600" dirty="0"/>
              <a:t>volný čas = </a:t>
            </a:r>
            <a:r>
              <a:rPr lang="cs-CZ" altLang="cs-CZ" sz="3600" b="1" dirty="0"/>
              <a:t>zbývající doba </a:t>
            </a:r>
            <a:br>
              <a:rPr lang="cs-CZ" altLang="cs-CZ" sz="3600" b="1" dirty="0"/>
            </a:br>
            <a:r>
              <a:rPr lang="cs-CZ" altLang="cs-CZ" sz="3600" dirty="0"/>
              <a:t>(po škole, práci, …)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sz="3600" b="1" dirty="0">
                <a:solidFill>
                  <a:srgbClr val="F01928"/>
                </a:solidFill>
              </a:rPr>
              <a:t>pozitivní</a:t>
            </a:r>
            <a:r>
              <a:rPr lang="cs-CZ" altLang="cs-CZ" sz="3600" dirty="0"/>
              <a:t> </a:t>
            </a:r>
            <a:r>
              <a:rPr lang="cs-CZ" altLang="cs-CZ" sz="3600" b="1" dirty="0"/>
              <a:t>pojem = </a:t>
            </a:r>
            <a:r>
              <a:rPr lang="cs-CZ" altLang="cs-CZ" sz="3600" b="1" dirty="0">
                <a:solidFill>
                  <a:srgbClr val="FF0000"/>
                </a:solidFill>
              </a:rPr>
              <a:t>disponibilní </a:t>
            </a:r>
            <a:r>
              <a:rPr lang="cs-CZ" altLang="cs-CZ" sz="3600" b="1" dirty="0"/>
              <a:t>čas</a:t>
            </a:r>
          </a:p>
        </p:txBody>
      </p:sp>
    </p:spTree>
    <p:extLst>
      <p:ext uri="{BB962C8B-B14F-4D97-AF65-F5344CB8AC3E}">
        <p14:creationId xmlns:p14="http://schemas.microsoft.com/office/powerpoint/2010/main" val="27064761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F1928545-43AE-47AA-B010-D6423227E0B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62B5D7DE-0A66-425E-9297-49E43A5531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000" y="548211"/>
            <a:ext cx="10753200" cy="451576"/>
          </a:xfrm>
        </p:spPr>
        <p:txBody>
          <a:bodyPr/>
          <a:lstStyle/>
          <a:p>
            <a:r>
              <a:rPr lang="cs-CZ" altLang="cs-CZ" dirty="0"/>
              <a:t>Specifika </a:t>
            </a:r>
            <a:r>
              <a:rPr lang="cs-CZ" altLang="cs-CZ" dirty="0" err="1"/>
              <a:t>VČ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9314D822-DAAF-4BE2-B735-5F7C3D3B1E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4000" y="1349281"/>
            <a:ext cx="11543538" cy="4734720"/>
          </a:xfrm>
        </p:spPr>
        <p:txBody>
          <a:bodyPr/>
          <a:lstStyle/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cs-CZ" altLang="cs-CZ" sz="3200" b="1" dirty="0" err="1"/>
              <a:t>Joffre</a:t>
            </a:r>
            <a:r>
              <a:rPr lang="cs-CZ" altLang="cs-CZ" sz="3200" b="1" dirty="0"/>
              <a:t> </a:t>
            </a:r>
            <a:r>
              <a:rPr lang="cs-CZ" altLang="cs-CZ" sz="3200" b="1" dirty="0" err="1"/>
              <a:t>Dumazedi</a:t>
            </a:r>
            <a:r>
              <a:rPr lang="en-US" altLang="cs-CZ" sz="3200" b="1" dirty="0">
                <a:cs typeface="Arial" panose="020B0604020202020204" pitchFamily="34" charset="0"/>
              </a:rPr>
              <a:t>è</a:t>
            </a:r>
            <a:r>
              <a:rPr lang="cs-CZ" altLang="cs-CZ" sz="3200" b="1" dirty="0"/>
              <a:t>r </a:t>
            </a:r>
            <a:r>
              <a:rPr lang="cs-CZ" altLang="cs-CZ" sz="3200" dirty="0"/>
              <a:t>(1915–2002), sociolog – </a:t>
            </a:r>
            <a:r>
              <a:rPr lang="cs-CZ" altLang="cs-CZ" sz="3200" b="1" dirty="0">
                <a:solidFill>
                  <a:srgbClr val="FF0000"/>
                </a:solidFill>
              </a:rPr>
              <a:t>rysy </a:t>
            </a:r>
            <a:r>
              <a:rPr lang="cs-CZ" altLang="cs-CZ" sz="3200" b="1" dirty="0" err="1">
                <a:solidFill>
                  <a:srgbClr val="FF0000"/>
                </a:solidFill>
              </a:rPr>
              <a:t>VČ</a:t>
            </a:r>
            <a:r>
              <a:rPr lang="cs-CZ" altLang="cs-CZ" sz="3200" b="1" dirty="0">
                <a:solidFill>
                  <a:srgbClr val="FF0000"/>
                </a:solidFill>
              </a:rPr>
              <a:t> </a:t>
            </a:r>
            <a:r>
              <a:rPr lang="cs-CZ" altLang="cs-CZ" sz="3200" dirty="0"/>
              <a:t>(1962):</a:t>
            </a:r>
          </a:p>
          <a:p>
            <a:pPr marL="0">
              <a:lnSpc>
                <a:spcPct val="100000"/>
              </a:lnSpc>
              <a:spcBef>
                <a:spcPts val="1200"/>
              </a:spcBef>
            </a:pPr>
            <a:r>
              <a:rPr lang="cs-CZ" altLang="cs-CZ" sz="3200" b="1" dirty="0">
                <a:solidFill>
                  <a:srgbClr val="0000DC"/>
                </a:solidFill>
              </a:rPr>
              <a:t>svobodná volba </a:t>
            </a:r>
            <a:r>
              <a:rPr lang="cs-CZ" altLang="cs-CZ" sz="3200" dirty="0"/>
              <a:t>– </a:t>
            </a:r>
            <a:r>
              <a:rPr lang="cs-CZ" altLang="cs-CZ" sz="3200" dirty="0" err="1"/>
              <a:t>VČ</a:t>
            </a:r>
            <a:r>
              <a:rPr lang="cs-CZ" altLang="cs-CZ" sz="3200" dirty="0"/>
              <a:t> osvobozuje od primárních povinností (práce, rodina, občanské, …)</a:t>
            </a:r>
          </a:p>
          <a:p>
            <a:pPr marL="0">
              <a:lnSpc>
                <a:spcPct val="100000"/>
              </a:lnSpc>
              <a:spcBef>
                <a:spcPts val="1200"/>
              </a:spcBef>
            </a:pPr>
            <a:r>
              <a:rPr lang="cs-CZ" altLang="cs-CZ" sz="3200" b="1" dirty="0">
                <a:solidFill>
                  <a:srgbClr val="0000DC"/>
                </a:solidFill>
              </a:rPr>
              <a:t>absence zištného</a:t>
            </a:r>
            <a:r>
              <a:rPr lang="cs-CZ" altLang="cs-CZ" sz="3200" dirty="0"/>
              <a:t>, utilitárního, ideologického, politického, … </a:t>
            </a:r>
            <a:r>
              <a:rPr lang="cs-CZ" altLang="cs-CZ" sz="3200" b="1" dirty="0">
                <a:solidFill>
                  <a:srgbClr val="0000DC"/>
                </a:solidFill>
              </a:rPr>
              <a:t>zaměření</a:t>
            </a:r>
            <a:r>
              <a:rPr lang="cs-CZ" altLang="cs-CZ" sz="3200" b="1" dirty="0"/>
              <a:t> X </a:t>
            </a:r>
            <a:r>
              <a:rPr lang="cs-CZ" altLang="cs-CZ" sz="3200" dirty="0"/>
              <a:t>je-li toto zaměření = </a:t>
            </a:r>
            <a:r>
              <a:rPr lang="cs-CZ" altLang="cs-CZ" sz="3200" b="1" dirty="0" err="1">
                <a:solidFill>
                  <a:srgbClr val="F01928"/>
                </a:solidFill>
              </a:rPr>
              <a:t>polovolný</a:t>
            </a:r>
            <a:r>
              <a:rPr lang="cs-CZ" altLang="cs-CZ" sz="3200" b="1" dirty="0">
                <a:solidFill>
                  <a:srgbClr val="F01928"/>
                </a:solidFill>
              </a:rPr>
              <a:t> čas</a:t>
            </a:r>
            <a:endParaRPr lang="cs-CZ" altLang="cs-CZ" sz="3200" dirty="0">
              <a:solidFill>
                <a:srgbClr val="F01928"/>
              </a:solidFill>
            </a:endParaRPr>
          </a:p>
          <a:p>
            <a:pPr marL="0">
              <a:lnSpc>
                <a:spcPct val="100000"/>
              </a:lnSpc>
              <a:spcBef>
                <a:spcPts val="1200"/>
              </a:spcBef>
            </a:pPr>
            <a:r>
              <a:rPr lang="cs-CZ" altLang="cs-CZ" sz="3200" b="1" dirty="0">
                <a:solidFill>
                  <a:srgbClr val="0000DC"/>
                </a:solidFill>
              </a:rPr>
              <a:t>hedonistický </a:t>
            </a:r>
            <a:r>
              <a:rPr lang="cs-CZ" altLang="cs-CZ" sz="3200" dirty="0"/>
              <a:t>charakter </a:t>
            </a:r>
          </a:p>
          <a:p>
            <a:pPr marL="0">
              <a:lnSpc>
                <a:spcPct val="100000"/>
              </a:lnSpc>
              <a:spcBef>
                <a:spcPts val="1200"/>
              </a:spcBef>
            </a:pPr>
            <a:r>
              <a:rPr lang="cs-CZ" altLang="cs-CZ" sz="3200" dirty="0"/>
              <a:t>naplnění </a:t>
            </a:r>
            <a:r>
              <a:rPr lang="cs-CZ" altLang="cs-CZ" sz="3200" b="1" dirty="0">
                <a:solidFill>
                  <a:srgbClr val="0000DC"/>
                </a:solidFill>
              </a:rPr>
              <a:t>individuální potřeby </a:t>
            </a:r>
            <a:r>
              <a:rPr lang="cs-CZ" altLang="cs-CZ" sz="3200" dirty="0"/>
              <a:t>(i když je sociálně realizován)</a:t>
            </a:r>
          </a:p>
          <a:p>
            <a:pPr marL="0">
              <a:lnSpc>
                <a:spcPct val="100000"/>
              </a:lnSpc>
              <a:spcBef>
                <a:spcPts val="1200"/>
              </a:spcBef>
            </a:pPr>
            <a:r>
              <a:rPr lang="cs-CZ" altLang="cs-CZ" sz="3200" b="1" dirty="0">
                <a:solidFill>
                  <a:srgbClr val="F01928"/>
                </a:solidFill>
              </a:rPr>
              <a:t>proměnlivost </a:t>
            </a:r>
            <a:r>
              <a:rPr lang="cs-CZ" altLang="cs-CZ" sz="3200" dirty="0"/>
              <a:t>– </a:t>
            </a:r>
            <a:r>
              <a:rPr lang="cs-CZ" altLang="cs-CZ" sz="3200" b="1" dirty="0">
                <a:solidFill>
                  <a:srgbClr val="F01928"/>
                </a:solidFill>
              </a:rPr>
              <a:t>hledání</a:t>
            </a:r>
            <a:r>
              <a:rPr lang="cs-CZ" altLang="cs-CZ" sz="3200" b="1" dirty="0"/>
              <a:t> </a:t>
            </a:r>
            <a:r>
              <a:rPr lang="cs-CZ" altLang="cs-CZ" sz="3200" dirty="0"/>
              <a:t>= klíčový rys </a:t>
            </a:r>
            <a:r>
              <a:rPr lang="cs-CZ" altLang="cs-CZ" sz="3200" dirty="0" err="1"/>
              <a:t>VČ</a:t>
            </a:r>
            <a:endParaRPr lang="cs-CZ" altLang="cs-CZ" sz="3200" dirty="0"/>
          </a:p>
        </p:txBody>
      </p:sp>
    </p:spTree>
    <p:extLst>
      <p:ext uri="{BB962C8B-B14F-4D97-AF65-F5344CB8AC3E}">
        <p14:creationId xmlns:p14="http://schemas.microsoft.com/office/powerpoint/2010/main" val="37809672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8F79CA88-EF99-4FFE-BFFF-4798111BFB8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35CEE58-ED60-46CA-A2AC-3652850B1D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Funkce volného času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35422CB7-56E1-4F6E-A38E-6475E14559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533378"/>
            <a:ext cx="11096862" cy="4298622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1200"/>
              </a:spcBef>
              <a:buFont typeface="Wingdings" panose="05000000000000000000" pitchFamily="2" charset="2"/>
              <a:buNone/>
            </a:pPr>
            <a:r>
              <a:rPr lang="cs-CZ" altLang="cs-CZ" sz="3200" dirty="0"/>
              <a:t>3 </a:t>
            </a:r>
            <a:r>
              <a:rPr lang="cs-CZ" altLang="cs-CZ" sz="3200" b="1" dirty="0"/>
              <a:t>prolínající </a:t>
            </a:r>
            <a:r>
              <a:rPr lang="cs-CZ" altLang="cs-CZ" sz="3200" dirty="0"/>
              <a:t>se funkce (</a:t>
            </a:r>
            <a:r>
              <a:rPr lang="cs-CZ" altLang="cs-CZ" sz="3200" dirty="0" err="1"/>
              <a:t>Dumazedi</a:t>
            </a:r>
            <a:r>
              <a:rPr lang="en-US" altLang="cs-CZ" sz="3200" dirty="0">
                <a:cs typeface="Arial" panose="020B0604020202020204" pitchFamily="34" charset="0"/>
              </a:rPr>
              <a:t>è</a:t>
            </a:r>
            <a:r>
              <a:rPr lang="cs-CZ" altLang="cs-CZ" sz="3200" dirty="0"/>
              <a:t>r, 1962): </a:t>
            </a:r>
          </a:p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cs-CZ" altLang="cs-CZ" sz="3200" b="1" dirty="0">
                <a:solidFill>
                  <a:srgbClr val="0000DC"/>
                </a:solidFill>
              </a:rPr>
              <a:t>odpočinek</a:t>
            </a:r>
            <a:r>
              <a:rPr lang="cs-CZ" altLang="cs-CZ" sz="3200" b="1" i="1" dirty="0"/>
              <a:t> </a:t>
            </a:r>
            <a:r>
              <a:rPr lang="cs-CZ" altLang="cs-CZ" sz="3200" dirty="0"/>
              <a:t>= zotavení, reprodukce sil, odstranění napětí, ...</a:t>
            </a:r>
          </a:p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cs-CZ" altLang="cs-CZ" sz="3200" b="1" dirty="0">
                <a:solidFill>
                  <a:srgbClr val="0000DC"/>
                </a:solidFill>
              </a:rPr>
              <a:t>rozptýlení </a:t>
            </a:r>
            <a:r>
              <a:rPr lang="cs-CZ" altLang="cs-CZ" sz="3200" dirty="0"/>
              <a:t>= zábava, kompenzace, únik </a:t>
            </a:r>
            <a:br>
              <a:rPr lang="cs-CZ" altLang="cs-CZ" sz="3200" dirty="0"/>
            </a:br>
            <a:r>
              <a:rPr lang="cs-CZ" altLang="cs-CZ" sz="3200" dirty="0"/>
              <a:t>(dnes často virtuální svět, ...)</a:t>
            </a:r>
          </a:p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cs-CZ" altLang="cs-CZ" sz="3200" b="1" dirty="0">
                <a:solidFill>
                  <a:srgbClr val="F01928"/>
                </a:solidFill>
              </a:rPr>
              <a:t>rozvoj </a:t>
            </a:r>
            <a:r>
              <a:rPr lang="cs-CZ" altLang="cs-CZ" sz="3200" dirty="0"/>
              <a:t>= kreativní, kulturní, sociální, ... aktivity</a:t>
            </a:r>
          </a:p>
          <a:p>
            <a:pPr>
              <a:lnSpc>
                <a:spcPct val="100000"/>
              </a:lnSpc>
              <a:spcBef>
                <a:spcPts val="3000"/>
              </a:spcBef>
              <a:buFont typeface="Wingdings" panose="05000000000000000000" pitchFamily="2" charset="2"/>
              <a:buNone/>
            </a:pPr>
            <a:r>
              <a:rPr lang="cs-CZ" altLang="cs-CZ" sz="3200" dirty="0" err="1"/>
              <a:t>Dumazedi</a:t>
            </a:r>
            <a:r>
              <a:rPr lang="en-US" altLang="cs-CZ" sz="3200" dirty="0">
                <a:cs typeface="Arial" panose="020B0604020202020204" pitchFamily="34" charset="0"/>
              </a:rPr>
              <a:t>è</a:t>
            </a:r>
            <a:r>
              <a:rPr lang="cs-CZ" altLang="cs-CZ" sz="3200" dirty="0"/>
              <a:t>r: </a:t>
            </a:r>
            <a:r>
              <a:rPr lang="cs-CZ" altLang="cs-CZ" sz="3200" b="1" i="1" dirty="0" err="1">
                <a:solidFill>
                  <a:srgbClr val="F01928"/>
                </a:solidFill>
              </a:rPr>
              <a:t>VČ</a:t>
            </a:r>
            <a:r>
              <a:rPr lang="cs-CZ" altLang="cs-CZ" sz="3200" b="1" i="1" dirty="0">
                <a:solidFill>
                  <a:srgbClr val="F01928"/>
                </a:solidFill>
              </a:rPr>
              <a:t> = hlavní měřítko pokroku</a:t>
            </a:r>
          </a:p>
        </p:txBody>
      </p:sp>
    </p:spTree>
    <p:extLst>
      <p:ext uri="{BB962C8B-B14F-4D97-AF65-F5344CB8AC3E}">
        <p14:creationId xmlns:p14="http://schemas.microsoft.com/office/powerpoint/2010/main" val="6960200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614314D8-E046-4B3F-AED4-78E8A14A2DE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837BC81-9392-4E6D-81EC-3C7ED78BBF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000" y="504000"/>
            <a:ext cx="10753200" cy="451576"/>
          </a:xfrm>
        </p:spPr>
        <p:txBody>
          <a:bodyPr/>
          <a:lstStyle/>
          <a:p>
            <a:r>
              <a:rPr lang="cs-CZ" altLang="cs-CZ" dirty="0"/>
              <a:t>Funkce volného času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61C71E0B-FE05-4483-B208-B86C971217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4001" y="1111348"/>
            <a:ext cx="9278640" cy="5242652"/>
          </a:xfrm>
        </p:spPr>
        <p:txBody>
          <a:bodyPr/>
          <a:lstStyle/>
          <a:p>
            <a:pPr marL="7200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de-DE" sz="3200" b="1" dirty="0"/>
              <a:t>Horst Werner Opaschowski </a:t>
            </a:r>
            <a:r>
              <a:rPr lang="de-DE" sz="3200" dirty="0"/>
              <a:t>(*1941</a:t>
            </a:r>
            <a:r>
              <a:rPr lang="cs-CZ" sz="3200" dirty="0"/>
              <a:t>) – německý pedagog </a:t>
            </a:r>
            <a:r>
              <a:rPr lang="cs-CZ" sz="3200" dirty="0" err="1"/>
              <a:t>VČ</a:t>
            </a:r>
            <a:r>
              <a:rPr lang="cs-CZ" sz="3200" dirty="0"/>
              <a:t> – </a:t>
            </a:r>
            <a:r>
              <a:rPr lang="cs-CZ" altLang="cs-CZ" sz="3200" b="1" dirty="0"/>
              <a:t>vymezení funkcí </a:t>
            </a:r>
            <a:r>
              <a:rPr lang="cs-CZ" altLang="cs-CZ" sz="3200" b="1" dirty="0" err="1"/>
              <a:t>VČ</a:t>
            </a:r>
            <a:r>
              <a:rPr lang="cs-CZ" altLang="cs-CZ" sz="3200" b="1" dirty="0"/>
              <a:t> </a:t>
            </a:r>
            <a:r>
              <a:rPr lang="cs-CZ" altLang="cs-CZ" sz="3200" dirty="0"/>
              <a:t>(1977):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b="1" dirty="0">
                <a:solidFill>
                  <a:srgbClr val="0000DC"/>
                </a:solidFill>
              </a:rPr>
              <a:t>rekreace</a:t>
            </a:r>
            <a:r>
              <a:rPr lang="cs-CZ" altLang="cs-CZ" sz="3200" b="1" dirty="0"/>
              <a:t> </a:t>
            </a:r>
            <a:r>
              <a:rPr lang="cs-CZ" altLang="cs-CZ" sz="3200" dirty="0"/>
              <a:t>(zotavení) – fyzické, duševní, </a:t>
            </a:r>
            <a:br>
              <a:rPr lang="cs-CZ" altLang="cs-CZ" sz="3200" dirty="0"/>
            </a:br>
            <a:r>
              <a:rPr lang="cs-CZ" altLang="cs-CZ" sz="3200" dirty="0"/>
              <a:t>aktivní, receptivní, ...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b="1" dirty="0">
                <a:solidFill>
                  <a:srgbClr val="0000DC"/>
                </a:solidFill>
              </a:rPr>
              <a:t>kompenzace</a:t>
            </a:r>
            <a:r>
              <a:rPr lang="cs-CZ" altLang="cs-CZ" sz="3200" dirty="0"/>
              <a:t> (vyrovnání toho, co se v ostatním životě nedostává či nedaří) – v oblasti vzdělávání, profese, vědy, ...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b="1" dirty="0">
                <a:solidFill>
                  <a:srgbClr val="0000DC"/>
                </a:solidFill>
              </a:rPr>
              <a:t>katarze </a:t>
            </a:r>
            <a:r>
              <a:rPr lang="cs-CZ" altLang="cs-CZ" sz="3200" dirty="0"/>
              <a:t>(„očištění“, osvobození a odreagování </a:t>
            </a:r>
            <a:br>
              <a:rPr lang="cs-CZ" altLang="cs-CZ" sz="3200" dirty="0"/>
            </a:br>
            <a:r>
              <a:rPr lang="cs-CZ" altLang="cs-CZ" sz="3200" dirty="0"/>
              <a:t>od potlačených emocí a napětí) – </a:t>
            </a:r>
            <a:br>
              <a:rPr lang="cs-CZ" altLang="cs-CZ" sz="3200" dirty="0"/>
            </a:br>
            <a:r>
              <a:rPr lang="cs-CZ" altLang="cs-CZ" sz="3200" dirty="0"/>
              <a:t>význam umění, zážitků, ... </a:t>
            </a:r>
            <a:endParaRPr lang="cs-CZ" sz="3200" dirty="0"/>
          </a:p>
        </p:txBody>
      </p:sp>
      <p:pic>
        <p:nvPicPr>
          <p:cNvPr id="1026" name="Picture 2" descr="Zobrazit zdrojový obrázek">
            <a:extLst>
              <a:ext uri="{FF2B5EF4-FFF2-40B4-BE49-F238E27FC236}">
                <a16:creationId xmlns:a16="http://schemas.microsoft.com/office/drawing/2014/main" id="{6231DEE8-BCF3-4D69-A676-B684E6FE613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92641" y="1111348"/>
            <a:ext cx="2486025" cy="381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878084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5AD12B0-753E-48E9-8CD0-CE57363FB36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CCBA28E8-FD35-4FC0-9FC2-F040606939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521216"/>
            <a:ext cx="10753200" cy="451576"/>
          </a:xfrm>
        </p:spPr>
        <p:txBody>
          <a:bodyPr/>
          <a:lstStyle/>
          <a:p>
            <a:r>
              <a:rPr lang="cs-CZ" altLang="cs-CZ" dirty="0"/>
              <a:t>Funkce volného času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204CCB12-B0AB-415B-87A6-11522B4A62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0505" y="1266093"/>
            <a:ext cx="11451101" cy="4811150"/>
          </a:xfrm>
        </p:spPr>
        <p:txBody>
          <a:bodyPr/>
          <a:lstStyle/>
          <a:p>
            <a:pPr marL="72000" indent="0">
              <a:lnSpc>
                <a:spcPts val="4000"/>
              </a:lnSpc>
              <a:spcBef>
                <a:spcPts val="600"/>
              </a:spcBef>
              <a:buNone/>
            </a:pPr>
            <a:r>
              <a:rPr lang="de-DE" sz="3200" b="1" dirty="0"/>
              <a:t>Opaschowski</a:t>
            </a:r>
            <a:r>
              <a:rPr lang="cs-CZ" sz="3200" b="1" dirty="0"/>
              <a:t> </a:t>
            </a:r>
            <a:r>
              <a:rPr lang="cs-CZ" altLang="cs-CZ" sz="3200" dirty="0"/>
              <a:t>(1977):</a:t>
            </a:r>
            <a:endParaRPr lang="cs-CZ" altLang="cs-CZ" sz="3200" b="1" i="1" dirty="0"/>
          </a:p>
          <a:p>
            <a:pPr>
              <a:lnSpc>
                <a:spcPts val="4000"/>
              </a:lnSpc>
              <a:spcBef>
                <a:spcPts val="1200"/>
              </a:spcBef>
            </a:pPr>
            <a:r>
              <a:rPr lang="cs-CZ" altLang="cs-CZ" sz="3200" b="1" dirty="0">
                <a:solidFill>
                  <a:srgbClr val="0000DC"/>
                </a:solidFill>
              </a:rPr>
              <a:t>ventil</a:t>
            </a:r>
            <a:r>
              <a:rPr lang="cs-CZ" altLang="cs-CZ" sz="3200" dirty="0"/>
              <a:t> (uvolnění přebytečné energie) – práce, sport, umění, ...</a:t>
            </a:r>
          </a:p>
          <a:p>
            <a:pPr>
              <a:lnSpc>
                <a:spcPts val="4000"/>
              </a:lnSpc>
              <a:spcBef>
                <a:spcPts val="1200"/>
              </a:spcBef>
            </a:pPr>
            <a:r>
              <a:rPr lang="cs-CZ" altLang="cs-CZ" sz="3200" b="1" dirty="0">
                <a:solidFill>
                  <a:srgbClr val="0000DC"/>
                </a:solidFill>
              </a:rPr>
              <a:t>konzum</a:t>
            </a:r>
            <a:r>
              <a:rPr lang="cs-CZ" altLang="cs-CZ" sz="3200" dirty="0"/>
              <a:t> (prostředek k užívání věcí a produktů) – </a:t>
            </a:r>
            <a:br>
              <a:rPr lang="cs-CZ" altLang="cs-CZ" sz="3200" dirty="0"/>
            </a:br>
            <a:r>
              <a:rPr lang="cs-CZ" altLang="cs-CZ" sz="3200" dirty="0"/>
              <a:t>x průmysl </a:t>
            </a:r>
            <a:r>
              <a:rPr lang="cs-CZ" altLang="cs-CZ" sz="3200" dirty="0" err="1"/>
              <a:t>VČ</a:t>
            </a:r>
            <a:r>
              <a:rPr lang="cs-CZ" altLang="cs-CZ" sz="3200" dirty="0"/>
              <a:t>, manipulace</a:t>
            </a:r>
          </a:p>
          <a:p>
            <a:pPr>
              <a:lnSpc>
                <a:spcPts val="4000"/>
              </a:lnSpc>
              <a:spcBef>
                <a:spcPts val="1200"/>
              </a:spcBef>
            </a:pPr>
            <a:r>
              <a:rPr lang="cs-CZ" altLang="cs-CZ" sz="3200" b="1" dirty="0">
                <a:solidFill>
                  <a:srgbClr val="0000DC"/>
                </a:solidFill>
              </a:rPr>
              <a:t>kontrast</a:t>
            </a:r>
            <a:r>
              <a:rPr lang="cs-CZ" altLang="cs-CZ" sz="3200" dirty="0"/>
              <a:t> (protiklad vůči práci) – fyzická duševní, sociální kontakty X samota</a:t>
            </a:r>
          </a:p>
          <a:p>
            <a:pPr>
              <a:lnSpc>
                <a:spcPts val="4000"/>
              </a:lnSpc>
              <a:spcBef>
                <a:spcPts val="1200"/>
              </a:spcBef>
            </a:pPr>
            <a:r>
              <a:rPr lang="cs-CZ" altLang="cs-CZ" sz="3200" b="1" dirty="0">
                <a:solidFill>
                  <a:srgbClr val="0000DC"/>
                </a:solidFill>
              </a:rPr>
              <a:t>doba podobná práci</a:t>
            </a:r>
            <a:r>
              <a:rPr lang="cs-CZ" altLang="cs-CZ" sz="3200" dirty="0">
                <a:solidFill>
                  <a:srgbClr val="0000DC"/>
                </a:solidFill>
              </a:rPr>
              <a:t> </a:t>
            </a:r>
            <a:r>
              <a:rPr lang="cs-CZ" altLang="cs-CZ" sz="3200" dirty="0"/>
              <a:t>(kongruenční teorie) – workholismus X „ostření pily“</a:t>
            </a:r>
          </a:p>
        </p:txBody>
      </p:sp>
    </p:spTree>
    <p:extLst>
      <p:ext uri="{BB962C8B-B14F-4D97-AF65-F5344CB8AC3E}">
        <p14:creationId xmlns:p14="http://schemas.microsoft.com/office/powerpoint/2010/main" val="25376329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8B32B54F-5DE5-4556-9117-BE14476D0A9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97A8ACC1-56A2-4FBC-A402-71378221AB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Funkce volného času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29CC074C-1EB0-4387-9A75-416DCA5ABF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06769"/>
            <a:ext cx="11265674" cy="4543865"/>
          </a:xfrm>
        </p:spPr>
        <p:txBody>
          <a:bodyPr/>
          <a:lstStyle/>
          <a:p>
            <a:pPr marL="7200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cs-CZ" altLang="cs-CZ" sz="3200" b="1" dirty="0"/>
              <a:t>sociologický pohled na </a:t>
            </a:r>
            <a:r>
              <a:rPr lang="cs-CZ" altLang="cs-CZ" sz="3200" dirty="0"/>
              <a:t>funkce </a:t>
            </a:r>
            <a:r>
              <a:rPr lang="cs-CZ" altLang="cs-CZ" sz="3200" dirty="0" err="1"/>
              <a:t>VČ</a:t>
            </a:r>
            <a:r>
              <a:rPr lang="cs-CZ" altLang="cs-CZ" sz="3200" dirty="0"/>
              <a:t> – USA</a:t>
            </a:r>
            <a:br>
              <a:rPr lang="cs-CZ" altLang="cs-CZ" sz="3200" dirty="0"/>
            </a:br>
            <a:r>
              <a:rPr lang="cs-CZ" altLang="cs-CZ" sz="3200" dirty="0"/>
              <a:t>(</a:t>
            </a:r>
            <a:r>
              <a:rPr lang="cs-CZ" altLang="cs-CZ" sz="3200" dirty="0" err="1"/>
              <a:t>Gordon</a:t>
            </a:r>
            <a:r>
              <a:rPr lang="cs-CZ" altLang="cs-CZ" sz="3200" dirty="0"/>
              <a:t> </a:t>
            </a:r>
            <a:r>
              <a:rPr lang="cs-CZ" altLang="cs-CZ" sz="3200" dirty="0" err="1"/>
              <a:t>Marshall</a:t>
            </a:r>
            <a:r>
              <a:rPr lang="cs-CZ" altLang="cs-CZ" sz="3200" dirty="0"/>
              <a:t>, 1998): 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sz="3200" b="1" dirty="0">
                <a:solidFill>
                  <a:srgbClr val="0000DC"/>
                </a:solidFill>
              </a:rPr>
              <a:t>terapeutická </a:t>
            </a:r>
            <a:r>
              <a:rPr lang="cs-CZ" altLang="cs-CZ" sz="3200" dirty="0"/>
              <a:t>– </a:t>
            </a:r>
            <a:r>
              <a:rPr lang="cs-CZ" altLang="cs-CZ" sz="3200" dirty="0" err="1"/>
              <a:t>VČ</a:t>
            </a:r>
            <a:r>
              <a:rPr lang="cs-CZ" altLang="cs-CZ" sz="3200" dirty="0"/>
              <a:t> = prostor pro pomáhání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sz="3200" b="1" dirty="0">
                <a:solidFill>
                  <a:srgbClr val="0000DC"/>
                </a:solidFill>
              </a:rPr>
              <a:t>poradenská</a:t>
            </a:r>
            <a:r>
              <a:rPr lang="cs-CZ" altLang="cs-CZ" sz="3200" b="1" dirty="0"/>
              <a:t> </a:t>
            </a:r>
            <a:r>
              <a:rPr lang="cs-CZ" altLang="cs-CZ" sz="3200" dirty="0"/>
              <a:t>– </a:t>
            </a:r>
            <a:r>
              <a:rPr lang="cs-CZ" altLang="cs-CZ" sz="3200" dirty="0" err="1"/>
              <a:t>VČ</a:t>
            </a:r>
            <a:r>
              <a:rPr lang="cs-CZ" altLang="cs-CZ" sz="3200" dirty="0"/>
              <a:t> = prostor podporující optimalizaci životní </a:t>
            </a:r>
            <a:br>
              <a:rPr lang="cs-CZ" altLang="cs-CZ" sz="3200" dirty="0"/>
            </a:br>
            <a:r>
              <a:rPr lang="cs-CZ" altLang="cs-CZ" sz="3200" dirty="0"/>
              <a:t>a profesní dráhy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sz="3200" b="1" dirty="0">
                <a:solidFill>
                  <a:srgbClr val="0000DC"/>
                </a:solidFill>
              </a:rPr>
              <a:t>autonomní</a:t>
            </a:r>
            <a:r>
              <a:rPr lang="cs-CZ" altLang="cs-CZ" sz="3200" b="1" dirty="0"/>
              <a:t> </a:t>
            </a:r>
            <a:r>
              <a:rPr lang="cs-CZ" altLang="cs-CZ" sz="3200" dirty="0"/>
              <a:t>– </a:t>
            </a:r>
            <a:r>
              <a:rPr lang="cs-CZ" altLang="cs-CZ" sz="3200" dirty="0" err="1"/>
              <a:t>VČ</a:t>
            </a:r>
            <a:r>
              <a:rPr lang="cs-CZ" altLang="cs-CZ" sz="3200" dirty="0"/>
              <a:t> = vlastní rozvoj, potřeby a zájmy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sz="3200" b="1" dirty="0">
                <a:solidFill>
                  <a:srgbClr val="F01928"/>
                </a:solidFill>
              </a:rPr>
              <a:t>podporující zdraví </a:t>
            </a:r>
            <a:r>
              <a:rPr lang="cs-CZ" altLang="cs-CZ" sz="3200" dirty="0"/>
              <a:t>– </a:t>
            </a:r>
            <a:r>
              <a:rPr lang="cs-CZ" altLang="cs-CZ" sz="3200" dirty="0" err="1"/>
              <a:t>VČ</a:t>
            </a:r>
            <a:r>
              <a:rPr lang="cs-CZ" altLang="cs-CZ" sz="3200" dirty="0"/>
              <a:t> = podpora zdravého životního stylu + minimalizace následků závislostí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50578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FC39272-5D8B-4214-B329-D119D476A92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4428BF0-C045-4906-B239-7850D513B4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Základní roviny </a:t>
            </a:r>
            <a:r>
              <a:rPr lang="cs-CZ" altLang="cs-CZ" dirty="0" err="1"/>
              <a:t>VČ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F634CD30-BA28-4AE7-8E21-666501C2EB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547446"/>
            <a:ext cx="10753200" cy="4284554"/>
          </a:xfrm>
        </p:spPr>
        <p:txBody>
          <a:bodyPr/>
          <a:lstStyle/>
          <a:p>
            <a:pPr marL="7200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cs-CZ" altLang="cs-CZ" sz="3200" dirty="0"/>
              <a:t>Miroslav </a:t>
            </a:r>
            <a:r>
              <a:rPr lang="cs-CZ" altLang="cs-CZ" sz="3200" dirty="0" err="1"/>
              <a:t>Krystoň</a:t>
            </a:r>
            <a:r>
              <a:rPr lang="cs-CZ" altLang="cs-CZ" sz="3200" dirty="0"/>
              <a:t> (2006):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sz="3200" b="1" dirty="0">
                <a:solidFill>
                  <a:srgbClr val="0000DC"/>
                </a:solidFill>
              </a:rPr>
              <a:t>individuální </a:t>
            </a:r>
            <a:r>
              <a:rPr lang="cs-CZ" altLang="cs-CZ" sz="3200" dirty="0"/>
              <a:t>– </a:t>
            </a:r>
            <a:r>
              <a:rPr lang="cs-CZ" altLang="cs-CZ" sz="3200" dirty="0" err="1"/>
              <a:t>VČ</a:t>
            </a:r>
            <a:r>
              <a:rPr lang="cs-CZ" altLang="cs-CZ" sz="3200" dirty="0"/>
              <a:t> = prostor pro </a:t>
            </a:r>
            <a:r>
              <a:rPr lang="cs-CZ" altLang="cs-CZ" sz="3200" b="1" dirty="0"/>
              <a:t>seberealizaci</a:t>
            </a:r>
            <a:r>
              <a:rPr lang="cs-CZ" altLang="cs-CZ" sz="3200" dirty="0"/>
              <a:t> a </a:t>
            </a:r>
            <a:r>
              <a:rPr lang="cs-CZ" altLang="cs-CZ" sz="3200" b="1" dirty="0"/>
              <a:t>saturaci </a:t>
            </a:r>
            <a:r>
              <a:rPr lang="cs-CZ" altLang="cs-CZ" sz="3200" dirty="0"/>
              <a:t>individuálních zájmů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sz="3200" b="1" dirty="0">
                <a:solidFill>
                  <a:srgbClr val="0000DC"/>
                </a:solidFill>
              </a:rPr>
              <a:t>sociální </a:t>
            </a:r>
            <a:r>
              <a:rPr lang="cs-CZ" altLang="cs-CZ" sz="3200" dirty="0"/>
              <a:t>– </a:t>
            </a:r>
            <a:r>
              <a:rPr lang="cs-CZ" altLang="cs-CZ" sz="3200" dirty="0" err="1"/>
              <a:t>VČ</a:t>
            </a:r>
            <a:r>
              <a:rPr lang="cs-CZ" altLang="cs-CZ" sz="3200" dirty="0"/>
              <a:t> = </a:t>
            </a:r>
            <a:r>
              <a:rPr lang="cs-CZ" altLang="cs-CZ" sz="3200" b="1" dirty="0"/>
              <a:t>prevence</a:t>
            </a:r>
            <a:r>
              <a:rPr lang="cs-CZ" altLang="cs-CZ" sz="3200" dirty="0"/>
              <a:t> sociálně-patologických jevů, </a:t>
            </a:r>
            <a:br>
              <a:rPr lang="cs-CZ" altLang="cs-CZ" sz="3200" dirty="0"/>
            </a:br>
            <a:r>
              <a:rPr lang="cs-CZ" altLang="cs-CZ" sz="3200" dirty="0" err="1"/>
              <a:t>VČ</a:t>
            </a:r>
            <a:r>
              <a:rPr lang="cs-CZ" altLang="cs-CZ" sz="3200" dirty="0"/>
              <a:t> = součást životních způsobů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sz="3200" b="1" dirty="0">
                <a:solidFill>
                  <a:srgbClr val="FF0000"/>
                </a:solidFill>
              </a:rPr>
              <a:t>edukační </a:t>
            </a:r>
            <a:r>
              <a:rPr lang="cs-CZ" altLang="cs-CZ" sz="3200" dirty="0"/>
              <a:t>– </a:t>
            </a:r>
            <a:r>
              <a:rPr lang="cs-CZ" altLang="cs-CZ" sz="3200" dirty="0" err="1"/>
              <a:t>VČ</a:t>
            </a:r>
            <a:r>
              <a:rPr lang="cs-CZ" altLang="cs-CZ" sz="3200" dirty="0"/>
              <a:t> = pedagogické zhodnocení </a:t>
            </a:r>
            <a:r>
              <a:rPr lang="cs-CZ" altLang="cs-CZ" sz="3200" dirty="0" err="1"/>
              <a:t>VČ</a:t>
            </a:r>
            <a:r>
              <a:rPr lang="cs-CZ" altLang="cs-CZ" sz="3200" dirty="0"/>
              <a:t> =</a:t>
            </a:r>
            <a:br>
              <a:rPr lang="cs-CZ" altLang="cs-CZ" sz="3200" dirty="0"/>
            </a:br>
            <a:r>
              <a:rPr lang="cs-CZ" altLang="cs-CZ" sz="3200" dirty="0"/>
              <a:t>prostor pro </a:t>
            </a:r>
            <a:r>
              <a:rPr lang="cs-CZ" altLang="cs-CZ" sz="3200" b="1" dirty="0">
                <a:solidFill>
                  <a:srgbClr val="F01928"/>
                </a:solidFill>
              </a:rPr>
              <a:t>vzdělávání </a:t>
            </a:r>
            <a:r>
              <a:rPr lang="cs-CZ" altLang="cs-CZ" sz="3200" dirty="0"/>
              <a:t>a </a:t>
            </a:r>
            <a:r>
              <a:rPr lang="cs-CZ" altLang="cs-CZ" sz="3200" b="1" dirty="0">
                <a:solidFill>
                  <a:srgbClr val="F01928"/>
                </a:solidFill>
              </a:rPr>
              <a:t>celkový rozvoj </a:t>
            </a:r>
          </a:p>
        </p:txBody>
      </p:sp>
    </p:spTree>
    <p:extLst>
      <p:ext uri="{BB962C8B-B14F-4D97-AF65-F5344CB8AC3E}">
        <p14:creationId xmlns:p14="http://schemas.microsoft.com/office/powerpoint/2010/main" val="4804997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7F7372E-04B0-4842-B43A-326F2CA074B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59308D1-416C-4DDA-8F19-36556ADBC1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Význam volného času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95DCA5F5-F5FA-4305-8507-BC51C82063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533378"/>
            <a:ext cx="11082794" cy="4501662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1800"/>
              </a:spcBef>
              <a:buFont typeface="Wingdings" panose="05000000000000000000" pitchFamily="2" charset="2"/>
              <a:buNone/>
            </a:pPr>
            <a:r>
              <a:rPr lang="cs-CZ" altLang="cs-CZ" sz="3200" b="1" dirty="0">
                <a:solidFill>
                  <a:srgbClr val="0000DC"/>
                </a:solidFill>
              </a:rPr>
              <a:t>Jaký je význam </a:t>
            </a:r>
            <a:r>
              <a:rPr lang="cs-CZ" altLang="cs-CZ" sz="3200" b="1" dirty="0" err="1">
                <a:solidFill>
                  <a:srgbClr val="0000DC"/>
                </a:solidFill>
              </a:rPr>
              <a:t>VČ</a:t>
            </a:r>
            <a:r>
              <a:rPr lang="cs-CZ" altLang="cs-CZ" sz="3200" b="1" dirty="0">
                <a:solidFill>
                  <a:srgbClr val="0000DC"/>
                </a:solidFill>
              </a:rPr>
              <a:t> aktivit?</a:t>
            </a:r>
          </a:p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cs-CZ" altLang="cs-CZ" sz="3200" b="1" dirty="0">
                <a:solidFill>
                  <a:srgbClr val="F01928"/>
                </a:solidFill>
              </a:rPr>
              <a:t>individuální</a:t>
            </a:r>
            <a:r>
              <a:rPr lang="cs-CZ" altLang="cs-CZ" sz="3200" dirty="0">
                <a:solidFill>
                  <a:srgbClr val="F01928"/>
                </a:solidFill>
              </a:rPr>
              <a:t> </a:t>
            </a:r>
            <a:r>
              <a:rPr lang="cs-CZ" altLang="cs-CZ" sz="3200" dirty="0"/>
              <a:t>– rozvoj tvořivých sil, </a:t>
            </a:r>
            <a:r>
              <a:rPr lang="cs-CZ" altLang="cs-CZ" sz="3200" b="1" dirty="0">
                <a:solidFill>
                  <a:srgbClr val="0000DC"/>
                </a:solidFill>
              </a:rPr>
              <a:t>individuality</a:t>
            </a:r>
            <a:r>
              <a:rPr lang="cs-CZ" altLang="cs-CZ" sz="3200" dirty="0"/>
              <a:t>, </a:t>
            </a:r>
            <a:br>
              <a:rPr lang="cs-CZ" altLang="cs-CZ" sz="3200" dirty="0"/>
            </a:br>
            <a:r>
              <a:rPr lang="cs-CZ" altLang="cs-CZ" sz="3200" dirty="0"/>
              <a:t>pozitivních zážitků, ...</a:t>
            </a:r>
            <a:br>
              <a:rPr lang="cs-CZ" altLang="cs-CZ" sz="3200" dirty="0"/>
            </a:br>
            <a:r>
              <a:rPr lang="cs-CZ" altLang="cs-CZ" sz="3200" dirty="0"/>
              <a:t>posilování skupinové i </a:t>
            </a:r>
            <a:r>
              <a:rPr lang="cs-CZ" altLang="cs-CZ" sz="3200" b="1" dirty="0">
                <a:solidFill>
                  <a:srgbClr val="0000DC"/>
                </a:solidFill>
              </a:rPr>
              <a:t>sociální participace</a:t>
            </a:r>
            <a:r>
              <a:rPr lang="cs-CZ" altLang="cs-CZ" sz="3200" dirty="0"/>
              <a:t>, ...</a:t>
            </a:r>
          </a:p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cs-CZ" altLang="cs-CZ" sz="3200" b="1" dirty="0">
                <a:solidFill>
                  <a:srgbClr val="F01928"/>
                </a:solidFill>
              </a:rPr>
              <a:t>sociální</a:t>
            </a:r>
            <a:r>
              <a:rPr lang="cs-CZ" altLang="cs-CZ" sz="3200" dirty="0">
                <a:solidFill>
                  <a:srgbClr val="F01928"/>
                </a:solidFill>
              </a:rPr>
              <a:t> </a:t>
            </a:r>
            <a:r>
              <a:rPr lang="cs-CZ" altLang="cs-CZ" sz="3200" dirty="0"/>
              <a:t>– dobrovolná činnost, pomáhání, ...</a:t>
            </a:r>
            <a:br>
              <a:rPr lang="cs-CZ" altLang="cs-CZ" sz="3200" dirty="0"/>
            </a:br>
            <a:r>
              <a:rPr lang="cs-CZ" altLang="cs-CZ" sz="3200" b="1" dirty="0">
                <a:solidFill>
                  <a:srgbClr val="F01928"/>
                </a:solidFill>
              </a:rPr>
              <a:t>dobrovolnictví </a:t>
            </a:r>
            <a:r>
              <a:rPr lang="cs-CZ" altLang="cs-CZ" sz="3200" dirty="0"/>
              <a:t>= aktivity ve prospěch druhých a bez mzdy</a:t>
            </a:r>
            <a:br>
              <a:rPr lang="cs-CZ" altLang="cs-CZ" sz="3200" dirty="0"/>
            </a:br>
            <a:r>
              <a:rPr lang="cs-CZ" altLang="cs-CZ" sz="3200" b="1" dirty="0">
                <a:solidFill>
                  <a:srgbClr val="0000DC"/>
                </a:solidFill>
              </a:rPr>
              <a:t>– oblasti?</a:t>
            </a:r>
            <a:br>
              <a:rPr lang="cs-CZ" altLang="cs-CZ" sz="3200" b="1" dirty="0">
                <a:solidFill>
                  <a:srgbClr val="0000DC"/>
                </a:solidFill>
              </a:rPr>
            </a:br>
            <a:r>
              <a:rPr lang="cs-CZ" altLang="cs-CZ" sz="3200" b="1" dirty="0">
                <a:solidFill>
                  <a:srgbClr val="0000DC"/>
                </a:solidFill>
              </a:rPr>
              <a:t>– benefity?</a:t>
            </a:r>
            <a:br>
              <a:rPr lang="cs-CZ" altLang="cs-CZ" sz="3200" b="1" dirty="0">
                <a:solidFill>
                  <a:srgbClr val="0000DC"/>
                </a:solidFill>
              </a:rPr>
            </a:br>
            <a:endParaRPr lang="cs-CZ" altLang="cs-CZ" sz="3200" b="1" dirty="0">
              <a:solidFill>
                <a:srgbClr val="0000D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0253604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ácia18" id="{15825CB5-9674-964F-AC5D-3BBA441E6780}" vid="{2219899D-4335-314F-91F0-F55A94288556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muni-sport-prezentace-16x9-cz</Template>
  <TotalTime>249</TotalTime>
  <Words>957</Words>
  <Application>Microsoft Office PowerPoint</Application>
  <PresentationFormat>Širokoúhlá obrazovka</PresentationFormat>
  <Paragraphs>103</Paragraphs>
  <Slides>15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19" baseType="lpstr">
      <vt:lpstr>Arial</vt:lpstr>
      <vt:lpstr>Tahoma</vt:lpstr>
      <vt:lpstr>Wingdings</vt:lpstr>
      <vt:lpstr>Prezentace_MU_CZ</vt:lpstr>
      <vt:lpstr>Vymezení a funkce volného času</vt:lpstr>
      <vt:lpstr>Vymezení volného času</vt:lpstr>
      <vt:lpstr>Specifika VČ</vt:lpstr>
      <vt:lpstr>Funkce volného času</vt:lpstr>
      <vt:lpstr>Funkce volného času</vt:lpstr>
      <vt:lpstr>Funkce volného času</vt:lpstr>
      <vt:lpstr>Funkce volného času</vt:lpstr>
      <vt:lpstr>Základní roviny VČ</vt:lpstr>
      <vt:lpstr>Význam volného času</vt:lpstr>
      <vt:lpstr>Vědecké přístupy k VČ</vt:lpstr>
      <vt:lpstr>Pedagogika volného času</vt:lpstr>
      <vt:lpstr>Vědecké přístupy k VČ</vt:lpstr>
      <vt:lpstr>Definice VČ</vt:lpstr>
      <vt:lpstr>Vize VČ?</vt:lpstr>
      <vt:lpstr>Vize VČ?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Vladimír Jůva</dc:creator>
  <cp:lastModifiedBy>Vladimír Jůva</cp:lastModifiedBy>
  <cp:revision>30</cp:revision>
  <cp:lastPrinted>1601-01-01T00:00:00Z</cp:lastPrinted>
  <dcterms:created xsi:type="dcterms:W3CDTF">2020-10-05T06:18:46Z</dcterms:created>
  <dcterms:modified xsi:type="dcterms:W3CDTF">2024-02-13T11:51:01Z</dcterms:modified>
</cp:coreProperties>
</file>