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8" r:id="rId2"/>
    <p:sldId id="280" r:id="rId3"/>
    <p:sldId id="282" r:id="rId4"/>
    <p:sldId id="279" r:id="rId5"/>
    <p:sldId id="283" r:id="rId6"/>
    <p:sldId id="274" r:id="rId7"/>
    <p:sldId id="275" r:id="rId8"/>
    <p:sldId id="284" r:id="rId9"/>
    <p:sldId id="276" r:id="rId10"/>
    <p:sldId id="260" r:id="rId11"/>
    <p:sldId id="261" r:id="rId12"/>
    <p:sldId id="263" r:id="rId13"/>
    <p:sldId id="286" r:id="rId14"/>
    <p:sldId id="287" r:id="rId15"/>
    <p:sldId id="288" r:id="rId16"/>
    <p:sldId id="264" r:id="rId17"/>
    <p:sldId id="265" r:id="rId18"/>
    <p:sldId id="266" r:id="rId19"/>
    <p:sldId id="268" r:id="rId20"/>
    <p:sldId id="269" r:id="rId21"/>
    <p:sldId id="271" r:id="rId22"/>
    <p:sldId id="272" r:id="rId23"/>
    <p:sldId id="267" r:id="rId24"/>
    <p:sldId id="270" r:id="rId25"/>
    <p:sldId id="277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2304288"/>
          </a:xfrm>
        </p:spPr>
        <p:txBody>
          <a:bodyPr/>
          <a:lstStyle/>
          <a:p>
            <a:r>
              <a:rPr lang="cs-CZ" dirty="0" smtClean="0"/>
              <a:t>BIOLOGIE STÁRNUTÍ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867912"/>
            <a:ext cx="9144000" cy="1389888"/>
          </a:xfrm>
        </p:spPr>
        <p:txBody>
          <a:bodyPr>
            <a:normAutofit fontScale="55000" lnSpcReduction="20000"/>
          </a:bodyPr>
          <a:lstStyle/>
          <a:p>
            <a:endParaRPr lang="cs-CZ" b="1" dirty="0" smtClean="0"/>
          </a:p>
          <a:p>
            <a:r>
              <a:rPr lang="cs-CZ" sz="4400" b="1" dirty="0" smtClean="0"/>
              <a:t>Mgr. Roman </a:t>
            </a:r>
            <a:r>
              <a:rPr lang="cs-CZ" sz="4400" b="1" dirty="0" err="1" smtClean="0"/>
              <a:t>Grmela</a:t>
            </a:r>
            <a:r>
              <a:rPr lang="cs-CZ" sz="4400" b="1" dirty="0" smtClean="0"/>
              <a:t>, </a:t>
            </a:r>
            <a:r>
              <a:rPr lang="cs-CZ" sz="4400" b="1" dirty="0" err="1" smtClean="0"/>
              <a:t>Ph.D</a:t>
            </a:r>
            <a:r>
              <a:rPr lang="cs-CZ" sz="4400" b="1" dirty="0" smtClean="0"/>
              <a:t>.</a:t>
            </a:r>
          </a:p>
          <a:p>
            <a:r>
              <a:rPr lang="cs-CZ" sz="4400" b="1" dirty="0" smtClean="0"/>
              <a:t>Katedra HEALTH</a:t>
            </a:r>
          </a:p>
          <a:p>
            <a:r>
              <a:rPr lang="cs-CZ" sz="4400" b="1" dirty="0" smtClean="0"/>
              <a:t>Konzultační hodiny:  </a:t>
            </a:r>
            <a:r>
              <a:rPr lang="cs-CZ" sz="4400" b="1" dirty="0" smtClean="0"/>
              <a:t>Čtvrtek:10:00-10:30 </a:t>
            </a:r>
            <a:r>
              <a:rPr lang="cs-CZ" sz="4400" b="1" dirty="0" smtClean="0"/>
              <a:t>hod.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368" y="2233684"/>
            <a:ext cx="2019300" cy="18836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135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 smtClean="0"/>
              <a:t>Antika:</a:t>
            </a:r>
          </a:p>
          <a:p>
            <a:r>
              <a:rPr lang="cs-CZ" dirty="0" err="1" smtClean="0"/>
              <a:t>Aristeles</a:t>
            </a:r>
            <a:r>
              <a:rPr lang="cs-CZ" dirty="0" smtClean="0"/>
              <a:t> – stárnutí jako důsledek ztráty tepla.</a:t>
            </a:r>
          </a:p>
          <a:p>
            <a:r>
              <a:rPr lang="cs-CZ" dirty="0" err="1" smtClean="0"/>
              <a:t>Galénos</a:t>
            </a:r>
            <a:r>
              <a:rPr lang="cs-CZ" dirty="0" smtClean="0"/>
              <a:t> – stáří jako stav mezi zdravím a nemocí navozený výměnou tělních šťáv a úbytkem krve, vlhka a tepla. Stárnutí ovlivnitelné životosprávou a dietou.</a:t>
            </a:r>
          </a:p>
          <a:p>
            <a:r>
              <a:rPr lang="cs-CZ" dirty="0" smtClean="0"/>
              <a:t>Platon – pochvala stáří – vede člověka k lepší životní harmonii, k opatrnosti a prohlubuje jeho moudrost (lépe umí hodnotit kvality života, prožít jej, má zdravý úsudek).</a:t>
            </a:r>
          </a:p>
          <a:p>
            <a:r>
              <a:rPr lang="cs-CZ" dirty="0" smtClean="0"/>
              <a:t>Cicero, </a:t>
            </a:r>
            <a:r>
              <a:rPr lang="cs-CZ" dirty="0" err="1" smtClean="0"/>
              <a:t>Terentius</a:t>
            </a:r>
            <a:r>
              <a:rPr lang="cs-CZ" dirty="0" smtClean="0"/>
              <a:t>, Seneca spíše negativní pohled na stáří- „Stáří je nevyléčitelná nemoc“ (Seneca).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8895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Středověk</a:t>
            </a:r>
            <a:r>
              <a:rPr lang="cs-CZ" dirty="0" smtClean="0"/>
              <a:t> – pohlíží na stáří negativně, spíše jako strach ze stárnutí a stáří.</a:t>
            </a:r>
          </a:p>
          <a:p>
            <a:r>
              <a:rPr lang="cs-CZ" b="1" i="1" dirty="0" smtClean="0"/>
              <a:t>V 17. stol</a:t>
            </a:r>
            <a:r>
              <a:rPr lang="cs-CZ" dirty="0" smtClean="0"/>
              <a:t>. – díla (Bacon, Komenský), kde se doporučovala střídmost, prevence předčasného opotřebování organismu.</a:t>
            </a:r>
          </a:p>
          <a:p>
            <a:r>
              <a:rPr lang="cs-CZ" b="1" i="1" dirty="0" smtClean="0"/>
              <a:t>Osvícenství </a:t>
            </a:r>
            <a:r>
              <a:rPr lang="cs-CZ" dirty="0" smtClean="0"/>
              <a:t>– rozvoj lékařských věd, věnují se i seniorské populaci.</a:t>
            </a:r>
          </a:p>
          <a:p>
            <a:r>
              <a:rPr lang="cs-CZ" b="1" i="1" dirty="0" smtClean="0"/>
              <a:t>19. stol </a:t>
            </a:r>
            <a:r>
              <a:rPr lang="cs-CZ" dirty="0" smtClean="0"/>
              <a:t>– začátky geriatrie, její rozvoj ve 20.stol.</a:t>
            </a:r>
          </a:p>
          <a:p>
            <a:r>
              <a:rPr lang="cs-CZ" b="1" i="1" dirty="0" smtClean="0"/>
              <a:t>20. stol</a:t>
            </a:r>
            <a:r>
              <a:rPr lang="cs-CZ" dirty="0" smtClean="0"/>
              <a:t>. - Gerontologie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7270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3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Sociální pohled na stáří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2603"/>
            <a:ext cx="10515600" cy="4924360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2 aspekty společenského přístupu ke stáří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Potřeby a zájmy seniorů, otázky smysluplnosti, kvality a bezpečí jejich života.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Sociálně ekonomické důsledky stárnoucí populace.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Společenská opatření vůči seniorské populaci by měla být komplexní, koordinovaná, </a:t>
            </a:r>
            <a:r>
              <a:rPr lang="cs-CZ" dirty="0" err="1" smtClean="0"/>
              <a:t>individualizovaně</a:t>
            </a:r>
            <a:r>
              <a:rPr lang="cs-CZ" dirty="0" smtClean="0"/>
              <a:t> cílená, vycházející z potřeb a přání seniorů.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současné době žije na světě přibližně </a:t>
            </a:r>
            <a:r>
              <a:rPr lang="cs-CZ" b="1" dirty="0" smtClean="0"/>
              <a:t>700 milionů </a:t>
            </a:r>
            <a:r>
              <a:rPr lang="cs-CZ" dirty="0" smtClean="0"/>
              <a:t>lidí starších 60 let a podle demografických odhadů Světové zdravotnické organizace (WHO, 2010) se může tento počet zvýšit až na 1 miliardu. Významným demografickým ukazatelem je také střední délka života. </a:t>
            </a:r>
          </a:p>
          <a:p>
            <a:r>
              <a:rPr lang="cs-CZ" b="1" dirty="0" smtClean="0"/>
              <a:t>Střední délka života </a:t>
            </a:r>
            <a:r>
              <a:rPr lang="cs-CZ" dirty="0" smtClean="0"/>
              <a:t>- věk, kterého se člověk pravděpodobně dožije při svém narození - další mezník v 65 letech – očekávaná délka života vystihuje zdravotní stav dané populace. </a:t>
            </a:r>
          </a:p>
          <a:p>
            <a:r>
              <a:rPr lang="cs-CZ" dirty="0" smtClean="0"/>
              <a:t>Dalším významným </a:t>
            </a:r>
            <a:r>
              <a:rPr lang="cs-CZ" dirty="0" err="1" smtClean="0"/>
              <a:t>demografi</a:t>
            </a:r>
            <a:r>
              <a:rPr lang="cs-CZ" dirty="0" smtClean="0"/>
              <a:t> </a:t>
            </a:r>
            <a:r>
              <a:rPr lang="cs-CZ" dirty="0" err="1" smtClean="0"/>
              <a:t>ckým</a:t>
            </a:r>
            <a:r>
              <a:rPr lang="cs-CZ" dirty="0" smtClean="0"/>
              <a:t> ukazatelem je </a:t>
            </a:r>
            <a:r>
              <a:rPr lang="cs-CZ" b="1" dirty="0" smtClean="0"/>
              <a:t>index feminity</a:t>
            </a:r>
            <a:r>
              <a:rPr lang="cs-CZ" dirty="0" smtClean="0"/>
              <a:t>, tedy poměr žen k mužům v dané věkové kategorii. Při narození je v ČR na 100 dívek 105 chlapců, v průběhu života se poměr vyrovnává a v seniorském věku začíná převažovat počet žen nad počtem mužů. V kategorii nad 60 let připadá na jednoho muže 1,18 žen a v kategorii nad 85 let je to 2,86 žen (ČSÚ, 2018).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 lehkou nadsázkou lze říci, že gerontologie se stává problémem především starých žen, což podtrhuje i jejich vyšší nemocnost, osamělost a horší socioekonomické podmínky.</a:t>
            </a:r>
          </a:p>
          <a:p>
            <a:r>
              <a:rPr lang="cs-CZ" dirty="0" smtClean="0"/>
              <a:t>S výrazným růstem počtu seniorů v populaci se současně zvyšuje i procento osob s </a:t>
            </a:r>
            <a:r>
              <a:rPr lang="cs-CZ" b="1" dirty="0" smtClean="0"/>
              <a:t>Alzheimerovou chorobou</a:t>
            </a:r>
            <a:r>
              <a:rPr lang="cs-CZ" dirty="0" smtClean="0"/>
              <a:t>, která je považována za jeden z limitujících faktorů soběstačnosti seniorů. Je hlavní příčinou demence seniorů, a tedy značně ovlivňuje úroveň jejich soběstačnosti. U amnestické </a:t>
            </a:r>
            <a:r>
              <a:rPr lang="cs-CZ" b="1" dirty="0" smtClean="0"/>
              <a:t>mírné kognitivní poruchy </a:t>
            </a:r>
            <a:r>
              <a:rPr lang="cs-CZ" dirty="0" smtClean="0"/>
              <a:t>je prokázána porucha paměti, která postižené jedince výrazně omezuje v pracovních i sociálních aktivitách. Uvádí se, že </a:t>
            </a:r>
            <a:r>
              <a:rPr lang="cs-CZ" b="1" dirty="0" smtClean="0"/>
              <a:t>přes 80 % z nich časem </a:t>
            </a:r>
            <a:r>
              <a:rPr lang="cs-CZ" dirty="0" smtClean="0"/>
              <a:t>dospěje až do stádia Alzheimerovy choroby.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Ačkoliv se jedná o velmi rizikovou skupinu osob, </a:t>
            </a:r>
            <a:r>
              <a:rPr lang="cs-CZ" b="1" dirty="0" smtClean="0"/>
              <a:t>farmakologická léčba </a:t>
            </a:r>
            <a:r>
              <a:rPr lang="cs-CZ" dirty="0" smtClean="0"/>
              <a:t>modifikující průběh nemoci není k dispozici, více pozornosti se věnuje </a:t>
            </a:r>
            <a:r>
              <a:rPr lang="cs-CZ" b="1" dirty="0" smtClean="0"/>
              <a:t>nefarmakologickým přístupům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Ukazuje se, že </a:t>
            </a:r>
            <a:r>
              <a:rPr lang="cs-CZ" b="1" dirty="0" smtClean="0"/>
              <a:t>vhodná pohybová aktivita </a:t>
            </a:r>
            <a:r>
              <a:rPr lang="cs-CZ" dirty="0" smtClean="0"/>
              <a:t>by mohla zlepšit či alespoň zachovat kognitivní funkce na současné úrovni po delší dobu, než je běžné.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7686"/>
          </a:xfrm>
        </p:spPr>
        <p:txBody>
          <a:bodyPr/>
          <a:lstStyle/>
          <a:p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0285"/>
            <a:ext cx="10515600" cy="483667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Délka života je určena faktory vnitřními a vnějšími a výsledkem jejich působení je </a:t>
            </a:r>
            <a:r>
              <a:rPr lang="cs-CZ" b="1" i="1" dirty="0" smtClean="0"/>
              <a:t>střední délka života</a:t>
            </a:r>
            <a:r>
              <a:rPr lang="cs-CZ" dirty="0" smtClean="0"/>
              <a:t> (trvání života jedince v okamžiku narození)</a:t>
            </a:r>
          </a:p>
          <a:p>
            <a:pPr lvl="0"/>
            <a:r>
              <a:rPr lang="cs-CZ" dirty="0" smtClean="0"/>
              <a:t>V ČR dosahuje </a:t>
            </a:r>
            <a:r>
              <a:rPr lang="cs-CZ" b="1" dirty="0" smtClean="0"/>
              <a:t>aktuálně</a:t>
            </a:r>
            <a:r>
              <a:rPr lang="cs-CZ" dirty="0" smtClean="0"/>
              <a:t> střední délka života </a:t>
            </a:r>
            <a:r>
              <a:rPr lang="cs-CZ" b="1" dirty="0" smtClean="0"/>
              <a:t>76 let </a:t>
            </a:r>
            <a:r>
              <a:rPr lang="cs-CZ" dirty="0" smtClean="0"/>
              <a:t>u mužů a </a:t>
            </a:r>
            <a:r>
              <a:rPr lang="cs-CZ" b="1" dirty="0" smtClean="0"/>
              <a:t>82 let </a:t>
            </a:r>
            <a:r>
              <a:rPr lang="cs-CZ" dirty="0" smtClean="0"/>
              <a:t>u žen a dále se prodlužuje. Tento trend je podobný i v ostatních státech Evropy. Od 1990 se střední délka života v ČR prodloužila u mužů o 6,9 a u žen o 5,1 roku, zatímco předtím se 20 let (1970 - 1990) prakticky neměnila. </a:t>
            </a:r>
          </a:p>
          <a:p>
            <a:pPr lvl="0"/>
            <a:r>
              <a:rPr lang="cs-CZ" dirty="0" smtClean="0"/>
              <a:t>Průměrná očekávaná délka života je nyní dalších 19 let v 65 letech, 12 let v 75 letech, 6 let v 85 letech, 4 roky ve věku 90 let a dokonce ještě 2 roky u stoletých.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 smtClean="0"/>
              <a:t>Demografická prognóza české populace </a:t>
            </a:r>
            <a:r>
              <a:rPr lang="cs-CZ" dirty="0" smtClean="0"/>
              <a:t>do budoucnosti předpokládá vzestup počtu seniorů na dvojnásobek, z dnešních více než 2 000 000 na více než 3 000 </a:t>
            </a:r>
            <a:r>
              <a:rPr lang="cs-CZ" dirty="0" err="1" smtClean="0"/>
              <a:t>000</a:t>
            </a:r>
            <a:r>
              <a:rPr lang="cs-CZ" dirty="0" smtClean="0"/>
              <a:t> osob. Očekává se další prodloužení střední délky života až o 4 roky u obou pohlaví, tedy ze současných 76 let na 80 let u mužů a z 82 let na 86 let u žen. Odhaduje se, že třetina dětí narozených v roce 2013 má šanci se dožít věku 100 let. Počet osob nad 65 roků bude tvořit 30 - 33 % celé populace, počet osob starších 80 let se do roku 2050 ztrojnásobí, tedy v naší republice bude žít více než 1 000 </a:t>
            </a:r>
            <a:r>
              <a:rPr lang="cs-CZ" dirty="0" err="1" smtClean="0"/>
              <a:t>000</a:t>
            </a:r>
            <a:r>
              <a:rPr lang="cs-CZ" dirty="0" smtClean="0"/>
              <a:t> obyvatel starších 80 let.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znázornění předpokládaného vývoje</a:t>
            </a:r>
            <a:endParaRPr lang="cs-CZ" dirty="0"/>
          </a:p>
        </p:txBody>
      </p:sp>
      <p:pic>
        <p:nvPicPr>
          <p:cNvPr id="4" name="Picture 7" descr="Věková skladba obyvatelstva: 2010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1260" y="1808743"/>
            <a:ext cx="4114800" cy="4286250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5" name="Picture 8" descr="Věková skladba obyvatelstva v roce 205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53449" y="1845276"/>
            <a:ext cx="4201297" cy="4168346"/>
          </a:xfrm>
          <a:prstGeom prst="rect">
            <a:avLst/>
          </a:prstGeom>
          <a:noFill/>
          <a:ln>
            <a:noFill/>
          </a:ln>
          <a:effectLst/>
          <a:extLst/>
        </p:spPr>
      </p:pic>
      <p:cxnSp>
        <p:nvCxnSpPr>
          <p:cNvPr id="10" name="Přímá spojovací čára 9"/>
          <p:cNvCxnSpPr/>
          <p:nvPr/>
        </p:nvCxnSpPr>
        <p:spPr>
          <a:xfrm flipV="1">
            <a:off x="1359243" y="3558746"/>
            <a:ext cx="8954530" cy="164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2313"/>
          </a:xfrm>
        </p:spPr>
        <p:txBody>
          <a:bodyPr/>
          <a:lstStyle/>
          <a:p>
            <a:r>
              <a:rPr lang="cs-CZ" dirty="0" smtClean="0"/>
              <a:t>Důsledky demografického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2"/>
            <a:ext cx="10515600" cy="4998952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ekonomické</a:t>
            </a:r>
          </a:p>
          <a:p>
            <a:pPr>
              <a:buFontTx/>
              <a:buChar char="-"/>
            </a:pPr>
            <a:r>
              <a:rPr lang="cs-CZ" dirty="0" smtClean="0"/>
              <a:t>sociální</a:t>
            </a:r>
          </a:p>
          <a:p>
            <a:pPr>
              <a:buNone/>
            </a:pPr>
            <a:r>
              <a:rPr lang="cs-CZ" dirty="0" smtClean="0"/>
              <a:t>   Při zachování současného poměru seniorů pobývajících ve vlastním prostředí a v institucích by to znamenalo </a:t>
            </a:r>
            <a:r>
              <a:rPr lang="cs-CZ" b="1" i="1" dirty="0" smtClean="0"/>
              <a:t>dvojnásobnou poptávku po místech v seniorských zařízeních</a:t>
            </a:r>
            <a:r>
              <a:rPr lang="cs-CZ" dirty="0" smtClean="0"/>
              <a:t>, která již dnes kapacitně nestačí. Jako základní opatření k </a:t>
            </a:r>
            <a:r>
              <a:rPr lang="cs-CZ" b="1" i="1" dirty="0" smtClean="0"/>
              <a:t>řešení tohoto problému je zahuštění sítě terénních služeb</a:t>
            </a:r>
            <a:r>
              <a:rPr lang="cs-CZ" dirty="0" smtClean="0"/>
              <a:t>, které umožní delší dobu setrvání seniora za odpovídajících podmínek ve vlastním prostředí, ale hlavně masivní </a:t>
            </a:r>
            <a:r>
              <a:rPr lang="cs-CZ" b="1" i="1" dirty="0" smtClean="0"/>
              <a:t>informační kampaň informující obyvatelstvo dospělého věku o preventivních opatřeních na podporu úspěšného stárnutí </a:t>
            </a:r>
            <a:r>
              <a:rPr lang="cs-CZ" dirty="0" smtClean="0"/>
              <a:t>jako je vyrovnání příjmu a výdeje energie, zachování obratnosti a hybnosti, cílené cvičení paměti, dodržování pitného režimu atd.</a:t>
            </a:r>
          </a:p>
          <a:p>
            <a:pPr>
              <a:buNone/>
            </a:pPr>
            <a:r>
              <a:rPr lang="cs-CZ" dirty="0" smtClean="0"/>
              <a:t>Prevence – vždy levnější!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167"/>
          </a:xfrm>
        </p:spPr>
        <p:txBody>
          <a:bodyPr/>
          <a:lstStyle/>
          <a:p>
            <a:r>
              <a:rPr lang="cs-CZ" b="1" dirty="0" smtClean="0"/>
              <a:t>*STÁŘÍ</a:t>
            </a:r>
            <a:r>
              <a:rPr lang="cs-CZ" dirty="0" smtClean="0"/>
              <a:t> - poslední fáze ontogeneze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2724"/>
            <a:ext cx="10515600" cy="497423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Je důsledkem a projevem geneticky podmíněných involučních procesů modifikovaných dalšími faktory (choroby, způsob života, podmínky života) a je spojeno s řadou významných změn sociálních (sociální role, osamostatnění dětí, penzionování..)</a:t>
            </a:r>
          </a:p>
          <a:p>
            <a:pPr>
              <a:buNone/>
            </a:pPr>
            <a:r>
              <a:rPr lang="cs-CZ" b="1" i="1" dirty="0" smtClean="0"/>
              <a:t>Fenotyp stáří- </a:t>
            </a:r>
            <a:r>
              <a:rPr lang="cs-CZ" dirty="0" smtClean="0"/>
              <a:t>stařecký vzhled, funkční poruchy a omezení – projevy individuální a různě ovlivnitelné:</a:t>
            </a:r>
          </a:p>
          <a:p>
            <a:pPr marL="514350" indent="-514350">
              <a:buAutoNum type="alphaLcParenR"/>
            </a:pPr>
            <a:r>
              <a:rPr lang="cs-CZ" dirty="0" smtClean="0"/>
              <a:t>genotyp a biologická involuce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projevy a důsledky chorob, jejich kombinací a </a:t>
            </a:r>
            <a:r>
              <a:rPr lang="cs-CZ" dirty="0" err="1" smtClean="0"/>
              <a:t>faramkoterapie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důsledky způsobu života (PA, strava)</a:t>
            </a:r>
          </a:p>
          <a:p>
            <a:pPr marL="514350" indent="-514350">
              <a:buAutoNum type="alphaLcParenR"/>
            </a:pPr>
            <a:r>
              <a:rPr lang="cs-CZ" dirty="0" smtClean="0"/>
              <a:t>vlivy prostředí fyzikálního i sociálního</a:t>
            </a:r>
          </a:p>
          <a:p>
            <a:pPr marL="514350" indent="-514350">
              <a:buAutoNum type="alphaLcParenR"/>
            </a:pPr>
            <a:r>
              <a:rPr lang="cs-CZ" dirty="0" smtClean="0"/>
              <a:t>psychický stav (adaptace na stáří, motivace, stylizace do role)</a:t>
            </a:r>
          </a:p>
          <a:p>
            <a:pPr marL="514350" indent="-514350">
              <a:buNone/>
            </a:pPr>
            <a:r>
              <a:rPr lang="cs-CZ" dirty="0" smtClean="0"/>
              <a:t>       Úbytek funkční zdatnosti a rozvoj stařeckého fenotypu mohou být zásadně podmíněny jinými ovlivnitelnějšími faktory, než je zákonitá biologická involuce (Kolář, 2009)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studenta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Účast</a:t>
            </a:r>
            <a:r>
              <a:rPr lang="cs-CZ" dirty="0" smtClean="0"/>
              <a:t> na seminářích (max. 1 absence).</a:t>
            </a:r>
          </a:p>
          <a:p>
            <a:r>
              <a:rPr lang="cs-CZ" dirty="0" smtClean="0"/>
              <a:t>Vypracovat </a:t>
            </a:r>
            <a:r>
              <a:rPr lang="cs-CZ" b="1" dirty="0" smtClean="0"/>
              <a:t>seminární práci</a:t>
            </a:r>
            <a:r>
              <a:rPr lang="cs-CZ" dirty="0" smtClean="0"/>
              <a:t> </a:t>
            </a:r>
            <a:r>
              <a:rPr lang="cs-CZ" dirty="0" smtClean="0"/>
              <a:t>– formou přípravy na MV.</a:t>
            </a:r>
            <a:endParaRPr lang="cs-CZ" dirty="0" smtClean="0"/>
          </a:p>
          <a:p>
            <a:r>
              <a:rPr lang="cs-CZ" dirty="0" smtClean="0"/>
              <a:t>Na praktickém semináři realizovat </a:t>
            </a:r>
            <a:r>
              <a:rPr lang="cs-CZ" b="1" dirty="0" smtClean="0"/>
              <a:t>metodický výstup </a:t>
            </a:r>
            <a:r>
              <a:rPr lang="cs-CZ" dirty="0" smtClean="0"/>
              <a:t>na zadané téma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Natočit motivační video pro seniory.</a:t>
            </a:r>
            <a:endParaRPr lang="cs-CZ" dirty="0" smtClean="0"/>
          </a:p>
          <a:p>
            <a:r>
              <a:rPr lang="cs-CZ" dirty="0" smtClean="0"/>
              <a:t>Ústní zkouška – formou </a:t>
            </a:r>
            <a:r>
              <a:rPr lang="cs-CZ" b="1" dirty="0" smtClean="0"/>
              <a:t>kolokvia</a:t>
            </a:r>
            <a:r>
              <a:rPr lang="cs-CZ" dirty="0" smtClean="0"/>
              <a:t>.</a:t>
            </a:r>
          </a:p>
          <a:p>
            <a:r>
              <a:rPr lang="cs-CZ" dirty="0" smtClean="0"/>
              <a:t>Návštěva domova pro seniory.</a:t>
            </a:r>
            <a:endParaRPr lang="cs-CZ" dirty="0" smtClean="0"/>
          </a:p>
          <a:p>
            <a:r>
              <a:rPr lang="cs-CZ" dirty="0" smtClean="0"/>
              <a:t>Řízené samostudium – aktivní přístup.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7149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7683"/>
          </a:xfrm>
        </p:spPr>
        <p:txBody>
          <a:bodyPr/>
          <a:lstStyle/>
          <a:p>
            <a:r>
              <a:rPr lang="cs-CZ" b="1" i="1" dirty="0" smtClean="0"/>
              <a:t>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1"/>
            <a:ext cx="10515600" cy="499895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sz="9600" dirty="0" smtClean="0"/>
              <a:t>Biologické</a:t>
            </a:r>
          </a:p>
          <a:p>
            <a:pPr>
              <a:buFont typeface="Wingdings" pitchFamily="2" charset="2"/>
              <a:buChar char="Ø"/>
            </a:pPr>
            <a:r>
              <a:rPr lang="cs-CZ" sz="9600" dirty="0" smtClean="0"/>
              <a:t>Sociální</a:t>
            </a:r>
          </a:p>
          <a:p>
            <a:pPr>
              <a:buFont typeface="Wingdings" pitchFamily="2" charset="2"/>
              <a:buChar char="Ø"/>
            </a:pPr>
            <a:r>
              <a:rPr lang="cs-CZ" sz="9600" dirty="0" smtClean="0"/>
              <a:t>Kalendářní</a:t>
            </a:r>
          </a:p>
          <a:p>
            <a:pPr>
              <a:buNone/>
            </a:pPr>
            <a:endParaRPr lang="cs-CZ" sz="9600" b="1" i="1" dirty="0" smtClean="0"/>
          </a:p>
          <a:p>
            <a:pPr>
              <a:buNone/>
            </a:pPr>
            <a:r>
              <a:rPr lang="cs-CZ" sz="9600" b="1" i="1" dirty="0" smtClean="0"/>
              <a:t>Biologické stář</a:t>
            </a:r>
            <a:r>
              <a:rPr lang="cs-CZ" sz="9600" dirty="0" smtClean="0"/>
              <a:t>í</a:t>
            </a:r>
          </a:p>
          <a:p>
            <a:pPr>
              <a:buNone/>
            </a:pPr>
            <a:r>
              <a:rPr lang="cs-CZ" sz="9600" dirty="0" smtClean="0"/>
              <a:t>je hypotetické označení konkrétní míry involučních změn:</a:t>
            </a:r>
          </a:p>
          <a:p>
            <a:r>
              <a:rPr lang="cs-CZ" sz="9600" dirty="0" smtClean="0"/>
              <a:t>Atrofie</a:t>
            </a:r>
          </a:p>
          <a:p>
            <a:r>
              <a:rPr lang="cs-CZ" sz="9600" dirty="0" smtClean="0"/>
              <a:t>Pokles funkční zdatnosti</a:t>
            </a:r>
          </a:p>
          <a:p>
            <a:r>
              <a:rPr lang="cs-CZ" sz="9600" dirty="0" smtClean="0"/>
              <a:t>Změny regulačních a adaptačních mechanismů</a:t>
            </a:r>
          </a:p>
          <a:p>
            <a:r>
              <a:rPr lang="cs-CZ" sz="9600" dirty="0" smtClean="0"/>
              <a:t>Stejný kalendářní věk, různá míra biologického stáří, individuální</a:t>
            </a:r>
          </a:p>
          <a:p>
            <a:r>
              <a:rPr lang="cs-CZ" sz="9600" dirty="0" smtClean="0"/>
              <a:t>Odlišný průběh, </a:t>
            </a:r>
            <a:r>
              <a:rPr lang="cs-CZ" sz="9600" dirty="0" smtClean="0"/>
              <a:t>intenzita </a:t>
            </a:r>
            <a:r>
              <a:rPr lang="cs-CZ" sz="9600" dirty="0" smtClean="0"/>
              <a:t>– velký rozptyl Bio x kalend.</a:t>
            </a:r>
          </a:p>
          <a:p>
            <a:endParaRPr lang="cs-CZ" sz="9600" dirty="0" smtClean="0"/>
          </a:p>
          <a:p>
            <a:pPr>
              <a:buNone/>
            </a:pPr>
            <a:endParaRPr lang="cs-CZ" sz="9600" dirty="0" smtClean="0"/>
          </a:p>
          <a:p>
            <a:pPr>
              <a:buNone/>
            </a:pPr>
            <a:r>
              <a:rPr lang="cs-CZ" sz="9600" dirty="0" smtClean="0"/>
              <a:t>Otázka - Souvislost s kalendářním věkem?</a:t>
            </a:r>
          </a:p>
          <a:p>
            <a:pPr>
              <a:buNone/>
            </a:pPr>
            <a:r>
              <a:rPr lang="cs-CZ" sz="9600" dirty="0" smtClean="0"/>
              <a:t>                </a:t>
            </a:r>
          </a:p>
          <a:p>
            <a:endParaRPr lang="cs-CZ" dirty="0"/>
          </a:p>
        </p:txBody>
      </p:sp>
      <p:pic>
        <p:nvPicPr>
          <p:cNvPr id="3074" name="Picture 2" descr="C:\Users\roman\Desktop\images (1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320" y="2769234"/>
            <a:ext cx="2227199" cy="24519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8216"/>
          </a:xfrm>
        </p:spPr>
        <p:txBody>
          <a:bodyPr/>
          <a:lstStyle/>
          <a:p>
            <a:r>
              <a:rPr lang="cs-CZ" b="1" i="1" dirty="0" smtClean="0"/>
              <a:t>Sociální 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1"/>
            <a:ext cx="10515600" cy="499895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Je dáno změnou rolí, životního způsobu i ekonomického zajištění</a:t>
            </a:r>
          </a:p>
          <a:p>
            <a:pPr>
              <a:buNone/>
            </a:pPr>
            <a:r>
              <a:rPr lang="cs-CZ" dirty="0" smtClean="0"/>
              <a:t>Sociální periodizace života – 4 období (věky):</a:t>
            </a:r>
          </a:p>
          <a:p>
            <a:r>
              <a:rPr lang="cs-CZ" dirty="0" smtClean="0"/>
              <a:t>První věk – </a:t>
            </a:r>
            <a:r>
              <a:rPr lang="cs-CZ" dirty="0" err="1" smtClean="0"/>
              <a:t>předproduktivní</a:t>
            </a:r>
            <a:r>
              <a:rPr lang="cs-CZ" dirty="0" smtClean="0"/>
              <a:t> (dětství, růst vývoj vzdělávání)</a:t>
            </a:r>
          </a:p>
          <a:p>
            <a:r>
              <a:rPr lang="cs-CZ" dirty="0" smtClean="0"/>
              <a:t>Druhý věk – produktivní (biologicky, sociálně, pracovně)</a:t>
            </a:r>
          </a:p>
          <a:p>
            <a:r>
              <a:rPr lang="cs-CZ" b="1" i="1" dirty="0" smtClean="0"/>
              <a:t>Třetí věk </a:t>
            </a:r>
            <a:r>
              <a:rPr lang="cs-CZ" dirty="0" smtClean="0"/>
              <a:t>– </a:t>
            </a:r>
            <a:r>
              <a:rPr lang="cs-CZ" dirty="0" err="1" smtClean="0"/>
              <a:t>postproduktivní</a:t>
            </a:r>
            <a:r>
              <a:rPr lang="cs-CZ" dirty="0" smtClean="0"/>
              <a:t> (pokles zdatnosti, produktivity) – je to pohled diskriminační – potlačuje hledisko osobního rozvoje</a:t>
            </a:r>
          </a:p>
          <a:p>
            <a:r>
              <a:rPr lang="cs-CZ" b="1" i="1" dirty="0" smtClean="0"/>
              <a:t>Čtvrtý věk </a:t>
            </a:r>
            <a:r>
              <a:rPr lang="cs-CZ" dirty="0" smtClean="0"/>
              <a:t>– fáze závislosti. Označení z hlediska současného pojetí stárnutí je nevhodné. Odporuje konceptu úspěšného stárnutí za cílem „zdravého stáří“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1740"/>
          </a:xfrm>
        </p:spPr>
        <p:txBody>
          <a:bodyPr/>
          <a:lstStyle/>
          <a:p>
            <a:r>
              <a:rPr lang="cs-CZ" b="1" i="1" dirty="0" smtClean="0"/>
              <a:t>Kalendářní 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499071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Je vymezeno dosažením stanoveného věku, do něhož se nápadněji projevují involuční změny.</a:t>
            </a:r>
          </a:p>
          <a:p>
            <a:pPr>
              <a:buNone/>
            </a:pPr>
            <a:r>
              <a:rPr lang="cs-CZ" dirty="0" smtClean="0"/>
              <a:t>V poslední době se uplatňuje toto členění:</a:t>
            </a:r>
          </a:p>
          <a:p>
            <a:r>
              <a:rPr lang="cs-CZ" b="1" dirty="0" smtClean="0"/>
              <a:t>65 – 74 </a:t>
            </a:r>
            <a:r>
              <a:rPr lang="cs-CZ" dirty="0" smtClean="0"/>
              <a:t>let - </a:t>
            </a:r>
            <a:r>
              <a:rPr lang="cs-CZ" b="1" i="1" dirty="0" smtClean="0"/>
              <a:t>mladí senioři </a:t>
            </a:r>
            <a:r>
              <a:rPr lang="cs-CZ" dirty="0" smtClean="0"/>
              <a:t>(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), orientačně dominuje problematika penzionování, volného času, aktivit, seberealizace. </a:t>
            </a:r>
          </a:p>
          <a:p>
            <a:r>
              <a:rPr lang="cs-CZ" b="1" dirty="0" smtClean="0"/>
              <a:t>75 – 84 </a:t>
            </a:r>
            <a:r>
              <a:rPr lang="cs-CZ" dirty="0" smtClean="0"/>
              <a:t>let - </a:t>
            </a:r>
            <a:r>
              <a:rPr lang="cs-CZ" b="1" i="1" dirty="0" smtClean="0"/>
              <a:t>staří senioři </a:t>
            </a:r>
            <a:r>
              <a:rPr lang="cs-CZ" dirty="0" smtClean="0"/>
              <a:t>(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), problematika adaptace, tolerance zátěže, specifického stonání, osamělosti. Věk nad 75 roků, kdy začíná stáří v užším slova smyslu, se jeví jako zlomový bod ontogeneze, kdy dochází k rozvoji významnějších změn spojovaných s fyziologickým stárnutím. </a:t>
            </a:r>
          </a:p>
          <a:p>
            <a:pPr lvl="0"/>
            <a:r>
              <a:rPr lang="cs-CZ" b="1" dirty="0" smtClean="0"/>
              <a:t>85 a více </a:t>
            </a:r>
            <a:r>
              <a:rPr lang="cs-CZ" dirty="0" smtClean="0"/>
              <a:t>let - </a:t>
            </a:r>
            <a:r>
              <a:rPr lang="cs-CZ" b="1" i="1" dirty="0" smtClean="0"/>
              <a:t>dlouhověcí senioři </a:t>
            </a:r>
            <a:r>
              <a:rPr lang="cs-CZ" dirty="0" smtClean="0"/>
              <a:t>(</a:t>
            </a:r>
            <a:r>
              <a:rPr lang="cs-CZ" dirty="0" err="1" smtClean="0"/>
              <a:t>oldest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 bývá vyčleňován jako samostatná kategorie pro vysoký počet výskytu křehkých seniorů a vysoké riziko náhlého vzniku závislosti. Strategie diagnostiky musí kalkulovat s aktuální fyzickou kondicí, psychickým stavem včetně kognitivních funkcí, počtem a druhem chorob, pro které se nemocný léčí a počtem a druhem léků, které nemocný užívá. V neposlední řadě musí být do kalkulace vzato i sociální zázemí nemocného.</a:t>
            </a:r>
          </a:p>
          <a:p>
            <a:pPr lvl="0"/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2"/>
          </a:xfrm>
        </p:spPr>
        <p:txBody>
          <a:bodyPr>
            <a:normAutofit/>
          </a:bodyPr>
          <a:lstStyle/>
          <a:p>
            <a:r>
              <a:rPr lang="cs-CZ" sz="4000" b="1" i="1" dirty="0" smtClean="0"/>
              <a:t>Stárnutí jako etapa života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6205"/>
            <a:ext cx="10515600" cy="513075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4400" u="sng" dirty="0" smtClean="0"/>
              <a:t>Proces stárnutí</a:t>
            </a:r>
            <a:r>
              <a:rPr lang="cs-CZ" sz="4400" dirty="0" smtClean="0"/>
              <a:t>:</a:t>
            </a:r>
          </a:p>
          <a:p>
            <a:pPr>
              <a:buNone/>
            </a:pPr>
            <a:r>
              <a:rPr lang="cs-CZ" sz="4400" b="1" i="1" dirty="0" smtClean="0"/>
              <a:t>Početí</a:t>
            </a:r>
            <a:r>
              <a:rPr lang="cs-CZ" sz="4400" dirty="0" smtClean="0"/>
              <a:t> – </a:t>
            </a:r>
            <a:r>
              <a:rPr lang="cs-CZ" sz="4400" b="1" dirty="0" smtClean="0"/>
              <a:t>narození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dětství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dospívání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dospělost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stáří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zánik</a:t>
            </a:r>
          </a:p>
          <a:p>
            <a:pPr>
              <a:buNone/>
            </a:pPr>
            <a:endParaRPr lang="cs-CZ" sz="4400" b="1" i="1" dirty="0" smtClean="0"/>
          </a:p>
          <a:p>
            <a:pPr>
              <a:buNone/>
            </a:pPr>
            <a:r>
              <a:rPr lang="cs-CZ" sz="4400" dirty="0" smtClean="0"/>
              <a:t>Stárnutí je celoživotní proces, jehož involuční projevy se stávají zřetelnějšími na přelomu </a:t>
            </a:r>
          </a:p>
          <a:p>
            <a:pPr>
              <a:buNone/>
            </a:pPr>
            <a:r>
              <a:rPr lang="cs-CZ" sz="4400" dirty="0" smtClean="0"/>
              <a:t>4. a 5. decennia v závislosti na náročnosti prostředí.</a:t>
            </a:r>
          </a:p>
          <a:p>
            <a:pPr>
              <a:buNone/>
            </a:pPr>
            <a:endParaRPr lang="cs-CZ" sz="4400" dirty="0" smtClean="0"/>
          </a:p>
          <a:p>
            <a:pPr>
              <a:buNone/>
            </a:pPr>
            <a:r>
              <a:rPr lang="cs-CZ" sz="4400" dirty="0" smtClean="0"/>
              <a:t>Ve věku nad 85 let je 1/3 seniorů relativně zdravých – stárnoucích úspěšně.</a:t>
            </a:r>
          </a:p>
          <a:p>
            <a:pPr>
              <a:buNone/>
            </a:pPr>
            <a:r>
              <a:rPr lang="cs-CZ" sz="4400" dirty="0" smtClean="0"/>
              <a:t>Seniorský věk prožívá:</a:t>
            </a:r>
          </a:p>
          <a:p>
            <a:pPr>
              <a:buFont typeface="Wingdings" pitchFamily="2" charset="2"/>
              <a:buChar char="Ø"/>
            </a:pPr>
            <a:r>
              <a:rPr lang="cs-CZ" sz="4400" dirty="0" smtClean="0"/>
              <a:t> 80 % populace nezávisle</a:t>
            </a:r>
          </a:p>
          <a:p>
            <a:pPr>
              <a:buFont typeface="Wingdings" pitchFamily="2" charset="2"/>
              <a:buChar char="Ø"/>
            </a:pPr>
            <a:r>
              <a:rPr lang="cs-CZ" sz="4400" dirty="0" smtClean="0"/>
              <a:t> 20 % je odkázáno na péči druhé osoby (pro pokles soběstačnosti), z toho 6 % je odkázáno na pobyt v institucích (ztráta soběstačnosti)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5100" b="1" dirty="0" smtClean="0"/>
              <a:t>   Cílem geriatrie </a:t>
            </a:r>
            <a:r>
              <a:rPr lang="cs-CZ" sz="5100" dirty="0" smtClean="0"/>
              <a:t>= zvládání modifikovaného klinického obrazu chorob a zdravotně sociálních problémů seniorů s následným prodloužením let aktivního života a udržení funkčních kapacit co nejdéle.</a:t>
            </a:r>
          </a:p>
          <a:p>
            <a:pPr>
              <a:buNone/>
            </a:pPr>
            <a:r>
              <a:rPr lang="cs-CZ" dirty="0" smtClean="0"/>
              <a:t>                                      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367"/>
          </a:xfrm>
        </p:spPr>
        <p:txBody>
          <a:bodyPr>
            <a:normAutofit/>
          </a:bodyPr>
          <a:lstStyle/>
          <a:p>
            <a:r>
              <a:rPr lang="cs-CZ" sz="3200" b="1" i="1" dirty="0" smtClean="0"/>
              <a:t>Přístupy k problematice stáří a stárnutí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778" y="1029730"/>
            <a:ext cx="10515600" cy="514723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4200" b="1" i="1" dirty="0" smtClean="0"/>
              <a:t>1.Epidemiologický přístup: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Stárnutí a umírání jsou </a:t>
            </a:r>
            <a:r>
              <a:rPr lang="cs-CZ" sz="4200" u="sng" dirty="0" smtClean="0"/>
              <a:t>děje především nahodilé </a:t>
            </a:r>
            <a:r>
              <a:rPr lang="cs-CZ" sz="4200" dirty="0" smtClean="0"/>
              <a:t>– vykazují významnou variabilitu a jsou podmíněny především vnějšími a chorobnými vlivy (interakce s prostředím, choroby, úrazy),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Přirozená smrt stářím zřejmě neexistuje, pouze smrt jako nehoda,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V optimálních podmínkách může být život velmi dlouhý</a:t>
            </a:r>
          </a:p>
          <a:p>
            <a:pPr>
              <a:buNone/>
            </a:pPr>
            <a:endParaRPr lang="cs-CZ" sz="4200" b="1" i="1" dirty="0" smtClean="0"/>
          </a:p>
          <a:p>
            <a:pPr>
              <a:buNone/>
            </a:pPr>
            <a:r>
              <a:rPr lang="cs-CZ" sz="4200" b="1" i="1" dirty="0" smtClean="0"/>
              <a:t>2. Gerontologický přístup:</a:t>
            </a:r>
            <a:endParaRPr lang="cs-CZ" sz="4200" dirty="0" smtClean="0"/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Stárnutí a umírání jsou procesy svou </a:t>
            </a:r>
            <a:r>
              <a:rPr lang="cs-CZ" sz="4200" u="sng" dirty="0" smtClean="0"/>
              <a:t>povahou zákonité</a:t>
            </a:r>
            <a:r>
              <a:rPr lang="cs-CZ" sz="4200" dirty="0" smtClean="0"/>
              <a:t>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Vykazují druhovou specifičnost a blízkost u dvojčat,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Jsou kódovány </a:t>
            </a:r>
            <a:r>
              <a:rPr lang="cs-CZ" sz="4200" b="1" dirty="0" smtClean="0"/>
              <a:t>genetickou informací</a:t>
            </a:r>
            <a:r>
              <a:rPr lang="cs-CZ" sz="4200" dirty="0" smtClean="0"/>
              <a:t>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Přirozená smrt stářím neexistuje,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Ani v optimálních podmínkách se život neprodlouží nad jistou hranici, k níž se již blížíme, nedojde-li k ovlivnění genetické informace</a:t>
            </a:r>
          </a:p>
          <a:p>
            <a:pPr>
              <a:buNone/>
            </a:pPr>
            <a:r>
              <a:rPr lang="cs-CZ" sz="4200" dirty="0" smtClean="0"/>
              <a:t>(</a:t>
            </a:r>
            <a:r>
              <a:rPr lang="cs-CZ" sz="4200" dirty="0" err="1" smtClean="0"/>
              <a:t>Kalvach</a:t>
            </a:r>
            <a:r>
              <a:rPr lang="cs-CZ" sz="4200" dirty="0" smtClean="0"/>
              <a:t>, 1997)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5100" dirty="0" smtClean="0"/>
              <a:t>Co lze akceptovat a co ne? </a:t>
            </a:r>
            <a:endParaRPr lang="cs-CZ" sz="5100" dirty="0"/>
          </a:p>
        </p:txBody>
      </p:sp>
      <p:pic>
        <p:nvPicPr>
          <p:cNvPr id="4098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1844675"/>
            <a:ext cx="1838325" cy="2486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přístup, úsměv a nadhled….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C:\Users\roman\Desktop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9312" y="2424113"/>
            <a:ext cx="4764024" cy="3473767"/>
          </a:xfrm>
          <a:prstGeom prst="rect">
            <a:avLst/>
          </a:prstGeom>
          <a:noFill/>
        </p:spPr>
      </p:pic>
      <p:pic>
        <p:nvPicPr>
          <p:cNvPr id="5123" name="Picture 3" descr="C:\Users\roman\Desktop\images.jf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87968" y="118872"/>
            <a:ext cx="2276856" cy="142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Kolektiv autorů </a:t>
            </a:r>
            <a:r>
              <a:rPr lang="cs-CZ" dirty="0" smtClean="0"/>
              <a:t>(2019). </a:t>
            </a:r>
            <a:r>
              <a:rPr lang="cs-CZ" i="1" dirty="0" smtClean="0"/>
              <a:t>Tanečně pohybové aktivity pro zdravé seniory a seniory s mírnou kognitivní poruchou.</a:t>
            </a:r>
            <a:r>
              <a:rPr lang="cs-CZ" dirty="0" smtClean="0"/>
              <a:t> Brno: LIBRIX</a:t>
            </a:r>
          </a:p>
          <a:p>
            <a:r>
              <a:rPr lang="cs-CZ" b="1" dirty="0" smtClean="0"/>
              <a:t>Vaculíková</a:t>
            </a:r>
            <a:r>
              <a:rPr lang="cs-CZ" dirty="0" smtClean="0"/>
              <a:t>, P. a kol.(2020). </a:t>
            </a:r>
            <a:r>
              <a:rPr lang="cs-CZ" i="1" dirty="0" smtClean="0"/>
              <a:t>Senioři tančí. </a:t>
            </a:r>
            <a:r>
              <a:rPr lang="cs-CZ" dirty="0" smtClean="0"/>
              <a:t>Brno: Masarykova univerzita, 2019. </a:t>
            </a:r>
            <a:r>
              <a:rPr lang="cs-CZ" dirty="0" err="1" smtClean="0"/>
              <a:t>Elportál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https://is.muni.cz/do/rect/el/estud/fsps/2019podzim/seniori_tanci/web/index.html</a:t>
            </a:r>
            <a:endParaRPr lang="cs-CZ" dirty="0" smtClean="0"/>
          </a:p>
          <a:p>
            <a:r>
              <a:rPr lang="cs-CZ" dirty="0" smtClean="0"/>
              <a:t>Kadeřávková, K.(2000). </a:t>
            </a:r>
            <a:r>
              <a:rPr lang="cs-CZ" i="1" dirty="0" smtClean="0"/>
              <a:t>Zdravotní tělesná výchova a gerontologie</a:t>
            </a:r>
            <a:r>
              <a:rPr lang="cs-CZ" dirty="0" smtClean="0"/>
              <a:t>. Praha: Design,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Kalvach</a:t>
            </a:r>
            <a:r>
              <a:rPr lang="cs-CZ" dirty="0" smtClean="0"/>
              <a:t>, Z. a kol. (2008). </a:t>
            </a:r>
            <a:r>
              <a:rPr lang="cs-CZ" i="1" dirty="0" smtClean="0"/>
              <a:t>Geriatrické syndromy a geriatrický pacient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Kolář, P. a kol. (2009). </a:t>
            </a:r>
            <a:r>
              <a:rPr lang="cs-CZ" i="1" dirty="0" smtClean="0"/>
              <a:t>Rehabilitace v klinické praxi</a:t>
            </a:r>
            <a:r>
              <a:rPr lang="cs-CZ" dirty="0" smtClean="0"/>
              <a:t>.(kap. Geriatrie). Praha: </a:t>
            </a:r>
            <a:r>
              <a:rPr lang="cs-CZ" dirty="0" err="1" smtClean="0"/>
              <a:t>Galén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Štilec,M</a:t>
            </a:r>
            <a:r>
              <a:rPr lang="cs-CZ" dirty="0" smtClean="0"/>
              <a:t>. (2004). </a:t>
            </a:r>
            <a:r>
              <a:rPr lang="cs-CZ" i="1" dirty="0" smtClean="0"/>
              <a:t>Program aktivního stylu života pro seniory</a:t>
            </a:r>
            <a:r>
              <a:rPr lang="cs-CZ" dirty="0" smtClean="0"/>
              <a:t>. Praha: Portál.</a:t>
            </a:r>
          </a:p>
          <a:p>
            <a:r>
              <a:rPr lang="cs-CZ" b="1" dirty="0" err="1" smtClean="0"/>
              <a:t>Rikkl</a:t>
            </a:r>
            <a:r>
              <a:rPr lang="cs-CZ" dirty="0" err="1" smtClean="0"/>
              <a:t>i</a:t>
            </a:r>
            <a:r>
              <a:rPr lang="cs-CZ" dirty="0" smtClean="0"/>
              <a:t>, R., E. and Jones, C., J.(2001). </a:t>
            </a:r>
            <a:r>
              <a:rPr lang="cs-CZ" i="1" dirty="0" smtClean="0"/>
              <a:t>Senior Fitness Test </a:t>
            </a:r>
            <a:r>
              <a:rPr lang="cs-CZ" i="1" dirty="0" err="1" smtClean="0"/>
              <a:t>Manual</a:t>
            </a:r>
            <a:r>
              <a:rPr lang="cs-CZ" dirty="0" smtClean="0"/>
              <a:t>. </a:t>
            </a:r>
            <a:r>
              <a:rPr lang="cs-CZ" dirty="0" err="1" smtClean="0"/>
              <a:t>Champaign</a:t>
            </a:r>
            <a:r>
              <a:rPr lang="cs-CZ" dirty="0" smtClean="0"/>
              <a:t>, </a:t>
            </a:r>
            <a:r>
              <a:rPr lang="cs-CZ" dirty="0" err="1" smtClean="0"/>
              <a:t>Il</a:t>
            </a:r>
            <a:r>
              <a:rPr lang="cs-CZ" dirty="0" smtClean="0"/>
              <a:t>, USA: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Kinetics</a:t>
            </a:r>
            <a:r>
              <a:rPr lang="cs-CZ" dirty="0" smtClean="0"/>
              <a:t>.</a:t>
            </a:r>
          </a:p>
          <a:p>
            <a:r>
              <a:rPr lang="cs-CZ" dirty="0" smtClean="0"/>
              <a:t>K</a:t>
            </a:r>
            <a:r>
              <a:rPr lang="de-DE" dirty="0" err="1" smtClean="0"/>
              <a:t>alvach</a:t>
            </a:r>
            <a:r>
              <a:rPr lang="de-DE" dirty="0" smtClean="0"/>
              <a:t> </a:t>
            </a:r>
            <a:r>
              <a:rPr lang="de-DE" dirty="0"/>
              <a:t>Z, </a:t>
            </a:r>
            <a:r>
              <a:rPr lang="de-DE" dirty="0" err="1"/>
              <a:t>Zadák</a:t>
            </a:r>
            <a:r>
              <a:rPr lang="de-DE" dirty="0"/>
              <a:t> Z, </a:t>
            </a:r>
            <a:r>
              <a:rPr lang="de-DE" dirty="0" err="1"/>
              <a:t>Jirák</a:t>
            </a:r>
            <a:r>
              <a:rPr lang="de-DE" dirty="0"/>
              <a:t> R et al</a:t>
            </a:r>
            <a:r>
              <a:rPr lang="de-DE" dirty="0" smtClean="0"/>
              <a:t>.</a:t>
            </a:r>
            <a:r>
              <a:rPr lang="cs-CZ" dirty="0" smtClean="0"/>
              <a:t>(2004).</a:t>
            </a:r>
            <a:r>
              <a:rPr lang="de-DE" dirty="0" smtClean="0"/>
              <a:t> </a:t>
            </a:r>
            <a:r>
              <a:rPr lang="en-US" i="1" dirty="0" err="1"/>
              <a:t>Geriatrie</a:t>
            </a:r>
            <a:r>
              <a:rPr lang="en-US" i="1" dirty="0"/>
              <a:t> a </a:t>
            </a:r>
            <a:r>
              <a:rPr lang="en-US" i="1" dirty="0" err="1"/>
              <a:t>gerontologie</a:t>
            </a:r>
            <a:r>
              <a:rPr lang="en-US" dirty="0"/>
              <a:t>. </a:t>
            </a:r>
            <a:r>
              <a:rPr lang="cs-CZ" dirty="0" smtClean="0"/>
              <a:t>Praha: </a:t>
            </a:r>
            <a:r>
              <a:rPr lang="en-US" dirty="0" err="1" smtClean="0"/>
              <a:t>Grada</a:t>
            </a:r>
            <a:r>
              <a:rPr lang="en-US" dirty="0" smtClean="0"/>
              <a:t> publishing</a:t>
            </a:r>
            <a:r>
              <a:rPr lang="cs-CZ" dirty="0" smtClean="0"/>
              <a:t>.</a:t>
            </a:r>
            <a:r>
              <a:rPr lang="de-DE" dirty="0" smtClean="0"/>
              <a:t> </a:t>
            </a:r>
            <a:endParaRPr lang="cs-CZ" dirty="0" smtClean="0"/>
          </a:p>
          <a:p>
            <a:r>
              <a:rPr lang="de-DE" dirty="0" err="1" smtClean="0"/>
              <a:t>Topinková</a:t>
            </a:r>
            <a:r>
              <a:rPr lang="de-DE" dirty="0" smtClean="0"/>
              <a:t> E</a:t>
            </a:r>
            <a:r>
              <a:rPr lang="cs-CZ" dirty="0" smtClean="0"/>
              <a:t> (2005).</a:t>
            </a:r>
            <a:r>
              <a:rPr lang="de-DE" dirty="0" smtClean="0"/>
              <a:t> </a:t>
            </a:r>
            <a:r>
              <a:rPr lang="de-DE" i="1" dirty="0"/>
              <a:t>Geriatrie pro praxi</a:t>
            </a:r>
            <a:r>
              <a:rPr lang="de-DE" dirty="0"/>
              <a:t>. </a:t>
            </a:r>
            <a:r>
              <a:rPr lang="de-DE" dirty="0" smtClean="0"/>
              <a:t>Praha</a:t>
            </a:r>
            <a:r>
              <a:rPr lang="de-DE" dirty="0"/>
              <a:t>: </a:t>
            </a:r>
            <a:r>
              <a:rPr lang="de-DE" dirty="0" err="1" smtClean="0"/>
              <a:t>Galén</a:t>
            </a:r>
            <a:r>
              <a:rPr lang="de-DE" dirty="0" smtClean="0"/>
              <a:t>.</a:t>
            </a:r>
            <a:endParaRPr lang="cs-CZ" dirty="0" smtClean="0"/>
          </a:p>
          <a:p>
            <a:r>
              <a:rPr lang="cs-CZ" dirty="0" smtClean="0"/>
              <a:t>K</a:t>
            </a:r>
            <a:r>
              <a:rPr lang="de-DE" dirty="0" err="1" smtClean="0"/>
              <a:t>ubešová</a:t>
            </a:r>
            <a:r>
              <a:rPr lang="de-DE" dirty="0" smtClean="0"/>
              <a:t> </a:t>
            </a:r>
            <a:r>
              <a:rPr lang="de-DE" dirty="0"/>
              <a:t>H, </a:t>
            </a:r>
            <a:r>
              <a:rPr lang="de-DE" dirty="0" err="1"/>
              <a:t>Holík</a:t>
            </a:r>
            <a:r>
              <a:rPr lang="de-DE" dirty="0"/>
              <a:t> J, Weber P et al. </a:t>
            </a:r>
            <a:r>
              <a:rPr lang="cs-CZ" dirty="0" smtClean="0"/>
              <a:t>(2006). </a:t>
            </a:r>
            <a:r>
              <a:rPr lang="en-US" dirty="0" err="1" smtClean="0"/>
              <a:t>Spotřeba</a:t>
            </a:r>
            <a:r>
              <a:rPr lang="en-US" dirty="0" smtClean="0"/>
              <a:t> </a:t>
            </a:r>
            <a:r>
              <a:rPr lang="en-US" dirty="0" err="1"/>
              <a:t>léčiv</a:t>
            </a:r>
            <a:r>
              <a:rPr lang="en-US" dirty="0"/>
              <a:t> v </a:t>
            </a:r>
            <a:r>
              <a:rPr lang="en-US" dirty="0" err="1"/>
              <a:t>seniorské</a:t>
            </a:r>
            <a:r>
              <a:rPr lang="en-US" dirty="0"/>
              <a:t> </a:t>
            </a:r>
            <a:r>
              <a:rPr lang="en-US" dirty="0" err="1"/>
              <a:t>populaci</a:t>
            </a:r>
            <a:r>
              <a:rPr lang="en-US" dirty="0"/>
              <a:t> a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polyfarmakoterapie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stáří</a:t>
            </a:r>
            <a:r>
              <a:rPr lang="en-US" dirty="0"/>
              <a:t>. </a:t>
            </a:r>
            <a:r>
              <a:rPr lang="en-US" dirty="0" err="1"/>
              <a:t>Čas</a:t>
            </a:r>
            <a:r>
              <a:rPr lang="en-US" dirty="0"/>
              <a:t> </a:t>
            </a:r>
            <a:r>
              <a:rPr lang="en-US" dirty="0" err="1"/>
              <a:t>Lék</a:t>
            </a:r>
            <a:r>
              <a:rPr lang="en-US" dirty="0"/>
              <a:t> </a:t>
            </a:r>
            <a:r>
              <a:rPr lang="en-US" dirty="0" err="1"/>
              <a:t>Čes</a:t>
            </a:r>
            <a:r>
              <a:rPr lang="en-US" dirty="0"/>
              <a:t> 2006; 9: 708-712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M</a:t>
            </a:r>
            <a:r>
              <a:rPr lang="en-US" dirty="0" err="1" smtClean="0"/>
              <a:t>atějovská</a:t>
            </a:r>
            <a:r>
              <a:rPr lang="en-US" dirty="0" smtClean="0"/>
              <a:t> </a:t>
            </a:r>
            <a:r>
              <a:rPr lang="en-US" dirty="0" err="1" smtClean="0"/>
              <a:t>Kubešová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/>
              <a:t>H et al</a:t>
            </a:r>
            <a:r>
              <a:rPr lang="en-US" dirty="0" smtClean="0"/>
              <a:t>.</a:t>
            </a:r>
            <a:r>
              <a:rPr lang="cs-CZ" dirty="0" smtClean="0"/>
              <a:t> (2009). </a:t>
            </a:r>
            <a:r>
              <a:rPr lang="en-US" i="1" dirty="0" err="1" smtClean="0"/>
              <a:t>Akutní</a:t>
            </a:r>
            <a:r>
              <a:rPr lang="en-US" i="1" dirty="0" smtClean="0"/>
              <a:t> </a:t>
            </a:r>
            <a:r>
              <a:rPr lang="en-US" i="1" dirty="0" err="1"/>
              <a:t>stavy</a:t>
            </a:r>
            <a:r>
              <a:rPr lang="en-US" i="1" dirty="0"/>
              <a:t> v </a:t>
            </a:r>
            <a:r>
              <a:rPr lang="en-US" i="1" dirty="0" err="1"/>
              <a:t>geriatrii</a:t>
            </a:r>
            <a:r>
              <a:rPr lang="en-US" dirty="0"/>
              <a:t>. </a:t>
            </a:r>
            <a:r>
              <a:rPr lang="cs-CZ" dirty="0" smtClean="0"/>
              <a:t>Praha: </a:t>
            </a:r>
            <a:r>
              <a:rPr lang="en-US" dirty="0" err="1" smtClean="0"/>
              <a:t>Galén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M</a:t>
            </a:r>
            <a:r>
              <a:rPr lang="en-US" dirty="0" err="1" smtClean="0"/>
              <a:t>atějovská</a:t>
            </a:r>
            <a:r>
              <a:rPr lang="en-US" dirty="0" smtClean="0"/>
              <a:t> </a:t>
            </a:r>
            <a:r>
              <a:rPr lang="en-US" dirty="0"/>
              <a:t>Kubešová et al. </a:t>
            </a:r>
            <a:r>
              <a:rPr lang="cs-CZ" dirty="0" smtClean="0"/>
              <a:t>(2015). </a:t>
            </a:r>
            <a:r>
              <a:rPr lang="en-US" i="1" dirty="0" err="1" smtClean="0"/>
              <a:t>Vybrané</a:t>
            </a:r>
            <a:r>
              <a:rPr lang="en-US" i="1" dirty="0" smtClean="0"/>
              <a:t> </a:t>
            </a:r>
            <a:r>
              <a:rPr lang="en-US" i="1" dirty="0" err="1"/>
              <a:t>klinické</a:t>
            </a:r>
            <a:r>
              <a:rPr lang="en-US" i="1" dirty="0"/>
              <a:t> </a:t>
            </a:r>
            <a:r>
              <a:rPr lang="en-US" i="1" dirty="0" err="1"/>
              <a:t>stavy</a:t>
            </a:r>
            <a:r>
              <a:rPr lang="en-US" i="1" dirty="0"/>
              <a:t> v </a:t>
            </a:r>
            <a:r>
              <a:rPr lang="en-US" i="1" dirty="0" err="1"/>
              <a:t>geriatrii</a:t>
            </a:r>
            <a:r>
              <a:rPr lang="en-US" i="1" dirty="0"/>
              <a:t> I</a:t>
            </a:r>
            <a:r>
              <a:rPr lang="en-US" dirty="0"/>
              <a:t>. </a:t>
            </a:r>
            <a:r>
              <a:rPr lang="en-US" dirty="0" err="1"/>
              <a:t>Mladá</a:t>
            </a:r>
            <a:r>
              <a:rPr lang="en-US" dirty="0"/>
              <a:t> </a:t>
            </a:r>
            <a:r>
              <a:rPr lang="en-US" dirty="0" err="1" smtClean="0"/>
              <a:t>fronta</a:t>
            </a:r>
            <a:r>
              <a:rPr lang="en-US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3526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Terminologie, pohledy,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„Stáří není nemoc!“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vymezení základních pojmů, teoretická východiska</a:t>
            </a:r>
          </a:p>
          <a:p>
            <a:r>
              <a:rPr lang="cs-CZ" dirty="0" smtClean="0"/>
              <a:t>filozofická a historická hlediska</a:t>
            </a:r>
          </a:p>
          <a:p>
            <a:r>
              <a:rPr lang="cs-CZ" dirty="0" smtClean="0"/>
              <a:t>pohled na stáří – sociální, demografický</a:t>
            </a:r>
          </a:p>
          <a:p>
            <a:r>
              <a:rPr lang="cs-CZ" dirty="0" smtClean="0"/>
              <a:t>dělení stáří</a:t>
            </a:r>
          </a:p>
          <a:p>
            <a:r>
              <a:rPr lang="cs-CZ" dirty="0" smtClean="0"/>
              <a:t>přístupy k problematice stáří a stárnutí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7150" y="3221038"/>
            <a:ext cx="2591562" cy="2484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Demografický pohled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Doba stárnutí populace – delší život, ale kvalitnější, plnohodnotný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Aspekty kvality života – subjektivní, často spojeno se zdravím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Zvládnutí běžných činností - soběstačnost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b="1" i="1" dirty="0" smtClean="0"/>
              <a:t>Sociální a demografický pohled na problematiku stáří – filosofická a historická hlediska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GERONTOLOGIE</a:t>
            </a:r>
            <a:r>
              <a:rPr lang="cs-CZ" dirty="0" smtClean="0"/>
              <a:t> = přírodní věda, která se zabývá problematikou stárnutí a stáří. </a:t>
            </a:r>
          </a:p>
          <a:p>
            <a:pPr marL="0" indent="0">
              <a:buNone/>
            </a:pPr>
            <a:r>
              <a:rPr lang="cs-CZ" dirty="0" err="1" smtClean="0"/>
              <a:t>Gerón</a:t>
            </a:r>
            <a:r>
              <a:rPr lang="cs-CZ" dirty="0" smtClean="0"/>
              <a:t> – starý člověk, logos – nauka, věda</a:t>
            </a:r>
          </a:p>
          <a:p>
            <a:pPr marL="0" indent="0">
              <a:buNone/>
            </a:pPr>
            <a:r>
              <a:rPr lang="cs-CZ" dirty="0" smtClean="0"/>
              <a:t>Vychází z biopsychosociální podstaty člověka a procesů stárnutí.</a:t>
            </a:r>
          </a:p>
          <a:p>
            <a:pPr marL="0" indent="0">
              <a:buNone/>
            </a:pPr>
            <a:r>
              <a:rPr lang="cs-CZ" dirty="0" smtClean="0"/>
              <a:t>Zkoumá zákonitosti, příčiny, mechanismy a projevy stárnutí a vypracovává vědecké podklady pro zdravé stárnutí a stáří a pro komplexní péči o staré občany.</a:t>
            </a:r>
          </a:p>
          <a:p>
            <a:pPr marL="0" indent="0">
              <a:buNone/>
            </a:pPr>
            <a:r>
              <a:rPr lang="cs-CZ" dirty="0" smtClean="0"/>
              <a:t>Zahrnuje biologické, lékařské, sociální a demografické, pedagogické a speciálně pedagogické aspekty procesu stárnutí.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0566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Teoretická a terminologická východiska</a:t>
            </a:r>
            <a:br>
              <a:rPr lang="cs-CZ" b="1" i="1" dirty="0" smtClean="0"/>
            </a:b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Disciplíny zabývající se problematikou stáří: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GERONTOLOGIE</a:t>
            </a:r>
            <a:r>
              <a:rPr lang="cs-CZ" dirty="0" smtClean="0"/>
              <a:t> (multidisciplinární souhrn poznatků o stárnutí a stáří)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experimentální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sociální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klinická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GERIATRIE</a:t>
            </a:r>
            <a:r>
              <a:rPr lang="cs-CZ" dirty="0" smtClean="0"/>
              <a:t>  (klinická gerontologie)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GERONTOPEDAGOGIKA</a:t>
            </a:r>
            <a:r>
              <a:rPr lang="cs-CZ" dirty="0" smtClean="0"/>
              <a:t> </a:t>
            </a:r>
          </a:p>
          <a:p>
            <a:pPr marL="514350" indent="-514350">
              <a:buAutoNum type="alphaLcParenR"/>
            </a:pPr>
            <a:r>
              <a:rPr lang="cs-CZ" dirty="0" smtClean="0"/>
              <a:t>v užším slova smyslu – pedagogická disciplína - výchova a vzdělávání seniorů</a:t>
            </a:r>
          </a:p>
          <a:p>
            <a:pPr marL="514350" indent="-514350">
              <a:buAutoNum type="alphaLcParenR"/>
            </a:pPr>
            <a:r>
              <a:rPr lang="cs-CZ" dirty="0" smtClean="0"/>
              <a:t>v širším slova smyslu – teoretická empirická disciplína – komplexní péče, pomoc a podpora seniorům při uspokojování jejich potřeb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3601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/>
              <a:t>Teoretická a terminologická východiska</a:t>
            </a:r>
            <a:br>
              <a:rPr lang="cs-CZ" b="1" i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Gerontologie experimentální </a:t>
            </a:r>
            <a:r>
              <a:rPr lang="cs-CZ" dirty="0" smtClean="0"/>
              <a:t>(teoretická – vytváří základy pro péči o seniory, formuluje hypotézy a teorii stárnutí.</a:t>
            </a:r>
          </a:p>
          <a:p>
            <a:r>
              <a:rPr lang="cs-CZ" b="1" dirty="0" smtClean="0"/>
              <a:t>Gerontologie sociální </a:t>
            </a:r>
            <a:r>
              <a:rPr lang="cs-CZ" dirty="0" smtClean="0"/>
              <a:t>– zabývá se vzájemnými vztahy mezi seniory a společností, řeší potřeby stárnoucích a starých lidí, široký obor – otázky demografie a jeho důsledků.</a:t>
            </a:r>
          </a:p>
          <a:p>
            <a:r>
              <a:rPr lang="cs-CZ" b="1" dirty="0" smtClean="0"/>
              <a:t>Gerontologie klinická </a:t>
            </a:r>
            <a:r>
              <a:rPr lang="cs-CZ" dirty="0" smtClean="0"/>
              <a:t>= geriatrie – zabývá se zdravotním a funkčním stavem stárnoucího a starého čl. Jedná se o samostatný lékařský obor. Zaměřuje se na zvláštnosti chorob ve stáří, prevenci, diagnostiku, léčbu a rehabilitaci – cíl – prodloužit aktivní život, co nejdéle.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Cílem geriatrie </a:t>
            </a:r>
            <a:r>
              <a:rPr lang="cs-CZ" dirty="0" smtClean="0"/>
              <a:t>= zvládání modifikovaného klinického obrazu chorob a zdravotně sociálních problémů seniorů s následným prodloužením let aktivního života a udržení funkčních kapacit co nejdéle.</a:t>
            </a:r>
          </a:p>
          <a:p>
            <a:r>
              <a:rPr lang="cs-CZ" b="1" dirty="0" smtClean="0"/>
              <a:t>Cílem gerontologie </a:t>
            </a:r>
            <a:r>
              <a:rPr lang="cs-CZ" dirty="0" smtClean="0"/>
              <a:t>= předcházet patologickému stárnutí a nesoběstačnosti a usilovat o zdravé stárnutí, aktivní život a soběstačnost ve stáří a zlepšení kvality života seniorů. </a:t>
            </a:r>
          </a:p>
          <a:p>
            <a:endParaRPr lang="cs-CZ" dirty="0"/>
          </a:p>
        </p:txBody>
      </p:sp>
      <p:pic>
        <p:nvPicPr>
          <p:cNvPr id="2051" name="Picture 3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9007" y="4047490"/>
            <a:ext cx="2944367" cy="2627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2469</TotalTime>
  <Words>1833</Words>
  <Application>Microsoft Office PowerPoint</Application>
  <PresentationFormat>Vlastní</PresentationFormat>
  <Paragraphs>177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Office</vt:lpstr>
      <vt:lpstr>BIOLOGIE STÁRNUTÍ</vt:lpstr>
      <vt:lpstr>Požadavky na studenta</vt:lpstr>
      <vt:lpstr>Studijní literatura</vt:lpstr>
      <vt:lpstr>Terminologie, pohledy, přístupy</vt:lpstr>
      <vt:lpstr>Demografický pohled</vt:lpstr>
      <vt:lpstr>  Sociální a demografický pohled na problematiku stáří – filosofická a historická hlediska </vt:lpstr>
      <vt:lpstr>Teoretická a terminologická východiska </vt:lpstr>
      <vt:lpstr>Teoretická a terminologická východiska </vt:lpstr>
      <vt:lpstr>Hlavní cíle</vt:lpstr>
      <vt:lpstr>Historická východiska</vt:lpstr>
      <vt:lpstr>Historická východiska</vt:lpstr>
      <vt:lpstr> Sociální pohled na stáří </vt:lpstr>
      <vt:lpstr>Demografický pohled a prognóza</vt:lpstr>
      <vt:lpstr>Demografický pohled a prognóza</vt:lpstr>
      <vt:lpstr>Demografický pohled a prognóza</vt:lpstr>
      <vt:lpstr>Demografický pohled a prognóza</vt:lpstr>
      <vt:lpstr>Grafické znázornění předpokládaného vývoje</vt:lpstr>
      <vt:lpstr>Důsledky demografického vývoje</vt:lpstr>
      <vt:lpstr>*STÁŘÍ - poslední fáze ontogeneze</vt:lpstr>
      <vt:lpstr>STÁŘÍ</vt:lpstr>
      <vt:lpstr>Sociální stáří</vt:lpstr>
      <vt:lpstr>Kalendářní stáří</vt:lpstr>
      <vt:lpstr>Stárnutí jako etapa života</vt:lpstr>
      <vt:lpstr>Přístupy k problematice stáří a stárnutí</vt:lpstr>
      <vt:lpstr>Pozitivní přístup, úsměv a nadhled…. 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279</cp:revision>
  <dcterms:created xsi:type="dcterms:W3CDTF">2016-09-20T10:01:00Z</dcterms:created>
  <dcterms:modified xsi:type="dcterms:W3CDTF">2024-02-25T18:27:05Z</dcterms:modified>
</cp:coreProperties>
</file>