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7" r:id="rId2"/>
    <p:sldId id="333" r:id="rId3"/>
    <p:sldId id="334" r:id="rId4"/>
    <p:sldId id="32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14.03.2024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8736" y="219625"/>
            <a:ext cx="9277096" cy="11887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Pohybová aktivita seniorů doporučení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4756" y="1620044"/>
            <a:ext cx="10699044" cy="4972667"/>
          </a:xfrm>
        </p:spPr>
        <p:txBody>
          <a:bodyPr>
            <a:noAutofit/>
          </a:bodyPr>
          <a:lstStyle/>
          <a:p>
            <a:r>
              <a:rPr lang="cs-CZ" sz="2000" dirty="0"/>
              <a:t>Světová zdravotnická organizace (WHO) doporučuje </a:t>
            </a:r>
            <a:r>
              <a:rPr lang="cs-CZ" sz="2000" dirty="0" smtClean="0"/>
              <a:t>osobám ve </a:t>
            </a:r>
            <a:r>
              <a:rPr lang="cs-CZ" sz="2000" dirty="0"/>
              <a:t>věku 65 let a výše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150 minut fyzické aktivity ve střední intenzitě za týden</a:t>
            </a:r>
          </a:p>
          <a:p>
            <a:pPr marL="0" indent="0">
              <a:buNone/>
            </a:pPr>
            <a:r>
              <a:rPr lang="cs-CZ" sz="2000" dirty="0"/>
              <a:t>n</a:t>
            </a:r>
            <a:r>
              <a:rPr lang="cs-CZ" sz="2000" dirty="0" smtClean="0"/>
              <a:t>ebo  	</a:t>
            </a:r>
            <a:r>
              <a:rPr lang="cs-CZ" sz="2000" dirty="0"/>
              <a:t>minimálně 75 minut pohybové aktivity s </a:t>
            </a:r>
            <a:r>
              <a:rPr lang="cs-CZ" sz="2000" dirty="0" smtClean="0"/>
              <a:t>vysokou </a:t>
            </a:r>
            <a:r>
              <a:rPr lang="cs-CZ" sz="2000" dirty="0"/>
              <a:t>intenzitou </a:t>
            </a:r>
            <a:r>
              <a:rPr lang="cs-CZ" sz="2000" dirty="0" smtClean="0"/>
              <a:t>za týden</a:t>
            </a:r>
          </a:p>
          <a:p>
            <a:pPr marL="0" indent="0">
              <a:buNone/>
            </a:pPr>
            <a:r>
              <a:rPr lang="cs-CZ" sz="2000" dirty="0" smtClean="0"/>
              <a:t>nebo </a:t>
            </a:r>
            <a:r>
              <a:rPr lang="cs-CZ" sz="2000" dirty="0"/>
              <a:t>	ekvivalentní kombinaci aktivity se střední a </a:t>
            </a:r>
            <a:r>
              <a:rPr lang="cs-CZ" sz="2000" dirty="0" smtClean="0"/>
              <a:t>vysokou intenzitou</a:t>
            </a:r>
            <a:r>
              <a:rPr lang="cs-CZ" sz="2000" dirty="0"/>
              <a:t> </a:t>
            </a:r>
            <a:r>
              <a:rPr lang="cs-CZ" sz="2000" dirty="0" smtClean="0"/>
              <a:t>za týden.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Každá aktivita, aby byla zdraví prospěšná, by měla být prováděna v </a:t>
            </a:r>
            <a:r>
              <a:rPr lang="cs-CZ" sz="2000" dirty="0"/>
              <a:t>trvání alespoň 10 minut </a:t>
            </a:r>
            <a:r>
              <a:rPr lang="cs-CZ" sz="2000" dirty="0" smtClean="0"/>
              <a:t> v kuse.  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r>
              <a:rPr lang="cs-CZ" sz="2000" dirty="0" smtClean="0"/>
              <a:t>Pokud </a:t>
            </a:r>
            <a:r>
              <a:rPr lang="cs-CZ" sz="2000" dirty="0"/>
              <a:t>jde o další zdravotní přínosy, </a:t>
            </a:r>
            <a:r>
              <a:rPr lang="cs-CZ" sz="2000" dirty="0" smtClean="0"/>
              <a:t>měla </a:t>
            </a:r>
            <a:r>
              <a:rPr lang="cs-CZ" sz="2000" dirty="0"/>
              <a:t>by </a:t>
            </a:r>
            <a:r>
              <a:rPr lang="cs-CZ" sz="2000" dirty="0" smtClean="0"/>
              <a:t>se fyzická aktivita </a:t>
            </a:r>
            <a:r>
              <a:rPr lang="cs-CZ" sz="2000" dirty="0"/>
              <a:t>se střední intenzitou zvýšit na 300 minut týdně nebo ekvivalentně.</a:t>
            </a:r>
          </a:p>
          <a:p>
            <a:r>
              <a:rPr lang="cs-CZ" sz="2000" dirty="0" smtClean="0"/>
              <a:t>Osoby </a:t>
            </a:r>
            <a:r>
              <a:rPr lang="cs-CZ" sz="2000" dirty="0"/>
              <a:t>se špatnou pohyblivostí by měly provádět fyzickou </a:t>
            </a:r>
            <a:r>
              <a:rPr lang="cs-CZ" sz="2000" dirty="0" smtClean="0"/>
              <a:t>aktivitu pro zlepšení rovnováhy </a:t>
            </a:r>
            <a:r>
              <a:rPr lang="cs-CZ" sz="2000" dirty="0"/>
              <a:t>a </a:t>
            </a:r>
            <a:r>
              <a:rPr lang="cs-CZ" sz="2000" dirty="0" smtClean="0"/>
              <a:t>prevenci pádů, 3 a více </a:t>
            </a:r>
            <a:r>
              <a:rPr lang="cs-CZ" sz="2000" dirty="0"/>
              <a:t>dní v týdnu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Zvláštní </a:t>
            </a:r>
            <a:r>
              <a:rPr lang="cs-CZ" sz="2000" dirty="0"/>
              <a:t>důležitost </a:t>
            </a:r>
            <a:r>
              <a:rPr lang="cs-CZ" sz="2000" dirty="0" smtClean="0"/>
              <a:t>by se měla věnovat silovému </a:t>
            </a:r>
            <a:r>
              <a:rPr lang="cs-CZ" sz="2000" dirty="0"/>
              <a:t>tréninku </a:t>
            </a:r>
            <a:r>
              <a:rPr lang="cs-CZ" sz="2000" dirty="0" smtClean="0"/>
              <a:t>prováděnému </a:t>
            </a:r>
            <a:r>
              <a:rPr lang="cs-CZ" sz="2000" dirty="0"/>
              <a:t>2 nebo více dní v týdnu a zahrnující </a:t>
            </a:r>
            <a:r>
              <a:rPr lang="cs-CZ" sz="2000" dirty="0" smtClean="0"/>
              <a:t>posílení hlavních svalových skupin.</a:t>
            </a:r>
            <a:endParaRPr lang="cs-CZ" sz="2000" dirty="0"/>
          </a:p>
        </p:txBody>
      </p:sp>
      <p:pic>
        <p:nvPicPr>
          <p:cNvPr id="2050" name="Picture 2" descr="C:\Users\roman\Desktop\cvičení s míč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00616" y="1700784"/>
            <a:ext cx="2432304" cy="18013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7253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04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/>
              <a:t/>
            </a:r>
            <a:br>
              <a:rPr lang="cs-CZ" sz="3600" b="1" u="sng" dirty="0" smtClean="0"/>
            </a:br>
            <a:r>
              <a:rPr lang="cs-CZ" sz="3600" dirty="0" smtClean="0">
                <a:solidFill>
                  <a:srgbClr val="FF0000"/>
                </a:solidFill>
              </a:rPr>
              <a:t>Zásady při tvorbě a realizaci PIP</a:t>
            </a:r>
            <a:br>
              <a:rPr lang="cs-CZ" sz="3600" dirty="0" smtClean="0">
                <a:solidFill>
                  <a:srgbClr val="FF0000"/>
                </a:solidFill>
              </a:rPr>
            </a:br>
            <a:endParaRPr lang="cs-CZ" sz="3600" i="1" dirty="0" smtClean="0">
              <a:solidFill>
                <a:srgbClr val="FF0000"/>
              </a:solidFill>
            </a:endParaRP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609600" y="1000664"/>
            <a:ext cx="10972800" cy="5125499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endParaRPr lang="cs-CZ" sz="2000" b="1" u="sng" dirty="0" smtClean="0"/>
          </a:p>
          <a:p>
            <a:pPr marL="609600" indent="-609600">
              <a:buFontTx/>
              <a:buAutoNum type="arabicPeriod"/>
            </a:pPr>
            <a:r>
              <a:rPr lang="cs-CZ" sz="2000" b="1" i="1" dirty="0" smtClean="0">
                <a:solidFill>
                  <a:srgbClr val="00B0F0"/>
                </a:solidFill>
              </a:rPr>
              <a:t>Respektovat </a:t>
            </a:r>
            <a:r>
              <a:rPr lang="cs-CZ" sz="2000" b="1" i="1" dirty="0" err="1" smtClean="0">
                <a:solidFill>
                  <a:srgbClr val="00B0F0"/>
                </a:solidFill>
              </a:rPr>
              <a:t>morfofunkční</a:t>
            </a:r>
            <a:r>
              <a:rPr lang="cs-CZ" sz="2000" b="1" i="1" dirty="0" smtClean="0">
                <a:solidFill>
                  <a:srgbClr val="00B0F0"/>
                </a:solidFill>
              </a:rPr>
              <a:t> involuční změny </a:t>
            </a:r>
            <a:r>
              <a:rPr lang="cs-CZ" sz="2000" dirty="0" smtClean="0"/>
              <a:t>(pokles funkční kapacity tělesných systémů, adaptability, rychlejší únavnost, delší čas k regeneraci).</a:t>
            </a:r>
          </a:p>
          <a:p>
            <a:pPr marL="609600" indent="-609600">
              <a:buFontTx/>
              <a:buAutoNum type="arabicPeriod"/>
            </a:pPr>
            <a:r>
              <a:rPr lang="cs-CZ" sz="2000" b="1" i="1" dirty="0" smtClean="0">
                <a:solidFill>
                  <a:srgbClr val="00B0F0"/>
                </a:solidFill>
              </a:rPr>
              <a:t>Respektovat zdravotní stav </a:t>
            </a:r>
            <a:r>
              <a:rPr lang="cs-CZ" sz="2000" dirty="0" smtClean="0"/>
              <a:t>seniora, medikace, monitorování HF a TK.</a:t>
            </a:r>
          </a:p>
          <a:p>
            <a:pPr marL="609600" indent="-609600">
              <a:buFontTx/>
              <a:buAutoNum type="arabicPeriod"/>
            </a:pPr>
            <a:r>
              <a:rPr lang="cs-CZ" sz="2000" b="1" i="1" dirty="0" smtClean="0">
                <a:solidFill>
                  <a:srgbClr val="00B0F0"/>
                </a:solidFill>
              </a:rPr>
              <a:t>Intenzitu zátěže </a:t>
            </a:r>
            <a:r>
              <a:rPr lang="cs-CZ" sz="2000" dirty="0" smtClean="0"/>
              <a:t>volit na základě </a:t>
            </a:r>
            <a:r>
              <a:rPr lang="cs-CZ" sz="2000" dirty="0" err="1" smtClean="0"/>
              <a:t>Spiroergonomického</a:t>
            </a:r>
            <a:r>
              <a:rPr lang="cs-CZ" sz="2000" dirty="0" smtClean="0"/>
              <a:t> vyšetření lékařem.</a:t>
            </a:r>
          </a:p>
          <a:p>
            <a:pPr marL="609600" indent="-609600">
              <a:buFontTx/>
              <a:buAutoNum type="arabicPeriod"/>
            </a:pPr>
            <a:r>
              <a:rPr lang="cs-CZ" sz="2000" b="1" i="1" dirty="0" smtClean="0">
                <a:solidFill>
                  <a:srgbClr val="00B0F0"/>
                </a:solidFill>
              </a:rPr>
              <a:t>Respektovat věk, úroveň tělesné výkonnosti, zájem o PA </a:t>
            </a:r>
            <a:r>
              <a:rPr lang="cs-CZ" sz="2000" b="1" i="1" dirty="0" smtClean="0"/>
              <a:t>(emoce, motivace).</a:t>
            </a:r>
          </a:p>
          <a:p>
            <a:pPr marL="609600" indent="-609600">
              <a:buFontTx/>
              <a:buAutoNum type="arabicPeriod"/>
            </a:pPr>
            <a:r>
              <a:rPr lang="cs-CZ" sz="2000" b="1" i="1" dirty="0" smtClean="0">
                <a:solidFill>
                  <a:srgbClr val="00B0F0"/>
                </a:solidFill>
              </a:rPr>
              <a:t>Obsah cvičebního programu zaměřit k danému cíli </a:t>
            </a:r>
            <a:r>
              <a:rPr lang="cs-CZ" sz="2000" b="1" i="1" dirty="0" smtClean="0"/>
              <a:t>(zdravý, ADL, nezpůsobilý).</a:t>
            </a:r>
          </a:p>
          <a:p>
            <a:pPr marL="609600" indent="-609600">
              <a:buNone/>
            </a:pPr>
            <a:endParaRPr lang="cs-CZ" sz="2000" dirty="0" smtClean="0"/>
          </a:p>
          <a:p>
            <a:pPr eaLnBrk="1" hangingPunct="1">
              <a:buFont typeface="Wingdings" pitchFamily="2" charset="2"/>
              <a:buChar char="ü"/>
            </a:pPr>
            <a:r>
              <a:rPr lang="cs-CZ" sz="2000" dirty="0" smtClean="0"/>
              <a:t>Monitorovat HF na začátku, v průběhu a na konci pohybové intervence (</a:t>
            </a:r>
            <a:r>
              <a:rPr lang="cs-CZ" sz="2000" dirty="0" err="1" smtClean="0"/>
              <a:t>sporttester</a:t>
            </a:r>
            <a:r>
              <a:rPr lang="cs-CZ" sz="2000" dirty="0" smtClean="0"/>
              <a:t>)</a:t>
            </a:r>
          </a:p>
          <a:p>
            <a:pPr eaLnBrk="1" hangingPunct="1">
              <a:buFontTx/>
              <a:buNone/>
            </a:pPr>
            <a:endParaRPr lang="cs-CZ" sz="240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4257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sz="3600" b="1" i="1" dirty="0" smtClean="0">
                <a:solidFill>
                  <a:srgbClr val="00B0F0"/>
                </a:solidFill>
              </a:rPr>
              <a:t>Zásady při pohybovém zatěžování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68083"/>
            <a:ext cx="10515600" cy="490888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Seznámit jedince s metodikou a technikou provádění PA.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Srozumitelně se vyjadřovat, hovořit pomalu a nahlas, po řádném seznámení se s cvičením dané cviky správně a názorně předvést.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Dodržovat didaktické zásady – od nejjednodušších poloh a cviků s postupným přechodem do vyšších pozic.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Důsledná postupnost zatížení.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 Preferovat jednodušší cviky bez velkých nároků na koordinaci.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Neprovádět cviky se zadržováním dechu,  cvičení koordinovat s dýcháním.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Na závěr cvičební jednotky zařadit vždy cvičení relaxační (ne dlouhé).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000" dirty="0" smtClean="0"/>
              <a:t>Vytvářet přátelskou atmosféru.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3947"/>
          </a:xfrm>
        </p:spPr>
        <p:txBody>
          <a:bodyPr>
            <a:normAutofit/>
          </a:bodyPr>
          <a:lstStyle/>
          <a:p>
            <a:r>
              <a:rPr lang="cs-CZ" sz="3600" b="1" i="1" dirty="0" smtClean="0"/>
              <a:t>Optimální PA z hlediska kognitivních funkcí</a:t>
            </a:r>
            <a:endParaRPr lang="cs-CZ" sz="3600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0060"/>
            <a:ext cx="10515600" cy="5046903"/>
          </a:xfrm>
        </p:spPr>
        <p:txBody>
          <a:bodyPr>
            <a:noAutofit/>
          </a:bodyPr>
          <a:lstStyle/>
          <a:p>
            <a:r>
              <a:rPr lang="cs-CZ" sz="2000" dirty="0" smtClean="0"/>
              <a:t>Faktory ovlivňujíc </a:t>
            </a:r>
            <a:r>
              <a:rPr lang="cs-CZ" sz="2000" dirty="0" err="1" smtClean="0"/>
              <a:t>benefit</a:t>
            </a:r>
            <a:r>
              <a:rPr lang="cs-CZ" sz="2000" dirty="0" smtClean="0"/>
              <a:t> PA – genetické predispozice, četnost PA, velikost a typ pohybové zátěže</a:t>
            </a:r>
          </a:p>
          <a:p>
            <a:pPr>
              <a:buNone/>
            </a:pPr>
            <a:r>
              <a:rPr lang="cs-CZ" sz="2000" dirty="0" smtClean="0"/>
              <a:t>Dle zahraničních i našich výzkumů – efekt PA:</a:t>
            </a:r>
          </a:p>
          <a:p>
            <a:r>
              <a:rPr lang="cs-CZ" sz="2000" dirty="0" smtClean="0"/>
              <a:t>PA nejméně </a:t>
            </a:r>
            <a:r>
              <a:rPr lang="cs-CZ" sz="2000" b="1" dirty="0" smtClean="0"/>
              <a:t>2-3x týdně </a:t>
            </a:r>
            <a:r>
              <a:rPr lang="cs-CZ" sz="2000" dirty="0" smtClean="0"/>
              <a:t>nad 20 min. po dobu min. 6 měsíců</a:t>
            </a:r>
          </a:p>
          <a:p>
            <a:r>
              <a:rPr lang="cs-CZ" sz="2000" b="1" dirty="0" smtClean="0"/>
              <a:t>Střední intenzita zátěže </a:t>
            </a:r>
            <a:r>
              <a:rPr lang="cs-CZ" sz="2000" dirty="0" smtClean="0"/>
              <a:t>zlepšuje, ale dlouhodobá intenzivní tělesná zátěž snižuje úroveň </a:t>
            </a:r>
            <a:r>
              <a:rPr lang="cs-CZ" sz="2000" dirty="0" err="1" smtClean="0"/>
              <a:t>kognitiv</a:t>
            </a:r>
            <a:r>
              <a:rPr lang="cs-CZ" sz="2000" dirty="0" smtClean="0"/>
              <a:t>. funkcí. Doporučuje se </a:t>
            </a:r>
            <a:r>
              <a:rPr lang="cs-CZ" sz="2000" b="1" dirty="0" smtClean="0"/>
              <a:t>40-60 % max. spotřeby kyslíku</a:t>
            </a:r>
            <a:r>
              <a:rPr lang="cs-CZ" sz="2000" dirty="0" smtClean="0"/>
              <a:t>, subjektivní hodnocení zátěže na úrovni </a:t>
            </a:r>
            <a:r>
              <a:rPr lang="cs-CZ" sz="2000" b="1" dirty="0" smtClean="0"/>
              <a:t>13 dle </a:t>
            </a:r>
            <a:r>
              <a:rPr lang="cs-CZ" sz="2000" b="1" dirty="0" err="1" smtClean="0"/>
              <a:t>Borgovy</a:t>
            </a:r>
            <a:r>
              <a:rPr lang="cs-CZ" sz="2000" b="1" dirty="0" smtClean="0"/>
              <a:t> škály.</a:t>
            </a:r>
          </a:p>
          <a:p>
            <a:r>
              <a:rPr lang="cs-CZ" sz="2000" dirty="0" smtClean="0"/>
              <a:t>Kombinace AE a </a:t>
            </a:r>
            <a:r>
              <a:rPr lang="cs-CZ" sz="2000" dirty="0" err="1" smtClean="0"/>
              <a:t>neAE</a:t>
            </a:r>
            <a:r>
              <a:rPr lang="cs-CZ" sz="2000" dirty="0" smtClean="0"/>
              <a:t> cvičení 2x týdně po dobu 60min.</a:t>
            </a:r>
          </a:p>
          <a:p>
            <a:r>
              <a:rPr lang="cs-CZ" sz="2000" dirty="0" smtClean="0"/>
              <a:t>Respektovat osobní preference PA</a:t>
            </a:r>
          </a:p>
          <a:p>
            <a:r>
              <a:rPr lang="cs-CZ" sz="2000" dirty="0" smtClean="0"/>
              <a:t>Kombinovat PA tak, abychom podpořili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Zdatnost (zvládat ADL, rekreační PA, rychlá obnova funkčního stavu po nemoci)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Svalovou sílu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Flexibilitu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Vzpřímené uvolněné DT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000" dirty="0" smtClean="0"/>
              <a:t>Vnímání, </a:t>
            </a:r>
            <a:r>
              <a:rPr lang="cs-CZ" sz="2000" dirty="0" err="1" smtClean="0"/>
              <a:t>sebeuvědomování</a:t>
            </a:r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321</Words>
  <Application>Microsoft Office PowerPoint</Application>
  <PresentationFormat>Vlastní</PresentationFormat>
  <Paragraphs>42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Office</vt:lpstr>
      <vt:lpstr>Pohybová aktivita seniorů doporučení</vt:lpstr>
      <vt:lpstr> Zásady při tvorbě a realizaci PIP </vt:lpstr>
      <vt:lpstr>Zásady při pohybovém zatěžování</vt:lpstr>
      <vt:lpstr>Optimální PA z hlediska kognitivních funkcí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281</cp:revision>
  <dcterms:created xsi:type="dcterms:W3CDTF">2016-09-20T10:01:00Z</dcterms:created>
  <dcterms:modified xsi:type="dcterms:W3CDTF">2024-03-14T09:30:39Z</dcterms:modified>
</cp:coreProperties>
</file>