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317" r:id="rId2"/>
    <p:sldId id="333" r:id="rId3"/>
    <p:sldId id="334" r:id="rId4"/>
    <p:sldId id="329" r:id="rId5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-629" y="-77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8A6101-74AA-496D-A9BA-82921BD974F9}" type="datetimeFigureOut">
              <a:rPr lang="cs-CZ" smtClean="0"/>
              <a:pPr/>
              <a:t>14.03.2024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BD7276-0684-413A-80E5-67A7D2A95C08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6F557-40A9-496D-AE65-44C93332698A}" type="datetimeFigureOut">
              <a:rPr lang="cs-CZ" smtClean="0"/>
              <a:pPr/>
              <a:t>14.03.2024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1A2EA-7F01-4F3D-98BE-8CF42A7A1A7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5212684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6F557-40A9-496D-AE65-44C93332698A}" type="datetimeFigureOut">
              <a:rPr lang="cs-CZ" smtClean="0"/>
              <a:pPr/>
              <a:t>14.03.2024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1A2EA-7F01-4F3D-98BE-8CF42A7A1A7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6436496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6F557-40A9-496D-AE65-44C93332698A}" type="datetimeFigureOut">
              <a:rPr lang="cs-CZ" smtClean="0"/>
              <a:pPr/>
              <a:t>14.03.2024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1A2EA-7F01-4F3D-98BE-8CF42A7A1A7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9657693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6F557-40A9-496D-AE65-44C93332698A}" type="datetimeFigureOut">
              <a:rPr lang="cs-CZ" smtClean="0"/>
              <a:pPr/>
              <a:t>14.03.2024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1A2EA-7F01-4F3D-98BE-8CF42A7A1A7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3124239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6F557-40A9-496D-AE65-44C93332698A}" type="datetimeFigureOut">
              <a:rPr lang="cs-CZ" smtClean="0"/>
              <a:pPr/>
              <a:t>14.03.2024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1A2EA-7F01-4F3D-98BE-8CF42A7A1A7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5782310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6F557-40A9-496D-AE65-44C93332698A}" type="datetimeFigureOut">
              <a:rPr lang="cs-CZ" smtClean="0"/>
              <a:pPr/>
              <a:t>14.03.2024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1A2EA-7F01-4F3D-98BE-8CF42A7A1A7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1054427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6F557-40A9-496D-AE65-44C93332698A}" type="datetimeFigureOut">
              <a:rPr lang="cs-CZ" smtClean="0"/>
              <a:pPr/>
              <a:t>14.03.2024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1A2EA-7F01-4F3D-98BE-8CF42A7A1A7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273758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6F557-40A9-496D-AE65-44C93332698A}" type="datetimeFigureOut">
              <a:rPr lang="cs-CZ" smtClean="0"/>
              <a:pPr/>
              <a:t>14.03.2024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1A2EA-7F01-4F3D-98BE-8CF42A7A1A7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6812408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6F557-40A9-496D-AE65-44C93332698A}" type="datetimeFigureOut">
              <a:rPr lang="cs-CZ" smtClean="0"/>
              <a:pPr/>
              <a:t>14.03.2024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1A2EA-7F01-4F3D-98BE-8CF42A7A1A7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5754718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6F557-40A9-496D-AE65-44C93332698A}" type="datetimeFigureOut">
              <a:rPr lang="cs-CZ" smtClean="0"/>
              <a:pPr/>
              <a:t>14.03.2024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1A2EA-7F01-4F3D-98BE-8CF42A7A1A7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9565425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6F557-40A9-496D-AE65-44C93332698A}" type="datetimeFigureOut">
              <a:rPr lang="cs-CZ" smtClean="0"/>
              <a:pPr/>
              <a:t>14.03.2024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1A2EA-7F01-4F3D-98BE-8CF42A7A1A7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4184694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66F557-40A9-496D-AE65-44C93332698A}" type="datetimeFigureOut">
              <a:rPr lang="cs-CZ" smtClean="0"/>
              <a:pPr/>
              <a:t>14.03.2024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81A2EA-7F01-4F3D-98BE-8CF42A7A1A7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8218256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08736" y="219625"/>
            <a:ext cx="9277096" cy="1188720"/>
          </a:xfrm>
        </p:spPr>
        <p:txBody>
          <a:bodyPr>
            <a:normAutofit/>
          </a:bodyPr>
          <a:lstStyle/>
          <a:p>
            <a:pPr algn="ctr"/>
            <a:r>
              <a:rPr lang="cs-CZ" dirty="0" smtClean="0">
                <a:solidFill>
                  <a:srgbClr val="00B0F0"/>
                </a:solidFill>
              </a:rPr>
              <a:t>Pohybová aktivita seniorů doporučení</a:t>
            </a:r>
            <a:endParaRPr lang="cs-CZ" dirty="0">
              <a:solidFill>
                <a:srgbClr val="00B0F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54756" y="1620044"/>
            <a:ext cx="10699044" cy="4972667"/>
          </a:xfrm>
        </p:spPr>
        <p:txBody>
          <a:bodyPr>
            <a:noAutofit/>
          </a:bodyPr>
          <a:lstStyle/>
          <a:p>
            <a:r>
              <a:rPr lang="cs-CZ" sz="2000" dirty="0"/>
              <a:t>Světová zdravotnická organizace (WHO) doporučuje </a:t>
            </a:r>
            <a:r>
              <a:rPr lang="cs-CZ" sz="2000" dirty="0" smtClean="0"/>
              <a:t>osobám ve </a:t>
            </a:r>
            <a:r>
              <a:rPr lang="cs-CZ" sz="2000" dirty="0"/>
              <a:t>věku 65 let a výše</a:t>
            </a:r>
          </a:p>
          <a:p>
            <a:pPr marL="0" indent="0">
              <a:buNone/>
            </a:pPr>
            <a:r>
              <a:rPr lang="cs-CZ" sz="2000" dirty="0"/>
              <a:t>	</a:t>
            </a:r>
            <a:r>
              <a:rPr lang="cs-CZ" sz="2000" dirty="0" smtClean="0"/>
              <a:t>150 minut fyzické aktivity ve střední intenzitě za týden</a:t>
            </a:r>
          </a:p>
          <a:p>
            <a:pPr marL="0" indent="0">
              <a:buNone/>
            </a:pPr>
            <a:r>
              <a:rPr lang="cs-CZ" sz="2000" dirty="0"/>
              <a:t>n</a:t>
            </a:r>
            <a:r>
              <a:rPr lang="cs-CZ" sz="2000" dirty="0" smtClean="0"/>
              <a:t>ebo  	</a:t>
            </a:r>
            <a:r>
              <a:rPr lang="cs-CZ" sz="2000" dirty="0"/>
              <a:t>minimálně 75 minut pohybové aktivity s </a:t>
            </a:r>
            <a:r>
              <a:rPr lang="cs-CZ" sz="2000" dirty="0" smtClean="0"/>
              <a:t>vysokou </a:t>
            </a:r>
            <a:r>
              <a:rPr lang="cs-CZ" sz="2000" dirty="0"/>
              <a:t>intenzitou </a:t>
            </a:r>
            <a:r>
              <a:rPr lang="cs-CZ" sz="2000" dirty="0" smtClean="0"/>
              <a:t>za týden</a:t>
            </a:r>
          </a:p>
          <a:p>
            <a:pPr marL="0" indent="0">
              <a:buNone/>
            </a:pPr>
            <a:r>
              <a:rPr lang="cs-CZ" sz="2000" dirty="0" smtClean="0"/>
              <a:t>nebo </a:t>
            </a:r>
            <a:r>
              <a:rPr lang="cs-CZ" sz="2000" dirty="0"/>
              <a:t>	ekvivalentní kombinaci aktivity se střední a </a:t>
            </a:r>
            <a:r>
              <a:rPr lang="cs-CZ" sz="2000" dirty="0" smtClean="0"/>
              <a:t>vysokou intenzitou</a:t>
            </a:r>
            <a:r>
              <a:rPr lang="cs-CZ" sz="2000" dirty="0"/>
              <a:t> </a:t>
            </a:r>
            <a:r>
              <a:rPr lang="cs-CZ" sz="2000" dirty="0" smtClean="0"/>
              <a:t>za týden.</a:t>
            </a:r>
          </a:p>
          <a:p>
            <a:pPr marL="0" indent="0">
              <a:buNone/>
            </a:pPr>
            <a:endParaRPr lang="cs-CZ" sz="2000" dirty="0" smtClean="0"/>
          </a:p>
          <a:p>
            <a:pPr marL="0" indent="0">
              <a:buNone/>
            </a:pPr>
            <a:r>
              <a:rPr lang="cs-CZ" sz="2000" dirty="0" smtClean="0"/>
              <a:t>Každá aktivita, aby byla zdraví prospěšná, by měla být prováděna v </a:t>
            </a:r>
            <a:r>
              <a:rPr lang="cs-CZ" sz="2000" dirty="0"/>
              <a:t>trvání alespoň 10 minut </a:t>
            </a:r>
            <a:r>
              <a:rPr lang="cs-CZ" sz="2000" dirty="0" smtClean="0"/>
              <a:t> v kuse.  </a:t>
            </a:r>
            <a:endParaRPr lang="cs-CZ" sz="2000" dirty="0"/>
          </a:p>
          <a:p>
            <a:pPr marL="0" indent="0">
              <a:buNone/>
            </a:pPr>
            <a:endParaRPr lang="cs-CZ" sz="2000" dirty="0" smtClean="0"/>
          </a:p>
          <a:p>
            <a:r>
              <a:rPr lang="cs-CZ" sz="2000" dirty="0" smtClean="0"/>
              <a:t>Pokud </a:t>
            </a:r>
            <a:r>
              <a:rPr lang="cs-CZ" sz="2000" dirty="0"/>
              <a:t>jde o další zdravotní přínosy, </a:t>
            </a:r>
            <a:r>
              <a:rPr lang="cs-CZ" sz="2000" dirty="0" smtClean="0"/>
              <a:t>měla </a:t>
            </a:r>
            <a:r>
              <a:rPr lang="cs-CZ" sz="2000" dirty="0"/>
              <a:t>by </a:t>
            </a:r>
            <a:r>
              <a:rPr lang="cs-CZ" sz="2000" dirty="0" smtClean="0"/>
              <a:t>se fyzická aktivita </a:t>
            </a:r>
            <a:r>
              <a:rPr lang="cs-CZ" sz="2000" dirty="0"/>
              <a:t>se střední intenzitou zvýšit na 300 minut týdně nebo ekvivalentně.</a:t>
            </a:r>
          </a:p>
          <a:p>
            <a:r>
              <a:rPr lang="cs-CZ" sz="2000" dirty="0" smtClean="0"/>
              <a:t>Osoby </a:t>
            </a:r>
            <a:r>
              <a:rPr lang="cs-CZ" sz="2000" dirty="0"/>
              <a:t>se špatnou pohyblivostí by měly provádět fyzickou </a:t>
            </a:r>
            <a:r>
              <a:rPr lang="cs-CZ" sz="2000" dirty="0" smtClean="0"/>
              <a:t>aktivitu pro zlepšení rovnováhy </a:t>
            </a:r>
            <a:r>
              <a:rPr lang="cs-CZ" sz="2000" dirty="0"/>
              <a:t>a </a:t>
            </a:r>
            <a:r>
              <a:rPr lang="cs-CZ" sz="2000" dirty="0" smtClean="0"/>
              <a:t>prevenci pádů, 3 a více </a:t>
            </a:r>
            <a:r>
              <a:rPr lang="cs-CZ" sz="2000" dirty="0"/>
              <a:t>dní v týdnu</a:t>
            </a:r>
            <a:r>
              <a:rPr lang="cs-CZ" sz="2000" dirty="0" smtClean="0"/>
              <a:t>.</a:t>
            </a:r>
          </a:p>
          <a:p>
            <a:r>
              <a:rPr lang="cs-CZ" sz="2000" dirty="0" smtClean="0"/>
              <a:t>Zvláštní </a:t>
            </a:r>
            <a:r>
              <a:rPr lang="cs-CZ" sz="2000" dirty="0"/>
              <a:t>důležitost </a:t>
            </a:r>
            <a:r>
              <a:rPr lang="cs-CZ" sz="2000" dirty="0" smtClean="0"/>
              <a:t>by se měla věnovat silovému </a:t>
            </a:r>
            <a:r>
              <a:rPr lang="cs-CZ" sz="2000" dirty="0"/>
              <a:t>tréninku </a:t>
            </a:r>
            <a:r>
              <a:rPr lang="cs-CZ" sz="2000" dirty="0" smtClean="0"/>
              <a:t>prováděnému </a:t>
            </a:r>
            <a:r>
              <a:rPr lang="cs-CZ" sz="2000" dirty="0"/>
              <a:t>2 nebo více dní v týdnu a zahrnující </a:t>
            </a:r>
            <a:r>
              <a:rPr lang="cs-CZ" sz="2000" dirty="0" smtClean="0"/>
              <a:t>posílení hlavních svalových skupin.</a:t>
            </a:r>
            <a:endParaRPr lang="cs-CZ" sz="2000" dirty="0"/>
          </a:p>
        </p:txBody>
      </p:sp>
      <p:pic>
        <p:nvPicPr>
          <p:cNvPr id="2050" name="Picture 2" descr="C:\Users\roman\Desktop\cvičení s míčem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500616" y="1700784"/>
            <a:ext cx="2432304" cy="180136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2472535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70045"/>
          </a:xfrm>
        </p:spPr>
        <p:txBody>
          <a:bodyPr>
            <a:normAutofit fontScale="90000"/>
          </a:bodyPr>
          <a:lstStyle/>
          <a:p>
            <a:pPr algn="ctr"/>
            <a:r>
              <a:rPr lang="cs-CZ" sz="3600" b="1" u="sng" dirty="0" smtClean="0"/>
              <a:t/>
            </a:r>
            <a:br>
              <a:rPr lang="cs-CZ" sz="3600" b="1" u="sng" dirty="0" smtClean="0"/>
            </a:br>
            <a:r>
              <a:rPr lang="cs-CZ" sz="3600" dirty="0" smtClean="0">
                <a:solidFill>
                  <a:srgbClr val="FF0000"/>
                </a:solidFill>
              </a:rPr>
              <a:t>Zásady při tvorbě a realizaci PIP</a:t>
            </a:r>
            <a:br>
              <a:rPr lang="cs-CZ" sz="3600" dirty="0" smtClean="0">
                <a:solidFill>
                  <a:srgbClr val="FF0000"/>
                </a:solidFill>
              </a:rPr>
            </a:br>
            <a:endParaRPr lang="cs-CZ" sz="3600" i="1" dirty="0" smtClean="0">
              <a:solidFill>
                <a:srgbClr val="FF0000"/>
              </a:solidFill>
            </a:endParaRPr>
          </a:p>
        </p:txBody>
      </p:sp>
      <p:sp>
        <p:nvSpPr>
          <p:cNvPr id="21507" name="Zástupný symbol pro obsah 2"/>
          <p:cNvSpPr>
            <a:spLocks noGrp="1"/>
          </p:cNvSpPr>
          <p:nvPr>
            <p:ph idx="1"/>
          </p:nvPr>
        </p:nvSpPr>
        <p:spPr>
          <a:xfrm>
            <a:off x="609600" y="1000664"/>
            <a:ext cx="10972800" cy="5125499"/>
          </a:xfrm>
        </p:spPr>
        <p:txBody>
          <a:bodyPr>
            <a:normAutofit/>
          </a:bodyPr>
          <a:lstStyle/>
          <a:p>
            <a:pPr eaLnBrk="1" hangingPunct="1">
              <a:buNone/>
            </a:pPr>
            <a:endParaRPr lang="cs-CZ" sz="2000" b="1" u="sng" dirty="0" smtClean="0"/>
          </a:p>
          <a:p>
            <a:pPr marL="609600" indent="-609600">
              <a:buFontTx/>
              <a:buAutoNum type="arabicPeriod"/>
            </a:pPr>
            <a:r>
              <a:rPr lang="cs-CZ" sz="2000" b="1" i="1" dirty="0" smtClean="0">
                <a:solidFill>
                  <a:srgbClr val="00B0F0"/>
                </a:solidFill>
              </a:rPr>
              <a:t>Respektovat </a:t>
            </a:r>
            <a:r>
              <a:rPr lang="cs-CZ" sz="2000" b="1" i="1" dirty="0" err="1" smtClean="0">
                <a:solidFill>
                  <a:srgbClr val="00B0F0"/>
                </a:solidFill>
              </a:rPr>
              <a:t>morfofunkční</a:t>
            </a:r>
            <a:r>
              <a:rPr lang="cs-CZ" sz="2000" b="1" i="1" dirty="0" smtClean="0">
                <a:solidFill>
                  <a:srgbClr val="00B0F0"/>
                </a:solidFill>
              </a:rPr>
              <a:t> involuční změny </a:t>
            </a:r>
            <a:r>
              <a:rPr lang="cs-CZ" sz="2000" dirty="0" smtClean="0"/>
              <a:t>(pokles funkční kapacity tělesných systémů, adaptability, rychlejší únavnost, delší čas k regeneraci).</a:t>
            </a:r>
          </a:p>
          <a:p>
            <a:pPr marL="609600" indent="-609600">
              <a:buFontTx/>
              <a:buAutoNum type="arabicPeriod"/>
            </a:pPr>
            <a:r>
              <a:rPr lang="cs-CZ" sz="2000" b="1" i="1" dirty="0" smtClean="0">
                <a:solidFill>
                  <a:srgbClr val="00B0F0"/>
                </a:solidFill>
              </a:rPr>
              <a:t>Respektovat zdravotní stav </a:t>
            </a:r>
            <a:r>
              <a:rPr lang="cs-CZ" sz="2000" dirty="0" smtClean="0"/>
              <a:t>seniora, medikace, monitorování HF a TK.</a:t>
            </a:r>
          </a:p>
          <a:p>
            <a:pPr marL="609600" indent="-609600">
              <a:buFontTx/>
              <a:buAutoNum type="arabicPeriod"/>
            </a:pPr>
            <a:r>
              <a:rPr lang="cs-CZ" sz="2000" b="1" i="1" dirty="0" smtClean="0">
                <a:solidFill>
                  <a:srgbClr val="00B0F0"/>
                </a:solidFill>
              </a:rPr>
              <a:t>Intenzitu zátěže </a:t>
            </a:r>
            <a:r>
              <a:rPr lang="cs-CZ" sz="2000" dirty="0" smtClean="0"/>
              <a:t>volit na základě </a:t>
            </a:r>
            <a:r>
              <a:rPr lang="cs-CZ" sz="2000" dirty="0" err="1" smtClean="0"/>
              <a:t>Spiroergonomického</a:t>
            </a:r>
            <a:r>
              <a:rPr lang="cs-CZ" sz="2000" dirty="0" smtClean="0"/>
              <a:t> vyšetření lékařem.</a:t>
            </a:r>
          </a:p>
          <a:p>
            <a:pPr marL="609600" indent="-609600">
              <a:buFontTx/>
              <a:buAutoNum type="arabicPeriod"/>
            </a:pPr>
            <a:r>
              <a:rPr lang="cs-CZ" sz="2000" b="1" i="1" dirty="0" smtClean="0">
                <a:solidFill>
                  <a:srgbClr val="00B0F0"/>
                </a:solidFill>
              </a:rPr>
              <a:t>Respektovat věk, úroveň tělesné výkonnosti, zájem o PA </a:t>
            </a:r>
            <a:r>
              <a:rPr lang="cs-CZ" sz="2000" b="1" i="1" dirty="0" smtClean="0"/>
              <a:t>(emoce, motivace).</a:t>
            </a:r>
          </a:p>
          <a:p>
            <a:pPr marL="609600" indent="-609600">
              <a:buFontTx/>
              <a:buAutoNum type="arabicPeriod"/>
            </a:pPr>
            <a:r>
              <a:rPr lang="cs-CZ" sz="2000" b="1" i="1" dirty="0" smtClean="0">
                <a:solidFill>
                  <a:srgbClr val="00B0F0"/>
                </a:solidFill>
              </a:rPr>
              <a:t>Obsah cvičebního programu zaměřit k danému cíli </a:t>
            </a:r>
            <a:r>
              <a:rPr lang="cs-CZ" sz="2000" b="1" i="1" dirty="0" smtClean="0"/>
              <a:t>(zdravý, ADL, nezpůsobilý).</a:t>
            </a:r>
          </a:p>
          <a:p>
            <a:pPr marL="609600" indent="-609600">
              <a:buNone/>
            </a:pPr>
            <a:endParaRPr lang="cs-CZ" sz="2000" dirty="0" smtClean="0"/>
          </a:p>
          <a:p>
            <a:pPr eaLnBrk="1" hangingPunct="1">
              <a:buFont typeface="Wingdings" pitchFamily="2" charset="2"/>
              <a:buChar char="ü"/>
            </a:pPr>
            <a:r>
              <a:rPr lang="cs-CZ" sz="2000" dirty="0" smtClean="0"/>
              <a:t>Monitorovat HF na začátku, v průběhu a na konci pohybové intervence (</a:t>
            </a:r>
            <a:r>
              <a:rPr lang="cs-CZ" sz="2000" dirty="0" err="1" smtClean="0"/>
              <a:t>sporttester</a:t>
            </a:r>
            <a:r>
              <a:rPr lang="cs-CZ" sz="2000" dirty="0" smtClean="0"/>
              <a:t>)</a:t>
            </a:r>
          </a:p>
          <a:p>
            <a:pPr eaLnBrk="1" hangingPunct="1">
              <a:buFontTx/>
              <a:buNone/>
            </a:pPr>
            <a:endParaRPr lang="cs-CZ" sz="2400" dirty="0" smtClean="0"/>
          </a:p>
          <a:p>
            <a:pPr eaLnBrk="1" hangingPunct="1"/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365125"/>
            <a:ext cx="10515600" cy="842573"/>
          </a:xfrm>
        </p:spPr>
        <p:txBody>
          <a:bodyPr>
            <a:normAutofit/>
          </a:bodyPr>
          <a:lstStyle/>
          <a:p>
            <a:pPr algn="ctr" eaLnBrk="1" hangingPunct="1"/>
            <a:r>
              <a:rPr lang="cs-CZ" sz="3600" b="1" i="1" dirty="0" smtClean="0">
                <a:solidFill>
                  <a:srgbClr val="00B0F0"/>
                </a:solidFill>
              </a:rPr>
              <a:t>Zásady při pohybovém zatěžování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268083"/>
            <a:ext cx="10515600" cy="4908880"/>
          </a:xfrm>
        </p:spPr>
        <p:txBody>
          <a:bodyPr/>
          <a:lstStyle/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cs-CZ" sz="2000" dirty="0" smtClean="0"/>
              <a:t>Seznámit jedince s metodikou a technikou provádění PA.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cs-CZ" sz="2000" dirty="0" smtClean="0"/>
              <a:t>Srozumitelně se vyjadřovat, hovořit pomalu a nahlas, po řádném seznámení se s cvičením dané cviky správně a názorně předvést.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cs-CZ" sz="2000" dirty="0" smtClean="0"/>
              <a:t>Dodržovat didaktické zásady – od nejjednodušších poloh a cviků s postupným přechodem do vyšších pozic.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cs-CZ" sz="2000" dirty="0" smtClean="0"/>
              <a:t>Důsledná postupnost zatížení.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cs-CZ" sz="2000" dirty="0" smtClean="0"/>
              <a:t> Preferovat jednodušší cviky bez velkých nároků na koordinaci.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cs-CZ" sz="2000" dirty="0" smtClean="0"/>
              <a:t>Neprovádět cviky se zadržováním dechu,  cvičení koordinovat s dýcháním.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cs-CZ" sz="2000" dirty="0" smtClean="0"/>
              <a:t>Na závěr cvičební jednotky zařadit vždy cvičení relaxační (ne dlouhé).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cs-CZ" sz="2000" dirty="0" smtClean="0"/>
              <a:t>Vytvářet přátelskou atmosféru.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endParaRPr lang="cs-CZ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33947"/>
          </a:xfrm>
        </p:spPr>
        <p:txBody>
          <a:bodyPr>
            <a:normAutofit/>
          </a:bodyPr>
          <a:lstStyle/>
          <a:p>
            <a:r>
              <a:rPr lang="cs-CZ" sz="3600" b="1" i="1" dirty="0" smtClean="0"/>
              <a:t>Optimální PA z hlediska kognitivních funkcí</a:t>
            </a:r>
            <a:endParaRPr lang="cs-CZ" sz="3600" b="1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130060"/>
            <a:ext cx="10515600" cy="5046903"/>
          </a:xfrm>
        </p:spPr>
        <p:txBody>
          <a:bodyPr>
            <a:noAutofit/>
          </a:bodyPr>
          <a:lstStyle/>
          <a:p>
            <a:r>
              <a:rPr lang="cs-CZ" sz="2000" dirty="0" smtClean="0"/>
              <a:t>Faktory ovlivňujíc </a:t>
            </a:r>
            <a:r>
              <a:rPr lang="cs-CZ" sz="2000" dirty="0" err="1" smtClean="0"/>
              <a:t>benefit</a:t>
            </a:r>
            <a:r>
              <a:rPr lang="cs-CZ" sz="2000" dirty="0" smtClean="0"/>
              <a:t> PA – genetické predispozice, četnost PA, velikost a typ pohybové zátěže</a:t>
            </a:r>
          </a:p>
          <a:p>
            <a:pPr>
              <a:buNone/>
            </a:pPr>
            <a:r>
              <a:rPr lang="cs-CZ" sz="2000" dirty="0" smtClean="0"/>
              <a:t>Dle zahraničních i našich výzkumů – efekt PA:</a:t>
            </a:r>
          </a:p>
          <a:p>
            <a:r>
              <a:rPr lang="cs-CZ" sz="2000" dirty="0" smtClean="0"/>
              <a:t>PA nejméně </a:t>
            </a:r>
            <a:r>
              <a:rPr lang="cs-CZ" sz="2000" b="1" dirty="0" smtClean="0"/>
              <a:t>2-3x týdně </a:t>
            </a:r>
            <a:r>
              <a:rPr lang="cs-CZ" sz="2000" dirty="0" smtClean="0"/>
              <a:t>nad 20 min. po dobu min. 6 měsíců</a:t>
            </a:r>
          </a:p>
          <a:p>
            <a:r>
              <a:rPr lang="cs-CZ" sz="2000" b="1" dirty="0" smtClean="0"/>
              <a:t>Střední intenzita zátěže </a:t>
            </a:r>
            <a:r>
              <a:rPr lang="cs-CZ" sz="2000" dirty="0" smtClean="0"/>
              <a:t>zlepšuje, ale dlouhodobá intenzivní tělesná zátěž snižuje úroveň </a:t>
            </a:r>
            <a:r>
              <a:rPr lang="cs-CZ" sz="2000" dirty="0" err="1" smtClean="0"/>
              <a:t>kognitiv</a:t>
            </a:r>
            <a:r>
              <a:rPr lang="cs-CZ" sz="2000" dirty="0" smtClean="0"/>
              <a:t>. funkcí. Doporučuje se </a:t>
            </a:r>
            <a:r>
              <a:rPr lang="cs-CZ" sz="2000" b="1" dirty="0" smtClean="0"/>
              <a:t>40-60 % max. spotřeby kyslíku</a:t>
            </a:r>
            <a:r>
              <a:rPr lang="cs-CZ" sz="2000" dirty="0" smtClean="0"/>
              <a:t>, subjektivní hodnocení zátěže na úrovni </a:t>
            </a:r>
            <a:r>
              <a:rPr lang="cs-CZ" sz="2000" b="1" dirty="0" smtClean="0"/>
              <a:t>13 dle </a:t>
            </a:r>
            <a:r>
              <a:rPr lang="cs-CZ" sz="2000" b="1" dirty="0" err="1" smtClean="0"/>
              <a:t>Borgovy</a:t>
            </a:r>
            <a:r>
              <a:rPr lang="cs-CZ" sz="2000" b="1" dirty="0" smtClean="0"/>
              <a:t> škály.</a:t>
            </a:r>
          </a:p>
          <a:p>
            <a:r>
              <a:rPr lang="cs-CZ" sz="2000" dirty="0" smtClean="0"/>
              <a:t>Kombinace AE a </a:t>
            </a:r>
            <a:r>
              <a:rPr lang="cs-CZ" sz="2000" dirty="0" err="1" smtClean="0"/>
              <a:t>neAE</a:t>
            </a:r>
            <a:r>
              <a:rPr lang="cs-CZ" sz="2000" dirty="0" smtClean="0"/>
              <a:t> cvičení 2x týdně po dobu 60min.</a:t>
            </a:r>
          </a:p>
          <a:p>
            <a:r>
              <a:rPr lang="cs-CZ" sz="2000" dirty="0" smtClean="0"/>
              <a:t>Respektovat osobní preference PA</a:t>
            </a:r>
          </a:p>
          <a:p>
            <a:r>
              <a:rPr lang="cs-CZ" sz="2000" dirty="0" smtClean="0"/>
              <a:t>Kombinovat PA tak, abychom podpořili</a:t>
            </a:r>
          </a:p>
          <a:p>
            <a:pPr marL="514350" indent="-514350">
              <a:buFont typeface="+mj-lt"/>
              <a:buAutoNum type="alphaLcParenR"/>
            </a:pPr>
            <a:r>
              <a:rPr lang="cs-CZ" sz="2000" dirty="0" smtClean="0"/>
              <a:t>Zdatnost (zvládat ADL, rekreační PA, rychlá obnova funkčního stavu po nemoci)</a:t>
            </a:r>
          </a:p>
          <a:p>
            <a:pPr marL="514350" indent="-514350">
              <a:buFont typeface="+mj-lt"/>
              <a:buAutoNum type="alphaLcParenR"/>
            </a:pPr>
            <a:r>
              <a:rPr lang="cs-CZ" sz="2000" dirty="0" smtClean="0"/>
              <a:t>Svalovou sílu</a:t>
            </a:r>
          </a:p>
          <a:p>
            <a:pPr marL="514350" indent="-514350">
              <a:buFont typeface="+mj-lt"/>
              <a:buAutoNum type="alphaLcParenR"/>
            </a:pPr>
            <a:r>
              <a:rPr lang="cs-CZ" sz="2000" dirty="0" smtClean="0"/>
              <a:t>Flexibilitu</a:t>
            </a:r>
          </a:p>
          <a:p>
            <a:pPr marL="514350" indent="-514350">
              <a:buFont typeface="+mj-lt"/>
              <a:buAutoNum type="alphaLcParenR"/>
            </a:pPr>
            <a:r>
              <a:rPr lang="cs-CZ" sz="2000" dirty="0" smtClean="0"/>
              <a:t>Vzpřímené uvolněné DT</a:t>
            </a:r>
          </a:p>
          <a:p>
            <a:pPr marL="514350" indent="-514350">
              <a:buFont typeface="+mj-lt"/>
              <a:buAutoNum type="alphaLcParenR"/>
            </a:pPr>
            <a:r>
              <a:rPr lang="cs-CZ" sz="2000" dirty="0" smtClean="0"/>
              <a:t>Vnímání, </a:t>
            </a:r>
            <a:r>
              <a:rPr lang="cs-CZ" sz="2000" dirty="0" err="1" smtClean="0"/>
              <a:t>sebeuvědomování</a:t>
            </a:r>
            <a:endParaRPr lang="cs-CZ" sz="2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2413</TotalTime>
  <Words>321</Words>
  <Application>Microsoft Office PowerPoint</Application>
  <PresentationFormat>Vlastní</PresentationFormat>
  <Paragraphs>42</Paragraphs>
  <Slides>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5" baseType="lpstr">
      <vt:lpstr>Motiv Office</vt:lpstr>
      <vt:lpstr>Pohybová aktivita seniorů doporučení</vt:lpstr>
      <vt:lpstr> Zásady při tvorbě a realizaci PIP </vt:lpstr>
      <vt:lpstr>Zásady při pohybovém zatěžování</vt:lpstr>
      <vt:lpstr>Optimální PA z hlediska kognitivních funkcí</vt:lpstr>
    </vt:vector>
  </TitlesOfParts>
  <Company>Masarykova univerzita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APA II životní styl seniorů</dc:title>
  <dc:creator>User</dc:creator>
  <cp:lastModifiedBy>Uživatel systému Windows</cp:lastModifiedBy>
  <cp:revision>281</cp:revision>
  <dcterms:created xsi:type="dcterms:W3CDTF">2016-09-20T10:01:00Z</dcterms:created>
  <dcterms:modified xsi:type="dcterms:W3CDTF">2024-03-14T09:30:39Z</dcterms:modified>
</cp:coreProperties>
</file>