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302" r:id="rId3"/>
    <p:sldId id="303" r:id="rId4"/>
    <p:sldId id="291" r:id="rId5"/>
    <p:sldId id="292" r:id="rId6"/>
    <p:sldId id="293" r:id="rId7"/>
    <p:sldId id="294" r:id="rId8"/>
    <p:sldId id="295" r:id="rId9"/>
    <p:sldId id="296" r:id="rId10"/>
    <p:sldId id="29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5004"/>
            <a:ext cx="10515600" cy="750497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00B0F0"/>
                </a:solidFill>
              </a:rPr>
              <a:t>Sarkopenie</a:t>
            </a:r>
            <a:r>
              <a:rPr lang="cs-CZ" sz="4000" dirty="0" smtClean="0">
                <a:solidFill>
                  <a:srgbClr val="00B0F0"/>
                </a:solidFill>
              </a:rPr>
              <a:t> 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1766"/>
            <a:ext cx="10515600" cy="455519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algn="just"/>
            <a:r>
              <a:rPr lang="cs-CZ" dirty="0" smtClean="0"/>
              <a:t>silový trénink u seniorů – ANO, ale je třeba dodržet důležité zásady</a:t>
            </a:r>
          </a:p>
          <a:p>
            <a:pPr algn="just"/>
            <a:r>
              <a:rPr lang="cs-CZ" dirty="0" smtClean="0"/>
              <a:t>progresivní generalizované onemocnění kosterních svalů spojené se zvýšeným rizikem zdravotních komplikací – pádů, zlomenin, fyzické </a:t>
            </a:r>
            <a:r>
              <a:rPr lang="cs-CZ" dirty="0" err="1" smtClean="0"/>
              <a:t>disability</a:t>
            </a:r>
            <a:r>
              <a:rPr lang="cs-CZ" dirty="0" smtClean="0"/>
              <a:t> a úmrtí </a:t>
            </a:r>
          </a:p>
          <a:p>
            <a:pPr algn="just"/>
            <a:r>
              <a:rPr lang="cs-CZ" dirty="0" smtClean="0"/>
              <a:t>syndrom charakteristický progresivní celkovou </a:t>
            </a:r>
            <a:r>
              <a:rPr lang="cs-CZ" b="1" dirty="0" smtClean="0">
                <a:solidFill>
                  <a:srgbClr val="00B0F0"/>
                </a:solidFill>
              </a:rPr>
              <a:t>ztrátou kosterního svalstva, svalové síly a funkce</a:t>
            </a:r>
          </a:p>
          <a:p>
            <a:pPr algn="just"/>
            <a:r>
              <a:rPr lang="cs-CZ" dirty="0" smtClean="0"/>
              <a:t>parametry </a:t>
            </a:r>
            <a:r>
              <a:rPr lang="cs-CZ" dirty="0" err="1" smtClean="0"/>
              <a:t>sarkopenie</a:t>
            </a:r>
            <a:r>
              <a:rPr lang="cs-CZ" dirty="0" smtClean="0"/>
              <a:t> – množství svalové hmoty a jejich funkce</a:t>
            </a:r>
          </a:p>
          <a:p>
            <a:pPr algn="just"/>
            <a:r>
              <a:rPr lang="cs-CZ" dirty="0" smtClean="0"/>
              <a:t>měřitelné proměnné – svalová hmota, svalová síla, svalový výkon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Trénink síly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 smtClean="0">
                <a:solidFill>
                  <a:srgbClr val="00B0F0"/>
                </a:solidFill>
              </a:rPr>
              <a:t>Schopnost rychle generovat sílu s věkem klesá strměji než maximální síla</a:t>
            </a:r>
            <a:r>
              <a:rPr lang="cs-CZ" sz="2400" dirty="0" smtClean="0"/>
              <a:t>, což je pro riziko pádu důležitější než schopnost produkovat maximální sílu. Tato schopnost má vliv také na rychlé změny směru a zrychlování pohybu</a:t>
            </a:r>
          </a:p>
          <a:p>
            <a:pPr algn="just"/>
            <a:r>
              <a:rPr lang="cs-CZ" sz="2400" dirty="0" smtClean="0"/>
              <a:t>Např. neočekávané zastavení během jízdy v autobuse / vlaku), čas k vygenerování maximální síly je příliš dlouhá.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Trénink výkonu by měl </a:t>
            </a:r>
            <a:r>
              <a:rPr lang="cs-CZ" sz="2400" dirty="0" smtClean="0">
                <a:solidFill>
                  <a:srgbClr val="00B0F0"/>
                </a:solidFill>
              </a:rPr>
              <a:t>kopírovat denní aktivity</a:t>
            </a:r>
            <a:r>
              <a:rPr lang="cs-CZ" sz="2400" dirty="0" smtClean="0"/>
              <a:t> – např. pro zrychlení chůze – nízká zátěž 40% 1RM, vstávání ze židle, chůze do schodů – vyšší zátěž 70-80% 1RM		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Úbytek svalové hmoty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Svalová hmota i síla narůstají v průběhu života, </a:t>
            </a:r>
            <a:r>
              <a:rPr lang="cs-CZ" sz="2400" dirty="0" smtClean="0">
                <a:solidFill>
                  <a:srgbClr val="00B0F0"/>
                </a:solidFill>
              </a:rPr>
              <a:t>maximum kolem 35-40 let</a:t>
            </a:r>
            <a:r>
              <a:rPr lang="cs-CZ" sz="2400" dirty="0" smtClean="0"/>
              <a:t>.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Po 50. roce </a:t>
            </a:r>
            <a:r>
              <a:rPr lang="cs-CZ" sz="2400" dirty="0" smtClean="0"/>
              <a:t>postupující ztráta svalové hmoty, v dolních končetinách </a:t>
            </a:r>
            <a:r>
              <a:rPr lang="cs-CZ" sz="2400" dirty="0" smtClean="0">
                <a:solidFill>
                  <a:srgbClr val="00B0F0"/>
                </a:solidFill>
              </a:rPr>
              <a:t>1-2% </a:t>
            </a:r>
            <a:r>
              <a:rPr lang="cs-CZ" sz="2400" dirty="0" smtClean="0">
                <a:solidFill>
                  <a:srgbClr val="00B0F0"/>
                </a:solidFill>
              </a:rPr>
              <a:t>ročně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Svalová </a:t>
            </a:r>
            <a:r>
              <a:rPr lang="cs-CZ" sz="2400" dirty="0" smtClean="0"/>
              <a:t>síla klesá o 1,5-5% </a:t>
            </a:r>
            <a:r>
              <a:rPr lang="cs-CZ" sz="2400" dirty="0" smtClean="0"/>
              <a:t>za rok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Proto je důležité dosáhnout v </a:t>
            </a:r>
            <a:r>
              <a:rPr lang="cs-CZ" sz="2400" dirty="0" smtClean="0">
                <a:solidFill>
                  <a:srgbClr val="00B0F0"/>
                </a:solidFill>
              </a:rPr>
              <a:t>mladším věku maxima svalové hmoty</a:t>
            </a:r>
            <a:r>
              <a:rPr lang="cs-CZ" sz="2400" dirty="0" smtClean="0"/>
              <a:t>, udržet ji </a:t>
            </a:r>
            <a:r>
              <a:rPr lang="cs-CZ" sz="2400" dirty="0" smtClean="0"/>
              <a:t>ve</a:t>
            </a:r>
          </a:p>
          <a:p>
            <a:pPr>
              <a:buNone/>
            </a:pPr>
            <a:r>
              <a:rPr lang="cs-CZ" sz="2400" dirty="0" smtClean="0"/>
              <a:t>   středním </a:t>
            </a:r>
            <a:r>
              <a:rPr lang="cs-CZ" sz="2400" dirty="0" smtClean="0"/>
              <a:t>věku a ve </a:t>
            </a:r>
            <a:r>
              <a:rPr lang="cs-CZ" sz="2400" dirty="0" smtClean="0"/>
              <a:t>stáří minimalizovat </a:t>
            </a:r>
            <a:r>
              <a:rPr lang="cs-CZ" sz="2400" dirty="0" smtClean="0"/>
              <a:t>ztrátu.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V 70 </a:t>
            </a:r>
            <a:r>
              <a:rPr lang="cs-CZ" sz="2400" dirty="0" smtClean="0"/>
              <a:t>letech klesá svalová hmota o </a:t>
            </a:r>
            <a:r>
              <a:rPr lang="cs-CZ" sz="2400" dirty="0" smtClean="0">
                <a:solidFill>
                  <a:srgbClr val="00B0F0"/>
                </a:solidFill>
              </a:rPr>
              <a:t>cca 25% </a:t>
            </a:r>
            <a:r>
              <a:rPr lang="cs-CZ" sz="2400" dirty="0" smtClean="0"/>
              <a:t>u mužů i žen.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V 80 </a:t>
            </a:r>
            <a:r>
              <a:rPr lang="cs-CZ" sz="2400" dirty="0" smtClean="0"/>
              <a:t>letech klesá svalová hmota a síla u osob s převážně </a:t>
            </a:r>
            <a:r>
              <a:rPr lang="pt-BR" sz="2400" dirty="0" smtClean="0"/>
              <a:t>sedavým způsobem </a:t>
            </a:r>
            <a:r>
              <a:rPr lang="pt-BR" sz="2400" dirty="0" smtClean="0"/>
              <a:t>života</a:t>
            </a:r>
            <a:r>
              <a:rPr lang="cs-CZ" sz="2400" dirty="0" smtClean="0"/>
              <a:t> </a:t>
            </a:r>
            <a:r>
              <a:rPr lang="pt-BR" sz="2400" dirty="0" smtClean="0"/>
              <a:t>o </a:t>
            </a:r>
            <a:r>
              <a:rPr lang="pt-BR" sz="2400" dirty="0" smtClean="0">
                <a:solidFill>
                  <a:srgbClr val="00B0F0"/>
                </a:solidFill>
              </a:rPr>
              <a:t>30-40%</a:t>
            </a:r>
            <a:r>
              <a:rPr lang="pt-BR" sz="2400" dirty="0" smtClean="0"/>
              <a:t>.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00B0F0"/>
                </a:solidFill>
              </a:rPr>
              <a:t>Častěji</a:t>
            </a:r>
            <a:r>
              <a:rPr lang="cs-CZ" sz="2400" dirty="0" smtClean="0"/>
              <a:t> postiženy </a:t>
            </a:r>
            <a:r>
              <a:rPr lang="cs-CZ" sz="2400" dirty="0" smtClean="0">
                <a:solidFill>
                  <a:srgbClr val="00B0F0"/>
                </a:solidFill>
              </a:rPr>
              <a:t>ženy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Úbytek svalové hmoty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imobilizaci na lůžku klesá svalová síla během 4-6 týdnů asi o 40 </a:t>
            </a:r>
            <a:r>
              <a:rPr lang="cs-CZ" dirty="0" smtClean="0"/>
              <a:t>%,</a:t>
            </a:r>
          </a:p>
          <a:p>
            <a:pPr>
              <a:buNone/>
            </a:pPr>
            <a:r>
              <a:rPr lang="cs-CZ" dirty="0" smtClean="0"/>
              <a:t>   nejvýrazněji </a:t>
            </a:r>
            <a:r>
              <a:rPr lang="cs-CZ" dirty="0" smtClean="0"/>
              <a:t>na m. </a:t>
            </a:r>
            <a:r>
              <a:rPr lang="cs-CZ" dirty="0" err="1" smtClean="0"/>
              <a:t>quadriceps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Sarkopenie</a:t>
            </a:r>
            <a:r>
              <a:rPr lang="cs-CZ" dirty="0" smtClean="0"/>
              <a:t> vede k </a:t>
            </a:r>
            <a:r>
              <a:rPr lang="cs-CZ" dirty="0" err="1" smtClean="0"/>
              <a:t>hypomobilitě</a:t>
            </a:r>
            <a:r>
              <a:rPr lang="cs-CZ" dirty="0" smtClean="0"/>
              <a:t>, </a:t>
            </a:r>
            <a:r>
              <a:rPr lang="cs-CZ" dirty="0" err="1" smtClean="0"/>
              <a:t>instabilitě</a:t>
            </a:r>
            <a:r>
              <a:rPr lang="cs-CZ" dirty="0" smtClean="0"/>
              <a:t> s pády, k </a:t>
            </a:r>
            <a:r>
              <a:rPr lang="cs-CZ" dirty="0" err="1" smtClean="0"/>
              <a:t>dysabilitě</a:t>
            </a:r>
            <a:r>
              <a:rPr lang="cs-CZ" dirty="0" smtClean="0"/>
              <a:t> až </a:t>
            </a:r>
            <a:r>
              <a:rPr lang="cs-CZ" dirty="0" smtClean="0"/>
              <a:t>ke</a:t>
            </a:r>
          </a:p>
          <a:p>
            <a:pPr>
              <a:buNone/>
            </a:pPr>
            <a:r>
              <a:rPr lang="cs-CZ" dirty="0" smtClean="0"/>
              <a:t>   ztrátě </a:t>
            </a:r>
            <a:r>
              <a:rPr lang="cs-CZ" dirty="0" smtClean="0"/>
              <a:t>soběstačnosti.</a:t>
            </a:r>
          </a:p>
          <a:p>
            <a:r>
              <a:rPr lang="cs-CZ" dirty="0" smtClean="0"/>
              <a:t>Výskyt pádu až u 40% seniorů s </a:t>
            </a:r>
            <a:r>
              <a:rPr lang="cs-CZ" dirty="0" err="1" smtClean="0"/>
              <a:t>instabilitou</a:t>
            </a:r>
            <a:r>
              <a:rPr lang="cs-CZ" dirty="0" smtClean="0"/>
              <a:t>, u 25% seniorů nad 65 </a:t>
            </a:r>
            <a:r>
              <a:rPr lang="cs-CZ" dirty="0" smtClean="0"/>
              <a:t>let</a:t>
            </a:r>
          </a:p>
          <a:p>
            <a:pPr>
              <a:buNone/>
            </a:pPr>
            <a:r>
              <a:rPr lang="cs-CZ" dirty="0" smtClean="0"/>
              <a:t>   opakované </a:t>
            </a:r>
            <a:r>
              <a:rPr lang="cs-CZ" dirty="0" smtClean="0"/>
              <a:t>pády.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héma 1 Terminologie a diagnostická kritéria sarkopenie EWGSOP2(1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6364" y="2623688"/>
            <a:ext cx="4272733" cy="192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944880" y="1853156"/>
            <a:ext cx="5573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333333"/>
                </a:solidFill>
                <a:latin typeface="PT Serif"/>
              </a:rPr>
              <a:t>Tabulka 2: Terminologie a diagnostická kritéria sarkopenie (dle EWGSOP2)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96101" y="5390194"/>
            <a:ext cx="9980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333333"/>
                </a:solidFill>
                <a:latin typeface="PT Serif"/>
              </a:rPr>
              <a:t>V definici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sarkopenie </a:t>
            </a:r>
            <a:r>
              <a:rPr lang="cs-CZ" b="1" dirty="0" smtClean="0">
                <a:solidFill>
                  <a:srgbClr val="333333"/>
                </a:solidFill>
                <a:latin typeface="PT Serif"/>
              </a:rPr>
              <a:t>(Evropský konsenzus, 2018) se doporučuje svalová síla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jako primární parametr. Svalová síla je v současnosti považována za nejspolehlivější metodu pro hodnocení svalové funkce</a:t>
            </a:r>
            <a:endParaRPr lang="cs-CZ" b="1" dirty="0"/>
          </a:p>
        </p:txBody>
      </p:sp>
      <p:pic>
        <p:nvPicPr>
          <p:cNvPr id="1028" name="Picture 4" descr="Varovné signály sarkopenie (podle Topinková 2018) (3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3914" y="490220"/>
            <a:ext cx="4161073" cy="3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182346" y="54900"/>
            <a:ext cx="7024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333333"/>
                </a:solidFill>
                <a:latin typeface="PT Serif"/>
              </a:rPr>
              <a:t>Tabulka 1: Varovné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signály sarkopenie (podle Topinková 2018)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85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53886" y="25780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dirty="0">
                <a:solidFill>
                  <a:srgbClr val="333333"/>
                </a:solidFill>
                <a:latin typeface="PT Serif"/>
              </a:rPr>
              <a:t>Snížení svalové síly je hlavní klinickou manifestací sarkopenie. Nízká síla stisku ruky je velmi dobrým prediktorem zdravotních komplikací a koreluje se svalovou silou paží a dolních končetin. Doporučenou metodou je stanovení </a:t>
            </a:r>
            <a:r>
              <a:rPr lang="cs-CZ" b="1" dirty="0">
                <a:solidFill>
                  <a:srgbClr val="00B0F0"/>
                </a:solidFill>
                <a:latin typeface="PT Serif"/>
              </a:rPr>
              <a:t>maximální síly stisku ruky</a:t>
            </a:r>
            <a:r>
              <a:rPr lang="cs-CZ" dirty="0">
                <a:solidFill>
                  <a:srgbClr val="00B0F0"/>
                </a:solidFill>
                <a:latin typeface="PT Serif"/>
              </a:rPr>
              <a:t> ručním dynamometrem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. Hodnotíme nejlepší z 3 pokusů na každé ruce. U starších osob však může být vyhodnocení limitováno onemocněním ruky (artróza ruky, </a:t>
            </a:r>
            <a:r>
              <a:rPr lang="cs-CZ" dirty="0" smtClean="0">
                <a:solidFill>
                  <a:srgbClr val="333333"/>
                </a:solidFill>
                <a:latin typeface="PT Serif"/>
              </a:rPr>
              <a:t>stádium po 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fraktuře předloktí, syndrom karpálního tunelu, paréza apod.), neschopností pacienta porozumět instrukci a nedostatkem motivace. </a:t>
            </a:r>
            <a:r>
              <a:rPr lang="cs-CZ" dirty="0">
                <a:solidFill>
                  <a:srgbClr val="00B0F0"/>
                </a:solidFill>
                <a:latin typeface="PT Serif"/>
              </a:rPr>
              <a:t>Za patologické jsou považovány síla stisku u žen méně než 16 kg, u mužů méně než 27 </a:t>
            </a:r>
            <a:r>
              <a:rPr lang="cs-CZ" dirty="0" smtClean="0">
                <a:solidFill>
                  <a:srgbClr val="00B0F0"/>
                </a:solidFill>
                <a:latin typeface="PT Serif"/>
              </a:rPr>
              <a:t>kg.</a:t>
            </a:r>
            <a:r>
              <a:rPr lang="cs-CZ" dirty="0">
                <a:solidFill>
                  <a:srgbClr val="00B0F0"/>
                </a:solidFill>
                <a:latin typeface="PT Serif"/>
              </a:rPr>
              <a:t> 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24995" y="445901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dirty="0">
                <a:solidFill>
                  <a:srgbClr val="333333"/>
                </a:solidFill>
                <a:latin typeface="PT Serif"/>
              </a:rPr>
              <a:t>Alternativně lze měřit 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svalovou sílu dolních končetin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 pomocí </a:t>
            </a:r>
            <a:r>
              <a:rPr lang="cs-CZ" b="1" dirty="0">
                <a:solidFill>
                  <a:srgbClr val="00B0F0"/>
                </a:solidFill>
                <a:latin typeface="PT Serif"/>
              </a:rPr>
              <a:t>„Chair stand“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testu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, t</a:t>
            </a:r>
            <a:r>
              <a:rPr lang="cs-CZ" dirty="0" smtClean="0">
                <a:solidFill>
                  <a:srgbClr val="333333"/>
                </a:solidFill>
                <a:latin typeface="PT Serif"/>
              </a:rPr>
              <a:t>j. testu 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postavení ze sedu na židli bez pomoci paží 5x za sebou maximální rychlostí. Pro sarkopenii svědčí neschopnost se postavit bez opory, popřípadě čas delší než 15 sekund pro obě </a:t>
            </a:r>
            <a:r>
              <a:rPr lang="cs-CZ" dirty="0" smtClean="0">
                <a:solidFill>
                  <a:srgbClr val="333333"/>
                </a:solidFill>
                <a:latin typeface="PT Serif"/>
              </a:rPr>
              <a:t>pohlaví.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727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8338" y="555278"/>
            <a:ext cx="7958331" cy="6549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24311" y="1525501"/>
            <a:ext cx="5563742" cy="2308324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Cíle doporučení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odporovat </a:t>
            </a:r>
            <a:r>
              <a:rPr lang="cs-CZ" dirty="0">
                <a:solidFill>
                  <a:schemeClr val="bg1"/>
                </a:solidFill>
              </a:rPr>
              <a:t>jednotnější a </a:t>
            </a:r>
            <a:r>
              <a:rPr lang="cs-CZ" dirty="0" err="1" smtClean="0">
                <a:solidFill>
                  <a:schemeClr val="bg1"/>
                </a:solidFill>
              </a:rPr>
              <a:t>holističtější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přístup </a:t>
            </a:r>
            <a:r>
              <a:rPr lang="cs-CZ" dirty="0">
                <a:solidFill>
                  <a:schemeClr val="bg1"/>
                </a:solidFill>
              </a:rPr>
              <a:t>k tréninku </a:t>
            </a:r>
            <a:r>
              <a:rPr lang="cs-CZ" dirty="0" smtClean="0">
                <a:solidFill>
                  <a:schemeClr val="bg1"/>
                </a:solidFill>
              </a:rPr>
              <a:t>u seniorů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odporovat zdravotní </a:t>
            </a:r>
            <a:r>
              <a:rPr lang="cs-CZ" dirty="0">
                <a:solidFill>
                  <a:schemeClr val="bg1"/>
                </a:solidFill>
              </a:rPr>
              <a:t>a funkční přínosy silového tréninku </a:t>
            </a:r>
            <a:r>
              <a:rPr lang="cs-CZ" dirty="0" smtClean="0">
                <a:solidFill>
                  <a:schemeClr val="bg1"/>
                </a:solidFill>
              </a:rPr>
              <a:t>seniorů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předcházet </a:t>
            </a:r>
            <a:r>
              <a:rPr lang="cs-CZ" dirty="0">
                <a:solidFill>
                  <a:schemeClr val="bg1"/>
                </a:solidFill>
              </a:rPr>
              <a:t>nebo minimalizovat obavy a jiné </a:t>
            </a:r>
            <a:r>
              <a:rPr lang="cs-CZ" dirty="0" smtClean="0">
                <a:solidFill>
                  <a:schemeClr val="bg1"/>
                </a:solidFill>
              </a:rPr>
              <a:t>překážky provádění silového tréninku u seniorů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33762" y="4426064"/>
            <a:ext cx="6096000" cy="2031325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Správně navržený program </a:t>
            </a:r>
            <a:r>
              <a:rPr lang="cs-CZ" b="1" dirty="0" smtClean="0">
                <a:solidFill>
                  <a:schemeClr val="bg1"/>
                </a:solidFill>
              </a:rPr>
              <a:t>by měl </a:t>
            </a:r>
            <a:r>
              <a:rPr lang="cs-CZ" b="1" dirty="0">
                <a:solidFill>
                  <a:schemeClr val="bg1"/>
                </a:solidFill>
              </a:rPr>
              <a:t>zahrnovat </a:t>
            </a:r>
            <a:endParaRPr lang="cs-CZ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i</a:t>
            </a:r>
            <a:r>
              <a:rPr lang="cs-CZ" dirty="0" smtClean="0">
                <a:solidFill>
                  <a:schemeClr val="bg1"/>
                </a:solidFill>
              </a:rPr>
              <a:t>ndividualizovaný</a:t>
            </a:r>
            <a:r>
              <a:rPr lang="cs-CZ" dirty="0">
                <a:solidFill>
                  <a:schemeClr val="bg1"/>
                </a:solidFill>
              </a:rPr>
              <a:t>, periodizovaný přístup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vičení ve </a:t>
            </a:r>
            <a:r>
              <a:rPr lang="cs-CZ" dirty="0">
                <a:solidFill>
                  <a:schemeClr val="bg1"/>
                </a:solidFill>
              </a:rPr>
              <a:t>2–3 </a:t>
            </a:r>
            <a:r>
              <a:rPr lang="cs-CZ" dirty="0" smtClean="0">
                <a:solidFill>
                  <a:schemeClr val="bg1"/>
                </a:solidFill>
              </a:rPr>
              <a:t>sériích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1–2 vícekloubová </a:t>
            </a:r>
            <a:r>
              <a:rPr lang="cs-CZ" dirty="0">
                <a:solidFill>
                  <a:schemeClr val="bg1"/>
                </a:solidFill>
              </a:rPr>
              <a:t>cvičení n</a:t>
            </a:r>
            <a:r>
              <a:rPr lang="cs-CZ" dirty="0" smtClean="0">
                <a:solidFill>
                  <a:schemeClr val="bg1"/>
                </a:solidFill>
              </a:rPr>
              <a:t>a hlavní svalové skupiny, </a:t>
            </a:r>
            <a:r>
              <a:rPr lang="cs-CZ" dirty="0">
                <a:solidFill>
                  <a:schemeClr val="bg1"/>
                </a:solidFill>
              </a:rPr>
              <a:t>dosahující intenzity 70–85% z </a:t>
            </a:r>
            <a:r>
              <a:rPr lang="cs-CZ" dirty="0" smtClean="0">
                <a:solidFill>
                  <a:schemeClr val="bg1"/>
                </a:solidFill>
              </a:rPr>
              <a:t>1RM, </a:t>
            </a:r>
            <a:r>
              <a:rPr lang="cs-CZ" dirty="0">
                <a:solidFill>
                  <a:schemeClr val="bg1"/>
                </a:solidFill>
              </a:rPr>
              <a:t>2–3krát týdně</a:t>
            </a:r>
            <a:r>
              <a:rPr lang="cs-CZ" dirty="0" smtClean="0">
                <a:solidFill>
                  <a:schemeClr val="bg1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z</a:t>
            </a:r>
            <a:r>
              <a:rPr lang="cs-CZ" dirty="0" smtClean="0">
                <a:solidFill>
                  <a:schemeClr val="bg1"/>
                </a:solidFill>
              </a:rPr>
              <a:t>ařadit i cviky prováděné </a:t>
            </a:r>
            <a:r>
              <a:rPr lang="cs-CZ" dirty="0">
                <a:solidFill>
                  <a:schemeClr val="bg1"/>
                </a:solidFill>
              </a:rPr>
              <a:t>při vyšších rychlostech </a:t>
            </a:r>
            <a:r>
              <a:rPr lang="cs-CZ" dirty="0" smtClean="0">
                <a:solidFill>
                  <a:schemeClr val="bg1"/>
                </a:solidFill>
              </a:rPr>
              <a:t>s mírnou intenzitou </a:t>
            </a:r>
            <a:r>
              <a:rPr lang="cs-CZ" dirty="0">
                <a:solidFill>
                  <a:schemeClr val="bg1"/>
                </a:solidFill>
              </a:rPr>
              <a:t>(tj. 40–60% 1 RM)</a:t>
            </a:r>
          </a:p>
        </p:txBody>
      </p:sp>
      <p:sp>
        <p:nvSpPr>
          <p:cNvPr id="7" name="Obdélník 6"/>
          <p:cNvSpPr/>
          <p:nvPr/>
        </p:nvSpPr>
        <p:spPr>
          <a:xfrm>
            <a:off x="7589519" y="3400018"/>
            <a:ext cx="33179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Odporový trénink lze </a:t>
            </a:r>
            <a:r>
              <a:rPr lang="cs-CZ" sz="2000" b="1" dirty="0">
                <a:solidFill>
                  <a:srgbClr val="FF0000"/>
                </a:solidFill>
              </a:rPr>
              <a:t>přizpůsobit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seniorům křehkým, s omezenou pohyblivostí, s </a:t>
            </a:r>
            <a:r>
              <a:rPr lang="cs-CZ" sz="2000" dirty="0">
                <a:solidFill>
                  <a:srgbClr val="FF0000"/>
                </a:solidFill>
              </a:rPr>
              <a:t>kognitivními poruchami</a:t>
            </a:r>
            <a:r>
              <a:rPr lang="cs-CZ" sz="2000" dirty="0" smtClean="0">
                <a:solidFill>
                  <a:srgbClr val="FF0000"/>
                </a:solidFill>
              </a:rPr>
              <a:t>, nebo jinými chronickými </a:t>
            </a:r>
            <a:r>
              <a:rPr lang="cs-CZ" sz="2000" dirty="0">
                <a:solidFill>
                  <a:srgbClr val="FF0000"/>
                </a:solidFill>
              </a:rPr>
              <a:t>stavy.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84048" y="1088136"/>
            <a:ext cx="11603736" cy="5559552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463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1958637" cy="7143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Obecná doporučení pro odporový </a:t>
            </a:r>
            <a:r>
              <a:rPr lang="cs-CZ" sz="2400" b="1" dirty="0" smtClean="0"/>
              <a:t>trénink u zdravých seniorů </a:t>
            </a:r>
            <a:endParaRPr lang="cs-CZ" sz="2400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74230006"/>
              </p:ext>
            </p:extLst>
          </p:nvPr>
        </p:nvGraphicFramePr>
        <p:xfrm>
          <a:off x="-4" y="444137"/>
          <a:ext cx="12192004" cy="5885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3671">
                  <a:extLst>
                    <a:ext uri="{9D8B030D-6E8A-4147-A177-3AD203B41FA5}">
                      <a16:colId xmlns:a16="http://schemas.microsoft.com/office/drawing/2014/main" xmlns="" val="4230113561"/>
                    </a:ext>
                  </a:extLst>
                </a:gridCol>
                <a:gridCol w="3583312">
                  <a:extLst>
                    <a:ext uri="{9D8B030D-6E8A-4147-A177-3AD203B41FA5}">
                      <a16:colId xmlns:a16="http://schemas.microsoft.com/office/drawing/2014/main" xmlns="" val="3603547872"/>
                    </a:ext>
                  </a:extLst>
                </a:gridCol>
                <a:gridCol w="6045021">
                  <a:extLst>
                    <a:ext uri="{9D8B030D-6E8A-4147-A177-3AD203B41FA5}">
                      <a16:colId xmlns:a16="http://schemas.microsoft.com/office/drawing/2014/main" xmlns="" val="3928671887"/>
                    </a:ext>
                  </a:extLst>
                </a:gridCol>
              </a:tblGrid>
              <a:tr h="291466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Proměnné 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Doporučení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Komentář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4245292"/>
                  </a:ext>
                </a:extLst>
              </a:tr>
              <a:tr h="600891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Série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1-3 série na cvik na svalovou partii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1 série pro začátečníky a křehké seniory, postupně přidávat až na 2–3 série.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3293586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Počet opakování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8–12 nebo 10–15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6–12 opakování s vyšší intenzitou pro zdravé seniory </a:t>
                      </a:r>
                    </a:p>
                    <a:p>
                      <a:r>
                        <a:rPr lang="cs-CZ" sz="1700" dirty="0" smtClean="0"/>
                        <a:t>10–15 opakování s nižším odporem pro začátečníky.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370393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Intenzita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70 – 85% z 1RM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Začít s tolerovaným</a:t>
                      </a:r>
                      <a:r>
                        <a:rPr lang="pl-PL" sz="1700" baseline="0" dirty="0" smtClean="0"/>
                        <a:t> </a:t>
                      </a:r>
                      <a:r>
                        <a:rPr lang="pl-PL" sz="1700" dirty="0" smtClean="0"/>
                        <a:t>odporem a postupovat na 70–85% 1RM. Lehčí zatížení se doporučuje pro začátečníky, nebo křehké seniory nebo se zvláštními omezeními, jako je kardiovaskulární onemocnění a osteoporóza.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6660845"/>
                  </a:ext>
                </a:extLst>
              </a:tr>
              <a:tr h="352697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Výběr cviků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8-10 různých cviků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Zahrnout cviky </a:t>
                      </a:r>
                      <a:r>
                        <a:rPr lang="cs-CZ" sz="1700" dirty="0" err="1" smtClean="0"/>
                        <a:t>vícekloubové</a:t>
                      </a:r>
                      <a:r>
                        <a:rPr lang="cs-CZ" sz="1700" dirty="0" smtClean="0"/>
                        <a:t>,</a:t>
                      </a:r>
                      <a:r>
                        <a:rPr lang="cs-CZ" sz="1700" baseline="0" dirty="0" smtClean="0"/>
                        <a:t> na velké svalové partie.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581727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Možnosti 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Cvičení s volnými váhami</a:t>
                      </a:r>
                    </a:p>
                    <a:p>
                      <a:r>
                        <a:rPr lang="cs-CZ" sz="1700" baseline="0" dirty="0" smtClean="0"/>
                        <a:t>Cvičení na strojích 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Cvičení na strojích</a:t>
                      </a:r>
                      <a:r>
                        <a:rPr lang="cs-CZ" sz="1700" baseline="0" dirty="0" smtClean="0"/>
                        <a:t> pro začátečníky umožňuje nastavení zátěže a zajištění správného držení těla (nepřetěžování páteře).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7592025"/>
                  </a:ext>
                </a:extLst>
              </a:tr>
              <a:tr h="613954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Frekvence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2-3 dny/týden/svalová</a:t>
                      </a:r>
                      <a:r>
                        <a:rPr lang="cs-CZ" sz="1700" baseline="0" dirty="0" smtClean="0"/>
                        <a:t> skupina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Doporučuje se silový trénink 2-3x týdně, ne po</a:t>
                      </a:r>
                      <a:r>
                        <a:rPr lang="cs-CZ" sz="1700" baseline="0" dirty="0" smtClean="0"/>
                        <a:t> sobě jdoucí dny.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665007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Silový/výbušný trénink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40-60% z 1RM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Zahrnout silově výbušná cvičení, tzn. pohyby s vysokou rychlostí prováděnou během koncentrické fáze při střední intenzitě (tj. 40–60% 1RM) na podporu svalové síly, výkonu a</a:t>
                      </a:r>
                      <a:r>
                        <a:rPr lang="cs-CZ" sz="1700" baseline="0" dirty="0" smtClean="0"/>
                        <a:t> </a:t>
                      </a:r>
                      <a:r>
                        <a:rPr lang="cs-CZ" sz="1700" dirty="0" smtClean="0"/>
                        <a:t>funkčních úkolů.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568002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Funkční pohyby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Pohyby napodobující denní aktivity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Zařazení pohybů denních aktivit napomáhá zlepšení funkční zdatnosti.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1206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503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8904" y="117566"/>
            <a:ext cx="9496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Obecná doporučení pro odporový trénink u </a:t>
            </a:r>
            <a:r>
              <a:rPr lang="cs-CZ" sz="2400" b="1" dirty="0" smtClean="0"/>
              <a:t>křehkých </a:t>
            </a:r>
            <a:r>
              <a:rPr lang="cs-CZ" sz="2400" b="1" dirty="0"/>
              <a:t>seniorů 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522568"/>
              </p:ext>
            </p:extLst>
          </p:nvPr>
        </p:nvGraphicFramePr>
        <p:xfrm>
          <a:off x="0" y="629653"/>
          <a:ext cx="12192000" cy="7966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972159307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xmlns="" val="617667639"/>
                    </a:ext>
                  </a:extLst>
                </a:gridCol>
              </a:tblGrid>
              <a:tr h="834155">
                <a:tc>
                  <a:txBody>
                    <a:bodyPr/>
                    <a:lstStyle/>
                    <a:p>
                      <a:r>
                        <a:rPr lang="cs-CZ" dirty="0" smtClean="0"/>
                        <a:t>Proměnná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Doporučení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500970"/>
                  </a:ext>
                </a:extLst>
              </a:tr>
              <a:tr h="923335">
                <a:tc>
                  <a:txBody>
                    <a:bodyPr/>
                    <a:lstStyle/>
                    <a:p>
                      <a:r>
                        <a:rPr lang="cs-CZ" dirty="0" smtClean="0"/>
                        <a:t>Odporový trénink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Provádět 2–3krát týdně, 3 série, 8–12 opakování v intenzitě, která začíná na 20–30% 1RM a</a:t>
                      </a:r>
                    </a:p>
                    <a:p>
                      <a:r>
                        <a:rPr lang="cs-CZ" dirty="0" smtClean="0"/>
                        <a:t>postupuje na 80% 1RM.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3230289"/>
                  </a:ext>
                </a:extLst>
              </a:tr>
              <a:tr h="923335">
                <a:tc>
                  <a:txBody>
                    <a:bodyPr/>
                    <a:lstStyle/>
                    <a:p>
                      <a:r>
                        <a:rPr lang="cs-CZ" dirty="0" smtClean="0"/>
                        <a:t>Síla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Zahrnout silová cvičení prováděná při vysoké rychlosti pohybu s nízkou až střední intenzitou (tj. 30–60% 1RM) pro vylepšení funkčního výkonu.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1588550"/>
                  </a:ext>
                </a:extLst>
              </a:tr>
              <a:tr h="923335">
                <a:tc>
                  <a:txBody>
                    <a:bodyPr/>
                    <a:lstStyle/>
                    <a:p>
                      <a:r>
                        <a:rPr lang="cs-CZ" dirty="0" smtClean="0"/>
                        <a:t>Funkční trénink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Zahrnout cvičení, ve kterých jsou simulovány denní aktivity, jako je cvičení vsedě / stoje, pro optimalizaci funkčnosti.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3402887"/>
                  </a:ext>
                </a:extLst>
              </a:tr>
              <a:tr h="2522318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Vytrvalostní trénink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Doplňuje adaptace odporového tréninku. Doporučuje se začít tréninkem síla/rovnováha a poté vytrvalost. Může zahrnovat chůzi se změnami tempa, sklonu a směru, běžecký pás, chůze po schodech a jízda na stacionárním kole.</a:t>
                      </a:r>
                    </a:p>
                    <a:p>
                      <a:r>
                        <a:rPr lang="cs-CZ" dirty="0" smtClean="0"/>
                        <a:t>Začít 5–10 min. a pokračovat do 15–30 min. Míra</a:t>
                      </a:r>
                    </a:p>
                    <a:p>
                      <a:r>
                        <a:rPr lang="cs-CZ" dirty="0" smtClean="0"/>
                        <a:t>vnímané námahy pro určení intenzity cvičení se může řídit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Brogovou</a:t>
                      </a:r>
                      <a:r>
                        <a:rPr lang="cs-CZ" baseline="0" dirty="0" smtClean="0"/>
                        <a:t> stupnicí. Vhodná intenzita se pohybuje mezi </a:t>
                      </a:r>
                      <a:r>
                        <a:rPr lang="cs-CZ" dirty="0" smtClean="0"/>
                        <a:t>12–14.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1008738"/>
                  </a:ext>
                </a:extLst>
              </a:tr>
              <a:tr h="1200336">
                <a:tc>
                  <a:txBody>
                    <a:bodyPr/>
                    <a:lstStyle/>
                    <a:p>
                      <a:r>
                        <a:rPr lang="cs-CZ" dirty="0" smtClean="0"/>
                        <a:t>Balanční</a:t>
                      </a:r>
                      <a:r>
                        <a:rPr lang="cs-CZ" baseline="0" dirty="0" smtClean="0"/>
                        <a:t> trénink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Zahrnout několik cvičebních podnětů, jako je chůze po čáře, tandemový postoj, stoj na jedné noze s oporou, stoj na patě, špičce s oporou, přenosy váhy z jedné</a:t>
                      </a:r>
                    </a:p>
                    <a:p>
                      <a:r>
                        <a:rPr lang="cs-CZ" dirty="0" smtClean="0"/>
                        <a:t>nohy na druhou. Začít</a:t>
                      </a:r>
                      <a:r>
                        <a:rPr lang="cs-CZ" baseline="0" dirty="0" smtClean="0"/>
                        <a:t> vždy v sedě, poté stoj s oporou.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4133336"/>
                  </a:ext>
                </a:extLst>
              </a:tr>
              <a:tr h="629651">
                <a:tc>
                  <a:txBody>
                    <a:bodyPr/>
                    <a:lstStyle/>
                    <a:p>
                      <a:r>
                        <a:rPr lang="cs-CZ" dirty="0" smtClean="0"/>
                        <a:t>Progres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Postupně, individuálně zvyšovat</a:t>
                      </a:r>
                      <a:r>
                        <a:rPr lang="cs-CZ" baseline="0" dirty="0" smtClean="0"/>
                        <a:t> intenzitu, počet cviků, náročnost cviků.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3734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435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03199" y="122312"/>
            <a:ext cx="7276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Souhrn doporučení modifikovaných cvičení (zdravotní limitace) 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6478047"/>
              </p:ext>
            </p:extLst>
          </p:nvPr>
        </p:nvGraphicFramePr>
        <p:xfrm>
          <a:off x="104502" y="491644"/>
          <a:ext cx="11991704" cy="61824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95852">
                  <a:extLst>
                    <a:ext uri="{9D8B030D-6E8A-4147-A177-3AD203B41FA5}">
                      <a16:colId xmlns:a16="http://schemas.microsoft.com/office/drawing/2014/main" xmlns="" val="1826935609"/>
                    </a:ext>
                  </a:extLst>
                </a:gridCol>
                <a:gridCol w="5995852">
                  <a:extLst>
                    <a:ext uri="{9D8B030D-6E8A-4147-A177-3AD203B41FA5}">
                      <a16:colId xmlns:a16="http://schemas.microsoft.com/office/drawing/2014/main" xmlns="" val="3553797489"/>
                    </a:ext>
                  </a:extLst>
                </a:gridCol>
              </a:tblGrid>
              <a:tr h="355708">
                <a:tc>
                  <a:txBody>
                    <a:bodyPr/>
                    <a:lstStyle/>
                    <a:p>
                      <a:r>
                        <a:rPr lang="cs-CZ" dirty="0" smtClean="0"/>
                        <a:t>Omezení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Modifikace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086549"/>
                  </a:ext>
                </a:extLst>
              </a:tr>
              <a:tr h="889271">
                <a:tc>
                  <a:txBody>
                    <a:bodyPr/>
                    <a:lstStyle/>
                    <a:p>
                      <a:r>
                        <a:rPr lang="cs-CZ" dirty="0" smtClean="0"/>
                        <a:t>Křehkost (</a:t>
                      </a:r>
                      <a:r>
                        <a:rPr lang="cs-CZ" dirty="0" err="1" smtClean="0"/>
                        <a:t>frailty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Začít</a:t>
                      </a:r>
                      <a:r>
                        <a:rPr lang="cs-CZ" baseline="0" dirty="0" smtClean="0"/>
                        <a:t> s nízkým odporem, postupovat pomalu, respektovat limitaci únavy, </a:t>
                      </a:r>
                      <a:r>
                        <a:rPr lang="pl-PL" dirty="0" smtClean="0"/>
                        <a:t>začít 8–12 opakování </a:t>
                      </a:r>
                    </a:p>
                    <a:p>
                      <a:r>
                        <a:rPr lang="pl-PL" dirty="0" smtClean="0"/>
                        <a:t>20–30% z 1RM a </a:t>
                      </a:r>
                      <a:r>
                        <a:rPr lang="pl-PL" baseline="0" dirty="0" smtClean="0"/>
                        <a:t>směřovat k</a:t>
                      </a:r>
                      <a:r>
                        <a:rPr lang="pl-PL" dirty="0" smtClean="0"/>
                        <a:t> 80% z 1RM.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0682345"/>
                  </a:ext>
                </a:extLst>
              </a:tr>
              <a:tr h="355708">
                <a:tc>
                  <a:txBody>
                    <a:bodyPr/>
                    <a:lstStyle/>
                    <a:p>
                      <a:r>
                        <a:rPr lang="cs-CZ" dirty="0" smtClean="0"/>
                        <a:t>Omezení</a:t>
                      </a:r>
                      <a:r>
                        <a:rPr lang="cs-CZ" baseline="0" dirty="0" smtClean="0"/>
                        <a:t> pohyblivosti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Zvážit cvičení v sedě, leže.. dle limitace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9238900"/>
                  </a:ext>
                </a:extLst>
              </a:tr>
              <a:tr h="622490">
                <a:tc>
                  <a:txBody>
                    <a:bodyPr/>
                    <a:lstStyle/>
                    <a:p>
                      <a:r>
                        <a:rPr lang="cs-CZ" dirty="0" smtClean="0"/>
                        <a:t>Mírné kognitivní poruchy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Výběr velmi jednoduchých cviků, předvádět,</a:t>
                      </a:r>
                      <a:r>
                        <a:rPr lang="cs-CZ" baseline="0" dirty="0" smtClean="0"/>
                        <a:t> i popisovat. Postupně pomalu navyšovat náročnost úkolů.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3614272"/>
                  </a:ext>
                </a:extLst>
              </a:tr>
              <a:tr h="1156052">
                <a:tc>
                  <a:txBody>
                    <a:bodyPr/>
                    <a:lstStyle/>
                    <a:p>
                      <a:r>
                        <a:rPr lang="cs-CZ" dirty="0" smtClean="0"/>
                        <a:t>Diabetes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ovat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hladinu glukózy v krvi před a po tréninku. Zvážit možné asociace s kardiovaskulárním onemocněním, nervovým onemocněním, onemocnění ledvin, očí a ortopedická omezení.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3308706"/>
                  </a:ext>
                </a:extLst>
              </a:tr>
              <a:tr h="1422833">
                <a:tc>
                  <a:txBody>
                    <a:bodyPr/>
                    <a:lstStyle/>
                    <a:p>
                      <a:r>
                        <a:rPr lang="cs-CZ" dirty="0" smtClean="0"/>
                        <a:t>Osteoporóza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Začít s nižší intenzitou. Trénovat rovnováhu, ale zvlášť opatrně, aby se zabránilo pádům. Zaměřit se na formu a techniku cvičení.</a:t>
                      </a:r>
                      <a:r>
                        <a:rPr lang="cs-CZ" baseline="0" dirty="0" smtClean="0"/>
                        <a:t> O</a:t>
                      </a:r>
                      <a:r>
                        <a:rPr lang="pt-BR" baseline="0" dirty="0" smtClean="0"/>
                        <a:t>patrn</a:t>
                      </a:r>
                      <a:r>
                        <a:rPr lang="cs-CZ" baseline="0" dirty="0" smtClean="0"/>
                        <a:t>ě</a:t>
                      </a:r>
                      <a:r>
                        <a:rPr lang="pt-BR" baseline="0" dirty="0" smtClean="0"/>
                        <a:t> s</a:t>
                      </a:r>
                      <a:r>
                        <a:rPr lang="cs-CZ" baseline="0" dirty="0" smtClean="0"/>
                        <a:t> </a:t>
                      </a:r>
                      <a:r>
                        <a:rPr lang="pt-BR" baseline="0" dirty="0" smtClean="0"/>
                        <a:t>ohýbání</a:t>
                      </a:r>
                      <a:r>
                        <a:rPr lang="cs-CZ" baseline="0" dirty="0" smtClean="0"/>
                        <a:t>m</a:t>
                      </a:r>
                      <a:r>
                        <a:rPr lang="pt-BR" baseline="0" dirty="0" smtClean="0"/>
                        <a:t> a </a:t>
                      </a:r>
                      <a:r>
                        <a:rPr lang="cs-CZ" baseline="0" dirty="0" smtClean="0"/>
                        <a:t>rotacemi</a:t>
                      </a:r>
                      <a:r>
                        <a:rPr lang="cs-CZ" dirty="0" smtClean="0"/>
                        <a:t>.</a:t>
                      </a:r>
                    </a:p>
                    <a:p>
                      <a:r>
                        <a:rPr lang="cs-CZ" dirty="0" smtClean="0"/>
                        <a:t>Zahrnout</a:t>
                      </a:r>
                      <a:r>
                        <a:rPr lang="cs-CZ" baseline="0" dirty="0" smtClean="0"/>
                        <a:t> cvičení na správné držení těla</a:t>
                      </a:r>
                      <a:r>
                        <a:rPr lang="cs-CZ" dirty="0" smtClean="0"/>
                        <a:t> (prodloužení páteře).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8022932"/>
                  </a:ext>
                </a:extLst>
              </a:tr>
              <a:tr h="618699">
                <a:tc>
                  <a:txBody>
                    <a:bodyPr/>
                    <a:lstStyle/>
                    <a:p>
                      <a:r>
                        <a:rPr lang="cs-CZ" dirty="0" smtClean="0"/>
                        <a:t>Bolesti kloubů nebo omezený rozsah</a:t>
                      </a:r>
                    </a:p>
                    <a:p>
                      <a:r>
                        <a:rPr lang="cs-CZ" dirty="0" smtClean="0"/>
                        <a:t>pohybu (artritida)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Využívat cvičební stroje s možností</a:t>
                      </a:r>
                      <a:r>
                        <a:rPr lang="cs-CZ" baseline="0" dirty="0" smtClean="0"/>
                        <a:t> aretace pro </a:t>
                      </a:r>
                      <a:r>
                        <a:rPr lang="cs-CZ" dirty="0" smtClean="0"/>
                        <a:t>omezení rozsahu pohybu. Respektovat subjektivní bolest.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8633890"/>
                  </a:ext>
                </a:extLst>
              </a:tr>
              <a:tr h="644825">
                <a:tc>
                  <a:txBody>
                    <a:bodyPr/>
                    <a:lstStyle/>
                    <a:p>
                      <a:r>
                        <a:rPr lang="cs-CZ" dirty="0" smtClean="0"/>
                        <a:t>Špatné vidění, problémy s rovnováhou,</a:t>
                      </a:r>
                      <a:r>
                        <a:rPr lang="cs-CZ" baseline="0" dirty="0" smtClean="0"/>
                        <a:t> bolesti </a:t>
                      </a:r>
                      <a:r>
                        <a:rPr lang="cs-CZ" dirty="0" smtClean="0"/>
                        <a:t>dolní části zad, snižování váhy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Zvážit cvičební stroje (na rozdíl od cvičení s volným závažím)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9463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023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</TotalTime>
  <Words>1071</Words>
  <Application>Microsoft Office PowerPoint</Application>
  <PresentationFormat>Vlastní</PresentationFormat>
  <Paragraphs>112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Sarkopenie </vt:lpstr>
      <vt:lpstr>Úbytek svalové hmoty</vt:lpstr>
      <vt:lpstr>Úbytek svalové hmoty</vt:lpstr>
      <vt:lpstr>Snímek 4</vt:lpstr>
      <vt:lpstr>Snímek 5</vt:lpstr>
      <vt:lpstr>Doporučení</vt:lpstr>
      <vt:lpstr>Obecná doporučení pro odporový trénink u zdravých seniorů </vt:lpstr>
      <vt:lpstr>Snímek 8</vt:lpstr>
      <vt:lpstr>Snímek 9</vt:lpstr>
      <vt:lpstr>Trénink síly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263</cp:revision>
  <dcterms:created xsi:type="dcterms:W3CDTF">2016-09-20T10:01:00Z</dcterms:created>
  <dcterms:modified xsi:type="dcterms:W3CDTF">2022-03-09T08:29:19Z</dcterms:modified>
</cp:coreProperties>
</file>