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3" r:id="rId8"/>
    <p:sldId id="259" r:id="rId9"/>
    <p:sldId id="260" r:id="rId10"/>
    <p:sldId id="261" r:id="rId11"/>
    <p:sldId id="264" r:id="rId12"/>
    <p:sldId id="262" r:id="rId13"/>
    <p:sldId id="265" r:id="rId14"/>
    <p:sldId id="266" r:id="rId15"/>
    <p:sldId id="267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66C89-AFEE-42B6-8282-75274AC8E480}" v="1" dt="2021-09-22T12:55:50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Kalichová" userId="S::54151@muni.cz::f6e6d9a5-251c-43d1-b6f3-53a854297f13" providerId="AD" clId="Web-{47C66C89-AFEE-42B6-8282-75274AC8E480}"/>
    <pc:docChg chg="modSld">
      <pc:chgData name="Miriam Kalichová" userId="S::54151@muni.cz::f6e6d9a5-251c-43d1-b6f3-53a854297f13" providerId="AD" clId="Web-{47C66C89-AFEE-42B6-8282-75274AC8E480}" dt="2021-09-22T12:55:50.889" v="0"/>
      <pc:docMkLst>
        <pc:docMk/>
      </pc:docMkLst>
      <pc:sldChg chg="addSp">
        <pc:chgData name="Miriam Kalichová" userId="S::54151@muni.cz::f6e6d9a5-251c-43d1-b6f3-53a854297f13" providerId="AD" clId="Web-{47C66C89-AFEE-42B6-8282-75274AC8E480}" dt="2021-09-22T12:55:50.889" v="0"/>
        <pc:sldMkLst>
          <pc:docMk/>
          <pc:sldMk cId="0" sldId="256"/>
        </pc:sldMkLst>
        <pc:spChg chg="add">
          <ac:chgData name="Miriam Kalichová" userId="S::54151@muni.cz::f6e6d9a5-251c-43d1-b6f3-53a854297f13" providerId="AD" clId="Web-{47C66C89-AFEE-42B6-8282-75274AC8E480}" dt="2021-09-22T12:55:50.889" v="0"/>
          <ac:spMkLst>
            <pc:docMk/>
            <pc:sldMk cId="0" sldId="256"/>
            <ac:spMk id="4" creationId="{A5A4C811-DCC0-4AB4-8B35-A6F7560D6A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9432FEA-8079-45B9-81ED-9D562A62663A}" type="datetimeFigureOut">
              <a:rPr lang="cs-CZ" smtClean="0"/>
              <a:pPr/>
              <a:t>22.09.2021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9A62C9-2FA7-4C8A-B4E1-2E53FD3A6C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Biomechanika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úvod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5A4C811-DCC0-4AB4-8B35-A6F7560D6A85}"/>
              </a:ext>
            </a:extLst>
          </p:cNvPr>
          <p:cNvSpPr txBox="1"/>
          <p:nvPr/>
        </p:nvSpPr>
        <p:spPr>
          <a:xfrm>
            <a:off x="3200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Kliknutím vložíte text.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Mechanika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Věda zabývající se pohybem</a:t>
            </a:r>
          </a:p>
          <a:p>
            <a:r>
              <a:rPr lang="cs-CZ"/>
              <a:t>Dělí se na:</a:t>
            </a:r>
          </a:p>
          <a:p>
            <a:pPr lvl="2"/>
            <a:r>
              <a:rPr lang="cs-CZ"/>
              <a:t>Kinematiku – obor, který se zabývá popisem pohybu bez ohledu na jeho příčiny</a:t>
            </a:r>
          </a:p>
          <a:p>
            <a:pPr lvl="3"/>
            <a:r>
              <a:rPr lang="cs-CZ"/>
              <a:t>Základními kinematickými veličinami jsou dráha, rychlost, zrychlení</a:t>
            </a:r>
          </a:p>
          <a:p>
            <a:pPr lvl="2"/>
            <a:endParaRPr lang="cs-CZ"/>
          </a:p>
          <a:p>
            <a:pPr lvl="2"/>
            <a:r>
              <a:rPr lang="cs-CZ"/>
              <a:t>Dynamiku – obor, který zkoumá příčiny pohybu a jeho změn, také deformaci těles</a:t>
            </a:r>
          </a:p>
          <a:p>
            <a:pPr lvl="3"/>
            <a:r>
              <a:rPr lang="cs-CZ"/>
              <a:t>Základní dynamickou veličinou je síla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Hmotný bod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Pro zjednodušení můžeme těleso za určitých okolností nahradit </a:t>
            </a:r>
            <a:r>
              <a:rPr lang="cs-CZ" b="1"/>
              <a:t>hmotným bodem</a:t>
            </a:r>
            <a:r>
              <a:rPr lang="cs-CZ"/>
              <a:t>. </a:t>
            </a:r>
          </a:p>
          <a:p>
            <a:r>
              <a:rPr lang="cs-CZ"/>
              <a:t>Hmotný bod je model tělesa, u kterého jsou </a:t>
            </a:r>
            <a:r>
              <a:rPr lang="cs-CZ" b="1"/>
              <a:t>zanedbány tvar  a rozměry</a:t>
            </a:r>
            <a:r>
              <a:rPr lang="cs-CZ"/>
              <a:t> a jehož hmotnost je soustředěna do jediného bodu - </a:t>
            </a:r>
            <a:r>
              <a:rPr lang="cs-CZ" b="1"/>
              <a:t>těžiště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Tuhé těleso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je ideální těleso, jehož tvar ani objem se účinkem libovolně velkých sil nemění (zanedbávají se deformační účinky sil). </a:t>
            </a:r>
          </a:p>
          <a:p>
            <a:r>
              <a:rPr lang="cs-CZ"/>
              <a:t>síly, které na těleso působí mají jen pohybové účinky</a:t>
            </a:r>
          </a:p>
          <a:p>
            <a:endParaRPr lang="cs-CZ"/>
          </a:p>
          <a:p>
            <a:pPr>
              <a:buNone/>
            </a:pPr>
            <a:r>
              <a:rPr lang="cs-CZ" sz="3600"/>
              <a:t>Pružné těleso</a:t>
            </a:r>
          </a:p>
          <a:p>
            <a:pPr lvl="1"/>
            <a:r>
              <a:rPr lang="cs-CZ"/>
              <a:t>Pokud dojde k deformaci a po odstranění sil se těleso vrací do původního tvaru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Fyzikální veličiny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Skalární</a:t>
            </a:r>
          </a:p>
          <a:p>
            <a:pPr lvl="2"/>
            <a:r>
              <a:rPr lang="cs-CZ"/>
              <a:t>jsou určeny pouze hodnotou (čas, dráha,…)</a:t>
            </a:r>
          </a:p>
          <a:p>
            <a:pPr lvl="2"/>
            <a:endParaRPr lang="cs-CZ"/>
          </a:p>
          <a:p>
            <a:r>
              <a:rPr lang="cs-CZ"/>
              <a:t>Vektorové</a:t>
            </a:r>
          </a:p>
          <a:p>
            <a:pPr lvl="2"/>
            <a:r>
              <a:rPr lang="cs-CZ"/>
              <a:t>Jsou určeny hodnotou a směrem (síla, zrychlení,…)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10588" cy="1219200"/>
          </a:xfrm>
        </p:spPr>
        <p:txBody>
          <a:bodyPr/>
          <a:lstStyle/>
          <a:p>
            <a:pPr algn="ctr" eaLnBrk="1" hangingPunct="1"/>
            <a:r>
              <a:rPr lang="cs-CZ"/>
              <a:t>Počítání s vektory</a:t>
            </a:r>
          </a:p>
        </p:txBody>
      </p:sp>
      <p:pic>
        <p:nvPicPr>
          <p:cNvPr id="18435" name="Picture 6" descr="skenovat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57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skenovat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95600"/>
            <a:ext cx="647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086100" algn="l"/>
              </a:tabLst>
            </a:pPr>
            <a:endParaRPr lang="cs-CZ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350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086100" algn="l"/>
              </a:tabLst>
            </a:pPr>
            <a:endParaRPr lang="cs-CZ"/>
          </a:p>
        </p:txBody>
      </p:sp>
      <p:pic>
        <p:nvPicPr>
          <p:cNvPr id="18439" name="Picture 6" descr="skenovat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72000"/>
            <a:ext cx="640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Jednotky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/>
              <a:t>Jednotka je pevně zvolená hodnota veličiny</a:t>
            </a:r>
          </a:p>
          <a:p>
            <a:pPr eaLnBrk="1" hangingPunct="1"/>
            <a:r>
              <a:rPr lang="cs-CZ"/>
              <a:t>Hodnoty  veličiny udáváme v násobcích jednotky</a:t>
            </a:r>
          </a:p>
          <a:p>
            <a:pPr marL="822325" lvl="4" indent="-273050" eaLnBrk="1" hangingPunct="1">
              <a:buSzPct val="95000"/>
            </a:pPr>
            <a:r>
              <a:rPr lang="cs-CZ"/>
              <a:t>(číslo .  jednotka)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Vždy počítáme se základními jednotkami</a:t>
            </a:r>
          </a:p>
          <a:p>
            <a:pPr lvl="2" eaLnBrk="1" hangingPunct="1">
              <a:buFont typeface="Wingdings 2" pitchFamily="18" charset="2"/>
              <a:buNone/>
            </a:pPr>
            <a:endParaRPr lang="cs-CZ"/>
          </a:p>
          <a:p>
            <a:pPr eaLnBrk="1" hangingPunct="1"/>
            <a:r>
              <a:rPr lang="cs-CZ"/>
              <a:t>7 základních jednotek SI: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/>
              <a:t>	kg, m, s, A, K, mol, Cd</a:t>
            </a:r>
          </a:p>
          <a:p>
            <a:pPr lvl="1" eaLnBrk="1" hangingPunct="1">
              <a:buFont typeface="Wingdings 2" pitchFamily="18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Souřadnicový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systém souřadných os (x,y,z) s pevně určeným počátkem</a:t>
            </a:r>
          </a:p>
          <a:p>
            <a:pPr>
              <a:buNone/>
            </a:pPr>
            <a:r>
              <a:rPr lang="cs-CZ"/>
              <a:t>	(inerciální/neinerciální)</a:t>
            </a:r>
          </a:p>
          <a:p>
            <a:pPr>
              <a:buNone/>
            </a:pPr>
            <a:endParaRPr lang="cs-CZ"/>
          </a:p>
          <a:p>
            <a:r>
              <a:rPr lang="cs-CZ"/>
              <a:t>pohyb je změnou polohy ve vztažné soustavě (v souřadnicovém systému)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cs-CZ"/>
              <a:t>Biomechanika je samostatný </a:t>
            </a:r>
            <a:r>
              <a:rPr lang="cs-CZ" err="1"/>
              <a:t>transdisciplinární</a:t>
            </a:r>
            <a:r>
              <a:rPr lang="cs-CZ"/>
              <a:t> vědecký obor, který se zabývá </a:t>
            </a:r>
          </a:p>
          <a:p>
            <a:pPr lvl="1" algn="just"/>
            <a:r>
              <a:rPr lang="cs-CZ"/>
              <a:t>mechanickou strukturou (rozdělení, těžiště,…) </a:t>
            </a:r>
          </a:p>
          <a:p>
            <a:pPr lvl="1" algn="just"/>
            <a:r>
              <a:rPr lang="cs-CZ"/>
              <a:t>mechanickým chováním (účinky sil). </a:t>
            </a:r>
          </a:p>
          <a:p>
            <a:pPr lvl="1" algn="just"/>
            <a:r>
              <a:rPr lang="cs-CZ"/>
              <a:t>mechanickými vlastnostmi živých organismů a jeho částí</a:t>
            </a:r>
          </a:p>
          <a:p>
            <a:pPr lvl="1" algn="just"/>
            <a:r>
              <a:rPr lang="cs-CZ"/>
              <a:t>mechanickými interakcemi mezi nimi a vnějším okolím (účinky vzájemného působení).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Biomechanika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Pohyb člověka z pohledu</a:t>
            </a:r>
          </a:p>
          <a:p>
            <a:pPr lvl="1"/>
            <a:r>
              <a:rPr lang="cs-CZ"/>
              <a:t>Fyzikálního</a:t>
            </a:r>
          </a:p>
          <a:p>
            <a:pPr lvl="1"/>
            <a:r>
              <a:rPr lang="cs-CZ"/>
              <a:t>Anatomického</a:t>
            </a:r>
          </a:p>
          <a:p>
            <a:pPr lvl="1"/>
            <a:r>
              <a:rPr lang="cs-CZ"/>
              <a:t>Fyziologického</a:t>
            </a:r>
          </a:p>
        </p:txBody>
      </p:sp>
      <p:pic>
        <p:nvPicPr>
          <p:cNvPr id="4" name="Picture 5" descr="pouse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40968"/>
            <a:ext cx="3887787" cy="2843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001419"/>
          </a:xfrm>
        </p:spPr>
        <p:txBody>
          <a:bodyPr/>
          <a:lstStyle/>
          <a:p>
            <a:r>
              <a:rPr lang="cs-CZ" err="1"/>
              <a:t>Kinogram</a:t>
            </a:r>
            <a:endParaRPr lang="cs-CZ"/>
          </a:p>
          <a:p>
            <a:endParaRPr lang="cs-CZ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 cstate="print"/>
          <a:srcRect l="12231" t="26170" r="9091" b="14043"/>
          <a:stretch>
            <a:fillRect/>
          </a:stretch>
        </p:blipFill>
        <p:spPr bwMode="auto">
          <a:xfrm>
            <a:off x="899592" y="1700808"/>
            <a:ext cx="69119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/>
          <a:lstStyle/>
          <a:p>
            <a:r>
              <a:rPr lang="cs-CZ"/>
              <a:t>3D kinematická analýza</a:t>
            </a:r>
          </a:p>
          <a:p>
            <a:endParaRPr lang="cs-CZ"/>
          </a:p>
        </p:txBody>
      </p:sp>
      <p:pic>
        <p:nvPicPr>
          <p:cNvPr id="4" name="Picture 28" descr="mocap_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5748338" cy="4313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Dynamická plantografie</a:t>
            </a:r>
          </a:p>
          <a:p>
            <a:endParaRPr lang="cs-CZ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735263" y="2452688"/>
            <a:ext cx="1841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br>
              <a:rPr lang="cs-CZ" sz="600" b="1">
                <a:latin typeface="Arial" charset="0"/>
              </a:rPr>
            </a:br>
            <a:br>
              <a:rPr lang="cs-CZ" sz="600" b="1">
                <a:latin typeface="Arial" charset="0"/>
              </a:rPr>
            </a:br>
            <a:endParaRPr lang="cs-CZ"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735263" y="2452688"/>
            <a:ext cx="1841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br>
              <a:rPr lang="cs-CZ" sz="600" b="1">
                <a:latin typeface="Arial" charset="0"/>
              </a:rPr>
            </a:br>
            <a:br>
              <a:rPr lang="cs-CZ" sz="600" b="1">
                <a:latin typeface="Arial" charset="0"/>
              </a:rPr>
            </a:br>
            <a:endParaRPr lang="cs-CZ">
              <a:latin typeface="Arial" charset="0"/>
            </a:endParaRPr>
          </a:p>
        </p:txBody>
      </p:sp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2744788" y="3016250"/>
          <a:ext cx="3656012" cy="2255838"/>
        </p:xfrm>
        <a:graphic>
          <a:graphicData uri="http://schemas.openxmlformats.org/drawingml/2006/table">
            <a:tbl>
              <a:tblPr/>
              <a:tblGrid>
                <a:gridCol w="3328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152"/>
          <p:cNvGraphicFramePr>
            <a:graphicFrameLocks noGrp="1"/>
          </p:cNvGraphicFramePr>
          <p:nvPr/>
        </p:nvGraphicFramePr>
        <p:xfrm>
          <a:off x="2532063" y="1947863"/>
          <a:ext cx="3932555" cy="295592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oup 142"/>
          <p:cNvGraphicFramePr>
            <a:graphicFrameLocks noGrp="1"/>
          </p:cNvGraphicFramePr>
          <p:nvPr/>
        </p:nvGraphicFramePr>
        <p:xfrm>
          <a:off x="2714625" y="1957388"/>
          <a:ext cx="3881438" cy="2955925"/>
        </p:xfrm>
        <a:graphic>
          <a:graphicData uri="http://schemas.openxmlformats.org/drawingml/2006/table">
            <a:tbl>
              <a:tblPr/>
              <a:tblGrid>
                <a:gridCol w="3881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153"/>
          <p:cNvGraphicFramePr>
            <a:graphicFrameLocks noGrp="1"/>
          </p:cNvGraphicFramePr>
          <p:nvPr/>
        </p:nvGraphicFramePr>
        <p:xfrm>
          <a:off x="2724150" y="1966913"/>
          <a:ext cx="3871913" cy="2940685"/>
        </p:xfrm>
        <a:graphic>
          <a:graphicData uri="http://schemas.openxmlformats.org/drawingml/2006/table">
            <a:tbl>
              <a:tblPr/>
              <a:tblGrid>
                <a:gridCol w="24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112"/>
          <p:cNvGraphicFramePr>
            <a:graphicFrameLocks noGrp="1"/>
          </p:cNvGraphicFramePr>
          <p:nvPr/>
        </p:nvGraphicFramePr>
        <p:xfrm>
          <a:off x="2979738" y="2997200"/>
          <a:ext cx="3624262" cy="1920875"/>
        </p:xfrm>
        <a:graphic>
          <a:graphicData uri="http://schemas.openxmlformats.org/drawingml/2006/table">
            <a:tbl>
              <a:tblPr/>
              <a:tblGrid>
                <a:gridCol w="362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156"/>
          <p:cNvGraphicFramePr>
            <a:graphicFrameLocks noGrp="1"/>
          </p:cNvGraphicFramePr>
          <p:nvPr/>
        </p:nvGraphicFramePr>
        <p:xfrm>
          <a:off x="2989263" y="3006725"/>
          <a:ext cx="3624262" cy="1920240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80443" y="1879997"/>
            <a:ext cx="2032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60181" y="2093119"/>
            <a:ext cx="316547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73251" y="4247631"/>
            <a:ext cx="2297113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4929411"/>
          </a:xfrm>
        </p:spPr>
        <p:txBody>
          <a:bodyPr/>
          <a:lstStyle/>
          <a:p>
            <a:r>
              <a:rPr lang="cs-CZ"/>
              <a:t>EMG – jehly / povrchové elektrody</a:t>
            </a:r>
          </a:p>
          <a:p>
            <a:endParaRPr lang="cs-CZ"/>
          </a:p>
        </p:txBody>
      </p:sp>
      <p:pic>
        <p:nvPicPr>
          <p:cNvPr id="4" name="Picture 5" descr="emgjeh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155950" cy="2085975"/>
          </a:xfrm>
          <a:prstGeom prst="rect">
            <a:avLst/>
          </a:prstGeom>
          <a:noFill/>
        </p:spPr>
      </p:pic>
      <p:pic>
        <p:nvPicPr>
          <p:cNvPr id="5" name="Picture 7" descr="emgpovr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556" y="2061295"/>
            <a:ext cx="2476500" cy="3086100"/>
          </a:xfrm>
          <a:prstGeom prst="rect">
            <a:avLst/>
          </a:prstGeom>
          <a:noFill/>
        </p:spPr>
      </p:pic>
      <p:pic>
        <p:nvPicPr>
          <p:cNvPr id="6" name="Picture 9" descr="Electromyograp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469" y="3358282"/>
            <a:ext cx="3241675" cy="259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Další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Goniometrie</a:t>
            </a:r>
          </a:p>
          <a:p>
            <a:r>
              <a:rPr lang="cs-CZ" err="1"/>
              <a:t>Akcelerometrie</a:t>
            </a:r>
            <a:endParaRPr lang="cs-CZ"/>
          </a:p>
          <a:p>
            <a:r>
              <a:rPr lang="cs-CZ"/>
              <a:t>Dynamometrie</a:t>
            </a:r>
          </a:p>
          <a:p>
            <a:r>
              <a:rPr lang="cs-CZ" err="1"/>
              <a:t>Stabilometrie</a:t>
            </a:r>
            <a:endParaRPr lang="cs-CZ"/>
          </a:p>
          <a:p>
            <a:r>
              <a:rPr lang="cs-CZ"/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Význam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Optimalizace techniky (ekonomičnost a efektivita)</a:t>
            </a:r>
            <a:endParaRPr lang="cs-CZ" b="1"/>
          </a:p>
          <a:p>
            <a:r>
              <a:rPr lang="cs-CZ"/>
              <a:t>Zdravotní aspekty</a:t>
            </a:r>
          </a:p>
          <a:p>
            <a:r>
              <a:rPr lang="cs-CZ"/>
              <a:t>Protetika</a:t>
            </a:r>
          </a:p>
          <a:p>
            <a:r>
              <a:rPr lang="cs-CZ"/>
              <a:t>Rozpoznání chyb</a:t>
            </a:r>
            <a:endParaRPr lang="cs-CZ" b="1"/>
          </a:p>
          <a:p>
            <a:r>
              <a:rPr lang="cs-CZ"/>
              <a:t>Sestavení metodických postupů</a:t>
            </a:r>
          </a:p>
          <a:p>
            <a:r>
              <a:rPr lang="cs-CZ"/>
              <a:t>Kriminalistika</a:t>
            </a:r>
          </a:p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C07E79E8713D48898D7D9C77F94B26" ma:contentTypeVersion="3" ma:contentTypeDescription="Vytvoří nový dokument" ma:contentTypeScope="" ma:versionID="80505e5c64bde8677510324f7deaee4e">
  <xsd:schema xmlns:xsd="http://www.w3.org/2001/XMLSchema" xmlns:xs="http://www.w3.org/2001/XMLSchema" xmlns:p="http://schemas.microsoft.com/office/2006/metadata/properties" xmlns:ns2="6f8ba6b0-71d1-4b35-96f7-3785c7baa664" targetNamespace="http://schemas.microsoft.com/office/2006/metadata/properties" ma:root="true" ma:fieldsID="2a4498dfb7bfc74bebe8eec5122066b9" ns2:_="">
    <xsd:import namespace="6f8ba6b0-71d1-4b35-96f7-3785c7baa6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ba6b0-71d1-4b35-96f7-3785c7baa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3BB042-B17A-4C53-A835-7D873F22EB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7336D6-3D41-4ADB-A3E6-4751D1D2B4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36AB7C-FE4F-43C7-8723-1B629E6DF4EC}">
  <ds:schemaRefs>
    <ds:schemaRef ds:uri="6f8ba6b0-71d1-4b35-96f7-3785c7baa6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Application>Microsoft Office PowerPoint</Application>
  <PresentationFormat>On-screen Show (4:3)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Technický</vt:lpstr>
      <vt:lpstr>Biomechanika</vt:lpstr>
      <vt:lpstr>Definice</vt:lpstr>
      <vt:lpstr>Biomechanika člověka</vt:lpstr>
      <vt:lpstr>Metody</vt:lpstr>
      <vt:lpstr>Metody</vt:lpstr>
      <vt:lpstr>Metody</vt:lpstr>
      <vt:lpstr>Metody</vt:lpstr>
      <vt:lpstr>Další metody</vt:lpstr>
      <vt:lpstr>Význam</vt:lpstr>
      <vt:lpstr>Mechanika</vt:lpstr>
      <vt:lpstr>Hmotný bod</vt:lpstr>
      <vt:lpstr>Tuhé těleso</vt:lpstr>
      <vt:lpstr>Fyzikální veličiny</vt:lpstr>
      <vt:lpstr>Počítání s vektory</vt:lpstr>
      <vt:lpstr>Jednotky</vt:lpstr>
      <vt:lpstr>Souřadnicový systém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Biomechanika</dc:title>
  <dc:creator>k</dc:creator>
  <cp:revision>1</cp:revision>
  <dcterms:created xsi:type="dcterms:W3CDTF">2013-09-15T20:00:17Z</dcterms:created>
  <dcterms:modified xsi:type="dcterms:W3CDTF">2021-09-22T12:55:51Z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0x01010001C07E79E8713D48898D7D9C77F94B26</vt:lpwstr>
  </property>
</Properties>
</file>