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6"/>
  </p:notesMasterIdLst>
  <p:handoutMasterIdLst>
    <p:handoutMasterId r:id="rId47"/>
  </p:handoutMasterIdLst>
  <p:sldIdLst>
    <p:sldId id="256" r:id="rId5"/>
    <p:sldId id="257" r:id="rId6"/>
    <p:sldId id="258" r:id="rId7"/>
    <p:sldId id="259" r:id="rId8"/>
    <p:sldId id="287" r:id="rId9"/>
    <p:sldId id="261" r:id="rId10"/>
    <p:sldId id="262" r:id="rId11"/>
    <p:sldId id="288" r:id="rId12"/>
    <p:sldId id="263" r:id="rId13"/>
    <p:sldId id="264" r:id="rId14"/>
    <p:sldId id="265" r:id="rId15"/>
    <p:sldId id="267" r:id="rId16"/>
    <p:sldId id="266" r:id="rId17"/>
    <p:sldId id="289" r:id="rId18"/>
    <p:sldId id="290" r:id="rId19"/>
    <p:sldId id="268" r:id="rId20"/>
    <p:sldId id="303" r:id="rId21"/>
    <p:sldId id="302" r:id="rId22"/>
    <p:sldId id="269" r:id="rId23"/>
    <p:sldId id="270" r:id="rId24"/>
    <p:sldId id="271" r:id="rId25"/>
    <p:sldId id="291" r:id="rId26"/>
    <p:sldId id="292" r:id="rId27"/>
    <p:sldId id="293" r:id="rId28"/>
    <p:sldId id="272" r:id="rId29"/>
    <p:sldId id="300" r:id="rId30"/>
    <p:sldId id="294" r:id="rId31"/>
    <p:sldId id="273" r:id="rId32"/>
    <p:sldId id="274" r:id="rId33"/>
    <p:sldId id="276" r:id="rId34"/>
    <p:sldId id="275" r:id="rId35"/>
    <p:sldId id="277" r:id="rId36"/>
    <p:sldId id="278" r:id="rId37"/>
    <p:sldId id="279" r:id="rId38"/>
    <p:sldId id="285" r:id="rId39"/>
    <p:sldId id="298" r:id="rId40"/>
    <p:sldId id="282" r:id="rId41"/>
    <p:sldId id="301" r:id="rId42"/>
    <p:sldId id="295" r:id="rId43"/>
    <p:sldId id="297" r:id="rId44"/>
    <p:sldId id="284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78619-9422-43DD-A333-9900DF5C79B5}" v="37" dt="2025-02-19T19:17:39.5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Palka" userId="b6cbd74cbbe4ec3a" providerId="LiveId" clId="{FC8FA192-E264-479B-8CAB-6E24DA35850B}"/>
    <pc:docChg chg="undo custSel addSld delSld modSld">
      <pc:chgData name="Jakub Palka" userId="b6cbd74cbbe4ec3a" providerId="LiveId" clId="{FC8FA192-E264-479B-8CAB-6E24DA35850B}" dt="2024-04-05T12:24:48.935" v="211" actId="47"/>
      <pc:docMkLst>
        <pc:docMk/>
      </pc:docMkLst>
      <pc:sldChg chg="modSp mod">
        <pc:chgData name="Jakub Palka" userId="b6cbd74cbbe4ec3a" providerId="LiveId" clId="{FC8FA192-E264-479B-8CAB-6E24DA35850B}" dt="2024-04-05T11:53:41.641" v="86" actId="2711"/>
        <pc:sldMkLst>
          <pc:docMk/>
          <pc:sldMk cId="33687162" sldId="258"/>
        </pc:sldMkLst>
      </pc:sldChg>
      <pc:sldChg chg="modSp mod">
        <pc:chgData name="Jakub Palka" userId="b6cbd74cbbe4ec3a" providerId="LiveId" clId="{FC8FA192-E264-479B-8CAB-6E24DA35850B}" dt="2024-04-05T11:57:09.612" v="153" actId="20577"/>
        <pc:sldMkLst>
          <pc:docMk/>
          <pc:sldMk cId="3844991898" sldId="259"/>
        </pc:sldMkLst>
      </pc:sldChg>
      <pc:sldChg chg="modSp mod">
        <pc:chgData name="Jakub Palka" userId="b6cbd74cbbe4ec3a" providerId="LiveId" clId="{FC8FA192-E264-479B-8CAB-6E24DA35850B}" dt="2024-04-05T11:55:39.794" v="104" actId="20577"/>
        <pc:sldMkLst>
          <pc:docMk/>
          <pc:sldMk cId="1826156645" sldId="263"/>
        </pc:sldMkLst>
      </pc:sldChg>
      <pc:sldChg chg="modSp">
        <pc:chgData name="Jakub Palka" userId="b6cbd74cbbe4ec3a" providerId="LiveId" clId="{FC8FA192-E264-479B-8CAB-6E24DA35850B}" dt="2024-04-05T12:09:16.845" v="209" actId="2711"/>
        <pc:sldMkLst>
          <pc:docMk/>
          <pc:sldMk cId="2341282072" sldId="274"/>
        </pc:sldMkLst>
      </pc:sldChg>
      <pc:sldChg chg="del">
        <pc:chgData name="Jakub Palka" userId="b6cbd74cbbe4ec3a" providerId="LiveId" clId="{FC8FA192-E264-479B-8CAB-6E24DA35850B}" dt="2024-04-05T12:02:41.895" v="199" actId="47"/>
        <pc:sldMkLst>
          <pc:docMk/>
          <pc:sldMk cId="3169794737" sldId="280"/>
        </pc:sldMkLst>
      </pc:sldChg>
      <pc:sldChg chg="del">
        <pc:chgData name="Jakub Palka" userId="b6cbd74cbbe4ec3a" providerId="LiveId" clId="{FC8FA192-E264-479B-8CAB-6E24DA35850B}" dt="2024-04-05T12:24:48.935" v="211" actId="47"/>
        <pc:sldMkLst>
          <pc:docMk/>
          <pc:sldMk cId="1892963689" sldId="286"/>
        </pc:sldMkLst>
      </pc:sldChg>
      <pc:sldChg chg="modSp mod">
        <pc:chgData name="Jakub Palka" userId="b6cbd74cbbe4ec3a" providerId="LiveId" clId="{FC8FA192-E264-479B-8CAB-6E24DA35850B}" dt="2024-04-05T11:55:21.637" v="95" actId="20577"/>
        <pc:sldMkLst>
          <pc:docMk/>
          <pc:sldMk cId="2333225382" sldId="288"/>
        </pc:sldMkLst>
      </pc:sldChg>
      <pc:sldChg chg="modSp modAnim">
        <pc:chgData name="Jakub Palka" userId="b6cbd74cbbe4ec3a" providerId="LiveId" clId="{FC8FA192-E264-479B-8CAB-6E24DA35850B}" dt="2024-04-05T12:02:16.197" v="198" actId="113"/>
        <pc:sldMkLst>
          <pc:docMk/>
          <pc:sldMk cId="1195399466" sldId="292"/>
        </pc:sldMkLst>
      </pc:sldChg>
      <pc:sldChg chg="del">
        <pc:chgData name="Jakub Palka" userId="b6cbd74cbbe4ec3a" providerId="LiveId" clId="{FC8FA192-E264-479B-8CAB-6E24DA35850B}" dt="2024-04-05T12:24:39.401" v="210" actId="47"/>
        <pc:sldMkLst>
          <pc:docMk/>
          <pc:sldMk cId="4221165786" sldId="299"/>
        </pc:sldMkLst>
      </pc:sldChg>
      <pc:sldChg chg="addSp delSp modSp new mod">
        <pc:chgData name="Jakub Palka" userId="b6cbd74cbbe4ec3a" providerId="LiveId" clId="{FC8FA192-E264-479B-8CAB-6E24DA35850B}" dt="2024-04-05T12:07:51.102" v="208" actId="478"/>
        <pc:sldMkLst>
          <pc:docMk/>
          <pc:sldMk cId="1675479256" sldId="300"/>
        </pc:sldMkLst>
      </pc:sldChg>
    </pc:docChg>
  </pc:docChgLst>
  <pc:docChgLst>
    <pc:chgData name="Jakub Palka" userId="b6cbd74cbbe4ec3a" providerId="LiveId" clId="{7EBBA926-418B-4B55-97C6-EBA7EE8398AB}"/>
    <pc:docChg chg="undo custSel addSld modSld">
      <pc:chgData name="Jakub Palka" userId="b6cbd74cbbe4ec3a" providerId="LiveId" clId="{7EBBA926-418B-4B55-97C6-EBA7EE8398AB}" dt="2024-10-10T19:56:34.103" v="632" actId="14100"/>
      <pc:docMkLst>
        <pc:docMk/>
      </pc:docMkLst>
      <pc:sldChg chg="modSp mod">
        <pc:chgData name="Jakub Palka" userId="b6cbd74cbbe4ec3a" providerId="LiveId" clId="{7EBBA926-418B-4B55-97C6-EBA7EE8398AB}" dt="2024-10-10T12:01:26.671" v="88" actId="20577"/>
        <pc:sldMkLst>
          <pc:docMk/>
          <pc:sldMk cId="33687162" sldId="258"/>
        </pc:sldMkLst>
      </pc:sldChg>
      <pc:sldChg chg="modSp mod">
        <pc:chgData name="Jakub Palka" userId="b6cbd74cbbe4ec3a" providerId="LiveId" clId="{7EBBA926-418B-4B55-97C6-EBA7EE8398AB}" dt="2024-10-10T12:02:39.970" v="168" actId="20577"/>
        <pc:sldMkLst>
          <pc:docMk/>
          <pc:sldMk cId="3844991898" sldId="259"/>
        </pc:sldMkLst>
      </pc:sldChg>
      <pc:sldChg chg="modSp modAnim">
        <pc:chgData name="Jakub Palka" userId="b6cbd74cbbe4ec3a" providerId="LiveId" clId="{7EBBA926-418B-4B55-97C6-EBA7EE8398AB}" dt="2024-10-10T19:11:33.125" v="488" actId="20577"/>
        <pc:sldMkLst>
          <pc:docMk/>
          <pc:sldMk cId="2027673813" sldId="268"/>
        </pc:sldMkLst>
      </pc:sldChg>
      <pc:sldChg chg="modSp mod modAnim">
        <pc:chgData name="Jakub Palka" userId="b6cbd74cbbe4ec3a" providerId="LiveId" clId="{7EBBA926-418B-4B55-97C6-EBA7EE8398AB}" dt="2024-10-10T19:26:19.261" v="496"/>
        <pc:sldMkLst>
          <pc:docMk/>
          <pc:sldMk cId="3567441998" sldId="269"/>
        </pc:sldMkLst>
      </pc:sldChg>
      <pc:sldChg chg="addSp modSp mod">
        <pc:chgData name="Jakub Palka" userId="b6cbd74cbbe4ec3a" providerId="LiveId" clId="{7EBBA926-418B-4B55-97C6-EBA7EE8398AB}" dt="2024-10-10T13:03:07.843" v="287" actId="1076"/>
        <pc:sldMkLst>
          <pc:docMk/>
          <pc:sldMk cId="298003630" sldId="271"/>
        </pc:sldMkLst>
      </pc:sldChg>
      <pc:sldChg chg="addSp modSp mod">
        <pc:chgData name="Jakub Palka" userId="b6cbd74cbbe4ec3a" providerId="LiveId" clId="{7EBBA926-418B-4B55-97C6-EBA7EE8398AB}" dt="2024-10-10T19:54:09.526" v="582"/>
        <pc:sldMkLst>
          <pc:docMk/>
          <pc:sldMk cId="3628770101" sldId="273"/>
        </pc:sldMkLst>
      </pc:sldChg>
      <pc:sldChg chg="addSp modSp mod">
        <pc:chgData name="Jakub Palka" userId="b6cbd74cbbe4ec3a" providerId="LiveId" clId="{7EBBA926-418B-4B55-97C6-EBA7EE8398AB}" dt="2024-10-10T19:54:46.482" v="604" actId="1076"/>
        <pc:sldMkLst>
          <pc:docMk/>
          <pc:sldMk cId="2341282072" sldId="274"/>
        </pc:sldMkLst>
      </pc:sldChg>
      <pc:sldChg chg="addSp modSp mod">
        <pc:chgData name="Jakub Palka" userId="b6cbd74cbbe4ec3a" providerId="LiveId" clId="{7EBBA926-418B-4B55-97C6-EBA7EE8398AB}" dt="2024-10-10T19:55:54.578" v="616" actId="1076"/>
        <pc:sldMkLst>
          <pc:docMk/>
          <pc:sldMk cId="3039692465" sldId="275"/>
        </pc:sldMkLst>
      </pc:sldChg>
      <pc:sldChg chg="modAnim">
        <pc:chgData name="Jakub Palka" userId="b6cbd74cbbe4ec3a" providerId="LiveId" clId="{7EBBA926-418B-4B55-97C6-EBA7EE8398AB}" dt="2024-10-10T19:49:14.041" v="538"/>
        <pc:sldMkLst>
          <pc:docMk/>
          <pc:sldMk cId="252054061" sldId="281"/>
        </pc:sldMkLst>
      </pc:sldChg>
      <pc:sldChg chg="addSp modSp mod modAnim">
        <pc:chgData name="Jakub Palka" userId="b6cbd74cbbe4ec3a" providerId="LiveId" clId="{7EBBA926-418B-4B55-97C6-EBA7EE8398AB}" dt="2024-10-10T19:56:34.103" v="632" actId="14100"/>
        <pc:sldMkLst>
          <pc:docMk/>
          <pc:sldMk cId="2267128084" sldId="282"/>
        </pc:sldMkLst>
      </pc:sldChg>
      <pc:sldChg chg="modSp mod">
        <pc:chgData name="Jakub Palka" userId="b6cbd74cbbe4ec3a" providerId="LiveId" clId="{7EBBA926-418B-4B55-97C6-EBA7EE8398AB}" dt="2024-10-10T12:02:54.512" v="170" actId="20577"/>
        <pc:sldMkLst>
          <pc:docMk/>
          <pc:sldMk cId="2466428851" sldId="287"/>
        </pc:sldMkLst>
      </pc:sldChg>
      <pc:sldChg chg="modSp mod">
        <pc:chgData name="Jakub Palka" userId="b6cbd74cbbe4ec3a" providerId="LiveId" clId="{7EBBA926-418B-4B55-97C6-EBA7EE8398AB}" dt="2024-10-10T12:03:04.523" v="171" actId="20577"/>
        <pc:sldMkLst>
          <pc:docMk/>
          <pc:sldMk cId="2333225382" sldId="288"/>
        </pc:sldMkLst>
      </pc:sldChg>
      <pc:sldChg chg="modSp mod">
        <pc:chgData name="Jakub Palka" userId="b6cbd74cbbe4ec3a" providerId="LiveId" clId="{7EBBA926-418B-4B55-97C6-EBA7EE8398AB}" dt="2024-10-10T12:03:30.967" v="174" actId="20577"/>
        <pc:sldMkLst>
          <pc:docMk/>
          <pc:sldMk cId="2345659800" sldId="289"/>
        </pc:sldMkLst>
      </pc:sldChg>
      <pc:sldChg chg="modSp mod">
        <pc:chgData name="Jakub Palka" userId="b6cbd74cbbe4ec3a" providerId="LiveId" clId="{7EBBA926-418B-4B55-97C6-EBA7EE8398AB}" dt="2024-10-10T19:33:13.572" v="513" actId="20577"/>
        <pc:sldMkLst>
          <pc:docMk/>
          <pc:sldMk cId="2561962725" sldId="291"/>
        </pc:sldMkLst>
      </pc:sldChg>
      <pc:sldChg chg="addSp delSp modSp mod">
        <pc:chgData name="Jakub Palka" userId="b6cbd74cbbe4ec3a" providerId="LiveId" clId="{7EBBA926-418B-4B55-97C6-EBA7EE8398AB}" dt="2024-10-10T19:40:57.734" v="533" actId="1076"/>
        <pc:sldMkLst>
          <pc:docMk/>
          <pc:sldMk cId="4021009171" sldId="293"/>
        </pc:sldMkLst>
      </pc:sldChg>
      <pc:sldChg chg="addSp modSp mod">
        <pc:chgData name="Jakub Palka" userId="b6cbd74cbbe4ec3a" providerId="LiveId" clId="{7EBBA926-418B-4B55-97C6-EBA7EE8398AB}" dt="2024-10-10T19:52:45.251" v="563" actId="1076"/>
        <pc:sldMkLst>
          <pc:docMk/>
          <pc:sldMk cId="3341692602" sldId="294"/>
        </pc:sldMkLst>
      </pc:sldChg>
      <pc:sldChg chg="addSp delSp modSp mod">
        <pc:chgData name="Jakub Palka" userId="b6cbd74cbbe4ec3a" providerId="LiveId" clId="{7EBBA926-418B-4B55-97C6-EBA7EE8398AB}" dt="2024-10-10T19:32:55.905" v="500" actId="2711"/>
        <pc:sldMkLst>
          <pc:docMk/>
          <pc:sldMk cId="1675479256" sldId="300"/>
        </pc:sldMkLst>
      </pc:sldChg>
      <pc:sldChg chg="addSp modSp add mod modAnim">
        <pc:chgData name="Jakub Palka" userId="b6cbd74cbbe4ec3a" providerId="LiveId" clId="{7EBBA926-418B-4B55-97C6-EBA7EE8398AB}" dt="2024-10-10T12:32:36.155" v="199" actId="113"/>
        <pc:sldMkLst>
          <pc:docMk/>
          <pc:sldMk cId="1262300050" sldId="301"/>
        </pc:sldMkLst>
      </pc:sldChg>
      <pc:sldChg chg="addSp modSp add mod modAnim">
        <pc:chgData name="Jakub Palka" userId="b6cbd74cbbe4ec3a" providerId="LiveId" clId="{7EBBA926-418B-4B55-97C6-EBA7EE8398AB}" dt="2024-10-10T19:15:37.961" v="489"/>
        <pc:sldMkLst>
          <pc:docMk/>
          <pc:sldMk cId="3170304341" sldId="302"/>
        </pc:sldMkLst>
      </pc:sldChg>
      <pc:sldChg chg="modSp add mod modAnim">
        <pc:chgData name="Jakub Palka" userId="b6cbd74cbbe4ec3a" providerId="LiveId" clId="{7EBBA926-418B-4B55-97C6-EBA7EE8398AB}" dt="2024-10-10T19:07:34.900" v="438" actId="20577"/>
        <pc:sldMkLst>
          <pc:docMk/>
          <pc:sldMk cId="2159958982" sldId="303"/>
        </pc:sldMkLst>
      </pc:sldChg>
    </pc:docChg>
  </pc:docChgLst>
  <pc:docChgLst>
    <pc:chgData name="Jakub Palka" userId="b6cbd74cbbe4ec3a" providerId="LiveId" clId="{22E78619-9422-43DD-A333-9900DF5C79B5}"/>
    <pc:docChg chg="custSel modSld">
      <pc:chgData name="Jakub Palka" userId="b6cbd74cbbe4ec3a" providerId="LiveId" clId="{22E78619-9422-43DD-A333-9900DF5C79B5}" dt="2025-02-19T19:18:15.755" v="238" actId="20577"/>
      <pc:docMkLst>
        <pc:docMk/>
      </pc:docMkLst>
      <pc:sldChg chg="modSp mod">
        <pc:chgData name="Jakub Palka" userId="b6cbd74cbbe4ec3a" providerId="LiveId" clId="{22E78619-9422-43DD-A333-9900DF5C79B5}" dt="2025-02-19T19:11:03.696" v="83" actId="20577"/>
        <pc:sldMkLst>
          <pc:docMk/>
          <pc:sldMk cId="33687162" sldId="258"/>
        </pc:sldMkLst>
        <pc:spChg chg="mod">
          <ac:chgData name="Jakub Palka" userId="b6cbd74cbbe4ec3a" providerId="LiveId" clId="{22E78619-9422-43DD-A333-9900DF5C79B5}" dt="2025-02-19T19:11:03.696" v="83" actId="20577"/>
          <ac:spMkLst>
            <pc:docMk/>
            <pc:sldMk cId="33687162" sldId="258"/>
            <ac:spMk id="5" creationId="{35F43DAE-80BA-B2B0-8862-E6F8BDF55A37}"/>
          </ac:spMkLst>
        </pc:spChg>
      </pc:sldChg>
      <pc:sldChg chg="modSp mod">
        <pc:chgData name="Jakub Palka" userId="b6cbd74cbbe4ec3a" providerId="LiveId" clId="{22E78619-9422-43DD-A333-9900DF5C79B5}" dt="2025-02-19T19:11:41.903" v="96" actId="14"/>
        <pc:sldMkLst>
          <pc:docMk/>
          <pc:sldMk cId="3844991898" sldId="259"/>
        </pc:sldMkLst>
        <pc:spChg chg="mod">
          <ac:chgData name="Jakub Palka" userId="b6cbd74cbbe4ec3a" providerId="LiveId" clId="{22E78619-9422-43DD-A333-9900DF5C79B5}" dt="2025-02-19T19:11:41.903" v="96" actId="14"/>
          <ac:spMkLst>
            <pc:docMk/>
            <pc:sldMk cId="3844991898" sldId="259"/>
            <ac:spMk id="5" creationId="{35F43DAE-80BA-B2B0-8862-E6F8BDF55A37}"/>
          </ac:spMkLst>
        </pc:spChg>
      </pc:sldChg>
      <pc:sldChg chg="modSp mod">
        <pc:chgData name="Jakub Palka" userId="b6cbd74cbbe4ec3a" providerId="LiveId" clId="{22E78619-9422-43DD-A333-9900DF5C79B5}" dt="2025-02-19T19:12:47.036" v="105" actId="20577"/>
        <pc:sldMkLst>
          <pc:docMk/>
          <pc:sldMk cId="1826156645" sldId="263"/>
        </pc:sldMkLst>
        <pc:spChg chg="mod">
          <ac:chgData name="Jakub Palka" userId="b6cbd74cbbe4ec3a" providerId="LiveId" clId="{22E78619-9422-43DD-A333-9900DF5C79B5}" dt="2025-02-19T19:12:47.036" v="105" actId="20577"/>
          <ac:spMkLst>
            <pc:docMk/>
            <pc:sldMk cId="1826156645" sldId="263"/>
            <ac:spMk id="5" creationId="{35F43DAE-80BA-B2B0-8862-E6F8BDF55A37}"/>
          </ac:spMkLst>
        </pc:spChg>
      </pc:sldChg>
      <pc:sldChg chg="addSp delSp modSp mod">
        <pc:chgData name="Jakub Palka" userId="b6cbd74cbbe4ec3a" providerId="LiveId" clId="{22E78619-9422-43DD-A333-9900DF5C79B5}" dt="2025-02-19T19:17:09.839" v="160" actId="20577"/>
        <pc:sldMkLst>
          <pc:docMk/>
          <pc:sldMk cId="439963755" sldId="270"/>
        </pc:sldMkLst>
        <pc:spChg chg="mod">
          <ac:chgData name="Jakub Palka" userId="b6cbd74cbbe4ec3a" providerId="LiveId" clId="{22E78619-9422-43DD-A333-9900DF5C79B5}" dt="2025-02-19T19:17:09.839" v="160" actId="20577"/>
          <ac:spMkLst>
            <pc:docMk/>
            <pc:sldMk cId="439963755" sldId="270"/>
            <ac:spMk id="5" creationId="{35F43DAE-80BA-B2B0-8862-E6F8BDF55A37}"/>
          </ac:spMkLst>
        </pc:spChg>
        <pc:cxnChg chg="add del">
          <ac:chgData name="Jakub Palka" userId="b6cbd74cbbe4ec3a" providerId="LiveId" clId="{22E78619-9422-43DD-A333-9900DF5C79B5}" dt="2025-02-19T19:16:17.236" v="147" actId="478"/>
          <ac:cxnSpMkLst>
            <pc:docMk/>
            <pc:sldMk cId="439963755" sldId="270"/>
            <ac:cxnSpMk id="7" creationId="{74FC6F5D-4FF0-F0EB-45FB-0233EB9200C8}"/>
          </ac:cxnSpMkLst>
        </pc:cxnChg>
        <pc:cxnChg chg="add del mod">
          <ac:chgData name="Jakub Palka" userId="b6cbd74cbbe4ec3a" providerId="LiveId" clId="{22E78619-9422-43DD-A333-9900DF5C79B5}" dt="2025-02-19T19:16:40.840" v="150" actId="478"/>
          <ac:cxnSpMkLst>
            <pc:docMk/>
            <pc:sldMk cId="439963755" sldId="270"/>
            <ac:cxnSpMk id="9" creationId="{A3A27A5D-F75F-0D3D-172D-48E84278741D}"/>
          </ac:cxnSpMkLst>
        </pc:cxnChg>
      </pc:sldChg>
      <pc:sldChg chg="modSp modAnim">
        <pc:chgData name="Jakub Palka" userId="b6cbd74cbbe4ec3a" providerId="LiveId" clId="{22E78619-9422-43DD-A333-9900DF5C79B5}" dt="2025-02-19T19:17:39.531" v="194" actId="113"/>
        <pc:sldMkLst>
          <pc:docMk/>
          <pc:sldMk cId="298003630" sldId="271"/>
        </pc:sldMkLst>
        <pc:spChg chg="mod">
          <ac:chgData name="Jakub Palka" userId="b6cbd74cbbe4ec3a" providerId="LiveId" clId="{22E78619-9422-43DD-A333-9900DF5C79B5}" dt="2025-02-19T19:17:39.531" v="194" actId="113"/>
          <ac:spMkLst>
            <pc:docMk/>
            <pc:sldMk cId="298003630" sldId="271"/>
            <ac:spMk id="5" creationId="{35F43DAE-80BA-B2B0-8862-E6F8BDF55A37}"/>
          </ac:spMkLst>
        </pc:spChg>
      </pc:sldChg>
      <pc:sldChg chg="modSp mod">
        <pc:chgData name="Jakub Palka" userId="b6cbd74cbbe4ec3a" providerId="LiveId" clId="{22E78619-9422-43DD-A333-9900DF5C79B5}" dt="2025-02-19T19:12:08.504" v="97" actId="20577"/>
        <pc:sldMkLst>
          <pc:docMk/>
          <pc:sldMk cId="2466428851" sldId="287"/>
        </pc:sldMkLst>
        <pc:spChg chg="mod">
          <ac:chgData name="Jakub Palka" userId="b6cbd74cbbe4ec3a" providerId="LiveId" clId="{22E78619-9422-43DD-A333-9900DF5C79B5}" dt="2025-02-19T19:12:08.504" v="97" actId="20577"/>
          <ac:spMkLst>
            <pc:docMk/>
            <pc:sldMk cId="2466428851" sldId="287"/>
            <ac:spMk id="6" creationId="{DE3A48C9-E7AC-83AC-AB6E-6DB1760B534C}"/>
          </ac:spMkLst>
        </pc:spChg>
      </pc:sldChg>
      <pc:sldChg chg="modSp mod">
        <pc:chgData name="Jakub Palka" userId="b6cbd74cbbe4ec3a" providerId="LiveId" clId="{22E78619-9422-43DD-A333-9900DF5C79B5}" dt="2025-02-19T19:18:15.755" v="238" actId="20577"/>
        <pc:sldMkLst>
          <pc:docMk/>
          <pc:sldMk cId="2561962725" sldId="291"/>
        </pc:sldMkLst>
        <pc:spChg chg="mod">
          <ac:chgData name="Jakub Palka" userId="b6cbd74cbbe4ec3a" providerId="LiveId" clId="{22E78619-9422-43DD-A333-9900DF5C79B5}" dt="2025-02-19T19:18:15.755" v="238" actId="20577"/>
          <ac:spMkLst>
            <pc:docMk/>
            <pc:sldMk cId="2561962725" sldId="291"/>
            <ac:spMk id="4" creationId="{64CA8CA6-4B60-B6A9-2818-9F8E00EF4D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ps.muni.cz/impact/kultura-projevu-a-komunikace/uvod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Intimn%C3%AD_z%C3%B3na&amp;action=edit&amp;redlink=1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/index.php?title=Ve%C5%99ejn%C3%A1_z%C3%B3na&amp;action=edit&amp;redlink=1" TargetMode="External"/><Relationship Id="rId5" Type="http://schemas.openxmlformats.org/officeDocument/2006/relationships/hyperlink" Target="https://cs.wikipedia.org/w/index.php?title=Spole%C4%8Densk%C3%A1_z%C3%B3na&amp;action=edit&amp;redlink=1" TargetMode="External"/><Relationship Id="rId4" Type="http://schemas.openxmlformats.org/officeDocument/2006/relationships/hyperlink" Target="https://cs.wikipedia.org/w/index.php?title=Osobn%C3%AD_z%C3%B3na&amp;action=edit&amp;redlink=1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doi/10.1037/h0027349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07/bf00990236" TargetMode="External"/><Relationship Id="rId4" Type="http://schemas.openxmlformats.org/officeDocument/2006/relationships/hyperlink" Target="https://psycnet.apa.org/doi/10.1037/h0030083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LaslONQAKM&amp;ab_channel=TEDxTalks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ct24.ceskatelevize.cz/svet/2103281-dominantni-stisk-rukou-nebo-vubec-zadny-trumpova-rec-tela-je-vyrazna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bk4022 </a:t>
            </a:r>
            <a:r>
              <a:rPr lang="sk-SK" dirty="0" err="1"/>
              <a:t>Kultura</a:t>
            </a:r>
            <a:r>
              <a:rPr lang="sk-SK" dirty="0"/>
              <a:t> </a:t>
            </a:r>
            <a:r>
              <a:rPr lang="sk-SK" dirty="0" err="1"/>
              <a:t>projevu</a:t>
            </a:r>
            <a:r>
              <a:rPr lang="sk-SK" dirty="0"/>
              <a:t> a </a:t>
            </a:r>
            <a:r>
              <a:rPr lang="sk-SK" dirty="0" err="1"/>
              <a:t>akdemické</a:t>
            </a:r>
            <a:r>
              <a:rPr lang="sk-SK" dirty="0"/>
              <a:t> </a:t>
            </a:r>
            <a:r>
              <a:rPr lang="sk-SK" dirty="0" err="1"/>
              <a:t>psaní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Splnění úkolu Akademický text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 psaní akademického textu bude především záležitostí přednášek, nácvik úkolů k akademickému textu bude probíhat v rámci přednášek, seminářů i domácí přípravy. </a:t>
            </a:r>
          </a:p>
          <a:p>
            <a:r>
              <a:rPr lang="cs-CZ" dirty="0"/>
              <a:t>Na závěr bude zadán úkol Akademický text. Odpovědi dle struktury uvedené v zadání studenti uloží do odevzdávárny (složka Úkoly – akademický text).</a:t>
            </a:r>
          </a:p>
        </p:txBody>
      </p:sp>
    </p:spTree>
    <p:extLst>
      <p:ext uri="{BB962C8B-B14F-4D97-AF65-F5344CB8AC3E}">
        <p14:creationId xmlns:p14="http://schemas.microsoft.com/office/powerpoint/2010/main" val="4108250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Písemná zkouška (test)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15 otázek (min. 51 % úspěšnost)</a:t>
            </a:r>
          </a:p>
          <a:p>
            <a:pPr lvl="1"/>
            <a:r>
              <a:rPr lang="cs-CZ" dirty="0"/>
              <a:t>V případě nižšího počtu získaných bodů se student zapíše na další termín a může test opakovat (k dispozici jsou 2 další pokusy).</a:t>
            </a:r>
          </a:p>
          <a:p>
            <a:r>
              <a:rPr lang="cs-CZ" dirty="0"/>
              <a:t>Odpovědi ABCD</a:t>
            </a:r>
          </a:p>
          <a:p>
            <a:r>
              <a:rPr lang="cs-CZ" dirty="0"/>
              <a:t>K testu se dostanete v IS přes kód předmětu v sekci </a:t>
            </a:r>
            <a:r>
              <a:rPr lang="cs-CZ" dirty="0" err="1"/>
              <a:t>odpovědníky</a:t>
            </a:r>
            <a:r>
              <a:rPr lang="cs-CZ" dirty="0"/>
              <a:t>. Po kliknutí na vámi vybraný termín v uvedeném časovém rozpětí se vám otevře test. </a:t>
            </a:r>
          </a:p>
          <a:p>
            <a:r>
              <a:rPr lang="cs-CZ" dirty="0"/>
              <a:t>Na jeho vypracování testu máte 12 minut čistého času (současně se musíte vejít do vypsaného časového rozmezí, které je pro každý termín určeno).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179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Samotný výsledek testu je jenom jedním z faktorů určujících konečné hodnocení studenta. Finální výsledek je dán dále ještě kvalitou výstupu, kvalitou zpracované eseje a kvalitou odpovědí na úkol akademický text.</a:t>
            </a:r>
          </a:p>
        </p:txBody>
      </p:sp>
    </p:spTree>
    <p:extLst>
      <p:ext uri="{BB962C8B-B14F-4D97-AF65-F5344CB8AC3E}">
        <p14:creationId xmlns:p14="http://schemas.microsoft.com/office/powerpoint/2010/main" val="90498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Studijní</a:t>
            </a:r>
            <a:r>
              <a:rPr lang="sk-SK" dirty="0"/>
              <a:t> materiály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Přednášky</a:t>
            </a:r>
            <a:r>
              <a:rPr lang="sk-SK" dirty="0"/>
              <a:t> (</a:t>
            </a:r>
            <a:r>
              <a:rPr lang="sk-SK" dirty="0" err="1"/>
              <a:t>prezentace</a:t>
            </a:r>
            <a:r>
              <a:rPr lang="sk-SK" dirty="0"/>
              <a:t> v IS)</a:t>
            </a:r>
          </a:p>
          <a:p>
            <a:r>
              <a:rPr lang="cs-CZ" dirty="0">
                <a:hlinkClick r:id="rId2"/>
              </a:rPr>
              <a:t>https://www.fsps.muni.cz/impact/kultura-projevu-a-komunikace/uvod/</a:t>
            </a:r>
            <a:r>
              <a:rPr lang="sk-SK" dirty="0"/>
              <a:t> </a:t>
            </a:r>
          </a:p>
          <a:p>
            <a:pPr lvl="1"/>
            <a:r>
              <a:rPr lang="sk-SK" dirty="0" err="1"/>
              <a:t>Jméno</a:t>
            </a:r>
            <a:r>
              <a:rPr lang="sk-SK" dirty="0"/>
              <a:t>: </a:t>
            </a:r>
            <a:r>
              <a:rPr lang="sk-SK" dirty="0" err="1"/>
              <a:t>visitor</a:t>
            </a:r>
            <a:r>
              <a:rPr lang="sk-SK" dirty="0"/>
              <a:t>; heslo: p1l0t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135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20D533-C104-F861-6EF0-31825F61F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52C8F5-1BDE-5761-B27A-931D1BF0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458227-282C-6937-1CF7-6A702CDEF6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 err="1"/>
              <a:t>Metody</a:t>
            </a:r>
            <a:r>
              <a:rPr lang="sk-SK" dirty="0"/>
              <a:t> </a:t>
            </a:r>
            <a:r>
              <a:rPr lang="sk-SK" dirty="0" err="1"/>
              <a:t>hodnocení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7883153-BE3A-139F-097C-82A46231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Semináře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3A48C9-E7AC-83AC-AB6E-6DB1760B5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účast na 3 blocích celé realizované výuky</a:t>
            </a:r>
          </a:p>
          <a:p>
            <a:r>
              <a:rPr lang="cs-CZ" dirty="0"/>
              <a:t>2. aktivní výstup s prezentací tématu </a:t>
            </a:r>
          </a:p>
          <a:p>
            <a:r>
              <a:rPr lang="cs-CZ" dirty="0"/>
              <a:t>3. zhodnocení výstupu v podobě eseje </a:t>
            </a:r>
          </a:p>
          <a:p>
            <a:r>
              <a:rPr lang="cs-CZ" dirty="0"/>
              <a:t>4. splnění úkolu Akademický text </a:t>
            </a:r>
          </a:p>
          <a:p>
            <a:r>
              <a:rPr lang="cs-CZ" dirty="0"/>
              <a:t>5. písemná zkouška (test) – 15 otázek (min. 51 % úspěšnost)</a:t>
            </a:r>
          </a:p>
        </p:txBody>
      </p:sp>
    </p:spTree>
    <p:extLst>
      <p:ext uri="{BB962C8B-B14F-4D97-AF65-F5344CB8AC3E}">
        <p14:creationId xmlns:p14="http://schemas.microsoft.com/office/powerpoint/2010/main" val="2345659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Přednáška</a:t>
            </a:r>
            <a:r>
              <a:rPr lang="sk-SK" dirty="0"/>
              <a:t> 1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594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předmětu a jeho skladba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Jak různě je možno chápat pojem „kultura projevu“? </a:t>
            </a:r>
          </a:p>
          <a:p>
            <a:pPr lvl="1"/>
            <a:r>
              <a:rPr lang="pt-BR" dirty="0"/>
              <a:t>Kultura mluveného a psaného projevu</a:t>
            </a:r>
            <a:endParaRPr lang="sk-SK" dirty="0"/>
          </a:p>
          <a:p>
            <a:pPr lvl="1"/>
            <a:r>
              <a:rPr lang="cs-CZ" dirty="0"/>
              <a:t>Společenská kultura projevu</a:t>
            </a:r>
          </a:p>
          <a:p>
            <a:pPr lvl="1"/>
            <a:r>
              <a:rPr lang="cs-CZ" dirty="0"/>
              <a:t>Kultura projevu v médiích a veřejných vystoupeních</a:t>
            </a:r>
          </a:p>
          <a:p>
            <a:pPr lvl="1"/>
            <a:r>
              <a:rPr lang="pt-BR" dirty="0"/>
              <a:t>Kultura projevu v digitálním prostředí</a:t>
            </a:r>
            <a:endParaRPr lang="sk-SK" dirty="0"/>
          </a:p>
          <a:p>
            <a:pPr lvl="1"/>
            <a:r>
              <a:rPr lang="cs-CZ" dirty="0"/>
              <a:t>Rétorická kultura projevu</a:t>
            </a:r>
          </a:p>
          <a:p>
            <a:r>
              <a:rPr lang="cs-CZ" dirty="0"/>
              <a:t>2. Jaký je smysl spojení dvou fenoménů – kultury projevu a akademického psaní? </a:t>
            </a:r>
          </a:p>
          <a:p>
            <a:r>
              <a:rPr lang="cs-CZ" dirty="0"/>
              <a:t>3. Jaký je rozdíl mezi „psaním“ a „akademickým psaním“? </a:t>
            </a:r>
          </a:p>
          <a:p>
            <a:pPr lvl="1"/>
            <a:r>
              <a:rPr lang="cs-CZ" dirty="0"/>
              <a:t>Účel, publikum, struktura, jazyk a styl, omezení</a:t>
            </a:r>
          </a:p>
          <a:p>
            <a:r>
              <a:rPr lang="cs-CZ" dirty="0"/>
              <a:t>4. Jak chápete tradiční rozpor mezi obsahem a formou?</a:t>
            </a:r>
          </a:p>
        </p:txBody>
      </p:sp>
    </p:spTree>
    <p:extLst>
      <p:ext uri="{BB962C8B-B14F-4D97-AF65-F5344CB8AC3E}">
        <p14:creationId xmlns:p14="http://schemas.microsoft.com/office/powerpoint/2010/main" val="202767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vs forma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Obsah &gt; Forma</a:t>
            </a:r>
          </a:p>
          <a:p>
            <a:r>
              <a:rPr lang="sk-SK" dirty="0"/>
              <a:t>Forma &gt; Obsah</a:t>
            </a:r>
          </a:p>
          <a:p>
            <a:r>
              <a:rPr lang="sk-SK" dirty="0"/>
              <a:t>Obsah = Forma</a:t>
            </a:r>
          </a:p>
        </p:txBody>
      </p:sp>
    </p:spTree>
    <p:extLst>
      <p:ext uri="{BB962C8B-B14F-4D97-AF65-F5344CB8AC3E}">
        <p14:creationId xmlns:p14="http://schemas.microsoft.com/office/powerpoint/2010/main" val="21599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Svoboda slova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říci svůj názor</a:t>
            </a:r>
          </a:p>
          <a:p>
            <a:r>
              <a:rPr lang="cs-CZ" dirty="0"/>
              <a:t>Právo na informace</a:t>
            </a:r>
          </a:p>
          <a:p>
            <a:r>
              <a:rPr lang="cs-CZ" dirty="0"/>
              <a:t>Právo na kritiku</a:t>
            </a:r>
          </a:p>
          <a:p>
            <a:endParaRPr lang="cs-CZ" dirty="0"/>
          </a:p>
          <a:p>
            <a:r>
              <a:rPr lang="cs-CZ" dirty="0"/>
              <a:t>Svoboda slova však není absolutní a může být omezena v určitých případech, kdy by její výkon mohl ohrozit jiné důležité hodnoty nebo práva!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8BA7673-E3BC-63D1-DE0A-E79882336EF0}"/>
              </a:ext>
            </a:extLst>
          </p:cNvPr>
          <p:cNvSpPr txBox="1"/>
          <p:nvPr/>
        </p:nvSpPr>
        <p:spPr>
          <a:xfrm>
            <a:off x="3662718" y="5303698"/>
            <a:ext cx="85292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dirty="0"/>
              <a:t>Zdroj</a:t>
            </a:r>
            <a:r>
              <a:rPr lang="cs-CZ" sz="1600" dirty="0"/>
              <a:t>: Timothy </a:t>
            </a:r>
            <a:r>
              <a:rPr lang="cs-CZ" sz="1600" dirty="0" err="1"/>
              <a:t>Garton</a:t>
            </a:r>
            <a:r>
              <a:rPr lang="cs-CZ" sz="1600" dirty="0"/>
              <a:t> </a:t>
            </a:r>
            <a:r>
              <a:rPr lang="cs-CZ" sz="1600" dirty="0" err="1"/>
              <a:t>Ash</a:t>
            </a:r>
            <a:r>
              <a:rPr lang="cs-CZ" sz="1600" dirty="0"/>
              <a:t> - "Free </a:t>
            </a:r>
            <a:r>
              <a:rPr lang="cs-CZ" sz="1600" dirty="0" err="1"/>
              <a:t>Speech</a:t>
            </a:r>
            <a:r>
              <a:rPr lang="cs-CZ" sz="1600" dirty="0"/>
              <a:t>: Ten </a:t>
            </a:r>
            <a:r>
              <a:rPr lang="cs-CZ" sz="1600" dirty="0" err="1"/>
              <a:t>Principles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a </a:t>
            </a:r>
            <a:r>
              <a:rPr lang="cs-CZ" sz="1600" dirty="0" err="1"/>
              <a:t>Connected</a:t>
            </a:r>
            <a:r>
              <a:rPr lang="cs-CZ" sz="1600" dirty="0"/>
              <a:t> </a:t>
            </a:r>
            <a:r>
              <a:rPr lang="cs-CZ" sz="1600" dirty="0" err="1"/>
              <a:t>World</a:t>
            </a:r>
            <a:r>
              <a:rPr lang="cs-CZ" sz="1600" dirty="0"/>
              <a:t>" (2016)</a:t>
            </a:r>
          </a:p>
        </p:txBody>
      </p:sp>
    </p:spTree>
    <p:extLst>
      <p:ext uri="{BB962C8B-B14F-4D97-AF65-F5344CB8AC3E}">
        <p14:creationId xmlns:p14="http://schemas.microsoft.com/office/powerpoint/2010/main" val="317030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projevu – psaná, mluvená a kombinovaně prezentovaná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24742"/>
            <a:ext cx="10753200" cy="3807257"/>
          </a:xfrm>
        </p:spPr>
        <p:txBody>
          <a:bodyPr/>
          <a:lstStyle/>
          <a:p>
            <a:r>
              <a:rPr lang="cs-CZ" dirty="0"/>
              <a:t>1. Verbální a nonverbální versus psané a mluvené </a:t>
            </a:r>
          </a:p>
          <a:p>
            <a:r>
              <a:rPr lang="cs-CZ" dirty="0"/>
              <a:t>2. Jazyk jako nositel sdělení </a:t>
            </a:r>
          </a:p>
          <a:p>
            <a:r>
              <a:rPr lang="cs-CZ" dirty="0"/>
              <a:t>3. Obrázková a jiná nonverbální sdělení, jejich výhody a nevýhody (sociální sítě) </a:t>
            </a:r>
          </a:p>
          <a:p>
            <a:r>
              <a:rPr lang="cs-CZ" dirty="0"/>
              <a:t>4. Kryptografie – utajení, hra, poselství…</a:t>
            </a:r>
          </a:p>
        </p:txBody>
      </p:sp>
    </p:spTree>
    <p:extLst>
      <p:ext uri="{BB962C8B-B14F-4D97-AF65-F5344CB8AC3E}">
        <p14:creationId xmlns:p14="http://schemas.microsoft.com/office/powerpoint/2010/main" val="35674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Osnova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Organizační pokyny</a:t>
            </a:r>
          </a:p>
          <a:p>
            <a:r>
              <a:rPr lang="cs-CZ" dirty="0"/>
              <a:t>Kultura projevu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První dojem</a:t>
            </a:r>
          </a:p>
          <a:p>
            <a:r>
              <a:rPr lang="cs-CZ" dirty="0"/>
              <a:t>Dezinformace</a:t>
            </a:r>
          </a:p>
          <a:p>
            <a:r>
              <a:rPr lang="cs-CZ" dirty="0"/>
              <a:t>Kultura</a:t>
            </a:r>
          </a:p>
        </p:txBody>
      </p:sp>
    </p:spTree>
    <p:extLst>
      <p:ext uri="{BB962C8B-B14F-4D97-AF65-F5344CB8AC3E}">
        <p14:creationId xmlns:p14="http://schemas.microsoft.com/office/powerpoint/2010/main" val="1479063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projevená a kultura vnitřně přijímaná.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78090"/>
            <a:ext cx="10753200" cy="3853910"/>
          </a:xfrm>
        </p:spPr>
        <p:txBody>
          <a:bodyPr/>
          <a:lstStyle/>
          <a:p>
            <a:r>
              <a:rPr lang="cs-CZ" dirty="0"/>
              <a:t>1. Bonton versus přetvářka </a:t>
            </a:r>
          </a:p>
          <a:p>
            <a:r>
              <a:rPr lang="cs-CZ" dirty="0"/>
              <a:t>2. Myšlenky → názory → chování</a:t>
            </a:r>
          </a:p>
          <a:p>
            <a:r>
              <a:rPr lang="cs-CZ" dirty="0"/>
              <a:t>3. Lze kulturně myslet? </a:t>
            </a:r>
          </a:p>
          <a:p>
            <a:r>
              <a:rPr lang="cs-CZ" dirty="0"/>
              <a:t>4. Co je jádrem socializace?</a:t>
            </a:r>
          </a:p>
        </p:txBody>
      </p:sp>
    </p:spTree>
    <p:extLst>
      <p:ext uri="{BB962C8B-B14F-4D97-AF65-F5344CB8AC3E}">
        <p14:creationId xmlns:p14="http://schemas.microsoft.com/office/powerpoint/2010/main" val="439963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Komunikace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sk-SK" dirty="0"/>
          </a:p>
          <a:p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sk-SK" dirty="0"/>
          </a:p>
          <a:p>
            <a:pPr lvl="1"/>
            <a:r>
              <a:rPr lang="sk-SK" b="1" dirty="0" err="1"/>
              <a:t>Extralingvistické</a:t>
            </a:r>
            <a:r>
              <a:rPr lang="sk-SK" b="1" dirty="0"/>
              <a:t> </a:t>
            </a:r>
            <a:r>
              <a:rPr lang="sk-SK" b="1" dirty="0" err="1"/>
              <a:t>prostředky</a:t>
            </a:r>
            <a:r>
              <a:rPr lang="sk-SK" b="1" dirty="0"/>
              <a:t>:</a:t>
            </a:r>
          </a:p>
          <a:p>
            <a:pPr lvl="1"/>
            <a:r>
              <a:rPr lang="cs-CZ" dirty="0" err="1"/>
              <a:t>Kinezika</a:t>
            </a:r>
            <a:r>
              <a:rPr lang="cs-CZ" dirty="0"/>
              <a:t>, Gestika, </a:t>
            </a:r>
            <a:r>
              <a:rPr lang="cs-CZ" dirty="0" err="1"/>
              <a:t>Posturika</a:t>
            </a:r>
            <a:r>
              <a:rPr lang="cs-CZ" dirty="0"/>
              <a:t>, Mimika, Haptika, Proxemika, </a:t>
            </a:r>
            <a:r>
              <a:rPr lang="cs-CZ" dirty="0" err="1"/>
              <a:t>Vizika</a:t>
            </a:r>
            <a:r>
              <a:rPr lang="cs-CZ" dirty="0"/>
              <a:t>, </a:t>
            </a:r>
            <a:r>
              <a:rPr lang="cs-CZ" dirty="0" err="1"/>
              <a:t>Chronemika</a:t>
            </a:r>
            <a:r>
              <a:rPr lang="cs-CZ" dirty="0"/>
              <a:t> </a:t>
            </a:r>
            <a:endParaRPr lang="sk-SK" dirty="0"/>
          </a:p>
          <a:p>
            <a:pPr lvl="1"/>
            <a:r>
              <a:rPr lang="sk-SK" b="1" dirty="0" err="1"/>
              <a:t>Paraverbální</a:t>
            </a:r>
            <a:r>
              <a:rPr lang="sk-SK" b="1" dirty="0"/>
              <a:t> </a:t>
            </a:r>
            <a:r>
              <a:rPr lang="sk-SK" b="1" dirty="0" err="1"/>
              <a:t>komunikace</a:t>
            </a:r>
            <a:endParaRPr lang="sk-SK" b="1" dirty="0"/>
          </a:p>
          <a:p>
            <a:pPr lvl="1"/>
            <a:r>
              <a:rPr lang="sk-SK" dirty="0" err="1"/>
              <a:t>Jaká</a:t>
            </a:r>
            <a:r>
              <a:rPr lang="sk-SK" dirty="0"/>
              <a:t> je jediná </a:t>
            </a:r>
            <a:r>
              <a:rPr lang="sk-SK" dirty="0" err="1"/>
              <a:t>společná</a:t>
            </a:r>
            <a:r>
              <a:rPr lang="sk-SK" dirty="0"/>
              <a:t> </a:t>
            </a:r>
            <a:r>
              <a:rPr lang="sk-SK" dirty="0" err="1"/>
              <a:t>vlastnost</a:t>
            </a:r>
            <a:r>
              <a:rPr lang="sk-SK" dirty="0"/>
              <a:t> </a:t>
            </a:r>
            <a:r>
              <a:rPr lang="sk-SK" dirty="0" err="1"/>
              <a:t>vítězů</a:t>
            </a:r>
            <a:r>
              <a:rPr lang="sk-SK" dirty="0"/>
              <a:t> amerických prezidentských </a:t>
            </a:r>
            <a:r>
              <a:rPr lang="sk-SK" dirty="0" err="1"/>
              <a:t>voleb</a:t>
            </a:r>
            <a:r>
              <a:rPr lang="sk-SK" dirty="0"/>
              <a:t>?</a:t>
            </a:r>
          </a:p>
          <a:p>
            <a:pPr lvl="1"/>
            <a:r>
              <a:rPr lang="cs-CZ" dirty="0"/>
              <a:t>Hlasitost, rychlost řeči, barva hlasu, pauzy, intonace, rytmus, slovní důraz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8EB389F-38C4-49C3-61E3-92E66B11C28B}"/>
              </a:ext>
            </a:extLst>
          </p:cNvPr>
          <p:cNvSpPr txBox="1"/>
          <p:nvPr/>
        </p:nvSpPr>
        <p:spPr>
          <a:xfrm>
            <a:off x="2519265" y="4996721"/>
            <a:ext cx="93306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Zdroj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Boukalová, H., Cerha, O., Sedláček, M., &amp; Šírová, E. (2023). </a:t>
            </a:r>
            <a:r>
              <a:rPr lang="cs-CZ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Psychologie komunikace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Grada.</a:t>
            </a:r>
            <a:endParaRPr lang="cs-CZ" sz="16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0BF394-A1ED-5607-3476-320CA47C33BA}"/>
              </a:ext>
            </a:extLst>
          </p:cNvPr>
          <p:cNvSpPr txBox="1"/>
          <p:nvPr/>
        </p:nvSpPr>
        <p:spPr>
          <a:xfrm>
            <a:off x="6222912" y="5335275"/>
            <a:ext cx="562696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Milotová, R. (2012). Neverbální komunikace: teorie a praxe.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800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r>
              <a:rPr lang="sk-SK" dirty="0"/>
              <a:t> – </a:t>
            </a:r>
            <a:r>
              <a:rPr lang="sk-SK" dirty="0" err="1"/>
              <a:t>extralingvistické</a:t>
            </a:r>
            <a:r>
              <a:rPr lang="sk-SK" dirty="0"/>
              <a:t> </a:t>
            </a:r>
            <a:r>
              <a:rPr lang="sk-SK" dirty="0" err="1"/>
              <a:t>prostředky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Kinezika</a:t>
            </a:r>
            <a:endParaRPr lang="sk-SK" dirty="0"/>
          </a:p>
          <a:p>
            <a:pPr lvl="1"/>
            <a:r>
              <a:rPr lang="sk-SK" b="1" dirty="0" err="1"/>
              <a:t>Gestika</a:t>
            </a:r>
            <a:endParaRPr lang="sk-SK" b="1" dirty="0"/>
          </a:p>
          <a:p>
            <a:pPr lvl="1"/>
            <a:r>
              <a:rPr lang="cs-CZ" dirty="0"/>
              <a:t>Pohyby částí těla</a:t>
            </a:r>
            <a:r>
              <a:rPr lang="sk-SK" dirty="0"/>
              <a:t> </a:t>
            </a:r>
          </a:p>
          <a:p>
            <a:pPr lvl="1"/>
            <a:r>
              <a:rPr lang="sk-SK" b="1" dirty="0" err="1"/>
              <a:t>Posturika</a:t>
            </a:r>
            <a:endParaRPr lang="sk-SK" b="1" dirty="0"/>
          </a:p>
          <a:p>
            <a:pPr lvl="1"/>
            <a:r>
              <a:rPr lang="cs-CZ" dirty="0"/>
              <a:t>Postoje</a:t>
            </a:r>
            <a:endParaRPr lang="sk-SK" b="1" dirty="0"/>
          </a:p>
          <a:p>
            <a:pPr lvl="1"/>
            <a:r>
              <a:rPr lang="sk-SK" b="1" dirty="0"/>
              <a:t>Mimika</a:t>
            </a:r>
          </a:p>
          <a:p>
            <a:pPr lvl="1"/>
            <a:r>
              <a:rPr lang="cs-CZ" dirty="0"/>
              <a:t>Nonverbální komunikace prostřednictvím mimických svalů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6196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Komunikace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Haptika</a:t>
            </a:r>
            <a:endParaRPr lang="sk-SK" b="1" dirty="0"/>
          </a:p>
          <a:p>
            <a:r>
              <a:rPr lang="sk-SK" dirty="0"/>
              <a:t>Kontakt </a:t>
            </a:r>
            <a:r>
              <a:rPr lang="sk-SK" dirty="0" err="1"/>
              <a:t>hmatem</a:t>
            </a:r>
            <a:endParaRPr lang="sk-SK" dirty="0"/>
          </a:p>
          <a:p>
            <a:r>
              <a:rPr lang="sk-SK" b="1" dirty="0" err="1"/>
              <a:t>Vizika</a:t>
            </a:r>
            <a:endParaRPr lang="sk-SK" b="1" dirty="0"/>
          </a:p>
          <a:p>
            <a:r>
              <a:rPr lang="sk-SK" dirty="0" err="1"/>
              <a:t>Řeč</a:t>
            </a:r>
            <a:r>
              <a:rPr lang="sk-SK" dirty="0"/>
              <a:t> očí</a:t>
            </a:r>
          </a:p>
          <a:p>
            <a:r>
              <a:rPr lang="sk-SK" b="1" dirty="0" err="1"/>
              <a:t>Proxemika</a:t>
            </a:r>
            <a:endParaRPr lang="sk-SK" b="1" dirty="0"/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V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yjádření vztahu mezi lidmi prostřednictvím vzdálenosti</a:t>
            </a:r>
          </a:p>
          <a:p>
            <a:r>
              <a:rPr lang="cs-CZ" b="1" dirty="0" err="1">
                <a:solidFill>
                  <a:srgbClr val="202122"/>
                </a:solidFill>
                <a:latin typeface="Arial" panose="020B0604020202020204" pitchFamily="34" charset="0"/>
              </a:rPr>
              <a:t>Chronemika</a:t>
            </a:r>
            <a:endParaRPr lang="cs-CZ" b="1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Komunikace prostřednictvím času</a:t>
            </a:r>
            <a:endParaRPr lang="sk-SK" dirty="0"/>
          </a:p>
          <a:p>
            <a:endParaRPr lang="sk-SK" b="1" dirty="0"/>
          </a:p>
          <a:p>
            <a:endParaRPr lang="sk-SK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539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Proxemika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26" y="2202894"/>
            <a:ext cx="10648973" cy="3629105"/>
          </a:xfrm>
        </p:spPr>
        <p:txBody>
          <a:bodyPr/>
          <a:lstStyle/>
          <a:p>
            <a:endParaRPr lang="sk-SK" b="1" dirty="0"/>
          </a:p>
          <a:p>
            <a:endParaRPr lang="cs-CZ" b="1" dirty="0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E6625BC0-9404-DEF8-5EE7-78FA34C1E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257" y="828460"/>
            <a:ext cx="4788568" cy="478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5CCF093-7576-DD60-39BF-11CB3D4B4737}"/>
              </a:ext>
            </a:extLst>
          </p:cNvPr>
          <p:cNvSpPr txBox="1"/>
          <p:nvPr/>
        </p:nvSpPr>
        <p:spPr>
          <a:xfrm>
            <a:off x="540000" y="1567577"/>
            <a:ext cx="641130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dirty="0"/>
              <a:t>Typy vzdáleností podle Edwarda T. </a:t>
            </a:r>
            <a:r>
              <a:rPr lang="cs-CZ" b="1" dirty="0" err="1"/>
              <a:t>Halla</a:t>
            </a:r>
            <a:endParaRPr lang="cs-CZ" b="1" dirty="0"/>
          </a:p>
          <a:p>
            <a:pPr algn="l"/>
            <a:endParaRPr lang="cs-CZ" b="1" i="0" u="none" strike="noStrike" dirty="0">
              <a:solidFill>
                <a:srgbClr val="D73333"/>
              </a:solidFill>
              <a:effectLst/>
              <a:latin typeface="Arial" panose="020B0604020202020204" pitchFamily="34" charset="0"/>
              <a:hlinkClick r:id="rId3" tooltip="Intimní zóna (stránka neexistuje)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D73333"/>
                </a:solidFill>
                <a:effectLst/>
                <a:latin typeface="Arial" panose="020B0604020202020204" pitchFamily="34" charset="0"/>
                <a:hlinkClick r:id="rId3" tooltip="Intimní zóna (stránka neexistuje)"/>
              </a:rPr>
              <a:t>intimní zóna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vzdálenost komunikujících je do 45 cm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D73333"/>
                </a:solidFill>
                <a:effectLst/>
                <a:latin typeface="Arial" panose="020B0604020202020204" pitchFamily="34" charset="0"/>
                <a:hlinkClick r:id="rId4" tooltip="Osobní zóna (stránka neexistuje)"/>
              </a:rPr>
              <a:t>osobní zóna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vzdálenost komunikujících je od 60 cm do 1,2 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D73333"/>
                </a:solidFill>
                <a:effectLst/>
                <a:latin typeface="Arial" panose="020B0604020202020204" pitchFamily="34" charset="0"/>
                <a:hlinkClick r:id="rId5" tooltip="Společenská zóna (stránka neexistuje)"/>
              </a:rPr>
              <a:t>společenská zóna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vzdálenost komunikujících je od 1,2 m do 2 m (až 3,6 m)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D73333"/>
                </a:solidFill>
                <a:effectLst/>
                <a:latin typeface="Arial" panose="020B0604020202020204" pitchFamily="34" charset="0"/>
                <a:hlinkClick r:id="rId6" tooltip="Veřejná zóna (stránka neexistuje)"/>
              </a:rPr>
              <a:t>veřejná zóna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– vzdálenost komunikujících je od 3,6 m do 7,6 m (i více)</a:t>
            </a:r>
          </a:p>
        </p:txBody>
      </p:sp>
    </p:spTree>
    <p:extLst>
      <p:ext uri="{BB962C8B-B14F-4D97-AF65-F5344CB8AC3E}">
        <p14:creationId xmlns:p14="http://schemas.microsoft.com/office/powerpoint/2010/main" val="4021009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Některé</a:t>
            </a:r>
            <a:r>
              <a:rPr lang="sk-SK" dirty="0"/>
              <a:t> </a:t>
            </a:r>
            <a:r>
              <a:rPr lang="sk-SK" dirty="0" err="1"/>
              <a:t>zajímavosti</a:t>
            </a:r>
            <a:r>
              <a:rPr lang="sk-SK" dirty="0"/>
              <a:t>...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Ironie</a:t>
            </a:r>
            <a:endParaRPr lang="sk-SK" b="1" dirty="0"/>
          </a:p>
          <a:p>
            <a:endParaRPr lang="sk-SK" b="1" dirty="0"/>
          </a:p>
          <a:p>
            <a:r>
              <a:rPr lang="cs-CZ" dirty="0"/>
              <a:t>„No, ty jsi génius!“ </a:t>
            </a:r>
          </a:p>
          <a:p>
            <a:endParaRPr lang="cs-CZ" dirty="0"/>
          </a:p>
          <a:p>
            <a:r>
              <a:rPr lang="cs-CZ" dirty="0"/>
              <a:t>Obrázkové písmo </a:t>
            </a:r>
          </a:p>
          <a:p>
            <a:pPr lvl="1"/>
            <a:r>
              <a:rPr lang="cs-CZ" dirty="0"/>
              <a:t>Piktogramy, ideogramy </a:t>
            </a:r>
          </a:p>
          <a:p>
            <a:pPr lvl="1"/>
            <a:r>
              <a:rPr lang="cs-CZ" dirty="0"/>
              <a:t>Morseova abeceda, Braillovo písmo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096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7 – 38 – 55 – Koncepce.knihovna.cz">
            <a:extLst>
              <a:ext uri="{FF2B5EF4-FFF2-40B4-BE49-F238E27FC236}">
                <a16:creationId xmlns:a16="http://schemas.microsoft.com/office/drawing/2014/main" id="{18192A78-1B8F-461A-581D-15667CAB3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568" y="172553"/>
            <a:ext cx="8595941" cy="51712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6554C2-E82D-2DB1-4D23-D92F2D976B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5598D9-7926-16B5-FCD2-CCF89D1384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399164-66C1-B25B-5EEB-2CC982C0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Mehrabianův</a:t>
            </a:r>
            <a:r>
              <a:rPr lang="cs-CZ" dirty="0"/>
              <a:t> mýtus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63B3204-42E7-B1E0-3EA0-770F2232D8D3}"/>
              </a:ext>
            </a:extLst>
          </p:cNvPr>
          <p:cNvSpPr txBox="1"/>
          <p:nvPr/>
        </p:nvSpPr>
        <p:spPr>
          <a:xfrm>
            <a:off x="414000" y="4907450"/>
            <a:ext cx="11454539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rgbClr val="333333"/>
                </a:solidFill>
                <a:effectLst/>
                <a:latin typeface="+mn-lt"/>
              </a:rPr>
              <a:t>Mehrabian, A. (1969). Significance of posture and position in the communication of attitude and status relationships. </a:t>
            </a:r>
            <a:r>
              <a:rPr lang="en-US" sz="1400" b="0" i="1" dirty="0">
                <a:solidFill>
                  <a:srgbClr val="333333"/>
                </a:solidFill>
                <a:effectLst/>
                <a:latin typeface="+mn-lt"/>
              </a:rPr>
              <a:t>Psychological Bulletin, 71</a:t>
            </a:r>
            <a:r>
              <a:rPr lang="en-US" sz="1400" b="0" i="0" dirty="0">
                <a:solidFill>
                  <a:srgbClr val="333333"/>
                </a:solidFill>
                <a:effectLst/>
                <a:latin typeface="+mn-lt"/>
              </a:rPr>
              <a:t>(5), 359–372. </a:t>
            </a:r>
            <a:r>
              <a:rPr lang="en-US" sz="1400" b="0" i="0" u="none" strike="noStrike" dirty="0">
                <a:solidFill>
                  <a:srgbClr val="2C72B7"/>
                </a:solidFill>
                <a:effectLst/>
                <a:latin typeface="+mn-lt"/>
                <a:hlinkClick r:id="rId3"/>
              </a:rPr>
              <a:t>https://doi.org/10.1037/h0027349</a:t>
            </a:r>
            <a:endParaRPr lang="sk-SK" sz="1400" b="0" i="0" u="none" strike="noStrike" dirty="0">
              <a:solidFill>
                <a:srgbClr val="2C72B7"/>
              </a:solidFill>
              <a:effectLst/>
              <a:latin typeface="+mn-lt"/>
            </a:endParaRPr>
          </a:p>
          <a:p>
            <a:r>
              <a:rPr lang="en-US" sz="1400" dirty="0">
                <a:solidFill>
                  <a:srgbClr val="333333"/>
                </a:solidFill>
                <a:effectLst/>
                <a:latin typeface="+mn-lt"/>
              </a:rPr>
              <a:t>Mehrabian, A. (1970). A semantic space for nonverbal behavior. </a:t>
            </a:r>
            <a:r>
              <a:rPr lang="en-US" sz="1400" i="1" dirty="0">
                <a:solidFill>
                  <a:srgbClr val="333333"/>
                </a:solidFill>
                <a:effectLst/>
                <a:latin typeface="+mn-lt"/>
              </a:rPr>
              <a:t>Journal of Consulting and Clinical Psychology, 35</a:t>
            </a:r>
            <a:r>
              <a:rPr lang="en-US" sz="1400" dirty="0">
                <a:solidFill>
                  <a:srgbClr val="333333"/>
                </a:solidFill>
                <a:effectLst/>
                <a:latin typeface="+mn-lt"/>
              </a:rPr>
              <a:t>(2), 248–257. </a:t>
            </a:r>
            <a:r>
              <a:rPr lang="en-US" sz="1400" u="none" strike="noStrike" dirty="0">
                <a:solidFill>
                  <a:srgbClr val="2C72B7"/>
                </a:solidFill>
                <a:effectLst/>
                <a:latin typeface="+mn-lt"/>
                <a:hlinkClick r:id="rId4"/>
              </a:rPr>
              <a:t>https://doi.org/10.1037/h0030083</a:t>
            </a:r>
            <a:endParaRPr lang="sk-SK" sz="1400" u="none" strike="noStrike" dirty="0">
              <a:solidFill>
                <a:srgbClr val="2C72B7"/>
              </a:solidFill>
              <a:effectLst/>
              <a:latin typeface="+mn-lt"/>
            </a:endParaRPr>
          </a:p>
          <a:p>
            <a:r>
              <a:rPr lang="en-US" sz="1400" b="0" i="0" dirty="0" err="1">
                <a:solidFill>
                  <a:srgbClr val="212121"/>
                </a:solidFill>
                <a:effectLst/>
                <a:latin typeface="+mn-lt"/>
              </a:rPr>
              <a:t>Trimboli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, A., &amp; Walker, M. B. (1987). Nonverbal dominance in the communication of affect: A myth? </a:t>
            </a:r>
            <a:r>
              <a:rPr lang="en-US" sz="1400" b="0" i="1" dirty="0">
                <a:solidFill>
                  <a:srgbClr val="212121"/>
                </a:solidFill>
                <a:effectLst/>
                <a:latin typeface="+mn-lt"/>
              </a:rPr>
              <a:t>Journal of Nonverbal Behavior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, </a:t>
            </a:r>
            <a:r>
              <a:rPr lang="en-US" sz="1400" b="0" i="1" dirty="0">
                <a:solidFill>
                  <a:srgbClr val="212121"/>
                </a:solidFill>
                <a:effectLst/>
                <a:latin typeface="+mn-lt"/>
              </a:rPr>
              <a:t>11</a:t>
            </a:r>
            <a:r>
              <a:rPr lang="en-US" sz="1400" b="0" i="0" dirty="0">
                <a:solidFill>
                  <a:srgbClr val="212121"/>
                </a:solidFill>
                <a:effectLst/>
                <a:latin typeface="+mn-lt"/>
              </a:rPr>
              <a:t>(3), 180–190. </a:t>
            </a:r>
            <a:r>
              <a:rPr lang="en-US" sz="1400" b="0" i="0" u="none" strike="noStrike" dirty="0">
                <a:solidFill>
                  <a:srgbClr val="1A57AA"/>
                </a:solidFill>
                <a:effectLst/>
                <a:latin typeface="+mn-lt"/>
                <a:hlinkClick r:id="rId5"/>
              </a:rPr>
              <a:t>https://doi.org/10.1007/bf00990236</a:t>
            </a:r>
            <a:endParaRPr lang="en-US" sz="1400" dirty="0">
              <a:solidFill>
                <a:srgbClr val="333333"/>
              </a:solidFill>
              <a:effectLst/>
              <a:latin typeface="+mn-lt"/>
            </a:endParaRPr>
          </a:p>
          <a:p>
            <a:br>
              <a:rPr lang="en-US" sz="14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75479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První</a:t>
            </a:r>
            <a:r>
              <a:rPr lang="sk-SK" dirty="0"/>
              <a:t> dojem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Efekt </a:t>
            </a:r>
            <a:r>
              <a:rPr lang="sk-SK" b="1" dirty="0" err="1"/>
              <a:t>primarity</a:t>
            </a:r>
            <a:r>
              <a:rPr lang="cs-CZ" b="1" dirty="0"/>
              <a:t>:</a:t>
            </a:r>
          </a:p>
          <a:p>
            <a:r>
              <a:rPr lang="cs-CZ" dirty="0"/>
              <a:t>Tendence vnímat dřívější informace jako významnější než ty pozdější. </a:t>
            </a:r>
          </a:p>
          <a:p>
            <a:r>
              <a:rPr lang="cs-CZ" dirty="0"/>
              <a:t>Případně jde o změny ve vnímání později získaných informací tak, že je přizpůsobujeme dříve získaným informacím.</a:t>
            </a:r>
          </a:p>
          <a:p>
            <a:endParaRPr lang="cs-CZ" dirty="0"/>
          </a:p>
          <a:p>
            <a:r>
              <a:rPr lang="cs-CZ" dirty="0"/>
              <a:t>Jak dlouho trvá první dojem?</a:t>
            </a:r>
            <a:endParaRPr lang="sk-SK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CD46562-0C59-1D4E-BFD8-59F9B23E48A1}"/>
              </a:ext>
            </a:extLst>
          </p:cNvPr>
          <p:cNvSpPr txBox="1"/>
          <p:nvPr/>
        </p:nvSpPr>
        <p:spPr>
          <a:xfrm>
            <a:off x="1968760" y="5165998"/>
            <a:ext cx="9890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dirty="0">
                <a:latin typeface="+mn-lt"/>
              </a:rPr>
              <a:t>Zdroj</a:t>
            </a:r>
            <a:r>
              <a:rPr lang="cs-CZ" sz="1600" dirty="0">
                <a:latin typeface="+mn-lt"/>
              </a:rPr>
              <a:t>: </a:t>
            </a:r>
            <a:r>
              <a:rPr lang="cs-CZ" sz="1600" dirty="0" err="1">
                <a:latin typeface="+mn-lt"/>
              </a:rPr>
              <a:t>Hewstone</a:t>
            </a:r>
            <a:r>
              <a:rPr lang="cs-CZ" sz="1600" dirty="0">
                <a:latin typeface="+mn-lt"/>
              </a:rPr>
              <a:t>, M., &amp; </a:t>
            </a:r>
            <a:r>
              <a:rPr lang="cs-CZ" sz="1600" dirty="0" err="1">
                <a:latin typeface="+mn-lt"/>
              </a:rPr>
              <a:t>Stroebe</a:t>
            </a:r>
            <a:r>
              <a:rPr lang="cs-CZ" sz="1600" dirty="0">
                <a:latin typeface="+mn-lt"/>
              </a:rPr>
              <a:t>, W. (2006). Sociální psychologie.</a:t>
            </a:r>
          </a:p>
          <a:p>
            <a:r>
              <a:rPr lang="cs-CZ" sz="1600" b="0" i="0" dirty="0" err="1">
                <a:solidFill>
                  <a:srgbClr val="222222"/>
                </a:solidFill>
                <a:effectLst/>
                <a:latin typeface="+mn-lt"/>
              </a:rPr>
              <a:t>Miškolciová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+mn-lt"/>
              </a:rPr>
              <a:t>, L., &amp; </a:t>
            </a:r>
            <a:r>
              <a:rPr lang="cs-CZ" sz="1600" b="0" i="0" dirty="0" err="1">
                <a:solidFill>
                  <a:srgbClr val="222222"/>
                </a:solidFill>
                <a:effectLst/>
                <a:latin typeface="+mn-lt"/>
              </a:rPr>
              <a:t>Medžová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+mn-lt"/>
              </a:rPr>
              <a:t>, M. (2015). CHYBY SOCIÁLNEJ PERCEPCIE U POSLUCHÁČOV PRIPRAVUJÚCICH SA NA POMÁHAJÚCE PROFESIE. </a:t>
            </a:r>
            <a:r>
              <a:rPr lang="cs-CZ" sz="1600" b="0" i="1" dirty="0">
                <a:solidFill>
                  <a:srgbClr val="222222"/>
                </a:solidFill>
                <a:effectLst/>
                <a:latin typeface="+mn-lt"/>
              </a:rPr>
              <a:t>Školský </a:t>
            </a:r>
            <a:r>
              <a:rPr lang="cs-CZ" sz="1600" b="0" i="1" dirty="0" err="1">
                <a:solidFill>
                  <a:srgbClr val="222222"/>
                </a:solidFill>
                <a:effectLst/>
                <a:latin typeface="+mn-lt"/>
              </a:rPr>
              <a:t>psychológ</a:t>
            </a:r>
            <a:r>
              <a:rPr lang="cs-CZ" sz="1600" b="0" i="1" dirty="0">
                <a:solidFill>
                  <a:srgbClr val="222222"/>
                </a:solidFill>
                <a:effectLst/>
                <a:latin typeface="+mn-lt"/>
              </a:rPr>
              <a:t>/Školní psycholog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+mn-lt"/>
              </a:rPr>
              <a:t>, </a:t>
            </a:r>
            <a:r>
              <a:rPr lang="cs-CZ" sz="1600" b="0" i="1" dirty="0">
                <a:solidFill>
                  <a:srgbClr val="222222"/>
                </a:solidFill>
                <a:effectLst/>
                <a:latin typeface="+mn-lt"/>
              </a:rPr>
              <a:t>16</a:t>
            </a:r>
            <a:r>
              <a:rPr lang="cs-CZ" sz="1600" b="0" i="0" dirty="0">
                <a:solidFill>
                  <a:srgbClr val="222222"/>
                </a:solidFill>
                <a:effectLst/>
                <a:latin typeface="+mn-lt"/>
              </a:rPr>
              <a:t>(2), 70-85.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169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Stereotypy: </a:t>
            </a:r>
          </a:p>
          <a:p>
            <a:r>
              <a:rPr lang="cs-CZ" dirty="0"/>
              <a:t>Zjednodušená zobecnění, často vázaná na sociální skupiny (rasové, genderové). </a:t>
            </a:r>
          </a:p>
          <a:p>
            <a:r>
              <a:rPr lang="cs-CZ" b="1" dirty="0"/>
              <a:t>Předsudky:</a:t>
            </a:r>
          </a:p>
          <a:p>
            <a:r>
              <a:rPr lang="cs-CZ" dirty="0"/>
              <a:t>Obvykle vycházejí ze stereotypů. </a:t>
            </a:r>
          </a:p>
          <a:p>
            <a:r>
              <a:rPr lang="cs-CZ" dirty="0"/>
              <a:t>Před-soudíme (brzy soudíme) = soudíme na základě nedostatečného množství informací, na základě málo relevantních informací, přebíráme mínění jiných, případně neovládáme logiku tvorby úsudku).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9796BB-EE37-51EB-1391-6EE6750F9D04}"/>
              </a:ext>
            </a:extLst>
          </p:cNvPr>
          <p:cNvSpPr txBox="1"/>
          <p:nvPr/>
        </p:nvSpPr>
        <p:spPr>
          <a:xfrm>
            <a:off x="4205774" y="5997167"/>
            <a:ext cx="60975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200" b="1" dirty="0"/>
              <a:t>Zdroj</a:t>
            </a:r>
            <a:r>
              <a:rPr lang="sk-SK" sz="1200" dirty="0"/>
              <a:t>: </a:t>
            </a:r>
            <a:r>
              <a:rPr lang="en-US" sz="1200" dirty="0"/>
              <a:t>Rapp, J. T., &amp; Vollmer, T. R. (2005). Stereotypy I: A review of behavioral assessment and treatment. Research in developmental disabilities, 26(6), 527-547.</a:t>
            </a:r>
            <a:endParaRPr lang="sk-SK" sz="1200" dirty="0"/>
          </a:p>
          <a:p>
            <a:r>
              <a:rPr lang="sk-SK" sz="1200" dirty="0" err="1"/>
              <a:t>Grygar</a:t>
            </a:r>
            <a:r>
              <a:rPr lang="sk-SK" sz="1200" dirty="0"/>
              <a:t>, J. (2006). </a:t>
            </a:r>
            <a:r>
              <a:rPr lang="sk-SK" sz="1200" dirty="0" err="1"/>
              <a:t>Sociální</a:t>
            </a:r>
            <a:r>
              <a:rPr lang="sk-SK" sz="1200" dirty="0"/>
              <a:t> </a:t>
            </a:r>
            <a:r>
              <a:rPr lang="sk-SK" sz="1200" dirty="0" err="1"/>
              <a:t>vyloučení</a:t>
            </a:r>
            <a:r>
              <a:rPr lang="sk-SK" sz="1200" dirty="0"/>
              <a:t>, </a:t>
            </a:r>
            <a:r>
              <a:rPr lang="sk-SK" sz="1200" dirty="0" err="1"/>
              <a:t>předsudky</a:t>
            </a:r>
            <a:r>
              <a:rPr lang="sk-SK" sz="1200" dirty="0"/>
              <a:t> a </a:t>
            </a:r>
            <a:r>
              <a:rPr lang="sk-SK" sz="1200" dirty="0" err="1"/>
              <a:t>diskriminace</a:t>
            </a:r>
            <a:r>
              <a:rPr lang="sk-SK" sz="1200" dirty="0"/>
              <a:t>.</a:t>
            </a:r>
          </a:p>
          <a:p>
            <a:endParaRPr lang="sk-SK" sz="1200" dirty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2877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Haló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+mj-lt"/>
              </a:rPr>
              <a:t>Haló efekt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 nebo také efekt prvního dojmu je 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kognitivní zkreslení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, při kterém dochází k chybě ve vnímání a posuzování osob či věcí.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Vzniká v době, kdy objekt nebo osobu vidíme poprvé či po delší době.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+mj-lt"/>
              </a:rPr>
              <a:t>Dochází k převládnutí prvního nebo nejsilnějšího dojmu, takže ten pak potlačí všechny ostatní vjemy, čímž brání jejich správnému rozlišení a zhodnocení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r>
              <a:rPr lang="cs-CZ" dirty="0">
                <a:solidFill>
                  <a:srgbClr val="202122"/>
                </a:solidFill>
                <a:latin typeface="+mj-lt"/>
              </a:rPr>
              <a:t>T</a:t>
            </a:r>
            <a:r>
              <a:rPr lang="cs-CZ" b="0" i="0" dirty="0">
                <a:solidFill>
                  <a:srgbClr val="202122"/>
                </a:solidFill>
                <a:effectLst/>
                <a:latin typeface="+mj-lt"/>
              </a:rPr>
              <a:t>ento efekt bychom měli označovat za laickou chybu v sociální percepci osob</a:t>
            </a:r>
            <a:endParaRPr lang="cs-CZ" dirty="0">
              <a:latin typeface="+mj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FE74999-1A20-F64C-7864-2FD62D74B7F4}"/>
              </a:ext>
            </a:extLst>
          </p:cNvPr>
          <p:cNvSpPr txBox="1"/>
          <p:nvPr/>
        </p:nvSpPr>
        <p:spPr>
          <a:xfrm>
            <a:off x="5176158" y="5705042"/>
            <a:ext cx="668305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50" b="1" dirty="0"/>
              <a:t>Zdroj</a:t>
            </a:r>
            <a:r>
              <a:rPr lang="cs-CZ" sz="1050" dirty="0"/>
              <a:t>: Strnadová, V. (2006). Sociální vnímání (percepce). U Nás: Knihovnicko-‐informační zpravodaj.</a:t>
            </a:r>
          </a:p>
        </p:txBody>
      </p:sp>
    </p:spTree>
    <p:extLst>
      <p:ext uri="{BB962C8B-B14F-4D97-AF65-F5344CB8AC3E}">
        <p14:creationId xmlns:p14="http://schemas.microsoft.com/office/powerpoint/2010/main" val="234128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Rozvrh	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Přednášky</a:t>
            </a:r>
            <a:endParaRPr lang="sk-SK" dirty="0"/>
          </a:p>
          <a:p>
            <a:pPr lvl="1"/>
            <a:r>
              <a:rPr lang="sk-SK" dirty="0"/>
              <a:t>21.2. | 17:35-19:15</a:t>
            </a:r>
          </a:p>
          <a:p>
            <a:pPr lvl="1"/>
            <a:r>
              <a:rPr lang="sk-SK" dirty="0"/>
              <a:t>25.4. | 13:55-15:35</a:t>
            </a:r>
          </a:p>
          <a:p>
            <a:pPr lvl="1"/>
            <a:r>
              <a:rPr lang="sk-SK" dirty="0"/>
              <a:t>16.5. | 17:10-19:40</a:t>
            </a:r>
          </a:p>
          <a:p>
            <a:r>
              <a:rPr lang="sk-SK" dirty="0" err="1"/>
              <a:t>Semináře</a:t>
            </a:r>
            <a:endParaRPr lang="sk-SK" dirty="0"/>
          </a:p>
          <a:p>
            <a:pPr lvl="1"/>
            <a:r>
              <a:rPr lang="cs-CZ" dirty="0">
                <a:solidFill>
                  <a:srgbClr val="0A0A0A"/>
                </a:solidFill>
                <a:latin typeface="+mj-lt"/>
              </a:rPr>
              <a:t>21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. 2. | 15:45–17:25 </a:t>
            </a:r>
          </a:p>
          <a:p>
            <a:pPr lvl="1"/>
            <a:r>
              <a:rPr lang="cs-CZ" dirty="0">
                <a:solidFill>
                  <a:srgbClr val="0A0A0A"/>
                </a:solidFill>
                <a:latin typeface="+mj-lt"/>
              </a:rPr>
              <a:t>7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. 3. | 13:00–15:30</a:t>
            </a:r>
          </a:p>
          <a:p>
            <a:pPr lvl="1"/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4.4. | 14:50–16:30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871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Haló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Haló efekt se také objevuje ve vzdělávání. Učitelé podléhají haló efektu při hodnocení žáků. Klidné a spořádané chování pro ně může naznačovat chytrého žáka, kterého poté řadí mezi nadané studenty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bez objektivního zhodnocení jeho dovedností. V tomto případě má haló efekt vliv i na známky studentů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8187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Pygmalion</a:t>
            </a:r>
            <a:r>
              <a:rPr lang="sk-SK" dirty="0"/>
              <a:t>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J</a:t>
            </a:r>
            <a:r>
              <a:rPr lang="cs-CZ" b="0" i="0" dirty="0">
                <a:solidFill>
                  <a:srgbClr val="000000"/>
                </a:solidFill>
                <a:effectLst/>
              </a:rPr>
              <a:t>e jev, kdy pozitivní očekávání vede k pozitivnímu výsledku. Je to fenomén, při kterém nevědomě ovlivňujeme situaci a lidi tak, že naplní naši původní předpověď.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380E47-9453-C804-35FB-7CA48F7DC2C4}"/>
              </a:ext>
            </a:extLst>
          </p:cNvPr>
          <p:cNvSpPr txBox="1"/>
          <p:nvPr/>
        </p:nvSpPr>
        <p:spPr>
          <a:xfrm>
            <a:off x="5689342" y="5060504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/>
              <a:t>Zdroj</a:t>
            </a:r>
            <a:r>
              <a:rPr lang="cs-CZ" sz="1200" dirty="0"/>
              <a:t>: Vlčková, K. (2005). Efekt bumerangový. Efekt </a:t>
            </a:r>
            <a:r>
              <a:rPr lang="cs-CZ" sz="1200" dirty="0" err="1"/>
              <a:t>Galatea</a:t>
            </a:r>
            <a:r>
              <a:rPr lang="cs-CZ" sz="1200" dirty="0"/>
              <a:t>. Efekt Golem. Efekt haló. Efekt novosti. Efekt placebo. Efekt Pygmalion. Efekt sociální žádoucnosti. Efekt zmírňování. Logická chyba posouzení. Položka.</a:t>
            </a:r>
          </a:p>
        </p:txBody>
      </p:sp>
    </p:spTree>
    <p:extLst>
      <p:ext uri="{BB962C8B-B14F-4D97-AF65-F5344CB8AC3E}">
        <p14:creationId xmlns:p14="http://schemas.microsoft.com/office/powerpoint/2010/main" val="303969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Pygmalion</a:t>
            </a:r>
            <a:r>
              <a:rPr lang="sk-SK" dirty="0"/>
              <a:t>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0" i="0" dirty="0">
                <a:effectLst/>
              </a:rPr>
              <a:t>Jako první tento efekt pojmenovali </a:t>
            </a:r>
            <a:r>
              <a:rPr lang="cs-CZ" sz="2000" dirty="0"/>
              <a:t>Robert </a:t>
            </a:r>
            <a:r>
              <a:rPr lang="cs-CZ" sz="2000" dirty="0" err="1"/>
              <a:t>Rosenthal</a:t>
            </a:r>
            <a:r>
              <a:rPr lang="cs-CZ" sz="2000" b="0" i="0" dirty="0">
                <a:effectLst/>
              </a:rPr>
              <a:t> s </a:t>
            </a:r>
            <a:r>
              <a:rPr lang="cs-CZ" sz="2000" dirty="0" err="1"/>
              <a:t>Lenorem</a:t>
            </a:r>
            <a:r>
              <a:rPr lang="cs-CZ" sz="2000" dirty="0"/>
              <a:t> Jacobsonem</a:t>
            </a:r>
            <a:r>
              <a:rPr lang="cs-CZ" sz="2000" b="0" i="0" dirty="0">
                <a:effectLst/>
              </a:rPr>
              <a:t>, kteří na konci šedesátých let 20. století uskutečnili slavný experiment </a:t>
            </a:r>
            <a:r>
              <a:rPr lang="cs-CZ" sz="2000" b="0" i="1" dirty="0">
                <a:effectLst/>
              </a:rPr>
              <a:t>Pygmalion in </a:t>
            </a:r>
            <a:r>
              <a:rPr lang="cs-CZ" sz="2000" b="0" i="1" dirty="0" err="1">
                <a:effectLst/>
              </a:rPr>
              <a:t>the</a:t>
            </a:r>
            <a:r>
              <a:rPr lang="cs-CZ" sz="2000" b="0" i="1" dirty="0">
                <a:effectLst/>
              </a:rPr>
              <a:t> </a:t>
            </a:r>
            <a:r>
              <a:rPr lang="cs-CZ" sz="2000" b="0" i="1" dirty="0" err="1">
                <a:effectLst/>
              </a:rPr>
              <a:t>Classroom</a:t>
            </a:r>
            <a:r>
              <a:rPr lang="cs-CZ" sz="2000" b="0" i="0" dirty="0">
                <a:effectLst/>
              </a:rPr>
              <a:t>. </a:t>
            </a:r>
          </a:p>
          <a:p>
            <a:r>
              <a:rPr lang="cs-CZ" sz="2000" b="0" i="0" dirty="0">
                <a:effectLst/>
              </a:rPr>
              <a:t>Žákům na základní škole rozdali testy a vyučujícím řekli, že jde o prověření IQ žáků a o to, zda mají studijní předpoklady. Poté vybrali žáků s průměrnými výsledky, ale učitelům sdělili, že tito žáci byli vyhodnoceni jako nadprůměrně inteligentní. Za nějakou dobu tito studenti opravdu začali dosahovat nadprůměrných výsledků, a to kvůli tomu, že učitelé k nim přistupovali jinak, než k ostatním studentům – věnovali jim více času, vyvolávali je v hodinách a následně je chválili. Zvyšovali tím jejich motivaci a sebedůvěru, což vedlo k lepším výsledkům.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3117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Pygmalion</a:t>
            </a:r>
            <a:r>
              <a:rPr lang="sk-SK" dirty="0"/>
              <a:t>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Pygmalion efekt se objevuje také na pracovišti. Výzkumy ukazují, že zaměstnanci si při práci vedou lépe, když od nich jejich zaměstnavatelé hodně očekávají a věří v jejich úspěch.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397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Golemův</a:t>
            </a:r>
            <a:r>
              <a:rPr lang="sk-SK" dirty="0"/>
              <a:t> efekt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Roboto" panose="02000000000000000000" pitchFamily="2" charset="0"/>
              </a:rPr>
              <a:t>Z</a:t>
            </a:r>
            <a:r>
              <a:rPr lang="cs-CZ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áporná předpověď - </a:t>
            </a:r>
            <a:r>
              <a:rPr lang="cs-CZ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negativní očekávání vede k negativnímu výsledku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624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F0F0F"/>
                </a:solidFill>
                <a:effectLst/>
                <a:latin typeface="YouTube Sans"/>
              </a:rPr>
              <a:t>The Power of Nonverbal Communication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https://www.youtube.com/watch?v=fLaslONQAKM&amp;ab_channel=TEDxTalks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15630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Politická </a:t>
            </a:r>
            <a:r>
              <a:rPr lang="sk-SK" dirty="0" err="1"/>
              <a:t>kultura</a:t>
            </a:r>
            <a:r>
              <a:rPr lang="sk-SK" dirty="0"/>
              <a:t> </a:t>
            </a:r>
            <a:r>
              <a:rPr lang="sk-SK" dirty="0" err="1"/>
              <a:t>projevu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https://ct24.ceskatelevize.cz/svet/2103281-dominantni-stisk-rukou-nebo-vubec-zadny-trumpova-rec-tela-je-vyrazna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Jak politici komunikují?</a:t>
            </a:r>
          </a:p>
          <a:p>
            <a:r>
              <a:rPr lang="cs-CZ" dirty="0"/>
              <a:t>Co je to agitace?</a:t>
            </a:r>
          </a:p>
        </p:txBody>
      </p:sp>
    </p:spTree>
    <p:extLst>
      <p:ext uri="{BB962C8B-B14F-4D97-AF65-F5344CB8AC3E}">
        <p14:creationId xmlns:p14="http://schemas.microsoft.com/office/powerpoint/2010/main" val="5107553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Dezinformace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Šíření dezinformací spočívá v úmyslném vytváření a šíření nepravdivých a/nebo zmanipulovaných informací, které mají příjemce oklamat nebo uvést v omyl</a:t>
            </a:r>
          </a:p>
          <a:p>
            <a:endParaRPr lang="cs-CZ" dirty="0"/>
          </a:p>
          <a:p>
            <a:r>
              <a:rPr lang="cs-CZ" dirty="0"/>
              <a:t>Dezinformace vs </a:t>
            </a:r>
            <a:r>
              <a:rPr lang="cs-CZ" dirty="0" err="1"/>
              <a:t>Misinformace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4D015E0-D536-7727-0C71-DF07E8A17C55}"/>
              </a:ext>
            </a:extLst>
          </p:cNvPr>
          <p:cNvSpPr txBox="1"/>
          <p:nvPr/>
        </p:nvSpPr>
        <p:spPr>
          <a:xfrm>
            <a:off x="7492483" y="5555001"/>
            <a:ext cx="41280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/>
              <a:t>Zdroj</a:t>
            </a:r>
            <a:r>
              <a:rPr lang="cs-CZ" sz="1200" dirty="0"/>
              <a:t>: </a:t>
            </a:r>
            <a:r>
              <a:rPr lang="cs-CZ" sz="1200" dirty="0" err="1"/>
              <a:t>Rychlak</a:t>
            </a:r>
            <a:r>
              <a:rPr lang="cs-CZ" sz="1200" dirty="0"/>
              <a:t>, R. (2016). Dezinformace. </a:t>
            </a:r>
            <a:r>
              <a:rPr lang="cs-CZ" sz="1200" dirty="0" err="1"/>
              <a:t>BizBooks</a:t>
            </a:r>
            <a:r>
              <a:rPr lang="cs-CZ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712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Dezinformace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Česká legislativa nezná pojem „</a:t>
            </a:r>
            <a:r>
              <a:rPr lang="cs-CZ" sz="1800" b="1" dirty="0"/>
              <a:t>dezinformace</a:t>
            </a:r>
            <a:r>
              <a:rPr lang="cs-CZ" sz="1800" dirty="0"/>
              <a:t>“, ani „propaganda“, tudíž ani v českém trestním právu není definována skutková podstata trestného činu „dezinformace“ či „propagandy“. Tato jednání jsou trestná, pouze pokud by k nim došlo v rámci jednání, které by naplnilo např. § 181 Poškození cizích práv, § 184 Pomluva, § 345 Křivé obvinění, § 355 Hanobení národa, rasy, etnické nebo jiné skupiny osob, § 356 Podněcování k nenávisti vůči skupině osob nebo k omezování jejich práv a svobod, § 357 Šíření poplašné zprávy, § 365 Schvalování trestného činu, § 364 Podněcování k trestnému činu, nebo § 404 projev sympatií k hnutí směřujícímu k potlačení práv a svobod člověka podle zákona č. 40/2009 Sb., trestního zákoníku.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65B1E88-0CCE-2E3C-1C66-9950052893BD}"/>
              </a:ext>
            </a:extLst>
          </p:cNvPr>
          <p:cNvSpPr txBox="1"/>
          <p:nvPr/>
        </p:nvSpPr>
        <p:spPr>
          <a:xfrm>
            <a:off x="2881022" y="5568334"/>
            <a:ext cx="93109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/>
              <a:t>Zdroj</a:t>
            </a:r>
            <a:r>
              <a:rPr lang="cs-CZ" sz="1400" dirty="0"/>
              <a:t>: https://www.mvcr.cz/chh/clanek/dezinformacni-kampane-trestnepravni-uprava-trestnepravni-uprava.aspx</a:t>
            </a:r>
          </a:p>
        </p:txBody>
      </p:sp>
    </p:spTree>
    <p:extLst>
      <p:ext uri="{BB962C8B-B14F-4D97-AF65-F5344CB8AC3E}">
        <p14:creationId xmlns:p14="http://schemas.microsoft.com/office/powerpoint/2010/main" val="126230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Dezinformace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Cíle</a:t>
            </a:r>
            <a:r>
              <a:rPr lang="sk-SK" b="1" dirty="0"/>
              <a:t>:</a:t>
            </a:r>
          </a:p>
          <a:p>
            <a:r>
              <a:rPr lang="sk-SK" dirty="0"/>
              <a:t>Ekonomické</a:t>
            </a:r>
          </a:p>
          <a:p>
            <a:pPr lvl="1"/>
            <a:r>
              <a:rPr lang="cs-CZ" dirty="0"/>
              <a:t>Cílem dezinformační činnosti je finanční zisk. Například tzv. </a:t>
            </a:r>
            <a:r>
              <a:rPr lang="cs-CZ" dirty="0" err="1"/>
              <a:t>clickbaity</a:t>
            </a:r>
            <a:endParaRPr lang="sk-SK" dirty="0"/>
          </a:p>
          <a:p>
            <a:r>
              <a:rPr lang="sk-SK" dirty="0" err="1"/>
              <a:t>Protože</a:t>
            </a:r>
            <a:r>
              <a:rPr lang="sk-SK" dirty="0"/>
              <a:t> </a:t>
            </a:r>
            <a:r>
              <a:rPr lang="sk-SK" dirty="0" err="1"/>
              <a:t>můžu</a:t>
            </a:r>
            <a:endParaRPr lang="sk-SK" dirty="0"/>
          </a:p>
          <a:p>
            <a:pPr lvl="1"/>
            <a:r>
              <a:rPr lang="cs-CZ" dirty="0"/>
              <a:t>Cílem dezinformační činnosti je provést něco obtížného nebo troufalého</a:t>
            </a:r>
            <a:endParaRPr lang="sk-SK" dirty="0"/>
          </a:p>
          <a:p>
            <a:r>
              <a:rPr lang="sk-SK" dirty="0" err="1"/>
              <a:t>Diskreditace</a:t>
            </a:r>
            <a:endParaRPr lang="sk-SK" dirty="0"/>
          </a:p>
          <a:p>
            <a:pPr lvl="1"/>
            <a:r>
              <a:rPr lang="cs-CZ" dirty="0"/>
              <a:t>Cílem šíření dezinformací je negativně ovlivnit důvěryhodnost, spolehlivost a pověst</a:t>
            </a:r>
            <a:endParaRPr lang="sk-SK" dirty="0"/>
          </a:p>
          <a:p>
            <a:r>
              <a:rPr lang="sk-SK" dirty="0" err="1"/>
              <a:t>Polarizace</a:t>
            </a:r>
            <a:endParaRPr lang="sk-SK" dirty="0"/>
          </a:p>
          <a:p>
            <a:pPr lvl="1"/>
            <a:r>
              <a:rPr lang="cs-CZ" dirty="0"/>
              <a:t>Cílem dezinformační činnosti je zhoršovat stávající rozpory tím, že je ještě prohloubí</a:t>
            </a:r>
            <a:endParaRPr lang="sk-SK" dirty="0"/>
          </a:p>
          <a:p>
            <a:r>
              <a:rPr lang="sk-SK" dirty="0"/>
              <a:t>Informační </a:t>
            </a:r>
            <a:r>
              <a:rPr lang="sk-SK" dirty="0" err="1"/>
              <a:t>vlivové</a:t>
            </a:r>
            <a:r>
              <a:rPr lang="sk-SK" dirty="0"/>
              <a:t> </a:t>
            </a:r>
            <a:r>
              <a:rPr lang="sk-SK" dirty="0" err="1"/>
              <a:t>operace</a:t>
            </a:r>
            <a:endParaRPr lang="sk-SK" dirty="0"/>
          </a:p>
          <a:p>
            <a:pPr lvl="1"/>
            <a:r>
              <a:rPr lang="cs-CZ" dirty="0"/>
              <a:t>Cílem dezinformační činnosti je podrývat národní prosperitu a bezpečnost</a:t>
            </a:r>
          </a:p>
        </p:txBody>
      </p:sp>
    </p:spTree>
    <p:extLst>
      <p:ext uri="{BB962C8B-B14F-4D97-AF65-F5344CB8AC3E}">
        <p14:creationId xmlns:p14="http://schemas.microsoft.com/office/powerpoint/2010/main" val="198550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Přednášky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21.2. | 17:35-19:15</a:t>
            </a:r>
          </a:p>
          <a:p>
            <a:pPr lvl="1"/>
            <a:r>
              <a:rPr lang="sk-SK" dirty="0"/>
              <a:t>Úvod, Organizační pokyny, </a:t>
            </a:r>
            <a:r>
              <a:rPr lang="sk-SK" dirty="0" err="1"/>
              <a:t>Kultura</a:t>
            </a:r>
            <a:r>
              <a:rPr lang="sk-SK" dirty="0"/>
              <a:t> </a:t>
            </a:r>
            <a:r>
              <a:rPr lang="sk-SK" dirty="0" err="1"/>
              <a:t>projevu</a:t>
            </a:r>
            <a:r>
              <a:rPr lang="sk-SK" dirty="0"/>
              <a:t>, </a:t>
            </a:r>
            <a:r>
              <a:rPr lang="sk-SK" dirty="0" err="1"/>
              <a:t>Komunikace</a:t>
            </a:r>
            <a:r>
              <a:rPr lang="sk-SK" dirty="0"/>
              <a:t>, </a:t>
            </a:r>
            <a:r>
              <a:rPr lang="sk-SK" dirty="0" err="1"/>
              <a:t>Plagiátorství</a:t>
            </a:r>
            <a:r>
              <a:rPr lang="sk-SK" dirty="0"/>
              <a:t>, Argumentační klam, ...</a:t>
            </a:r>
          </a:p>
          <a:p>
            <a:r>
              <a:rPr lang="sk-SK" dirty="0"/>
              <a:t>25.4. | 13:55-15:35</a:t>
            </a:r>
          </a:p>
          <a:p>
            <a:pPr lvl="1"/>
            <a:r>
              <a:rPr lang="sk-SK" dirty="0"/>
              <a:t>Úvod akademické </a:t>
            </a:r>
            <a:r>
              <a:rPr lang="sk-SK" dirty="0" err="1"/>
              <a:t>psaní</a:t>
            </a:r>
            <a:endParaRPr lang="sk-SK" dirty="0"/>
          </a:p>
          <a:p>
            <a:r>
              <a:rPr lang="sk-SK" dirty="0"/>
              <a:t>16.5. | 17:10-19:40</a:t>
            </a:r>
          </a:p>
          <a:p>
            <a:pPr lvl="1"/>
            <a:r>
              <a:rPr lang="sk-SK" dirty="0" err="1"/>
              <a:t>Pokračování</a:t>
            </a:r>
            <a:r>
              <a:rPr lang="sk-SK" dirty="0"/>
              <a:t> akademické </a:t>
            </a:r>
            <a:r>
              <a:rPr lang="sk-SK" dirty="0" err="1"/>
              <a:t>psaní</a:t>
            </a:r>
            <a:r>
              <a:rPr lang="sk-SK" dirty="0"/>
              <a:t>, ZOTERO, </a:t>
            </a:r>
            <a:r>
              <a:rPr lang="sk-SK" dirty="0" err="1"/>
              <a:t>citace</a:t>
            </a:r>
            <a:r>
              <a:rPr lang="sk-SK" dirty="0"/>
              <a:t>, ...</a:t>
            </a:r>
          </a:p>
          <a:p>
            <a:pPr marL="324000" lvl="1" indent="0">
              <a:buNone/>
            </a:pP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9918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8EE316-CC49-F547-C78B-5F8402962F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C3CFC7-9DB7-6B9E-140E-BCD117F11A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4227CE-1C2F-34F8-4411-F682CFCA70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 err="1"/>
              <a:t>Rozpoznání</a:t>
            </a:r>
            <a:r>
              <a:rPr lang="sk-SK" dirty="0"/>
              <a:t> – model FIRST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7489679-D697-7864-8E91-6E5633C07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Dezinformace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A0AE12D-A849-8E3F-8528-A3BD9A934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Falešný obsah </a:t>
            </a:r>
            <a:r>
              <a:rPr lang="cs-CZ" sz="2800" dirty="0"/>
              <a:t>– manipulování s obsahem, například padělané dokumenty nebo obrazové materiály upravené ve </a:t>
            </a:r>
            <a:r>
              <a:rPr lang="cs-CZ" sz="2800" dirty="0" err="1"/>
              <a:t>Photoshopu</a:t>
            </a:r>
            <a:endParaRPr lang="cs-CZ" sz="2800" dirty="0"/>
          </a:p>
          <a:p>
            <a:r>
              <a:rPr lang="cs-CZ" sz="2800" b="1" dirty="0"/>
              <a:t>Identita</a:t>
            </a:r>
            <a:r>
              <a:rPr lang="cs-CZ" sz="2800" dirty="0"/>
              <a:t> – skrývání zdroje nebo udávání nepravdivého zdroje, například falešné účty na sociálních sítích</a:t>
            </a:r>
          </a:p>
          <a:p>
            <a:r>
              <a:rPr lang="cs-CZ" sz="2800" b="1" dirty="0"/>
              <a:t>Rétorika</a:t>
            </a:r>
            <a:r>
              <a:rPr lang="cs-CZ" sz="2800" dirty="0"/>
              <a:t> – využívání zaujatých nebo nepravdivých argumentů, například trollové provokující uživatele na diskuzním fóru</a:t>
            </a:r>
          </a:p>
          <a:p>
            <a:r>
              <a:rPr lang="cs-CZ" sz="2800" b="1" dirty="0"/>
              <a:t>Symbolika</a:t>
            </a:r>
            <a:r>
              <a:rPr lang="cs-CZ" sz="2800" dirty="0"/>
              <a:t> – zneužívání komunikační hodnoty událostí, například u teroristických útoků</a:t>
            </a:r>
          </a:p>
          <a:p>
            <a:r>
              <a:rPr lang="cs-CZ" sz="2800" b="1" dirty="0"/>
              <a:t>Technologie</a:t>
            </a:r>
            <a:r>
              <a:rPr lang="cs-CZ" sz="2800" dirty="0"/>
              <a:t> – zneužívání technologické výhody, například internetoví </a:t>
            </a:r>
            <a:r>
              <a:rPr lang="cs-CZ" sz="2800" dirty="0" err="1"/>
              <a:t>boti</a:t>
            </a:r>
            <a:r>
              <a:rPr lang="cs-CZ" sz="2800" dirty="0"/>
              <a:t> automaticky pomáhající šíření zpráv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36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Kultura</a:t>
            </a:r>
            <a:r>
              <a:rPr lang="sk-SK" dirty="0"/>
              <a:t> a </a:t>
            </a:r>
            <a:r>
              <a:rPr lang="sk-SK" dirty="0" err="1"/>
              <a:t>sport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Kultura – příroda – sport </a:t>
            </a:r>
          </a:p>
          <a:p>
            <a:r>
              <a:rPr lang="cs-CZ" dirty="0"/>
              <a:t>Kulturní rozměr sportu </a:t>
            </a:r>
          </a:p>
          <a:p>
            <a:pPr lvl="1"/>
            <a:r>
              <a:rPr lang="cs-CZ" dirty="0"/>
              <a:t>aktivní přístup ke sportu – environmentální otázky, sportovní kultura (fair play, sbližování národů …) </a:t>
            </a:r>
          </a:p>
          <a:p>
            <a:pPr lvl="1"/>
            <a:r>
              <a:rPr lang="cs-CZ" dirty="0"/>
              <a:t>pasivní přístup ke sportu (fanouškovská kultura)</a:t>
            </a:r>
          </a:p>
        </p:txBody>
      </p:sp>
    </p:spTree>
    <p:extLst>
      <p:ext uri="{BB962C8B-B14F-4D97-AF65-F5344CB8AC3E}">
        <p14:creationId xmlns:p14="http://schemas.microsoft.com/office/powerpoint/2010/main" val="74285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20D533-C104-F861-6EF0-31825F61F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52C8F5-1BDE-5761-B27A-931D1BF0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458227-282C-6937-1CF7-6A702CDEF6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 err="1"/>
              <a:t>Metody</a:t>
            </a:r>
            <a:r>
              <a:rPr lang="sk-SK" dirty="0"/>
              <a:t> </a:t>
            </a:r>
            <a:r>
              <a:rPr lang="sk-SK" dirty="0" err="1"/>
              <a:t>hodnocení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7883153-BE3A-139F-097C-82A46231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Semináře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3A48C9-E7AC-83AC-AB6E-6DB1760B5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účast na 3 blocích celé realizované výuky</a:t>
            </a:r>
          </a:p>
          <a:p>
            <a:r>
              <a:rPr lang="cs-CZ" dirty="0"/>
              <a:t>2. aktivní výstup s prezentací tématu </a:t>
            </a:r>
          </a:p>
          <a:p>
            <a:r>
              <a:rPr lang="cs-CZ" dirty="0"/>
              <a:t>3. zhodnocení výstupu v podobě eseje </a:t>
            </a:r>
          </a:p>
          <a:p>
            <a:r>
              <a:rPr lang="cs-CZ" dirty="0"/>
              <a:t>4. splnění úkolu Akademický text </a:t>
            </a:r>
          </a:p>
          <a:p>
            <a:r>
              <a:rPr lang="cs-CZ" dirty="0"/>
              <a:t>5. písemná zkouška (test) – 15 otázek (min. 51 % úspěšnost)</a:t>
            </a:r>
          </a:p>
        </p:txBody>
      </p:sp>
    </p:spTree>
    <p:extLst>
      <p:ext uri="{BB962C8B-B14F-4D97-AF65-F5344CB8AC3E}">
        <p14:creationId xmlns:p14="http://schemas.microsoft.com/office/powerpoint/2010/main" val="246642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</a:t>
            </a:r>
            <a:r>
              <a:rPr lang="sk-SK" dirty="0" err="1"/>
              <a:t>Minimální</a:t>
            </a:r>
            <a:r>
              <a:rPr lang="sk-SK" dirty="0"/>
              <a:t> </a:t>
            </a:r>
            <a:r>
              <a:rPr lang="sk-SK" dirty="0" err="1"/>
              <a:t>účast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účast je nastavena poměrně vstřícně. </a:t>
            </a:r>
          </a:p>
          <a:p>
            <a:r>
              <a:rPr lang="cs-CZ" dirty="0"/>
              <a:t>Platí zásada, že přednášky jsou nepovinné, takže pro studenty vzniká poměrně komfortní situace ohledně účasti. Minimální účast je dostačující, bude-li splněna v rámci kterýchkoli 3 bloků výuky, přičemž až 2 účasti na semináři mohou být kompenzovány účastí na přednášce. </a:t>
            </a:r>
          </a:p>
          <a:p>
            <a:r>
              <a:rPr lang="cs-CZ" dirty="0"/>
              <a:t>Každá účast navíc je chápána jako aktivita studenta a bude představovat benefit při celkovém hodnocení předmětu u daného studenta.</a:t>
            </a:r>
          </a:p>
        </p:txBody>
      </p:sp>
    </p:spTree>
    <p:extLst>
      <p:ext uri="{BB962C8B-B14F-4D97-AF65-F5344CB8AC3E}">
        <p14:creationId xmlns:p14="http://schemas.microsoft.com/office/powerpoint/2010/main" val="24010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Aktivní výstup s prezentací tématu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Témata</a:t>
            </a:r>
            <a:r>
              <a:rPr lang="sk-SK" dirty="0"/>
              <a:t>: v </a:t>
            </a:r>
            <a:r>
              <a:rPr lang="sk-SK" dirty="0" err="1"/>
              <a:t>Isu</a:t>
            </a:r>
            <a:r>
              <a:rPr lang="sk-SK" dirty="0"/>
              <a:t> (</a:t>
            </a:r>
            <a:r>
              <a:rPr lang="sk-SK" dirty="0" err="1"/>
              <a:t>studijní</a:t>
            </a:r>
            <a:r>
              <a:rPr lang="sk-SK" dirty="0"/>
              <a:t> materiály)</a:t>
            </a:r>
          </a:p>
          <a:p>
            <a:r>
              <a:rPr lang="sk-SK" dirty="0"/>
              <a:t>Čas: 20 min i s následnou </a:t>
            </a:r>
            <a:r>
              <a:rPr lang="sk-SK" dirty="0" err="1"/>
              <a:t>diskusí</a:t>
            </a:r>
            <a:r>
              <a:rPr lang="sk-SK" dirty="0"/>
              <a:t> a </a:t>
            </a:r>
            <a:r>
              <a:rPr lang="sk-SK" dirty="0" err="1"/>
              <a:t>zpětnou</a:t>
            </a:r>
            <a:r>
              <a:rPr lang="sk-SK" dirty="0"/>
              <a:t> </a:t>
            </a:r>
            <a:r>
              <a:rPr lang="sk-SK" dirty="0" err="1"/>
              <a:t>vazbou</a:t>
            </a:r>
            <a:r>
              <a:rPr lang="sk-SK" dirty="0"/>
              <a:t> (</a:t>
            </a:r>
            <a:r>
              <a:rPr lang="sk-SK" dirty="0" err="1"/>
              <a:t>což</a:t>
            </a:r>
            <a:r>
              <a:rPr lang="sk-SK" dirty="0"/>
              <a:t> znamená 6-8 min </a:t>
            </a:r>
            <a:r>
              <a:rPr lang="sk-SK" dirty="0" err="1"/>
              <a:t>prezentace</a:t>
            </a:r>
            <a:r>
              <a:rPr lang="sk-SK" dirty="0"/>
              <a:t>)</a:t>
            </a:r>
          </a:p>
          <a:p>
            <a:r>
              <a:rPr lang="sk-SK" dirty="0"/>
              <a:t>Forma: </a:t>
            </a:r>
            <a:r>
              <a:rPr lang="sk-SK" dirty="0" err="1"/>
              <a:t>Prezentace</a:t>
            </a:r>
            <a:r>
              <a:rPr lang="sk-SK" dirty="0"/>
              <a:t> </a:t>
            </a:r>
            <a:r>
              <a:rPr lang="sk-SK" dirty="0" err="1"/>
              <a:t>Power</a:t>
            </a:r>
            <a:r>
              <a:rPr lang="sk-SK" dirty="0"/>
              <a:t> point</a:t>
            </a:r>
          </a:p>
          <a:p>
            <a:r>
              <a:rPr lang="sk-SK" dirty="0"/>
              <a:t>Nahrávaní na kameru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1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Aktivní výstup s prezentací tématu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Výstupy jsou registrovány na cloudu</a:t>
            </a:r>
          </a:p>
          <a:p>
            <a:r>
              <a:rPr lang="cs-CZ" dirty="0"/>
              <a:t>Prosím o kontrolu úplného doplnění termínů a tématu od každého studenta. </a:t>
            </a:r>
          </a:p>
          <a:p>
            <a:r>
              <a:rPr lang="cs-CZ" dirty="0"/>
              <a:t>Cloud slouží jako rychlý přehled evidence pro Vás i pro vyučujícího. </a:t>
            </a:r>
          </a:p>
          <a:p>
            <a:r>
              <a:rPr lang="cs-CZ" dirty="0"/>
              <a:t>Věnujte mu prosím pozornost, jsou zde jak obsahové, tak i přesné časové instrukce. Prosím o aktivní spolupráci a dobré plánování. </a:t>
            </a:r>
          </a:p>
        </p:txBody>
      </p:sp>
    </p:spTree>
    <p:extLst>
      <p:ext uri="{BB962C8B-B14F-4D97-AF65-F5344CB8AC3E}">
        <p14:creationId xmlns:p14="http://schemas.microsoft.com/office/powerpoint/2010/main" val="2333225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87E2B-09FA-9F99-35B7-1A8643A9EB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2DFAC-E462-2CF2-8466-1032C7A4A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8CA6-4B60-B6A9-2818-9F8E00EF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Zhodnocení výstupu v podobě eseje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F43DAE-80BA-B2B0-8862-E6F8BDF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Esej se zhodnocením výstupu ve struktuře 4 bodů je třeba uložit do odevzdávárny </a:t>
            </a:r>
          </a:p>
          <a:p>
            <a:pPr lvl="1"/>
            <a:r>
              <a:rPr lang="cs-CZ" dirty="0"/>
              <a:t>1. popis přípravy</a:t>
            </a:r>
          </a:p>
          <a:p>
            <a:pPr lvl="1"/>
            <a:r>
              <a:rPr lang="cs-CZ" dirty="0"/>
              <a:t>2. práce se zpětnou vazbou</a:t>
            </a:r>
          </a:p>
          <a:p>
            <a:pPr lvl="1"/>
            <a:r>
              <a:rPr lang="cs-CZ" dirty="0"/>
              <a:t>3. doporučení pro příště a autoevaluace </a:t>
            </a:r>
          </a:p>
          <a:p>
            <a:pPr lvl="1"/>
            <a:r>
              <a:rPr lang="cs-CZ" dirty="0"/>
              <a:t>4. Hodnocení/</a:t>
            </a:r>
            <a:r>
              <a:rPr lang="cs-CZ" dirty="0" err="1"/>
              <a:t>sebareflexe</a:t>
            </a:r>
            <a:r>
              <a:rPr lang="cs-CZ" dirty="0"/>
              <a:t> (A-E) </a:t>
            </a:r>
          </a:p>
          <a:p>
            <a:r>
              <a:rPr lang="cs-CZ" dirty="0"/>
              <a:t>Ukládání je možné průběžně, standardní </a:t>
            </a:r>
            <a:r>
              <a:rPr lang="cs-CZ" dirty="0" err="1"/>
              <a:t>deadline</a:t>
            </a:r>
            <a:r>
              <a:rPr lang="cs-CZ" dirty="0"/>
              <a:t> je 20.5.2025. </a:t>
            </a:r>
          </a:p>
          <a:p>
            <a:r>
              <a:rPr lang="cs-CZ" dirty="0"/>
              <a:t>V případě potřeby delšího času je třeba vysvětlit důvod a individuálně kontaktovat vyučujícího mailem (469781@mail.muni.cz) </a:t>
            </a:r>
          </a:p>
          <a:p>
            <a:r>
              <a:rPr lang="cs-CZ" dirty="0"/>
              <a:t>Věřím, že této možnosti bude využito pouze výjimečně.</a:t>
            </a:r>
          </a:p>
        </p:txBody>
      </p:sp>
    </p:spTree>
    <p:extLst>
      <p:ext uri="{BB962C8B-B14F-4D97-AF65-F5344CB8AC3E}">
        <p14:creationId xmlns:p14="http://schemas.microsoft.com/office/powerpoint/2010/main" val="18261566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607973-07EA-4BED-B39E-328475453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BD0C30-98F7-417C-B6F9-70600C98AB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65867BE-371A-4FE6-B113-625527BE27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1166</TotalTime>
  <Words>2509</Words>
  <Application>Microsoft Office PowerPoint</Application>
  <PresentationFormat>Širokoúhlá obrazovka</PresentationFormat>
  <Paragraphs>313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Roboto</vt:lpstr>
      <vt:lpstr>Tahoma</vt:lpstr>
      <vt:lpstr>Wingdings</vt:lpstr>
      <vt:lpstr>YouTube Sans</vt:lpstr>
      <vt:lpstr>Prezentace_MU_CZ</vt:lpstr>
      <vt:lpstr>bk4022 Kultura projevu a akdemické psaní</vt:lpstr>
      <vt:lpstr>Osnova</vt:lpstr>
      <vt:lpstr>Rozvrh </vt:lpstr>
      <vt:lpstr>Přednášky</vt:lpstr>
      <vt:lpstr>Semináře</vt:lpstr>
      <vt:lpstr>1. Minimální účast</vt:lpstr>
      <vt:lpstr>2. Aktivní výstup s prezentací tématu  </vt:lpstr>
      <vt:lpstr>2. Aktivní výstup s prezentací tématu  </vt:lpstr>
      <vt:lpstr>3. Zhodnocení výstupu v podobě eseje  </vt:lpstr>
      <vt:lpstr>4. Splnění úkolu Akademický text  </vt:lpstr>
      <vt:lpstr>5. Písemná zkouška (test) </vt:lpstr>
      <vt:lpstr>Prezentace aplikace PowerPoint</vt:lpstr>
      <vt:lpstr>Studijní materiály</vt:lpstr>
      <vt:lpstr>Semináře</vt:lpstr>
      <vt:lpstr>Přednáška 1</vt:lpstr>
      <vt:lpstr>Smysl předmětu a jeho skladba</vt:lpstr>
      <vt:lpstr>Obsah vs forma</vt:lpstr>
      <vt:lpstr>Svoboda slova</vt:lpstr>
      <vt:lpstr>Kultura projevu – psaná, mluvená a kombinovaně prezentovaná</vt:lpstr>
      <vt:lpstr>Kultura projevená a kultura vnitřně přijímaná.</vt:lpstr>
      <vt:lpstr>Komunikace</vt:lpstr>
      <vt:lpstr>Neverbální komunikace – extralingvistické prostředky</vt:lpstr>
      <vt:lpstr>Komunikace</vt:lpstr>
      <vt:lpstr>Proxemika</vt:lpstr>
      <vt:lpstr>Některé zajímavosti...</vt:lpstr>
      <vt:lpstr>Mehrabianův mýtus </vt:lpstr>
      <vt:lpstr>První dojem</vt:lpstr>
      <vt:lpstr>Prezentace aplikace PowerPoint</vt:lpstr>
      <vt:lpstr>Haló efekt</vt:lpstr>
      <vt:lpstr>Haló efekt</vt:lpstr>
      <vt:lpstr>Pygmalion efekt</vt:lpstr>
      <vt:lpstr>Pygmalion efekt</vt:lpstr>
      <vt:lpstr>Pygmalion efekt</vt:lpstr>
      <vt:lpstr>Golemův efekt</vt:lpstr>
      <vt:lpstr>Neverbální komunikace</vt:lpstr>
      <vt:lpstr>Politická kultura projevu</vt:lpstr>
      <vt:lpstr>Dezinformace</vt:lpstr>
      <vt:lpstr>Dezinformace</vt:lpstr>
      <vt:lpstr>Dezinformace</vt:lpstr>
      <vt:lpstr>Dezinformace</vt:lpstr>
      <vt:lpstr>Kultura a 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bk4022 Kultura projevu a akdemické psaní</dc:title>
  <dc:creator>Jakub Palka</dc:creator>
  <cp:lastModifiedBy>Jakub Palka</cp:lastModifiedBy>
  <cp:revision>4</cp:revision>
  <cp:lastPrinted>1601-01-01T00:00:00Z</cp:lastPrinted>
  <dcterms:created xsi:type="dcterms:W3CDTF">2023-09-21T22:26:33Z</dcterms:created>
  <dcterms:modified xsi:type="dcterms:W3CDTF">2025-02-21T16:33:40Z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