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0" r:id="rId8"/>
    <p:sldId id="261" r:id="rId9"/>
    <p:sldId id="270" r:id="rId10"/>
    <p:sldId id="271" r:id="rId11"/>
    <p:sldId id="268" r:id="rId12"/>
    <p:sldId id="272" r:id="rId13"/>
    <p:sldId id="275" r:id="rId14"/>
    <p:sldId id="266" r:id="rId15"/>
    <p:sldId id="273" r:id="rId16"/>
    <p:sldId id="274" r:id="rId17"/>
    <p:sldId id="262" r:id="rId18"/>
    <p:sldId id="276" r:id="rId19"/>
    <p:sldId id="264" r:id="rId20"/>
    <p:sldId id="263" r:id="rId21"/>
    <p:sldId id="267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95782" autoAdjust="0"/>
  </p:normalViewPr>
  <p:slideViewPr>
    <p:cSldViewPr snapToGrid="0">
      <p:cViewPr varScale="1">
        <p:scale>
          <a:sx n="122" d="100"/>
          <a:sy n="122" d="100"/>
        </p:scale>
        <p:origin x="1008" y="2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Bk4460 Regenerace ve sportu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Lucie Lipková, Mgr. Dominik </a:t>
            </a:r>
            <a:r>
              <a:rPr lang="cs-CZ" dirty="0" err="1"/>
              <a:t>Puda</a:t>
            </a:r>
            <a:r>
              <a:rPr lang="cs-CZ" dirty="0"/>
              <a:t>, Mgr. Jakub </a:t>
            </a:r>
            <a:r>
              <a:rPr lang="cs-CZ" dirty="0" err="1"/>
              <a:t>Krajňák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C8EAAC-2171-5E91-C0D6-4B66C4338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F1ED36-A908-2312-3366-60276F0A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dané parametry mohou ovlivnit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2853DF-2548-75CE-26D4-32E6C6218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Snížení výšky skoku – indikátor únavy nebo nedostatečné regenerace.</a:t>
            </a:r>
          </a:p>
          <a:p>
            <a:r>
              <a:rPr lang="cs-CZ" dirty="0"/>
              <a:t>Změna doby trvání skoku – pokud je excentrická a koncentrická fáze delší, může to znamenat únavu.</a:t>
            </a:r>
          </a:p>
          <a:p>
            <a:r>
              <a:rPr lang="cs-CZ" dirty="0"/>
              <a:t>Pokles excentrické síly – zhoršená schopnost brzdit pohyb před odrazem.</a:t>
            </a:r>
          </a:p>
          <a:p>
            <a:r>
              <a:rPr lang="cs-CZ" dirty="0"/>
              <a:t>Redukce brzdné síly – slabší schopnost absorbovat a přeměnit energii.</a:t>
            </a:r>
          </a:p>
          <a:p>
            <a:r>
              <a:rPr lang="cs-CZ" dirty="0"/>
              <a:t>Prodloužení času do dosažení vrcholové síly – opožděná neuromuskulární reakce.</a:t>
            </a:r>
          </a:p>
        </p:txBody>
      </p:sp>
    </p:spTree>
    <p:extLst>
      <p:ext uri="{BB962C8B-B14F-4D97-AF65-F5344CB8AC3E}">
        <p14:creationId xmlns:p14="http://schemas.microsoft.com/office/powerpoint/2010/main" val="419939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6C6C96-3188-3DD3-97E9-4452FB5A5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10B9A3-3E4E-5235-574F-6251D6FD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dá měřit?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8BDC9D-018D-A61E-E5B9-99EE2035D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– My </a:t>
            </a:r>
            <a:r>
              <a:rPr lang="cs-CZ" dirty="0" err="1"/>
              <a:t>jump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Výška výskoku (z doby letu) </a:t>
            </a:r>
          </a:p>
          <a:p>
            <a:pPr lvl="1"/>
            <a:r>
              <a:rPr lang="cs-CZ" dirty="0"/>
              <a:t>Délka letové fáze </a:t>
            </a:r>
          </a:p>
          <a:p>
            <a:pPr lvl="1"/>
            <a:r>
              <a:rPr lang="cs-CZ" dirty="0"/>
              <a:t>Rychlost </a:t>
            </a:r>
          </a:p>
          <a:p>
            <a:pPr marL="72000" indent="0">
              <a:buNone/>
            </a:pPr>
            <a:r>
              <a:rPr lang="cs-CZ" dirty="0"/>
              <a:t>Silové platformy (</a:t>
            </a:r>
            <a:r>
              <a:rPr lang="cs-CZ" dirty="0" err="1"/>
              <a:t>Kistler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Výšku skoku (přesná mechanická data)</a:t>
            </a:r>
          </a:p>
          <a:p>
            <a:pPr lvl="1"/>
            <a:r>
              <a:rPr lang="cs-CZ" dirty="0"/>
              <a:t>Vrcholovou sílu a průměrnou sílu</a:t>
            </a:r>
          </a:p>
          <a:p>
            <a:pPr lvl="1"/>
            <a:r>
              <a:rPr lang="cs-CZ" dirty="0"/>
              <a:t>Excentrickou a koncentrickou fázi pohybu</a:t>
            </a:r>
          </a:p>
          <a:p>
            <a:pPr lvl="1"/>
            <a:r>
              <a:rPr lang="cs-CZ" dirty="0"/>
              <a:t>Brzdnou sílu a rychlost odrazu</a:t>
            </a:r>
          </a:p>
          <a:p>
            <a:r>
              <a:rPr lang="cs-CZ" dirty="0"/>
              <a:t>Akcelerometry, Optické senzory, IMU senzory, kamery – 3D </a:t>
            </a:r>
            <a:r>
              <a:rPr lang="cs-CZ" dirty="0" err="1"/>
              <a:t>motion</a:t>
            </a:r>
            <a:r>
              <a:rPr lang="cs-CZ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25007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C696D7-2DF0-D280-B153-7EE1268A7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231D1F-276E-B39D-E718-BC794226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err="1"/>
              <a:t>MyJump</a:t>
            </a:r>
            <a:r>
              <a:rPr lang="cs-CZ" dirty="0"/>
              <a:t>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86B939F-B248-CFFC-30D3-B8DE270B9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22" y="1460334"/>
            <a:ext cx="8092988" cy="4552306"/>
          </a:xfrm>
        </p:spPr>
      </p:pic>
    </p:spTree>
    <p:extLst>
      <p:ext uri="{BB962C8B-B14F-4D97-AF65-F5344CB8AC3E}">
        <p14:creationId xmlns:p14="http://schemas.microsoft.com/office/powerpoint/2010/main" val="302765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98FC9F-335A-7E4C-7038-6E81BAB44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C18DECF-72F4-3CEE-3F41-7F14E29D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Provedení</a:t>
            </a:r>
            <a:r>
              <a:rPr lang="en-US" dirty="0"/>
              <a:t> </a:t>
            </a:r>
            <a:r>
              <a:rPr lang="en-US" dirty="0" err="1"/>
              <a:t>pohybu</a:t>
            </a:r>
            <a:endParaRPr lang="en-US" dirty="0"/>
          </a:p>
        </p:txBody>
      </p:sp>
      <p:pic>
        <p:nvPicPr>
          <p:cNvPr id="6" name="Zástupný obsah 5" descr="Obsah obrázku osoba, Fyzická zdatnost, boty, sport&#10;&#10;Popis byl vytvořen automaticky">
            <a:extLst>
              <a:ext uri="{FF2B5EF4-FFF2-40B4-BE49-F238E27FC236}">
                <a16:creationId xmlns:a16="http://schemas.microsoft.com/office/drawing/2014/main" id="{A5EE69A5-2BF2-E8E2-61C7-870692503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185" y="1692002"/>
            <a:ext cx="7168830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254040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A6D304-BEF0-0B28-127C-6766B079A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27C75A-CD0E-33DA-17BA-D775C381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Normy 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17B00C4-8416-2279-282B-77C00F62A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462" y="1440274"/>
            <a:ext cx="8511510" cy="4787725"/>
          </a:xfrm>
        </p:spPr>
      </p:pic>
    </p:spTree>
    <p:extLst>
      <p:ext uri="{BB962C8B-B14F-4D97-AF65-F5344CB8AC3E}">
        <p14:creationId xmlns:p14="http://schemas.microsoft.com/office/powerpoint/2010/main" val="97385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F33E8A-7E37-F062-A964-486FF2280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4DE9371-08F0-2C44-0186-9F4314B3F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767330"/>
            <a:ext cx="10753200" cy="1989341"/>
          </a:xfrm>
          <a:noFill/>
        </p:spPr>
      </p:pic>
    </p:spTree>
    <p:extLst>
      <p:ext uri="{BB962C8B-B14F-4D97-AF65-F5344CB8AC3E}">
        <p14:creationId xmlns:p14="http://schemas.microsoft.com/office/powerpoint/2010/main" val="355945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E35A62-8776-E266-CAC9-C4ADE1366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59AB5D-E56D-8CB2-AEFE-EFD126301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Subjektivní vnímání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9DDEFE-95DE-06E4-14D4-6C724881E70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/>
              <a:t>Pocit zátěže</a:t>
            </a:r>
          </a:p>
          <a:p>
            <a:pPr lvl="1">
              <a:spcAft>
                <a:spcPts val="600"/>
              </a:spcAft>
            </a:pPr>
            <a:r>
              <a:rPr lang="cs-CZ" sz="2600" err="1"/>
              <a:t>Borgova</a:t>
            </a:r>
            <a:r>
              <a:rPr lang="cs-CZ" sz="2600"/>
              <a:t> škála (6-20) = RPE</a:t>
            </a:r>
          </a:p>
          <a:p>
            <a:pPr lvl="1">
              <a:spcAft>
                <a:spcPts val="600"/>
              </a:spcAft>
            </a:pPr>
            <a:r>
              <a:rPr lang="cs-CZ" sz="2600" err="1"/>
              <a:t>Fosterova</a:t>
            </a:r>
            <a:r>
              <a:rPr lang="cs-CZ" sz="2600"/>
              <a:t> škála (0-10) = </a:t>
            </a:r>
            <a:r>
              <a:rPr lang="cs-CZ" sz="2600" err="1"/>
              <a:t>sRPE</a:t>
            </a:r>
            <a:endParaRPr lang="cs-CZ" sz="2600"/>
          </a:p>
          <a:p>
            <a:pPr>
              <a:spcAft>
                <a:spcPts val="600"/>
              </a:spcAft>
            </a:pPr>
            <a:r>
              <a:rPr lang="cs-CZ" sz="2600"/>
              <a:t>Pocit bolesti (dušnosti)</a:t>
            </a:r>
          </a:p>
          <a:p>
            <a:pPr lvl="1">
              <a:spcAft>
                <a:spcPts val="600"/>
              </a:spcAft>
            </a:pPr>
            <a:r>
              <a:rPr lang="cs-CZ" sz="2600" err="1"/>
              <a:t>Borgova</a:t>
            </a:r>
            <a:r>
              <a:rPr lang="cs-CZ" sz="2600"/>
              <a:t> škála</a:t>
            </a:r>
          </a:p>
          <a:p>
            <a:pPr>
              <a:spcAft>
                <a:spcPts val="600"/>
              </a:spcAft>
            </a:pPr>
            <a:r>
              <a:rPr lang="cs-CZ" sz="2600"/>
              <a:t>Test mluvení</a:t>
            </a:r>
          </a:p>
          <a:p>
            <a:pPr>
              <a:spcAft>
                <a:spcPts val="600"/>
              </a:spcAft>
            </a:pPr>
            <a:r>
              <a:rPr lang="en-US" sz="2600"/>
              <a:t>Total Quality Recovery Scale (TQR)</a:t>
            </a:r>
            <a:endParaRPr lang="cs-CZ" sz="2600"/>
          </a:p>
          <a:p>
            <a:pPr marL="72000" indent="0">
              <a:spcAft>
                <a:spcPts val="600"/>
              </a:spcAft>
              <a:buNone/>
            </a:pPr>
            <a:endParaRPr lang="cs-CZ" sz="2600"/>
          </a:p>
        </p:txBody>
      </p:sp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96468DE7-1DDC-43CF-7F8E-55BA5CD4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80" y="1911879"/>
            <a:ext cx="5219998" cy="3719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49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846C0-1B22-FF2C-BD52-38908032A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704DFC-F8F8-07F3-2F2C-D80C674E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E5E877-A96C-517A-C0C9-57D1EC3E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Testování CMJ – před, subjektivní vnímání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Trénink zaměřený na dolní končetiny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Testování CMJ – po, subjektivní vnímání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Regenerační procedura (aktivní, pasivní, </a:t>
            </a:r>
            <a:r>
              <a:rPr lang="cs-CZ" dirty="0" err="1"/>
              <a:t>foam</a:t>
            </a:r>
            <a:r>
              <a:rPr lang="cs-CZ" dirty="0"/>
              <a:t> </a:t>
            </a:r>
            <a:r>
              <a:rPr lang="cs-CZ" dirty="0" err="1"/>
              <a:t>roller</a:t>
            </a:r>
            <a:r>
              <a:rPr lang="cs-CZ" dirty="0"/>
              <a:t>, masáž…)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Testování CMJ – znovu, subjektivní vnímání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0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B0FED7-B0A7-A4F1-0B90-957D58E55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366928-67D6-F17E-97AB-732D190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na závěr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E46FC1-1658-B91D-925C-4A72EB9E8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</a:t>
            </a:r>
            <a:r>
              <a:rPr lang="cs-CZ" b="1" dirty="0"/>
              <a:t>únava</a:t>
            </a:r>
            <a:r>
              <a:rPr lang="cs-CZ" dirty="0"/>
              <a:t> projevila ve výsledcích CMJ?</a:t>
            </a:r>
          </a:p>
          <a:p>
            <a:r>
              <a:rPr lang="cs-CZ" dirty="0"/>
              <a:t>Která metoda regenerace </a:t>
            </a:r>
            <a:r>
              <a:rPr lang="cs-CZ" b="1" dirty="0"/>
              <a:t>měla největší vliv</a:t>
            </a:r>
            <a:r>
              <a:rPr lang="cs-CZ" dirty="0"/>
              <a:t> na obnovení výkonu?</a:t>
            </a:r>
          </a:p>
          <a:p>
            <a:r>
              <a:rPr lang="cs-CZ" dirty="0"/>
              <a:t>Jaké praktické využití má CMJ v </a:t>
            </a:r>
            <a:r>
              <a:rPr lang="cs-CZ" b="1" dirty="0"/>
              <a:t>tréninku a monitoringu sportovců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01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71581A-574E-3B5D-5698-9C6B96F9E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EFC5B7-3424-7D19-D291-AD555E7F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seminářů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490F3E-8F50-96FF-3F00-619ACDB7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Praktická ukázka – různé typy zátěže a regenerační procedury </a:t>
            </a:r>
          </a:p>
          <a:p>
            <a:r>
              <a:rPr lang="cs-CZ" dirty="0"/>
              <a:t>Posilovna (2x)</a:t>
            </a:r>
          </a:p>
          <a:p>
            <a:r>
              <a:rPr lang="cs-CZ" dirty="0"/>
              <a:t>Laboratoře (2x)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11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46508-B369-EEAA-7AF1-B4E472135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F9EE8A-12B4-BC1E-9AEE-A5B0C665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6166BF-13E5-883A-2388-9A5CA1AB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účast na výuce </a:t>
            </a:r>
          </a:p>
          <a:p>
            <a:r>
              <a:rPr lang="cs-CZ" dirty="0"/>
              <a:t>Výstup – prezentace </a:t>
            </a:r>
          </a:p>
          <a:p>
            <a:pPr lvl="1"/>
            <a:r>
              <a:rPr lang="cs-CZ" dirty="0"/>
              <a:t>Skupiny</a:t>
            </a:r>
          </a:p>
          <a:p>
            <a:pPr lvl="1"/>
            <a:r>
              <a:rPr lang="cs-CZ" dirty="0"/>
              <a:t>Každá skupina si vybere jeden seminář </a:t>
            </a:r>
          </a:p>
          <a:p>
            <a:pPr lvl="1"/>
            <a:r>
              <a:rPr lang="cs-CZ" dirty="0"/>
              <a:t>Zpracujete jednotlivé protokoly </a:t>
            </a:r>
          </a:p>
          <a:p>
            <a:pPr lvl="1"/>
            <a:r>
              <a:rPr lang="cs-CZ" dirty="0"/>
              <a:t>Zanalyzujete výsledky (základní deskriptivní statistika: průměr, směrodatná odchylka…) a zkusíte shrnout co z toho plyne, v rámci jednotlivých regeneračních procedur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05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81BE8E-058C-FAD8-8EF1-6C0FFA5BD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0A755D-8479-2653-A27D-6FEE510E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1. Seminář – CMJ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6AA98B-D215-6EDA-43E8-E3EC323D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37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5191A6-443C-5174-6E9E-C6B4E5215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A2643-18F2-DC1E-E9C5-E1887E78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countermovement</a:t>
            </a:r>
            <a:r>
              <a:rPr lang="cs-CZ" dirty="0"/>
              <a:t> </a:t>
            </a:r>
            <a:r>
              <a:rPr lang="cs-CZ" dirty="0" err="1"/>
              <a:t>jump</a:t>
            </a:r>
            <a:r>
              <a:rPr lang="cs-CZ" dirty="0"/>
              <a:t>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09A34C-305F-15FA-55D6-F5964ECF9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CMJ slouží k hodnocení výbušné síly dolních končetin.</a:t>
            </a:r>
          </a:p>
          <a:p>
            <a:r>
              <a:rPr lang="cs-CZ" b="1" dirty="0"/>
              <a:t>Monitorování únavy: CM</a:t>
            </a:r>
            <a:r>
              <a:rPr lang="cs-CZ" dirty="0"/>
              <a:t>J pomáhá určit úroveň neuromuskulární únavy a připravenost k tréninku.</a:t>
            </a:r>
          </a:p>
          <a:p>
            <a:r>
              <a:rPr lang="cs-CZ" b="1" dirty="0"/>
              <a:t>Návrat do sportu: </a:t>
            </a:r>
            <a:r>
              <a:rPr lang="cs-CZ" dirty="0"/>
              <a:t>Používá se k hodnocení procesu regenerace a rehabilitace po zranění.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9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83031D-01D1-162D-4355-1A5468593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3ADB9C-1FC7-7C43-A206-4FC8F71F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09600"/>
            <a:ext cx="10753200" cy="5222400"/>
          </a:xfrm>
        </p:spPr>
        <p:txBody>
          <a:bodyPr/>
          <a:lstStyle/>
          <a:p>
            <a:r>
              <a:rPr lang="cs-CZ" sz="2800" b="1" dirty="0"/>
              <a:t>Sensitivní test </a:t>
            </a:r>
            <a:r>
              <a:rPr lang="cs-CZ" sz="2800" dirty="0"/>
              <a:t>pro neuromuskulární únavu –&gt; změna výskoku může detekovat úroveň únavy </a:t>
            </a:r>
          </a:p>
          <a:p>
            <a:r>
              <a:rPr lang="cs-CZ" sz="2800" dirty="0"/>
              <a:t>CMJ se ukázal jako nejspolehlivější test pro sledování únavy díky vysoké opakovatelnosti, schopnosti detekovat změny v neuromuskulární funkci i po </a:t>
            </a:r>
            <a:r>
              <a:rPr lang="cs-CZ" sz="2800" b="1" dirty="0"/>
              <a:t>72 hodinách </a:t>
            </a:r>
            <a:r>
              <a:rPr lang="cs-CZ" sz="2800" dirty="0"/>
              <a:t>(Rob et al., 2015) </a:t>
            </a:r>
          </a:p>
          <a:p>
            <a:r>
              <a:rPr lang="cs-CZ" sz="2800" dirty="0"/>
              <a:t>Pomocí CMJ můžeme sledovat i dlouhodobou adaptaci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25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6CDFD1-6396-7E4F-5711-C9083D192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E76051-0B24-9E57-4E78-2149DC58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výkon v CMJ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95E160-9BE9-B308-4124-571B832A4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Průměrná koncentrická síla </a:t>
            </a:r>
            <a:r>
              <a:rPr lang="cs-CZ" dirty="0"/>
              <a:t>– čím větší síla při odrazu, tím vyšší výskok.</a:t>
            </a:r>
          </a:p>
          <a:p>
            <a:r>
              <a:rPr lang="cs-CZ" b="1" dirty="0"/>
              <a:t>Excentrická brzdná síla </a:t>
            </a:r>
            <a:r>
              <a:rPr lang="cs-CZ" dirty="0"/>
              <a:t>– schopnost efektivně absorbovat energii při poklesu a přeměnit ji na výskok.</a:t>
            </a:r>
          </a:p>
          <a:p>
            <a:r>
              <a:rPr lang="cs-CZ" b="1" dirty="0"/>
              <a:t>Neuromuskulární efektivita </a:t>
            </a:r>
            <a:r>
              <a:rPr lang="cs-CZ" dirty="0"/>
              <a:t>– optimální souhra svalů a nervového systému umožňuje lepší využití excentrické i koncentrické fáze.</a:t>
            </a:r>
          </a:p>
        </p:txBody>
      </p:sp>
    </p:spTree>
    <p:extLst>
      <p:ext uri="{BB962C8B-B14F-4D97-AF65-F5344CB8AC3E}">
        <p14:creationId xmlns:p14="http://schemas.microsoft.com/office/powerpoint/2010/main" val="143057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C7FE90-1E1F-67B2-B849-874F7BB28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AE6E28-66A0-9D3D-DEA5-569F9C03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děje po tréninku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2AFC55-F61B-90E4-5170-49546FBF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Krátkodobě po tréninku klesá vrcholová síla a prodlužuje se doba trvání skoku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, což odráží neuromuskulární únavu.</a:t>
            </a:r>
          </a:p>
          <a:p>
            <a:r>
              <a:rPr lang="cs-CZ" dirty="0"/>
              <a:t>Po intenzivním tréninku dochází ke </a:t>
            </a:r>
            <a:r>
              <a:rPr lang="cs-CZ" b="1" dirty="0"/>
              <a:t>snížení excentrické síly</a:t>
            </a:r>
            <a:r>
              <a:rPr lang="cs-CZ" dirty="0"/>
              <a:t>, což zhoršuje schopnost využít </a:t>
            </a:r>
            <a:r>
              <a:rPr lang="cs-CZ" b="1" dirty="0"/>
              <a:t>elastickou energii </a:t>
            </a:r>
            <a:r>
              <a:rPr lang="cs-CZ" dirty="0"/>
              <a:t>a efektivně provádět pohyb.</a:t>
            </a:r>
            <a:endParaRPr lang="cs-CZ" b="1" dirty="0"/>
          </a:p>
          <a:p>
            <a:r>
              <a:rPr lang="cs-CZ" dirty="0"/>
              <a:t>Po únavě se </a:t>
            </a:r>
            <a:r>
              <a:rPr lang="cs-CZ" b="1" dirty="0"/>
              <a:t>prodloužila doba excentrické i koncentrické </a:t>
            </a:r>
            <a:r>
              <a:rPr lang="cs-CZ" dirty="0"/>
              <a:t>fáze skoku, což ukazuje změněnou strategii pohybu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52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EEBE76-6653-C6F9-7993-924E5D4AD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17A196-7CEC-4F0D-4235-A7F3C7F5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CMJ jako nástroj pro monitorování regenerace a adaptace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31FB7A-FF4E-32D1-B134-1596FF68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10154"/>
            <a:ext cx="10753200" cy="3721846"/>
          </a:xfrm>
        </p:spPr>
        <p:txBody>
          <a:bodyPr/>
          <a:lstStyle/>
          <a:p>
            <a:r>
              <a:rPr lang="cs-CZ" b="1" dirty="0"/>
              <a:t>Sledování únavy: </a:t>
            </a:r>
            <a:r>
              <a:rPr lang="cs-CZ" dirty="0"/>
              <a:t>Pokud po tréninku dojde k poklesu výšky skoku nebo síly, signalizuje to neuromuskulární únavu</a:t>
            </a:r>
          </a:p>
          <a:p>
            <a:r>
              <a:rPr lang="cs-CZ" b="1" dirty="0"/>
              <a:t>Dlouhodobé změny</a:t>
            </a:r>
            <a:r>
              <a:rPr lang="cs-CZ" dirty="0"/>
              <a:t>: Postupné sledování CMJ může ukázat zlepšení výbušné síly v reakci na silový trénink.</a:t>
            </a:r>
          </a:p>
        </p:txBody>
      </p:sp>
    </p:spTree>
    <p:extLst>
      <p:ext uri="{BB962C8B-B14F-4D97-AF65-F5344CB8AC3E}">
        <p14:creationId xmlns:p14="http://schemas.microsoft.com/office/powerpoint/2010/main" val="37921299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CE4AC2-39C5-481B-9081-D7BEF4F4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BD0C30-98F7-417C-B6F9-70600C98AB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5867BE-371A-4FE6-B113-625527BE2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226</TotalTime>
  <Words>586</Words>
  <Application>Microsoft Macintosh PowerPoint</Application>
  <PresentationFormat>Širokoúhlá obrazovka</PresentationFormat>
  <Paragraphs>89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Bk4460 Regenerace ve sportu</vt:lpstr>
      <vt:lpstr>Náplň seminářů </vt:lpstr>
      <vt:lpstr>Požadavky </vt:lpstr>
      <vt:lpstr>1. Seminář – CMJ </vt:lpstr>
      <vt:lpstr>Proč countermovement jump? </vt:lpstr>
      <vt:lpstr>Prezentace aplikace PowerPoint</vt:lpstr>
      <vt:lpstr>Faktory ovlivňující výkon v CMJ </vt:lpstr>
      <vt:lpstr>Co se děje po tréninku </vt:lpstr>
      <vt:lpstr>CMJ jako nástroj pro monitorování regenerace a adaptace</vt:lpstr>
      <vt:lpstr>Jak se dané parametry mohou ovlivnit </vt:lpstr>
      <vt:lpstr>Jak se dá měřit? </vt:lpstr>
      <vt:lpstr>Aplikace MyJump </vt:lpstr>
      <vt:lpstr>Provedení pohybu</vt:lpstr>
      <vt:lpstr>Normy  </vt:lpstr>
      <vt:lpstr>Prezentace aplikace PowerPoint</vt:lpstr>
      <vt:lpstr>Subjektivní vnímání </vt:lpstr>
      <vt:lpstr>Náplň </vt:lpstr>
      <vt:lpstr>Otázky na 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 Lipková</dc:creator>
  <cp:lastModifiedBy>Lucie Lipková</cp:lastModifiedBy>
  <cp:revision>7</cp:revision>
  <cp:lastPrinted>1601-01-01T00:00:00Z</cp:lastPrinted>
  <dcterms:created xsi:type="dcterms:W3CDTF">2025-02-17T17:48:30Z</dcterms:created>
  <dcterms:modified xsi:type="dcterms:W3CDTF">2025-02-21T18:55:19Z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