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7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47" r:id="rId13"/>
    <p:sldId id="348" r:id="rId14"/>
    <p:sldId id="349" r:id="rId15"/>
    <p:sldId id="350" r:id="rId16"/>
    <p:sldId id="351" r:id="rId17"/>
    <p:sldId id="352" r:id="rId18"/>
    <p:sldId id="312" r:id="rId19"/>
    <p:sldId id="382" r:id="rId20"/>
    <p:sldId id="383" r:id="rId21"/>
    <p:sldId id="313" r:id="rId22"/>
    <p:sldId id="314" r:id="rId23"/>
    <p:sldId id="315" r:id="rId24"/>
    <p:sldId id="316" r:id="rId25"/>
    <p:sldId id="370" r:id="rId26"/>
    <p:sldId id="371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17" r:id="rId35"/>
    <p:sldId id="318" r:id="rId36"/>
    <p:sldId id="300" r:id="rId37"/>
    <p:sldId id="301" r:id="rId38"/>
    <p:sldId id="302" r:id="rId39"/>
    <p:sldId id="260" r:id="rId40"/>
    <p:sldId id="332" r:id="rId41"/>
    <p:sldId id="319" r:id="rId42"/>
    <p:sldId id="261" r:id="rId43"/>
    <p:sldId id="271" r:id="rId44"/>
    <p:sldId id="272" r:id="rId45"/>
    <p:sldId id="273" r:id="rId46"/>
    <p:sldId id="335" r:id="rId47"/>
    <p:sldId id="336" r:id="rId48"/>
    <p:sldId id="337" r:id="rId49"/>
    <p:sldId id="338" r:id="rId50"/>
    <p:sldId id="339" r:id="rId51"/>
    <p:sldId id="340" r:id="rId52"/>
    <p:sldId id="341" r:id="rId53"/>
    <p:sldId id="372" r:id="rId54"/>
    <p:sldId id="342" r:id="rId55"/>
    <p:sldId id="378" r:id="rId56"/>
    <p:sldId id="377" r:id="rId57"/>
    <p:sldId id="373" r:id="rId58"/>
    <p:sldId id="374" r:id="rId59"/>
    <p:sldId id="343" r:id="rId60"/>
    <p:sldId id="375" r:id="rId61"/>
    <p:sldId id="376" r:id="rId62"/>
    <p:sldId id="344" r:id="rId63"/>
    <p:sldId id="275" r:id="rId64"/>
    <p:sldId id="276" r:id="rId65"/>
    <p:sldId id="277" r:id="rId66"/>
    <p:sldId id="278" r:id="rId67"/>
    <p:sldId id="279" r:id="rId68"/>
    <p:sldId id="280" r:id="rId69"/>
    <p:sldId id="281" r:id="rId70"/>
    <p:sldId id="282" r:id="rId71"/>
    <p:sldId id="283" r:id="rId72"/>
    <p:sldId id="284" r:id="rId73"/>
    <p:sldId id="285" r:id="rId74"/>
    <p:sldId id="286" r:id="rId75"/>
    <p:sldId id="287" r:id="rId76"/>
    <p:sldId id="288" r:id="rId77"/>
    <p:sldId id="289" r:id="rId78"/>
    <p:sldId id="290" r:id="rId79"/>
    <p:sldId id="291" r:id="rId80"/>
    <p:sldId id="292" r:id="rId81"/>
    <p:sldId id="293" r:id="rId82"/>
    <p:sldId id="294" r:id="rId83"/>
    <p:sldId id="295" r:id="rId84"/>
    <p:sldId id="345" r:id="rId85"/>
    <p:sldId id="346" r:id="rId86"/>
    <p:sldId id="353" r:id="rId87"/>
    <p:sldId id="354" r:id="rId88"/>
    <p:sldId id="355" r:id="rId89"/>
    <p:sldId id="356" r:id="rId90"/>
    <p:sldId id="357" r:id="rId91"/>
    <p:sldId id="358" r:id="rId92"/>
    <p:sldId id="359" r:id="rId93"/>
    <p:sldId id="360" r:id="rId94"/>
    <p:sldId id="361" r:id="rId95"/>
    <p:sldId id="362" r:id="rId96"/>
    <p:sldId id="363" r:id="rId97"/>
    <p:sldId id="381" r:id="rId98"/>
    <p:sldId id="367" r:id="rId99"/>
    <p:sldId id="364" r:id="rId100"/>
    <p:sldId id="379" r:id="rId101"/>
    <p:sldId id="380" r:id="rId102"/>
    <p:sldId id="365" r:id="rId103"/>
    <p:sldId id="366" r:id="rId104"/>
    <p:sldId id="368" r:id="rId105"/>
    <p:sldId id="369" r:id="rId10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63B3AF7-E14C-446D-9BD5-DC32001E678B}">
          <p14:sldIdLst>
            <p14:sldId id="256"/>
            <p14:sldId id="257"/>
            <p14:sldId id="258"/>
            <p14:sldId id="274"/>
            <p14:sldId id="296"/>
            <p14:sldId id="259"/>
            <p14:sldId id="266"/>
            <p14:sldId id="263"/>
            <p14:sldId id="264"/>
            <p14:sldId id="262"/>
            <p14:sldId id="333"/>
            <p14:sldId id="347"/>
            <p14:sldId id="348"/>
            <p14:sldId id="349"/>
            <p14:sldId id="350"/>
            <p14:sldId id="351"/>
            <p14:sldId id="352"/>
            <p14:sldId id="312"/>
            <p14:sldId id="382"/>
            <p14:sldId id="383"/>
            <p14:sldId id="313"/>
            <p14:sldId id="314"/>
            <p14:sldId id="315"/>
            <p14:sldId id="316"/>
            <p14:sldId id="370"/>
            <p14:sldId id="371"/>
            <p14:sldId id="323"/>
            <p14:sldId id="324"/>
            <p14:sldId id="325"/>
            <p14:sldId id="326"/>
            <p14:sldId id="327"/>
            <p14:sldId id="328"/>
            <p14:sldId id="329"/>
            <p14:sldId id="317"/>
            <p14:sldId id="318"/>
            <p14:sldId id="300"/>
            <p14:sldId id="301"/>
            <p14:sldId id="302"/>
            <p14:sldId id="260"/>
            <p14:sldId id="332"/>
            <p14:sldId id="319"/>
            <p14:sldId id="261"/>
            <p14:sldId id="271"/>
            <p14:sldId id="272"/>
            <p14:sldId id="273"/>
            <p14:sldId id="335"/>
            <p14:sldId id="336"/>
            <p14:sldId id="337"/>
            <p14:sldId id="338"/>
            <p14:sldId id="339"/>
            <p14:sldId id="340"/>
            <p14:sldId id="341"/>
            <p14:sldId id="372"/>
            <p14:sldId id="342"/>
            <p14:sldId id="378"/>
            <p14:sldId id="377"/>
            <p14:sldId id="373"/>
            <p14:sldId id="374"/>
            <p14:sldId id="343"/>
            <p14:sldId id="375"/>
            <p14:sldId id="376"/>
            <p14:sldId id="34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45"/>
            <p14:sldId id="346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81"/>
            <p14:sldId id="367"/>
            <p14:sldId id="364"/>
            <p14:sldId id="379"/>
            <p14:sldId id="380"/>
            <p14:sldId id="365"/>
          </p14:sldIdLst>
        </p14:section>
        <p14:section name="Oddíl bez názvu" id="{F95125FD-D605-4BD2-B39F-C496F5CEE318}">
          <p14:sldIdLst>
            <p14:sldId id="366"/>
            <p14:sldId id="368"/>
            <p14:sldId id="3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30T12:44:34.32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30T12:44:34.84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iscovery.muni.cz/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do/fsps/fak_predpisy/smernice-dekana/2020-02_Smernice_k_SZZ_bc_mgr.pdf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sps.muni.cz/do/fsps/fak_predpisy/smernice-dekana/2020-03_Smernice_pokyny_vypracovani_ZP_bc-mgr-rig.pdf" TargetMode="External"/><Relationship Id="rId4" Type="http://schemas.openxmlformats.org/officeDocument/2006/relationships/hyperlink" Target="https://is.muni.cz/auth/do/fsps/fak_predpisy/opatreni-dekana/2020-17_Opatreni_vedouci-oponenti_ZP-2020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/>
              <a:t>Metodologie a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/>
              <a:t>Mgr. Martin Sebera, Ph.D.</a:t>
            </a:r>
          </a:p>
          <a:p>
            <a:r>
              <a:rPr lang="cs-CZ" sz="3000" dirty="0"/>
              <a:t>sebera@fsps.muni.cz</a:t>
            </a:r>
          </a:p>
          <a:p>
            <a:pPr algn="r"/>
            <a:r>
              <a:rPr lang="cs-CZ" sz="3000" dirty="0"/>
              <a:t>Fakulta sportovních studií, MU Brno, 2023</a:t>
            </a:r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/>
              <a:t>Kinantropologie</a:t>
            </a:r>
            <a:r>
              <a:rPr lang="cs-CZ" sz="2500" b="1" dirty="0"/>
              <a:t> (více definic)</a:t>
            </a:r>
          </a:p>
          <a:p>
            <a:r>
              <a:rPr lang="cs-CZ" sz="2500" dirty="0" err="1"/>
              <a:t>kinésis</a:t>
            </a:r>
            <a:r>
              <a:rPr lang="cs-CZ" sz="2500" dirty="0"/>
              <a:t> (pohybovat se); </a:t>
            </a:r>
            <a:r>
              <a:rPr lang="cs-CZ" sz="2500" dirty="0" err="1"/>
              <a:t>anthrópos</a:t>
            </a:r>
            <a:r>
              <a:rPr lang="cs-CZ" sz="2500" dirty="0"/>
              <a:t> (člověk); logos (slovo)</a:t>
            </a:r>
          </a:p>
          <a:p>
            <a:r>
              <a:rPr lang="cs-CZ" sz="2500" dirty="0"/>
              <a:t>Věda 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projevů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974A6CF-E9B4-6A49-0058-7A7EEB45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11146F8-B30A-D584-B6B4-EF46319E5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délky rozcvičky na výkon běžce: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délka rozcvičky (5 minut oproti 20 minut)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čas 1000 m běhu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obuvi, podmínky (např. teplota a vlhkost), typ terénu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Běžci absolvují krátkou a dlouhou rozcvičku v různé dny a poté běží 1000 m.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proteinového doplňku na růst svalů: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konzumace proteinového doplňku oproti placebo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přírůstek svalové hmoty po měsíci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tréninku, celkový příjem kalorií, věk a pohlaví účastníků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Skupiny konzumují proteinový doplněk a placebo. Po měsíci se měří přírůstek svalové hmoty.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hydratace na vytrvalost: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množství konzumované vody během fyzické aktivity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doba do vyčerpání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sportovní aktivity, teplota prostředí,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Sportovci jsou rozděleni do skupin podle množství konzumované vody během fyzické aktivity a následně se měří doba, za jak dlouho dosáhnou vyčerpání.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ECF5A2-5731-4F36-4101-37472E5BC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187363216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82B4287-A01D-B579-557A-F4C18BB79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C853BFB0-C6DF-CE02-1429-5A15BA3B4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mentálního tréninku na střeleckou přesnost: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pravidelný mentální trénink oproti absenci mentálního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počet trefených cílů z 10 pokusů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zbraně, vzdálenost cíle, zkušenosti střelce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Skupina střelců provádí pravidelný mentální trénink a je srovnávána se skupinou, která žádný mentální trénink neprovádí.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typu obuvi na výkon ve skoku v dálku: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typ obuvi (klasická běžecká obuv oproti speciální obuvi pro skok v dálku)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vzdálenost skoku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technika skoku, povrch skákacího prostoru,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Skokani skáčou v různých typech obuvi a měří se vzdálenost jejich skoků.</a:t>
            </a:r>
          </a:p>
          <a:p>
            <a:pPr algn="l"/>
            <a:endParaRPr lang="cs-CZ" b="0" i="0" dirty="0">
              <a:effectLst/>
              <a:latin typeface="Söhne"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rgbClr val="00B050"/>
                </a:solidFill>
                <a:effectLst/>
                <a:latin typeface="Söhne"/>
              </a:rPr>
              <a:t>Každý experiment má své limity a slabá místa. Popišme si je…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D23929-1781-258C-DCBE-47052DC0FF80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400395869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DEA11FF-251C-49E8-B323-50BD0529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7C3990A-62D8-4274-AB0C-F328CD53D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925980" cy="546385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V lékařství se - tzv. metoda 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slepého pokusu</a:t>
            </a:r>
            <a:r>
              <a:rPr lang="cs-CZ" b="0" i="0" dirty="0">
                <a:effectLst/>
                <a:latin typeface="+mj-lt"/>
              </a:rPr>
              <a:t>, která má za úkol zabránit zkreslení výsledků experimentu zejména z důvodů, že je známo, kdo a jak je v experimentu zapojen (respondenti, experimentátor i hodnotitel výsledků). 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jednoduchý slepý pokus:</a:t>
            </a:r>
          </a:p>
          <a:p>
            <a:pPr lvl="1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eliminuje individuální zkreslení pacientem – pacient neví, do kterého souboru byl zařazen,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dvojitě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pacient ani lékař, který podává zkoumaný lék a odečítá výsledky terapie, nevědí, kdo užívá zkoušený lék a kdo placebo; často nejde jen o snahu zamezit zkreslení – ať už ze strany pacienta, nebo lékaře, ale také kvůli nevědomé snaze potvrdit hypotézu o účincích daného léku,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trojitě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nejdokonalejší – pacient, lékař ani hodnotitel nevědí, kdo co užívá,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postupuje se tak, že zkoumaná látka i placebo se zakódují už při výrobě, kód se zalepí do obálky, která se otevře až po skončení studie a statistickém zhodnocení.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DE595D-8B54-46CE-9560-C7CA91B3D478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56147553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5859C26-C64E-479F-861E-8C8AE1BC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E1FBCBF-7536-425E-8229-3E26CC06F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23278"/>
            <a:ext cx="11925980" cy="567691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dirty="0">
                <a:effectLst/>
                <a:latin typeface="+mj-lt"/>
              </a:rPr>
              <a:t>Provedení experimentu - 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podmínky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Gavora</a:t>
            </a:r>
            <a:r>
              <a:rPr lang="cs-CZ" b="0" i="0" dirty="0">
                <a:effectLst/>
                <a:latin typeface="+mj-lt"/>
              </a:rPr>
              <a:t>, 2000):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Skupiny (experimentální a kontrolní) musí být, pokud možno, stejné, tzn. ve sledované proměnné </a:t>
            </a: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rovnocenné </a:t>
            </a:r>
            <a:r>
              <a:rPr lang="cs-CZ" b="0" i="0" dirty="0">
                <a:effectLst/>
                <a:latin typeface="+mj-lt"/>
              </a:rPr>
              <a:t>(věk, pohlaví, úroveň v jisté dovednosti, výkon v motorickém testu atd.).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náhodný výběr respondentů</a:t>
            </a: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do jednotlivých skupin.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Během působení experimentu 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-</a:t>
            </a:r>
            <a:r>
              <a:rPr lang="en-US" b="1" i="0" dirty="0">
                <a:solidFill>
                  <a:srgbClr val="FF0000"/>
                </a:solidFill>
                <a:effectLst/>
                <a:latin typeface="+mj-lt"/>
              </a:rPr>
              <a:t>-&gt;</a:t>
            </a:r>
            <a:r>
              <a:rPr lang="en-US" b="0" i="0" dirty="0">
                <a:effectLst/>
                <a:latin typeface="+mj-lt"/>
              </a:rPr>
              <a:t> </a:t>
            </a:r>
            <a:r>
              <a:rPr lang="cs-CZ" b="0" i="0" dirty="0">
                <a:effectLst/>
                <a:latin typeface="+mj-lt"/>
              </a:rPr>
              <a:t>sledované proměnné nebyly měněny Nejtěžší a mnohdy nesplnitelná podmínka, protože izolovat respondenty od vlivů ostatních proměnných nelze a nezávislá proměnná je ve vzájemných interakcích.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0" i="0" dirty="0">
                <a:effectLst/>
                <a:latin typeface="+mj-lt"/>
              </a:rPr>
              <a:t>přesně definovaný experimentální plán.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 err="1">
                <a:solidFill>
                  <a:srgbClr val="FF0000"/>
                </a:solidFill>
                <a:effectLst/>
                <a:latin typeface="+mj-lt"/>
              </a:rPr>
              <a:t>Hawthornský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 efekt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–továrna ve městě </a:t>
            </a:r>
            <a:r>
              <a:rPr lang="cs-CZ" b="0" i="0" dirty="0" err="1">
                <a:effectLst/>
                <a:latin typeface="+mj-lt"/>
              </a:rPr>
              <a:t>Hawthornu</a:t>
            </a:r>
            <a:r>
              <a:rPr lang="cs-CZ" b="0" i="0" dirty="0">
                <a:effectLst/>
                <a:latin typeface="+mj-lt"/>
              </a:rPr>
              <a:t> u Chicaga. </a:t>
            </a:r>
            <a:r>
              <a:rPr lang="en-US" b="0" i="0" dirty="0">
                <a:effectLst/>
                <a:latin typeface="+mj-lt"/>
              </a:rPr>
              <a:t>E</a:t>
            </a:r>
            <a:r>
              <a:rPr lang="cs-CZ" b="0" i="0" dirty="0" err="1">
                <a:effectLst/>
                <a:latin typeface="+mj-lt"/>
              </a:rPr>
              <a:t>xperiment</a:t>
            </a:r>
            <a:r>
              <a:rPr lang="cs-CZ" b="0" i="0" dirty="0">
                <a:effectLst/>
                <a:latin typeface="+mj-lt"/>
              </a:rPr>
              <a:t> s pracovní výkonností dělníků. Zjištění: hlavní efekt změn v pracovní výkonnosti nebyl plánovaný experimentální činitel (intenzita osvětlení), ale že dělníci věděli, že jsou součástí experimentu, a chovali se odlišně.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Použití experimentu není však vždy možné.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Experiment nesmí škodit respondentům ani objektivně, ani subjektivně. </a:t>
            </a:r>
            <a:r>
              <a:rPr lang="cs-CZ" b="0" i="0" dirty="0">
                <a:effectLst/>
                <a:latin typeface="+mj-lt"/>
              </a:rPr>
              <a:t>U pedagogických experimentů je jistě mnohem náročnější izolovat proměnné než například ve fyzice. Možnost provádět experiment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opakovaně je mnohdy nemožná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Chráska</a:t>
            </a:r>
            <a:r>
              <a:rPr lang="cs-CZ" b="0" i="0" dirty="0">
                <a:effectLst/>
                <a:latin typeface="+mj-lt"/>
              </a:rPr>
              <a:t>, 2007).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A184348-3943-4B23-978C-149C01191BB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1785137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278410C-88B6-4CB1-8FAB-E80A63BE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D3E8DCC-F926-4BB3-9556-DB4E842F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923278"/>
            <a:ext cx="12029243" cy="5676914"/>
          </a:xfrm>
        </p:spPr>
        <p:txBody>
          <a:bodyPr>
            <a:noAutofit/>
          </a:bodyPr>
          <a:lstStyle/>
          <a:p>
            <a:pPr marL="355600" indent="-355600" algn="ctr">
              <a:lnSpc>
                <a:spcPct val="100000"/>
              </a:lnSpc>
              <a:buNone/>
            </a:pPr>
            <a:r>
              <a:rPr lang="cs-CZ" sz="1800" b="0" i="0" dirty="0" err="1">
                <a:effectLst/>
                <a:latin typeface="+mj-lt"/>
              </a:rPr>
              <a:t>Hendl</a:t>
            </a:r>
            <a:r>
              <a:rPr lang="cs-CZ" sz="1800" b="0" i="0" dirty="0">
                <a:effectLst/>
                <a:latin typeface="+mj-lt"/>
              </a:rPr>
              <a:t> (2004) - </a:t>
            </a:r>
            <a:r>
              <a:rPr lang="cs-CZ" sz="1800" b="1" i="0" dirty="0">
                <a:solidFill>
                  <a:srgbClr val="00B0F0"/>
                </a:solidFill>
                <a:effectLst/>
                <a:latin typeface="+mj-lt"/>
              </a:rPr>
              <a:t>13 kontrolních otázek při návrhu experimentu</a:t>
            </a:r>
            <a:r>
              <a:rPr lang="cs-CZ" sz="1800" b="0" i="0" dirty="0">
                <a:effectLst/>
                <a:latin typeface="+mj-lt"/>
              </a:rPr>
              <a:t>: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Kdo budou účastníci studie? Do jaké patří populace?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budou vybráni? Bude použit náhodný výběr?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Použije se náhodné přiřazení? Jak bude provedeno?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Kolik jedinců bude v každé skupině? Použije se pro určení počtů nějaký statistický výpočet?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závislá (cílová) proměnná ve studii? Kolikrát bude měřena?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intervencí? Jak je operacionalizované?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Budou měřeny nějaké </a:t>
            </a:r>
            <a:r>
              <a:rPr lang="cs-CZ" sz="1800" b="0" i="0" dirty="0" err="1">
                <a:effectLst/>
                <a:latin typeface="+mj-lt"/>
              </a:rPr>
              <a:t>kovarianční</a:t>
            </a:r>
            <a:r>
              <a:rPr lang="cs-CZ" sz="1800" b="0" i="0" dirty="0">
                <a:effectLst/>
                <a:latin typeface="+mj-lt"/>
              </a:rPr>
              <a:t> (doprovodné) proměnné?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bude vypadat plán experimentu? Jak vypadá jeho grafické zachycení?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měřicí instrumenty se použijí? Kdo je navrhl? Proč byly vybrány? Je ověřena spolehlivost a validita?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kroky celého postupu (např. náhodné přiřazení, zjištění demografických údajů, měření </a:t>
            </a:r>
            <a:r>
              <a:rPr lang="cs-CZ" sz="1800" b="0" i="0" dirty="0" err="1">
                <a:effectLst/>
                <a:latin typeface="+mj-lt"/>
              </a:rPr>
              <a:t>pretestu</a:t>
            </a:r>
            <a:r>
              <a:rPr lang="cs-CZ" sz="1800" b="0" i="0" dirty="0">
                <a:effectLst/>
                <a:latin typeface="+mj-lt"/>
              </a:rPr>
              <a:t>, provedení ošetření, měření </a:t>
            </a:r>
            <a:r>
              <a:rPr lang="cs-CZ" sz="1800" b="0" i="0" dirty="0" err="1">
                <a:effectLst/>
                <a:latin typeface="+mj-lt"/>
              </a:rPr>
              <a:t>posttestu</a:t>
            </a:r>
            <a:r>
              <a:rPr lang="cs-CZ" sz="1800" b="0" i="0" dirty="0">
                <a:effectLst/>
                <a:latin typeface="+mj-lt"/>
              </a:rPr>
              <a:t>)?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potenciální překážky pro zajištění interní a externí validity? Jak se překonají?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Provede se pilotní studie?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se použijí statistické metody pro vyhodnocení dat (popisné a inferenční)?</a:t>
            </a:r>
          </a:p>
          <a:p>
            <a:pPr marL="355600" indent="-355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1800" b="0" i="0" dirty="0">
              <a:effectLst/>
              <a:latin typeface="+mj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6BBBB5-E8C0-4824-A5F6-341018464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98089937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001">
            <a:extLst>
              <a:ext uri="{FF2B5EF4-FFF2-40B4-BE49-F238E27FC236}">
                <a16:creationId xmlns:a16="http://schemas.microsoft.com/office/drawing/2014/main" id="{C3B3FAD4-66A4-47E6-A135-0CC8BEAF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62" y="194753"/>
            <a:ext cx="7581530" cy="660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DDCF977D-9649-4E60-BBF6-1FC3BFB8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184" y="1598875"/>
            <a:ext cx="3942426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Práce na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výzkumném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úkolu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(výzkumný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cyklus)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941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/>
              <a:t>Validita </a:t>
            </a:r>
            <a:r>
              <a:rPr lang="cs-CZ" sz="2500" dirty="0"/>
              <a:t>(platnost; obsahová, kriteriální, souběžná, prediktivní, </a:t>
            </a:r>
            <a:r>
              <a:rPr lang="cs-CZ" sz="2500" dirty="0" err="1"/>
              <a:t>konstruktová</a:t>
            </a:r>
            <a:r>
              <a:rPr lang="cs-CZ" sz="2500" dirty="0"/>
              <a:t>)</a:t>
            </a:r>
          </a:p>
          <a:p>
            <a:r>
              <a:rPr lang="cs-CZ" dirty="0"/>
              <a:t>měříme to, co předpokládáme, že měříme</a:t>
            </a:r>
          </a:p>
          <a:p>
            <a:r>
              <a:rPr lang="cs-CZ" dirty="0"/>
              <a:t>uživatel má z výsledků měření odvodit správná rozhodnutí</a:t>
            </a:r>
            <a:endParaRPr lang="cs-CZ" sz="2500" dirty="0"/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Reliabilita</a:t>
            </a:r>
            <a:r>
              <a:rPr lang="cs-CZ" sz="2500" dirty="0"/>
              <a:t> (spolehlivost; </a:t>
            </a:r>
            <a:r>
              <a:rPr lang="cs-CZ" dirty="0"/>
              <a:t>stupeň shody výsledků měření provedeného za stejných podmínek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Objektivita</a:t>
            </a:r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sportech (krasobruslení)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bez reliability nemůžeme dosáhnout validity</a:t>
            </a:r>
          </a:p>
          <a:p>
            <a:r>
              <a:rPr lang="cs-CZ" dirty="0">
                <a:solidFill>
                  <a:srgbClr val="00B0F0"/>
                </a:solidFill>
              </a:rPr>
              <a:t>metoda měření však 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Obsahová validita </a:t>
            </a:r>
          </a:p>
          <a:p>
            <a:pPr lvl="0"/>
            <a:r>
              <a:rPr lang="cs-CZ" dirty="0"/>
              <a:t>zjišťujeme, do jaké míry měření skutečně reprezentuje dané vlastnosti a kvality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Kriteriální validita</a:t>
            </a:r>
          </a:p>
          <a:p>
            <a:pPr lvl="0"/>
            <a:r>
              <a:rPr lang="cs-CZ" dirty="0"/>
              <a:t>posuzuje shodou výsledků zaváděné procedury s nějakou   kriteriální proměnou nebo s jiným měřením, které je již ověřené </a:t>
            </a:r>
          </a:p>
          <a:p>
            <a:pPr lvl="0"/>
            <a:r>
              <a:rPr lang="cs-CZ" dirty="0"/>
              <a:t>ověřenou proceduru měření někdy nazýváme „zlatý standard“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Konstruktová</a:t>
            </a:r>
            <a:r>
              <a:rPr lang="cs-CZ" b="1" dirty="0"/>
              <a:t> validita </a:t>
            </a:r>
          </a:p>
          <a:p>
            <a:pPr lvl="0"/>
            <a:r>
              <a:rPr lang="cs-CZ" dirty="0"/>
              <a:t>zabývá se teoretickými aspekty měřeného konstruktu (proměnné) </a:t>
            </a:r>
          </a:p>
          <a:p>
            <a:pPr marL="0" indent="0">
              <a:buNone/>
            </a:pP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253985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Možné mechanismy porušení validity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Selekce nesprávný výběr jedinců do testovaných skupin </a:t>
            </a:r>
          </a:p>
          <a:p>
            <a:pPr lvl="0"/>
            <a:r>
              <a:rPr lang="cs-CZ" dirty="0"/>
              <a:t>Dospívání během studie může jedna skupina prodělat změny bez vztahu k programu (tělesné, emoční) rychleji, nebo pomaleji než druhá </a:t>
            </a:r>
          </a:p>
          <a:p>
            <a:pPr lvl="0"/>
            <a:r>
              <a:rPr lang="cs-CZ" dirty="0"/>
              <a:t>Historie - během studie se může stát něco jiného, co nemá s vlastním programem nic společného a ovlivní to jednu ze skupin </a:t>
            </a:r>
          </a:p>
          <a:p>
            <a:pPr lvl="0"/>
            <a:r>
              <a:rPr lang="cs-CZ" dirty="0"/>
              <a:t>Mortalita z nějaké příčiny jednu ze skupin opustí více lidí </a:t>
            </a:r>
          </a:p>
          <a:p>
            <a:pPr lvl="0"/>
            <a:r>
              <a:rPr lang="cs-CZ" dirty="0"/>
              <a:t>Regrese k průměru - na základě testů jsme zařadili do jedné skupiny žáky s lepšími výsledky, je pravděpodobné, že na konci budou mít výsledky relativně horší než na začátku, aniž by to bylo důsledkem působení programu </a:t>
            </a:r>
          </a:p>
          <a:p>
            <a:pPr lvl="0"/>
            <a:r>
              <a:rPr lang="cs-CZ" dirty="0"/>
              <a:t>Testování při použití stejného testu na začátku a v průběhu programu dáváme žákům možnost si na test zvyknout a dosahovat v něm lepší výsledky </a:t>
            </a:r>
          </a:p>
          <a:p>
            <a:pPr lvl="0"/>
            <a:r>
              <a:rPr lang="cs-CZ" dirty="0"/>
              <a:t>Použité měřící postupy výsledky testu jsou nespolehlivé, protože test byl špatně proveden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327502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9911"/>
              </p:ext>
            </p:extLst>
          </p:nvPr>
        </p:nvGraphicFramePr>
        <p:xfrm>
          <a:off x="3722255" y="3190265"/>
          <a:ext cx="8111645" cy="3184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787">
                  <a:extLst>
                    <a:ext uri="{9D8B030D-6E8A-4147-A177-3AD203B41FA5}">
                      <a16:colId xmlns:a16="http://schemas.microsoft.com/office/drawing/2014/main" val="681330942"/>
                    </a:ext>
                  </a:extLst>
                </a:gridCol>
                <a:gridCol w="3093110">
                  <a:extLst>
                    <a:ext uri="{9D8B030D-6E8A-4147-A177-3AD203B41FA5}">
                      <a16:colId xmlns:a16="http://schemas.microsoft.com/office/drawing/2014/main" val="1580782850"/>
                    </a:ext>
                  </a:extLst>
                </a:gridCol>
                <a:gridCol w="2391949">
                  <a:extLst>
                    <a:ext uri="{9D8B030D-6E8A-4147-A177-3AD203B41FA5}">
                      <a16:colId xmlns:a16="http://schemas.microsoft.com/office/drawing/2014/main" val="919126810"/>
                    </a:ext>
                  </a:extLst>
                </a:gridCol>
                <a:gridCol w="935799">
                  <a:extLst>
                    <a:ext uri="{9D8B030D-6E8A-4147-A177-3AD203B41FA5}">
                      <a16:colId xmlns:a16="http://schemas.microsoft.com/office/drawing/2014/main" val="2161794379"/>
                    </a:ext>
                  </a:extLst>
                </a:gridCol>
              </a:tblGrid>
              <a:tr h="517086"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Test X </a:t>
                      </a:r>
                    </a:p>
                    <a:p>
                      <a:pPr marL="9525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gridSpan="2"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Kritérium 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 XY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859972291"/>
                  </a:ext>
                </a:extLst>
              </a:tr>
              <a:tr h="104235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Běh na 12 min. (m)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Vybraný fyziologický parametr obecné vytrvalosti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Max. spotřeba kyslíku VO</a:t>
                      </a:r>
                      <a:r>
                        <a:rPr lang="cs-CZ" sz="1700" baseline="-25000" dirty="0">
                          <a:effectLst/>
                        </a:rPr>
                        <a:t>2</a:t>
                      </a:r>
                      <a:r>
                        <a:rPr lang="cs-CZ" sz="1700" dirty="0">
                          <a:effectLst/>
                        </a:rPr>
                        <a:t> max.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0,90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1047628567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Vertikální skok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Skok na lyžích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Délka skoku na umělé hmotě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0,27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3484503550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Driblink po vymezené dráze (s)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Pohybový projev ve hře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Škálové hodnocení dvou odborníků (body)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0,61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93860015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79117" y="1597805"/>
            <a:ext cx="11878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validity – tzv. koeficient validity 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absolutní hodnota korelace mezi testem X a kritériem Y v hodnotě 0 až 1,  kde kritérium vyjadřuje přesně vymezený účel testování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např. přijímací test X pro uchazeče ke studiu tělesné výchovy, kritériem Y je úspěšnost ve studiu – známky)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5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Reliabilita (spolehlivost) 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dirty="0"/>
              <a:t>vypovídá o přesnosti testu, vyjadřuje velikost chyb testování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Systematické chyby  </a:t>
            </a:r>
          </a:p>
          <a:p>
            <a:pPr lvl="0" fontAlgn="base"/>
            <a:r>
              <a:rPr lang="cs-CZ" sz="2000" dirty="0"/>
              <a:t>Proměnlivé (měření rovnováhy po písemce z matiky) </a:t>
            </a:r>
          </a:p>
          <a:p>
            <a:pPr lvl="0" fontAlgn="base"/>
            <a:r>
              <a:rPr lang="cs-CZ" sz="2000" dirty="0"/>
              <a:t>Konstantní (víme, že jistý rozhodčí vždy nadhodnocuje)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Subjektivní chyby </a:t>
            </a:r>
          </a:p>
          <a:p>
            <a:pPr lvl="0" fontAlgn="base"/>
            <a:r>
              <a:rPr lang="cs-CZ" sz="2000" dirty="0"/>
              <a:t>individuální variabilita měřeného subjektu (únava, pokles zájmu) </a:t>
            </a:r>
          </a:p>
          <a:p>
            <a:pPr lvl="0" fontAlgn="base"/>
            <a:r>
              <a:rPr lang="cs-CZ" sz="2000" dirty="0"/>
              <a:t>pozorovací chyba (provedené měření hodnotitelem) </a:t>
            </a:r>
          </a:p>
          <a:p>
            <a:pPr lvl="0" fontAlgn="base"/>
            <a:r>
              <a:rPr lang="cs-CZ" sz="2000" dirty="0"/>
              <a:t>přístrojová chyba (selhání hardwaru)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Postupy k určení reliability </a:t>
            </a:r>
          </a:p>
          <a:p>
            <a:pPr lvl="0" fontAlgn="base"/>
            <a:r>
              <a:rPr lang="cs-CZ" sz="2000" dirty="0"/>
              <a:t>opakovaná měření (test-</a:t>
            </a:r>
            <a:r>
              <a:rPr lang="cs-CZ" sz="2000" dirty="0" err="1"/>
              <a:t>retest</a:t>
            </a:r>
            <a:r>
              <a:rPr lang="cs-CZ" sz="2000" dirty="0"/>
              <a:t>) </a:t>
            </a:r>
          </a:p>
          <a:p>
            <a:pPr lvl="0" fontAlgn="base"/>
            <a:r>
              <a:rPr lang="cs-CZ" sz="2000" dirty="0"/>
              <a:t>měření paralelních testů (2 varianty téhož testu) </a:t>
            </a:r>
          </a:p>
          <a:p>
            <a:pPr lvl="0" fontAlgn="base"/>
            <a:r>
              <a:rPr lang="cs-CZ" sz="2000" dirty="0"/>
              <a:t>půlení testu (týká se jednotlivých položek jednoho testu)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7012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19516"/>
              </p:ext>
            </p:extLst>
          </p:nvPr>
        </p:nvGraphicFramePr>
        <p:xfrm>
          <a:off x="637309" y="2790347"/>
          <a:ext cx="7841673" cy="1752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9881">
                  <a:extLst>
                    <a:ext uri="{9D8B030D-6E8A-4147-A177-3AD203B41FA5}">
                      <a16:colId xmlns:a16="http://schemas.microsoft.com/office/drawing/2014/main" val="1519531748"/>
                    </a:ext>
                  </a:extLst>
                </a:gridCol>
                <a:gridCol w="901792">
                  <a:extLst>
                    <a:ext uri="{9D8B030D-6E8A-4147-A177-3AD203B41FA5}">
                      <a16:colId xmlns:a16="http://schemas.microsoft.com/office/drawing/2014/main" val="3080980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Test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rXX´  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616548678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Tělesná výška (cm)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0,998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963929179"/>
                  </a:ext>
                </a:extLst>
              </a:tr>
              <a:tr h="710929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Opakované kliky na bradlech (počet cyklů)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0,876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580213514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výdrž ve stoji na kladince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0,380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25835900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5365" y="1373282"/>
            <a:ext cx="106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spolehlivosti  - tzv. koeficient spolehlivosti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-hodnota koeficientu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korelace mezi dvěma výsledky opakovaného měření téhož testu (test –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retest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doporučuje se četnost TO n &gt; 200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Spolehlivost testů rychlostních </a:t>
            </a:r>
          </a:p>
          <a:p>
            <a:pPr lvl="0" fontAlgn="base"/>
            <a:r>
              <a:rPr lang="cs-CZ" dirty="0"/>
              <a:t>Velmi dobrá  - rychlost reakce 	0,89 </a:t>
            </a:r>
          </a:p>
          <a:p>
            <a:pPr marL="0" indent="0">
              <a:buNone/>
            </a:pPr>
            <a:r>
              <a:rPr lang="cs-CZ" dirty="0"/>
              <a:t>	 	  -  běh na 50m  	0,90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dovednostních </a:t>
            </a:r>
          </a:p>
          <a:p>
            <a:pPr lvl="0" fontAlgn="base"/>
            <a:r>
              <a:rPr lang="cs-CZ" dirty="0"/>
              <a:t>dostatečná – plavání  			0,87 </a:t>
            </a:r>
          </a:p>
          <a:p>
            <a:pPr lvl="0" fontAlgn="base"/>
            <a:r>
              <a:rPr lang="cs-CZ" dirty="0"/>
              <a:t>méně spolehlivé např. hody na koš 	0,56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koordinačních nejmenší stabilita </a:t>
            </a:r>
          </a:p>
          <a:p>
            <a:pPr lvl="0" fontAlgn="base"/>
            <a:r>
              <a:rPr lang="cs-CZ" dirty="0"/>
              <a:t>sestava s tyčí   	 			0,79 </a:t>
            </a:r>
          </a:p>
          <a:p>
            <a:pPr lvl="0" fontAlgn="base"/>
            <a:r>
              <a:rPr lang="cs-CZ" dirty="0"/>
              <a:t>nerytmické bubnování 			0,82 </a:t>
            </a:r>
          </a:p>
          <a:p>
            <a:pPr lvl="0" fontAlgn="base"/>
            <a:r>
              <a:rPr lang="cs-CZ" dirty="0"/>
              <a:t>výdrž ve stoji na </a:t>
            </a:r>
            <a:r>
              <a:rPr lang="cs-CZ" dirty="0" err="1"/>
              <a:t>kladince</a:t>
            </a:r>
            <a:r>
              <a:rPr lang="cs-CZ" dirty="0"/>
              <a:t> 		0,38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zvýšení koeficientu spolehlivosti zvyšujeme počet pokusů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988882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Literární rešerše</a:t>
            </a:r>
            <a:br>
              <a:rPr lang="cs-CZ" dirty="0"/>
            </a:br>
            <a:r>
              <a:rPr lang="cs-CZ" sz="2900" b="1" dirty="0"/>
              <a:t>syntéza poznatků / 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/>
              <a:t>Systematický a opakovatelný postup pro hledání a sloučení již vytvořených výsledků</a:t>
            </a:r>
          </a:p>
          <a:p>
            <a:pPr marL="342900" indent="-342900"/>
            <a:r>
              <a:rPr lang="cs-CZ" sz="2300" dirty="0"/>
              <a:t>Vyhledání literatury a informačních zdrojů</a:t>
            </a:r>
          </a:p>
          <a:p>
            <a:pPr marL="800100" lvl="1" indent="-342900"/>
            <a:r>
              <a:rPr lang="cs-CZ" sz="2300" dirty="0"/>
              <a:t>Knihovny, elektronické informační zdroje, jiné internetové zdroje Identifikování klíčových slov. </a:t>
            </a:r>
          </a:p>
          <a:p>
            <a:pPr marL="800100" lvl="1" indent="-342900"/>
            <a:r>
              <a:rPr lang="cs-CZ" sz="2300" dirty="0"/>
              <a:t>Volba citačního 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</a:p>
          <a:p>
            <a:pPr marL="800100" lvl="1" indent="-342900"/>
            <a:r>
              <a:rPr lang="cs-CZ" sz="2300" dirty="0"/>
              <a:t>Výběr relevantních článků.</a:t>
            </a:r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42F9A-E4D9-4BBF-8D8F-706471A81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0906"/>
            <a:ext cx="8610600" cy="1293028"/>
          </a:xfrm>
        </p:spPr>
        <p:txBody>
          <a:bodyPr/>
          <a:lstStyle/>
          <a:p>
            <a:r>
              <a:rPr lang="cs-CZ" dirty="0"/>
              <a:t>Validita, reliabilita </a:t>
            </a:r>
            <a:br>
              <a:rPr lang="cs-CZ" dirty="0"/>
            </a:br>
            <a:r>
              <a:rPr lang="cs-CZ" dirty="0"/>
              <a:t>a objektivita v literární rešerši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63822F-6533-4718-BAA2-9755E7C28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07067"/>
            <a:ext cx="11353800" cy="5198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Výběr kvalitních zdrojů</a:t>
            </a:r>
          </a:p>
          <a:p>
            <a:r>
              <a:rPr lang="cs-CZ" dirty="0"/>
              <a:t>Používejte důvěryhodné databáze (Google </a:t>
            </a:r>
            <a:r>
              <a:rPr lang="cs-CZ" dirty="0" err="1"/>
              <a:t>Scholar</a:t>
            </a:r>
            <a:r>
              <a:rPr lang="cs-CZ" dirty="0"/>
              <a:t>, Web </a:t>
            </a:r>
            <a:r>
              <a:rPr lang="cs-CZ" dirty="0" err="1"/>
              <a:t>of</a:t>
            </a:r>
            <a:r>
              <a:rPr lang="cs-CZ" dirty="0"/>
              <a:t> Science, </a:t>
            </a:r>
            <a:r>
              <a:rPr lang="cs-CZ" dirty="0" err="1"/>
              <a:t>Scopus</a:t>
            </a:r>
            <a:r>
              <a:rPr lang="cs-CZ" dirty="0"/>
              <a:t>, </a:t>
            </a:r>
            <a:r>
              <a:rPr lang="cs-CZ" dirty="0" err="1"/>
              <a:t>PubMed</a:t>
            </a:r>
            <a:r>
              <a:rPr lang="cs-CZ" dirty="0"/>
              <a:t>, JSTOR). </a:t>
            </a:r>
          </a:p>
          <a:p>
            <a:r>
              <a:rPr lang="cs-CZ" dirty="0"/>
              <a:t>Upřednostňujte recenzované (peer-</a:t>
            </a:r>
            <a:r>
              <a:rPr lang="cs-CZ" dirty="0" err="1"/>
              <a:t>reviewed</a:t>
            </a:r>
            <a:r>
              <a:rPr lang="cs-CZ" dirty="0"/>
              <a:t>) články. </a:t>
            </a:r>
          </a:p>
          <a:p>
            <a:r>
              <a:rPr lang="cs-CZ" dirty="0"/>
              <a:t>Vyhýbejte se neověřeným zdrojům (blogy, populární články bez odkazů na vědecké studie).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Kritické hodnocení literatury</a:t>
            </a:r>
          </a:p>
          <a:p>
            <a:r>
              <a:rPr lang="cs-CZ" dirty="0"/>
              <a:t>Aktualita: Není studie zastaralá? Obecně platí, že novější zdroje mají vyšší relevanci.</a:t>
            </a:r>
          </a:p>
          <a:p>
            <a:r>
              <a:rPr lang="cs-CZ" dirty="0"/>
              <a:t>Metodologie: Jsou metody výzkumu validní a transparentně popsány?</a:t>
            </a:r>
          </a:p>
          <a:p>
            <a:r>
              <a:rPr lang="cs-CZ" dirty="0"/>
              <a:t>Autorská odbornost: Jsou autoři odborníci v daném oboru? Mají jiné relevantní publikace?</a:t>
            </a:r>
          </a:p>
          <a:p>
            <a:r>
              <a:rPr lang="cs-CZ" dirty="0"/>
              <a:t>Publikační médium: Byl článek publikován v důvěryhodném časopise?</a:t>
            </a:r>
          </a:p>
        </p:txBody>
      </p:sp>
    </p:spTree>
    <p:extLst>
      <p:ext uri="{BB962C8B-B14F-4D97-AF65-F5344CB8AC3E}">
        <p14:creationId xmlns:p14="http://schemas.microsoft.com/office/powerpoint/2010/main" val="302119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4C8FCD7-0F3C-4D55-B19A-DD26BB3B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0906"/>
            <a:ext cx="8610600" cy="1293028"/>
          </a:xfrm>
        </p:spPr>
        <p:txBody>
          <a:bodyPr/>
          <a:lstStyle/>
          <a:p>
            <a:r>
              <a:rPr lang="cs-CZ" dirty="0"/>
              <a:t>Validita, reliabilita </a:t>
            </a:r>
            <a:br>
              <a:rPr lang="cs-CZ" dirty="0"/>
            </a:br>
            <a:r>
              <a:rPr lang="cs-CZ" dirty="0"/>
              <a:t>a objektivita v literární rešerši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4B59829-BCDF-4E77-85CC-1601D1D53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07067"/>
            <a:ext cx="11353800" cy="5198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Systematizace rešerše</a:t>
            </a:r>
          </a:p>
          <a:p>
            <a:r>
              <a:rPr lang="cs-CZ" dirty="0"/>
              <a:t>Použijte bibliografické manažery (</a:t>
            </a:r>
            <a:r>
              <a:rPr lang="cs-CZ" dirty="0" err="1"/>
              <a:t>Zotero</a:t>
            </a:r>
            <a:r>
              <a:rPr lang="cs-CZ" dirty="0"/>
              <a:t>, </a:t>
            </a:r>
            <a:r>
              <a:rPr lang="cs-CZ" dirty="0" err="1"/>
              <a:t>Mendeley</a:t>
            </a:r>
            <a:r>
              <a:rPr lang="cs-CZ" dirty="0"/>
              <a:t>, </a:t>
            </a:r>
            <a:r>
              <a:rPr lang="cs-CZ" dirty="0" err="1"/>
              <a:t>EndNote</a:t>
            </a:r>
            <a:r>
              <a:rPr lang="cs-CZ" dirty="0"/>
              <a:t>) k organizaci citací.</a:t>
            </a:r>
          </a:p>
          <a:p>
            <a:r>
              <a:rPr lang="cs-CZ" dirty="0"/>
              <a:t>Sestavte přehledovou tabulku, kde zaznamenáte klíčové informace z jednotlivých studií.</a:t>
            </a:r>
          </a:p>
          <a:p>
            <a:r>
              <a:rPr lang="cs-CZ" dirty="0"/>
              <a:t>Ujistěte se, že správně citujete zdroje dle odpovídající citační normy (APA, MLA, ISO 690 atd.).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Validace nalezených informací</a:t>
            </a:r>
          </a:p>
          <a:p>
            <a:r>
              <a:rPr lang="cs-CZ" dirty="0"/>
              <a:t>Porovnejte informace mezi více nezávislými zdroji.</a:t>
            </a:r>
          </a:p>
          <a:p>
            <a:r>
              <a:rPr lang="cs-CZ" dirty="0"/>
              <a:t>Pokud pracujete na akademickém výzkumu, konzultujte závěry s odborníky.</a:t>
            </a:r>
          </a:p>
          <a:p>
            <a:r>
              <a:rPr lang="cs-CZ" dirty="0"/>
              <a:t>Pokud narazíte na kontroverzní závěry, zkontrolujte primární data a metodiku.</a:t>
            </a:r>
          </a:p>
        </p:txBody>
      </p:sp>
    </p:spTree>
    <p:extLst>
      <p:ext uri="{BB962C8B-B14F-4D97-AF65-F5344CB8AC3E}">
        <p14:creationId xmlns:p14="http://schemas.microsoft.com/office/powerpoint/2010/main" val="2896564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/>
              <a:t>Literární rešerše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233147"/>
            <a:ext cx="11335110" cy="536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/>
              <a:t>Identifikujete mezery v literatuře</a:t>
            </a:r>
          </a:p>
          <a:p>
            <a:pPr lvl="0"/>
            <a:r>
              <a:rPr lang="cs-CZ" sz="2500" dirty="0"/>
              <a:t>Vyhněte se bádání vybádaného</a:t>
            </a:r>
          </a:p>
          <a:p>
            <a:pPr lvl="0"/>
            <a:r>
              <a:rPr lang="cs-CZ" sz="2300" dirty="0"/>
              <a:t>Nedělejte stejné chyby jako vaši předchůdci</a:t>
            </a:r>
          </a:p>
          <a:p>
            <a:pPr lvl="0"/>
            <a:r>
              <a:rPr lang="cs-CZ" sz="2500" dirty="0"/>
              <a:t>Začněte tam, kde ostatní skončili</a:t>
            </a:r>
          </a:p>
          <a:p>
            <a:pPr lvl="0"/>
            <a:r>
              <a:rPr lang="cs-CZ" sz="2500" dirty="0"/>
              <a:t>Zjistíte, které práce jsou klíčové pro váš obor</a:t>
            </a:r>
          </a:p>
          <a:p>
            <a:pPr lvl="0"/>
            <a:r>
              <a:rPr lang="cs-CZ" sz="2500" b="1" dirty="0"/>
              <a:t>Můžete srovnat svůj projekt s ostatními</a:t>
            </a:r>
          </a:p>
          <a:p>
            <a:pPr lvl="0"/>
            <a:r>
              <a:rPr lang="cs-CZ" sz="2500" b="1" dirty="0"/>
              <a:t>Naleznete postup, metody a výsledky vhodné pro váš projekt</a:t>
            </a:r>
          </a:p>
          <a:p>
            <a:pPr lvl="0"/>
            <a:r>
              <a:rPr lang="cs-CZ" sz="2500" dirty="0"/>
              <a:t>Identifikujete 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+mj-lt"/>
              </a:rPr>
              <a:t>Discovery.muni.cz (p</a:t>
            </a:r>
            <a:r>
              <a:rPr lang="cs-CZ" sz="2500" dirty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Researchgate.net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7D2F9AF5-CED6-4ECA-AC1B-B8587FCC11D2}"/>
                  </a:ext>
                </a:extLst>
              </p14:cNvPr>
              <p14:cNvContentPartPr/>
              <p14:nvPr/>
            </p14:nvContentPartPr>
            <p14:xfrm>
              <a:off x="2031693" y="5858547"/>
              <a:ext cx="360" cy="36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7D2F9AF5-CED6-4ECA-AC1B-B8587FCC11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3053" y="584990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80A81687-379F-4B53-8C9B-B69D5017E1A8}"/>
                  </a:ext>
                </a:extLst>
              </p14:cNvPr>
              <p14:cNvContentPartPr/>
              <p14:nvPr/>
            </p14:nvContentPartPr>
            <p14:xfrm>
              <a:off x="2336613" y="5841627"/>
              <a:ext cx="360" cy="360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80A81687-379F-4B53-8C9B-B69D5017E1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27613" y="583298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/>
              <a:t>Publikační a citační etika</a:t>
            </a:r>
          </a:p>
          <a:p>
            <a:r>
              <a:rPr lang="cs-CZ" sz="2500" dirty="0"/>
              <a:t>tvorby citací: </a:t>
            </a:r>
            <a:r>
              <a:rPr lang="cs-CZ" sz="2500" dirty="0">
                <a:hlinkClick r:id="rId2"/>
              </a:rPr>
              <a:t>https://is.muni.cz/do/rect/el/estud/prif/ps11/metodika/web/ebook_citace_2011.html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/>
              <a:t>citační záznam lze nalézt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</a:t>
            </a:r>
            <a:r>
              <a:rPr lang="cs-CZ" sz="2300" dirty="0">
                <a:hlinkClick r:id="rId3"/>
              </a:rPr>
              <a:t>http://discovery.muni.cz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knihovnickém systému </a:t>
            </a:r>
            <a:r>
              <a:rPr lang="cs-CZ" sz="2300" dirty="0">
                <a:hlinkClick r:id="rId4"/>
              </a:rPr>
              <a:t>http://aleph.muni.cz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lze 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se všemi 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7. vydání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41785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122" y="3638574"/>
            <a:ext cx="11714672" cy="361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Odkaz na bibliografickou citaci v textu</a:t>
            </a:r>
          </a:p>
          <a:p>
            <a:pPr lvl="0"/>
            <a:r>
              <a:rPr lang="cs-CZ" sz="2000" dirty="0" err="1"/>
              <a:t>Meadows</a:t>
            </a:r>
            <a:r>
              <a:rPr lang="cs-CZ" sz="2000" dirty="0"/>
              <a:t> (2008) charakterizuje …</a:t>
            </a:r>
          </a:p>
          <a:p>
            <a:pPr lvl="0"/>
            <a:r>
              <a:rPr lang="cs-CZ" sz="2000" dirty="0"/>
              <a:t> … (</a:t>
            </a:r>
            <a:r>
              <a:rPr lang="cs-CZ" sz="2000" dirty="0" err="1"/>
              <a:t>Meadows</a:t>
            </a:r>
            <a:r>
              <a:rPr lang="cs-CZ" sz="2000" dirty="0"/>
              <a:t>, 2008).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Hendl</a:t>
            </a:r>
            <a:r>
              <a:rPr lang="cs-CZ" sz="2000" dirty="0"/>
              <a:t> &amp; </a:t>
            </a:r>
            <a:r>
              <a:rPr lang="cs-CZ" sz="2000" dirty="0" err="1"/>
              <a:t>Remr</a:t>
            </a:r>
            <a:r>
              <a:rPr lang="cs-CZ" sz="2000" dirty="0"/>
              <a:t>, 2017) …</a:t>
            </a:r>
          </a:p>
          <a:p>
            <a:pPr lvl="0"/>
            <a:r>
              <a:rPr lang="cs-CZ" sz="2000" dirty="0" err="1"/>
              <a:t>Hendl</a:t>
            </a:r>
            <a:r>
              <a:rPr lang="cs-CZ" sz="2000" dirty="0"/>
              <a:t> and </a:t>
            </a:r>
            <a:r>
              <a:rPr lang="cs-CZ" sz="2000" dirty="0" err="1"/>
              <a:t>Remr</a:t>
            </a:r>
            <a:r>
              <a:rPr lang="cs-CZ" sz="2000" dirty="0"/>
              <a:t> (2017) se zaměřují na …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Merriam-Webster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Zalta</a:t>
            </a:r>
            <a:r>
              <a:rPr lang="cs-CZ" sz="2000" dirty="0"/>
              <a:t> et al., 2005).</a:t>
            </a:r>
          </a:p>
          <a:p>
            <a:pPr lvl="0"/>
            <a:r>
              <a:rPr lang="cs-CZ" sz="2000" dirty="0"/>
              <a:t>… jak uvádějí 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</a:t>
            </a:r>
            <a:r>
              <a:rPr lang="cs-CZ" sz="2000" dirty="0" err="1"/>
              <a:t>Merriam-Webster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and </a:t>
            </a:r>
            <a:r>
              <a:rPr lang="cs-CZ" sz="2000" dirty="0" err="1"/>
              <a:t>Zalta</a:t>
            </a:r>
            <a:r>
              <a:rPr lang="cs-CZ" sz="2000" dirty="0"/>
              <a:t> et al. (2005).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67A31AD-BCB6-46AD-ACF0-C475908E577B}"/>
              </a:ext>
            </a:extLst>
          </p:cNvPr>
          <p:cNvSpPr txBox="1">
            <a:spLocks/>
          </p:cNvSpPr>
          <p:nvPr/>
        </p:nvSpPr>
        <p:spPr>
          <a:xfrm>
            <a:off x="319033" y="1133749"/>
            <a:ext cx="11714672" cy="24925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Přímá citace a parafráze</a:t>
            </a:r>
          </a:p>
          <a:p>
            <a:r>
              <a:rPr lang="cs-CZ" sz="2000" dirty="0"/>
              <a:t>do 3 řádků je citovaný text uveden v uvozovkách (citovaný text nesmí být v kurzívě) a uvedena strana (resp. rozsah stran, mezi kterými je dlouhá pomlčka: „–“), na které se citovaný text v původním zdroji nachází</a:t>
            </a:r>
          </a:p>
          <a:p>
            <a:r>
              <a:rPr lang="cs-CZ" sz="2000" dirty="0"/>
              <a:t>delší než 3 řádky, resp. 40 slov, je psána v samostatném bloku písmem o velikosti 10 bodů a je oddělena od ostatního textu jedním vloženým řádkem před a za textem vlastní citace. Citovaný text není ohraničen uvozovkami a také není psaný kurzívou. Strana, na které se citace uvádí je uvedena až za citovaným textem.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8AC1BE4-9E42-4912-ACFB-2B243565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A9867EB-FD51-4D75-AB25-5997862BE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/>
          </a:bodyPr>
          <a:lstStyle/>
          <a:p>
            <a:r>
              <a:rPr lang="cs-CZ" b="1" dirty="0"/>
              <a:t>Obecné zásady citování v referenčním seznamu</a:t>
            </a:r>
            <a:endParaRPr lang="cs-CZ" dirty="0"/>
          </a:p>
          <a:p>
            <a:pPr lvl="0"/>
            <a:r>
              <a:rPr lang="cs-CZ" dirty="0"/>
              <a:t>Autor/-</a:t>
            </a:r>
            <a:r>
              <a:rPr lang="cs-CZ" dirty="0" err="1"/>
              <a:t>ři</a:t>
            </a:r>
            <a:r>
              <a:rPr lang="cs-CZ" dirty="0"/>
              <a:t> se vždy zapisují ve formátu Příjmení + iniciály křestního jména (Dovalil, J.)</a:t>
            </a:r>
          </a:p>
          <a:p>
            <a:pPr lvl="0"/>
            <a:r>
              <a:rPr lang="cs-CZ" dirty="0"/>
              <a:t>U dvou až 20 autorů se mezi posledním a předposledním píše &amp;, před kterým je čárka (např. Dovalil, J., &amp; </a:t>
            </a:r>
            <a:r>
              <a:rPr lang="cs-CZ" dirty="0" err="1"/>
              <a:t>Perič</a:t>
            </a:r>
            <a:r>
              <a:rPr lang="cs-CZ" dirty="0"/>
              <a:t>, T.)</a:t>
            </a:r>
          </a:p>
          <a:p>
            <a:pPr lvl="0"/>
            <a:r>
              <a:rPr lang="cs-CZ" dirty="0"/>
              <a:t>Název knihy se zapisuje kurzívou. U periodika se kurzívou zapisuje název periodika </a:t>
            </a:r>
            <a:br>
              <a:rPr lang="cs-CZ" dirty="0"/>
            </a:br>
            <a:r>
              <a:rPr lang="cs-CZ" dirty="0"/>
              <a:t>(a ročník, nikoliv však vydání)</a:t>
            </a:r>
          </a:p>
          <a:p>
            <a:pPr lvl="0"/>
            <a:r>
              <a:rPr lang="cs-CZ" dirty="0"/>
              <a:t>Údaje u vydání jsou povinným údajem (první vydání se neuvádí)</a:t>
            </a:r>
          </a:p>
          <a:p>
            <a:pPr lvl="0"/>
            <a:r>
              <a:rPr lang="cs-CZ" dirty="0"/>
              <a:t>Je-li dostupný DOI použijeme ho (alternativou je URL adresa)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E5E39B-F839-46DD-9E5E-A66448A46FA7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080274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C11060A-9612-4EFD-9EB3-DA157EE3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D6376AE-E656-4040-A359-63861E098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i="1" dirty="0"/>
              <a:t>Citování knihy, monografie</a:t>
            </a:r>
            <a:endParaRPr lang="cs-CZ" dirty="0"/>
          </a:p>
          <a:p>
            <a:r>
              <a:rPr lang="cs-CZ" dirty="0"/>
              <a:t>Příklad 1 autor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 (2016). </a:t>
            </a:r>
            <a:r>
              <a:rPr lang="cs-CZ" i="1" dirty="0"/>
              <a:t>Kvalitativní výzkum: Základní teorie, metody a aplikace</a:t>
            </a:r>
            <a:r>
              <a:rPr lang="cs-CZ" dirty="0"/>
              <a:t>; (4th </a:t>
            </a:r>
            <a:r>
              <a:rPr lang="cs-CZ" dirty="0" err="1"/>
              <a:t>ed</a:t>
            </a:r>
            <a:r>
              <a:rPr lang="cs-CZ" dirty="0"/>
              <a:t>.). Portál. </a:t>
            </a:r>
          </a:p>
          <a:p>
            <a:r>
              <a:rPr lang="cs-CZ" dirty="0"/>
              <a:t>Příklad 2 autoři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J., &amp; </a:t>
            </a:r>
            <a:r>
              <a:rPr lang="cs-CZ" dirty="0" err="1"/>
              <a:t>Remr</a:t>
            </a:r>
            <a:r>
              <a:rPr lang="cs-CZ" dirty="0"/>
              <a:t>, J. (2017). </a:t>
            </a:r>
            <a:r>
              <a:rPr lang="cs-CZ" i="1" dirty="0"/>
              <a:t>Metody výzkumu a evaluace</a:t>
            </a:r>
            <a:r>
              <a:rPr lang="cs-CZ" dirty="0"/>
              <a:t>. Portál.</a:t>
            </a:r>
          </a:p>
          <a:p>
            <a:pPr marL="0" indent="0">
              <a:buNone/>
            </a:pPr>
            <a:r>
              <a:rPr lang="cs-CZ" b="1" i="1" dirty="0"/>
              <a:t>Kapitola v editované knize, příspěvek ve sborníku</a:t>
            </a:r>
            <a:endParaRPr lang="cs-CZ" dirty="0"/>
          </a:p>
          <a:p>
            <a:r>
              <a:rPr lang="cs-CZ" dirty="0" err="1"/>
              <a:t>Iwamasa</a:t>
            </a:r>
            <a:r>
              <a:rPr lang="cs-CZ" dirty="0"/>
              <a:t>, G. Y., </a:t>
            </a:r>
            <a:r>
              <a:rPr lang="cs-CZ" dirty="0" err="1"/>
              <a:t>Hsia</a:t>
            </a:r>
            <a:r>
              <a:rPr lang="cs-CZ" dirty="0"/>
              <a:t>, C., &amp; </a:t>
            </a:r>
            <a:r>
              <a:rPr lang="cs-CZ" dirty="0" err="1"/>
              <a:t>Hinton</a:t>
            </a:r>
            <a:r>
              <a:rPr lang="cs-CZ" dirty="0"/>
              <a:t>, D. (2019).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Asian</a:t>
            </a:r>
            <a:r>
              <a:rPr lang="cs-CZ" dirty="0"/>
              <a:t> </a:t>
            </a:r>
            <a:r>
              <a:rPr lang="cs-CZ" dirty="0" err="1"/>
              <a:t>Americans</a:t>
            </a:r>
            <a:r>
              <a:rPr lang="cs-CZ" dirty="0"/>
              <a:t>. In G. Y. </a:t>
            </a:r>
            <a:r>
              <a:rPr lang="cs-CZ" dirty="0" err="1"/>
              <a:t>Iwamasa</a:t>
            </a:r>
            <a:r>
              <a:rPr lang="cs-CZ" dirty="0"/>
              <a:t> &amp; P. A. </a:t>
            </a:r>
            <a:r>
              <a:rPr lang="cs-CZ" dirty="0" err="1"/>
              <a:t>Hays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</a:t>
            </a:r>
            <a:r>
              <a:rPr lang="cs-CZ" i="1" dirty="0"/>
              <a:t> </a:t>
            </a:r>
            <a:r>
              <a:rPr lang="cs-CZ" i="1" dirty="0" err="1"/>
              <a:t>Culturally</a:t>
            </a:r>
            <a:r>
              <a:rPr lang="cs-CZ" i="1" dirty="0"/>
              <a:t> </a:t>
            </a:r>
            <a:r>
              <a:rPr lang="cs-CZ" i="1" dirty="0" err="1"/>
              <a:t>responsive</a:t>
            </a:r>
            <a:r>
              <a:rPr lang="cs-CZ" i="1" dirty="0"/>
              <a:t> </a:t>
            </a:r>
            <a:r>
              <a:rPr lang="cs-CZ" i="1" dirty="0" err="1"/>
              <a:t>cognitive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 </a:t>
            </a:r>
            <a:r>
              <a:rPr lang="cs-CZ" i="1" dirty="0" err="1"/>
              <a:t>therapy</a:t>
            </a:r>
            <a:r>
              <a:rPr lang="cs-CZ" i="1" dirty="0"/>
              <a:t>: </a:t>
            </a:r>
            <a:r>
              <a:rPr lang="cs-CZ" i="1" dirty="0" err="1"/>
              <a:t>Practice</a:t>
            </a:r>
            <a:r>
              <a:rPr lang="cs-CZ" i="1" dirty="0"/>
              <a:t> and </a:t>
            </a:r>
            <a:r>
              <a:rPr lang="cs-CZ" i="1" dirty="0" err="1"/>
              <a:t>supervision</a:t>
            </a:r>
            <a:r>
              <a:rPr lang="cs-CZ" dirty="0"/>
              <a:t> (s. 129–159).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https://doi.org/10.1037/0000119-006</a:t>
            </a:r>
          </a:p>
          <a:p>
            <a:pPr marL="0" indent="0">
              <a:buNone/>
            </a:pPr>
            <a:r>
              <a:rPr lang="cs-CZ" b="1" i="1" dirty="0"/>
              <a:t>Webová stránka a výroční zpráva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Health </a:t>
            </a:r>
            <a:r>
              <a:rPr lang="cs-CZ" dirty="0" err="1"/>
              <a:t>Organization</a:t>
            </a:r>
            <a:r>
              <a:rPr lang="cs-CZ" dirty="0"/>
              <a:t>. (2021, 1. října</a:t>
            </a:r>
            <a:r>
              <a:rPr lang="cs-CZ" i="1" dirty="0"/>
              <a:t>). </a:t>
            </a:r>
            <a:r>
              <a:rPr lang="cs-CZ" i="1" dirty="0" err="1"/>
              <a:t>Advice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public: </a:t>
            </a:r>
            <a:r>
              <a:rPr lang="cs-CZ" i="1" dirty="0" err="1"/>
              <a:t>Coronavirus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i="1" dirty="0"/>
              <a:t> (COVID-19).</a:t>
            </a:r>
            <a:r>
              <a:rPr lang="cs-CZ" dirty="0"/>
              <a:t> https://www.who.int/emergencies/diseases/novel-coronavirus-2019/advice-for-public</a:t>
            </a:r>
          </a:p>
          <a:p>
            <a:pPr marL="0" indent="0">
              <a:buNone/>
            </a:pPr>
            <a:r>
              <a:rPr lang="cs-CZ" b="1" i="1" dirty="0"/>
              <a:t>Závěrečná práce</a:t>
            </a:r>
            <a:endParaRPr lang="cs-CZ" dirty="0"/>
          </a:p>
          <a:p>
            <a:r>
              <a:rPr lang="cs-CZ" dirty="0"/>
              <a:t>Čížová, D. (2021). </a:t>
            </a:r>
            <a:r>
              <a:rPr lang="cs-CZ" i="1" dirty="0"/>
              <a:t>Léčebně-rehabilitační plán a postup u poškození mediálního menisku</a:t>
            </a:r>
            <a:r>
              <a:rPr lang="cs-CZ" dirty="0"/>
              <a:t> [Bakalářská práce, Masarykova univerzita]. Is.muni.cz. https://is.muni.cz/auth/th/da8ut/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2EA941-E9AB-47C2-9BAF-D9447309B5AB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10386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/>
              <a:t>Manažéry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slouží k práci s bibliografickými citacemi pro různé typy dokumentů v databázovém prostředí.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Umožnuje vkládání citací a jejich následnou správu.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>
                <a:solidFill>
                  <a:srgbClr val="00B050"/>
                </a:solidFill>
              </a:rPr>
              <a:t>komerční: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/>
              <a:t>RefWorks</a:t>
            </a:r>
            <a:endParaRPr lang="cs-CZ" sz="2600" dirty="0"/>
          </a:p>
          <a:p>
            <a:r>
              <a:rPr lang="cs-CZ" sz="2800" i="1" dirty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CITACE.COM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Studentský projekt na oboru Informační studia a knihovnictví na Filozofické fakultě MU.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Generátor citací obsahuje více než dvacet druhů dokumentů, které můžeme citovat (monografie, články, webové stránky apod.)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Po přihlášení umožnuje správu citací a také jejich následný 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Provázanost s webem a MS Officem</a:t>
            </a: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Discovery.muni.cz (databáze EBSCO)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Provázanost s CITACE.COM</a:t>
            </a:r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/>
              <a:t>ZHÁNĚL,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http://www.fsps.muni.cz/impact/knihovna/metodologie-vyzkumne-prace/</a:t>
            </a:r>
            <a:endParaRPr lang="cs-CZ" sz="2100" dirty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ZOTERO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volně dostupný,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snadno ovladatelný nástroj pro sběr, organizaci, citování a sdílení výzkumných zdrojů.  podporuje více citačních 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přídavný nástroj do prohlížeče (</a:t>
            </a:r>
            <a:r>
              <a:rPr lang="cs-CZ" sz="2800" dirty="0" err="1"/>
              <a:t>Firefox</a:t>
            </a:r>
            <a:r>
              <a:rPr lang="cs-CZ" sz="2800"/>
              <a:t>, Chrome, IE, …).</a:t>
            </a:r>
            <a:endParaRPr lang="cs-CZ" sz="2800" dirty="0"/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>
                <a:solidFill>
                  <a:srgbClr val="00B050"/>
                </a:solidFill>
              </a:rPr>
              <a:t>Návod: https://kuk.muni.cz/animace/eiz/zotero/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Aleph.muni.cz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Knihovnický systém MU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nabízí citaci v několika normách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>
                <a:solidFill>
                  <a:srgbClr val="00B050"/>
                </a:solidFill>
              </a:rPr>
              <a:t>ukázka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Neuvádím </a:t>
            </a:r>
            <a:r>
              <a:rPr lang="cs-CZ" dirty="0">
                <a:sym typeface="Wingdings" panose="05000000000000000000" pitchFamily="2" charset="2"/>
              </a:rPr>
              <a:t>,</a:t>
            </a:r>
            <a:r>
              <a:rPr lang="cs-CZ" dirty="0"/>
              <a:t> nedoporučuji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Modul 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/>
              <a:t>záleží na vložení citačního záznamu, </a:t>
            </a:r>
          </a:p>
          <a:p>
            <a:r>
              <a:rPr lang="cs-CZ" sz="2800" i="1" dirty="0"/>
              <a:t>osobně hodnotím jako těžkopádný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Nevěřte citačním manažerům </a:t>
            </a:r>
            <a:r>
              <a:rPr lang="cs-CZ" sz="3600" dirty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/>
              <a:t>ANEB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Dohledávejte a kontrolujte údaje z knih, tištěných časopisů, elektronických dokumentů, 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>
                <a:solidFill>
                  <a:srgbClr val="00B050"/>
                </a:solidFill>
              </a:rPr>
              <a:t>Povinně použijte minimálně 5, maximálně 5 let starých zahraničních zdrojů</a:t>
            </a:r>
          </a:p>
          <a:p>
            <a:r>
              <a:rPr lang="cs-CZ" dirty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>
                <a:solidFill>
                  <a:srgbClr val="00B050"/>
                </a:solidFill>
              </a:rPr>
              <a:t>Rešerši zpracujte pomocí citačního aparátu APA 7</a:t>
            </a:r>
          </a:p>
          <a:p>
            <a:r>
              <a:rPr lang="cs-CZ" dirty="0">
                <a:solidFill>
                  <a:srgbClr val="00B050"/>
                </a:solidFill>
              </a:rPr>
              <a:t>Rešerši vkládáte do odevzdávárny předmětu</a:t>
            </a:r>
          </a:p>
          <a:p>
            <a:pPr lvl="1"/>
            <a:r>
              <a:rPr lang="cs-CZ" b="1" dirty="0">
                <a:solidFill>
                  <a:srgbClr val="00B050"/>
                </a:solidFill>
              </a:rPr>
              <a:t>Každá studie v rešerši bude popisovat: CÍL, VÝBĚR RESPONDENTŮ, METODY SBĚRU DAT, VÝSLEDKY</a:t>
            </a:r>
            <a:r>
              <a:rPr lang="cs-CZ" b="1">
                <a:solidFill>
                  <a:srgbClr val="00B050"/>
                </a:solidFill>
              </a:rPr>
              <a:t>.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/>
              <a:t>o 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Tři 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i="1" dirty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  <a:endParaRPr lang="cs-CZ" dirty="0"/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výzkumná 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Oblasti liší 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specifická a 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Otázky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Jak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Proč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Specifičtěji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/>
              <a:t>Vypsaná témata v </a:t>
            </a:r>
            <a:r>
              <a:rPr lang="cs-CZ" sz="2300" dirty="0" err="1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/rozpis/?fakulta=1451</a:t>
            </a:r>
          </a:p>
          <a:p>
            <a:r>
              <a:rPr lang="cs-CZ" sz="2300" dirty="0"/>
              <a:t>Archív závěrečných 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MU: is.muni.cz/</a:t>
            </a:r>
            <a:r>
              <a:rPr lang="cs-CZ" sz="2300" dirty="0" err="1"/>
              <a:t>auth</a:t>
            </a:r>
            <a:r>
              <a:rPr lang="cs-CZ" sz="2300" dirty="0"/>
              <a:t>/thesis/ - obhájené závěrečné práce, včetně posudků vedoucího práce a oponenta!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UK: http://www.cuni.cz/UK-4427.html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Téma 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pro 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podkladů 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Elektronické 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http://www.fsps.muni.cz/impact/metodologie-bakalarske-prace/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http://www.fsps.muni.cz/impact/metodologie-magisterske-prace/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nestránkováno, 50 s. ISBN 978-80-210-7452-1.</a:t>
            </a:r>
          </a:p>
          <a:p>
            <a:pPr lvl="1"/>
            <a:r>
              <a:rPr lang="cs-CZ" u="sng" dirty="0">
                <a:hlinkClick r:id="rId4"/>
              </a:rPr>
              <a:t>http://www.fsps.muni.cz/impact/vyzkumne-projekty/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>
              <a:hlinkClick r:id="rId5"/>
            </a:endParaRPr>
          </a:p>
          <a:p>
            <a:pPr lvl="1"/>
            <a:r>
              <a:rPr lang="cs-CZ" u="sng" dirty="0">
                <a:hlinkClick r:id="rId5"/>
              </a:rPr>
              <a:t>http://www.fsps.muni.cz/impact/statistika-v-kinantropologii/</a:t>
            </a:r>
            <a:endParaRPr lang="cs-CZ" u="sng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http://www.fsps.muni.cz/impact/aplikovana-matematicka-statistika/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Vedoucí práce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/>
              <a:t>Jje</a:t>
            </a:r>
            <a:r>
              <a:rPr lang="cs-CZ" dirty="0"/>
              <a:t> 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emaily </a:t>
            </a:r>
            <a:r>
              <a:rPr lang="cs-CZ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Výzkumný problém</a:t>
            </a:r>
            <a:r>
              <a:rPr lang="cs-CZ" dirty="0"/>
              <a:t> </a:t>
            </a:r>
            <a:r>
              <a:rPr lang="cs-CZ" sz="2000" dirty="0">
                <a:solidFill>
                  <a:srgbClr val="00B050"/>
                </a:solidFill>
              </a:rPr>
              <a:t>- popište, co chcete zjistit, vyzkoumat, objasnit, popsat: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Cíl 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Nositelem informace jsou obecně slovesa, na ty se zaměřte (zjistit, získat, určit, naměřit, objasnit, analyzovat, navrhnout…)</a:t>
            </a:r>
          </a:p>
          <a:p>
            <a:r>
              <a:rPr lang="cs-CZ" sz="2400" dirty="0">
                <a:solidFill>
                  <a:srgbClr val="00B0F0"/>
                </a:solidFill>
              </a:rPr>
              <a:t>Výzkumné 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konci </a:t>
            </a:r>
            <a:r>
              <a:rPr lang="cs-CZ" sz="2000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>
                <a:solidFill>
                  <a:srgbClr val="00B0F0"/>
                </a:solidFill>
              </a:rPr>
              <a:t>Hypotézy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1. hypotézy jsou výroky o vztazích mezi proměnnými,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2. hypotézy obsahují jasné implikace pro ověřování vytčených vztahů.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</a:t>
                      </a:r>
                      <a:r>
                        <a:rPr lang="cs-CZ" sz="1800" cap="all" dirty="0" err="1"/>
                        <a:t>METODIka</a:t>
                      </a:r>
                      <a:endParaRPr lang="cs-CZ" sz="1800" cap="all" dirty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poznatků </a:t>
            </a:r>
          </a:p>
          <a:p>
            <a:r>
              <a:rPr lang="cs-CZ" sz="2300" dirty="0"/>
              <a:t>rešerše</a:t>
            </a:r>
          </a:p>
          <a:p>
            <a:r>
              <a:rPr lang="cs-CZ" sz="2300" dirty="0"/>
              <a:t>historický přehled</a:t>
            </a:r>
          </a:p>
          <a:p>
            <a:r>
              <a:rPr lang="cs-CZ" sz="2300" dirty="0"/>
              <a:t>stav zkoumané problematiky</a:t>
            </a:r>
          </a:p>
          <a:p>
            <a:r>
              <a:rPr lang="cs-CZ" sz="2300" dirty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/>
          </a:p>
          <a:p>
            <a:pPr marL="1431925" indent="-1431925">
              <a:buNone/>
            </a:pPr>
            <a:r>
              <a:rPr lang="cs-CZ" sz="2500" cap="all" dirty="0"/>
              <a:t>3. Výzkumný problém, cíle, výzkumné otázky, hypotézy</a:t>
            </a:r>
            <a:r>
              <a:rPr lang="cs-CZ" sz="2500" dirty="0"/>
              <a:t> </a:t>
            </a:r>
          </a:p>
          <a:p>
            <a:r>
              <a:rPr lang="cs-CZ" sz="2300" dirty="0"/>
              <a:t>zdůvodnění, význam a potřeba studie</a:t>
            </a:r>
          </a:p>
          <a:p>
            <a:r>
              <a:rPr lang="cs-CZ" sz="2300" dirty="0"/>
              <a:t>cíl práce</a:t>
            </a:r>
          </a:p>
          <a:p>
            <a:r>
              <a:rPr lang="cs-CZ" sz="2300" dirty="0"/>
              <a:t>výzkumné otázky (hypotézy)</a:t>
            </a:r>
          </a:p>
          <a:p>
            <a:r>
              <a:rPr lang="cs-CZ" sz="2300" dirty="0"/>
              <a:t>vymezení studie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/>
              <a:t>Měřící nástroje 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výzkumu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5. Výsledky</a:t>
            </a:r>
          </a:p>
          <a:p>
            <a:r>
              <a:rPr lang="cs-CZ" sz="2300" dirty="0"/>
              <a:t>Výpočty – statistické charakteristiky a výsledky statistických postupů, tabulky, grafy</a:t>
            </a:r>
          </a:p>
          <a:p>
            <a:r>
              <a:rPr lang="cs-CZ" sz="2300" dirty="0"/>
              <a:t>Argumentace pro odpovědi na výzkumné otázky, zamítnutí/nezamítnutí hypotéz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6. Diskuse</a:t>
            </a:r>
          </a:p>
          <a:p>
            <a:r>
              <a:rPr lang="cs-CZ" sz="2300" dirty="0"/>
              <a:t>Diskuse výsledků vzhledem k vědecké literatuře</a:t>
            </a:r>
          </a:p>
          <a:p>
            <a:r>
              <a:rPr lang="cs-CZ" sz="2300" dirty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7. Závěry</a:t>
            </a:r>
          </a:p>
          <a:p>
            <a:r>
              <a:rPr lang="cs-CZ" sz="2300" dirty="0"/>
              <a:t>Doporučení pro další výzkum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metody. Logika studie - včetně způsobu, jak jsou formulovány výzkumné otázky - jasně kvantitativní, nebo kvalitativní. Pak je zřejmý i plánu výzkumu, výběr respondentů, sběr a analýza dat. </a:t>
            </a:r>
            <a:r>
              <a:rPr lang="cs-CZ" sz="2600" dirty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/>
              <a:t>Chcete provést standardizované srovnání, kvantifikovat vztahy mezi proměnnými a popsat variabilitu? </a:t>
            </a:r>
            <a:r>
              <a:rPr lang="cs-CZ" sz="2800" dirty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/>
              <a:t>. Chceme spíše usilovat o podrobnější studium fenoménu nebo situace, se zaměřením na interpretace anebo na procesy? </a:t>
            </a:r>
            <a:r>
              <a:rPr lang="cs-CZ" sz="2800" dirty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datům)?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Budou-li 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Srovnání obou přístupů:</a:t>
            </a:r>
          </a:p>
          <a:p>
            <a:r>
              <a:rPr lang="cs-CZ" dirty="0"/>
              <a:t>s. 16-22</a:t>
            </a:r>
          </a:p>
          <a:p>
            <a:r>
              <a:rPr lang="cs-CZ" sz="2400" dirty="0">
                <a:hlinkClick r:id="rId2"/>
              </a:rPr>
              <a:t>http://www.fsps.muni.cz/impact/knihovna/metodologie-vyzkumne-prace/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Předpisy, pokyny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https://www.fsps.muni.cz/studenti/bc-a-nmgr-studium/zaverecna-prace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2/2020 </a:t>
            </a:r>
            <a:r>
              <a:rPr lang="cs-CZ" dirty="0">
                <a:hlinkClick r:id="rId3"/>
              </a:rPr>
              <a:t>Závěrečná práce a státní závěrečná zkouška</a:t>
            </a:r>
            <a:r>
              <a:rPr lang="cs-CZ" dirty="0"/>
              <a:t> v Bc. a </a:t>
            </a:r>
            <a:r>
              <a:rPr lang="cs-CZ" dirty="0" err="1"/>
              <a:t>NMgr</a:t>
            </a:r>
            <a:r>
              <a:rPr lang="cs-CZ" dirty="0"/>
              <a:t>. studiu (účinné od 1.10.2020)</a:t>
            </a:r>
          </a:p>
          <a:p>
            <a:r>
              <a:rPr lang="cs-CZ" dirty="0"/>
              <a:t>Opatření děkana </a:t>
            </a:r>
            <a:r>
              <a:rPr lang="cs-CZ" dirty="0" err="1"/>
              <a:t>FSpS</a:t>
            </a:r>
            <a:r>
              <a:rPr lang="cs-CZ" dirty="0"/>
              <a:t> č. 17/2020 </a:t>
            </a:r>
            <a:r>
              <a:rPr lang="cs-CZ" dirty="0">
                <a:hlinkClick r:id="rId4"/>
              </a:rPr>
              <a:t>Vedoucí a oponenti závěrečných prací</a:t>
            </a: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3/2020 </a:t>
            </a:r>
            <a:r>
              <a:rPr lang="cs-CZ" dirty="0">
                <a:hlinkClick r:id="rId5"/>
              </a:rPr>
              <a:t>Pokyny k </a:t>
            </a:r>
            <a:r>
              <a:rPr lang="cs-CZ" dirty="0" err="1">
                <a:hlinkClick r:id="rId5"/>
              </a:rPr>
              <a:t>vypracovani</a:t>
            </a:r>
            <a:r>
              <a:rPr lang="cs-CZ" dirty="0">
                <a:hlinkClick r:id="rId5"/>
              </a:rPr>
              <a:t> závěrečných prací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/>
              <a:t>Rozhodnutí o postupu, metodologii</a:t>
            </a:r>
            <a:r>
              <a:rPr lang="en-GB" sz="2800" dirty="0"/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Kvantitativní:</a:t>
            </a:r>
            <a:endParaRPr lang="en-GB" altLang="cs-CZ" sz="3200" dirty="0"/>
          </a:p>
          <a:p>
            <a:r>
              <a:rPr lang="cs-CZ" altLang="cs-CZ" dirty="0"/>
              <a:t>Šetření</a:t>
            </a:r>
            <a:endParaRPr lang="en-GB" altLang="cs-CZ" dirty="0"/>
          </a:p>
          <a:p>
            <a:r>
              <a:rPr lang="cs-CZ" altLang="cs-CZ" dirty="0"/>
              <a:t>Úplný výběr</a:t>
            </a:r>
            <a:endParaRPr lang="en-GB" altLang="cs-CZ" dirty="0"/>
          </a:p>
          <a:p>
            <a:r>
              <a:rPr lang="en-GB" altLang="cs-CZ" dirty="0"/>
              <a:t>Experiment</a:t>
            </a:r>
          </a:p>
          <a:p>
            <a:r>
              <a:rPr lang="cs-CZ" altLang="cs-CZ" dirty="0"/>
              <a:t>Obsahová analýza</a:t>
            </a:r>
            <a:endParaRPr lang="en-GB" altLang="cs-CZ" sz="3200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Kvalitativní:</a:t>
            </a:r>
            <a:endParaRPr lang="en-GB" altLang="cs-CZ" sz="3200" dirty="0"/>
          </a:p>
          <a:p>
            <a:r>
              <a:rPr lang="en-GB" altLang="cs-CZ" sz="2400" dirty="0"/>
              <a:t>Participant</a:t>
            </a:r>
            <a:r>
              <a:rPr lang="cs-CZ" altLang="cs-CZ" sz="2400" dirty="0"/>
              <a:t>ní pozorování</a:t>
            </a:r>
            <a:r>
              <a:rPr lang="en-GB" altLang="cs-CZ" sz="2400" dirty="0"/>
              <a:t> (</a:t>
            </a:r>
            <a:r>
              <a:rPr lang="cs-CZ" altLang="cs-CZ" sz="2400" dirty="0"/>
              <a:t>skryté</a:t>
            </a:r>
            <a:r>
              <a:rPr lang="en-GB" altLang="cs-CZ" sz="2400" dirty="0"/>
              <a:t>)</a:t>
            </a:r>
          </a:p>
          <a:p>
            <a:r>
              <a:rPr lang="en-GB" altLang="cs-CZ" sz="2400" dirty="0"/>
              <a:t>Semi-</a:t>
            </a:r>
            <a:r>
              <a:rPr lang="en-GB" altLang="cs-CZ" sz="2400" dirty="0" err="1"/>
              <a:t>stru</a:t>
            </a:r>
            <a:r>
              <a:rPr lang="cs-CZ" altLang="cs-CZ" sz="2400" dirty="0"/>
              <a:t>k</a:t>
            </a:r>
            <a:r>
              <a:rPr lang="en-GB" altLang="cs-CZ" sz="2400" dirty="0"/>
              <a:t>tur</a:t>
            </a:r>
            <a:r>
              <a:rPr lang="cs-CZ" altLang="cs-CZ" sz="2400" dirty="0" err="1"/>
              <a:t>ované</a:t>
            </a:r>
            <a:r>
              <a:rPr lang="en-GB" altLang="cs-CZ" sz="2400" dirty="0"/>
              <a:t> </a:t>
            </a:r>
            <a:r>
              <a:rPr lang="cs-CZ" altLang="cs-CZ" sz="2400" dirty="0"/>
              <a:t>i</a:t>
            </a:r>
            <a:r>
              <a:rPr lang="en-GB" altLang="cs-CZ" sz="2400" dirty="0" err="1"/>
              <a:t>nterviews</a:t>
            </a:r>
            <a:endParaRPr lang="en-GB" altLang="cs-CZ" sz="2400" dirty="0"/>
          </a:p>
          <a:p>
            <a:r>
              <a:rPr lang="en-GB" altLang="cs-CZ" sz="2400" dirty="0" err="1"/>
              <a:t>Etnogra</a:t>
            </a:r>
            <a:r>
              <a:rPr lang="cs-CZ" altLang="cs-CZ" sz="2400" dirty="0" err="1"/>
              <a:t>fie</a:t>
            </a:r>
            <a:endParaRPr lang="en-GB" altLang="cs-CZ" sz="2400" dirty="0"/>
          </a:p>
          <a:p>
            <a:pPr>
              <a:buFontTx/>
              <a:buNone/>
            </a:pPr>
            <a:endParaRPr lang="en-GB" altLang="cs-CZ" dirty="0"/>
          </a:p>
          <a:p>
            <a:endParaRPr lang="en-GB" altLang="cs-CZ" dirty="0"/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část procesu výzkumu,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v souhlasu s logikou studie a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popsán plán výběru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atd.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Přístup 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Získání reprezentativního 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Velikost 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49AE1-CE7E-49F1-AC49-220C31A3B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31495"/>
            <a:ext cx="861060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9CCA4-4799-4C41-82D9-1ECD5160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33" y="931333"/>
            <a:ext cx="11895667" cy="5698067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Maximální homogennost</a:t>
            </a:r>
            <a:r>
              <a:rPr lang="cs-CZ" sz="2100" b="0" i="0" dirty="0">
                <a:effectLst/>
                <a:latin typeface="Söhne"/>
              </a:rPr>
              <a:t>: Pokud chcete provádět kvalitativní výzkum o tréninkových rutinách profesionálních fotbalistů, můžete vybrat vzorek, který se skládá pouze z fotbalistů ze stejného týmu, abyste získali co nejvíce homogenní data. To umožní porozumět jejich specifickým zkušenostem.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Variace a kontrasty</a:t>
            </a:r>
            <a:r>
              <a:rPr lang="cs-CZ" sz="2100" b="0" i="0" dirty="0">
                <a:effectLst/>
                <a:latin typeface="Söhne"/>
              </a:rPr>
              <a:t>: Pro výzkum týkající se vlivu sportu na různé věkové skupiny můžete vybrat respondenty z různých věkových kategorií a sportů, abyste získali různorodý pohled na téma. Například mladé tenisty, středně staré golfové hráče a starší maratonské běžce.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Kritický případ</a:t>
            </a:r>
            <a:r>
              <a:rPr lang="cs-CZ" sz="2100" b="0" i="0" dirty="0">
                <a:effectLst/>
                <a:latin typeface="Söhne"/>
              </a:rPr>
              <a:t>: Pokud zkoumáte kontroverzní téma ve sportu, jako je doping, můžete zvolit kritický případ. To může být sportovec, který byl v minulosti obviněn z dopingového skandálu, a zkoumat jeho příběh a názory, abyste lépe porozuměli tomu, jaký vliv má doping na sportovní komunitu.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Typický případ</a:t>
            </a:r>
            <a:r>
              <a:rPr lang="cs-CZ" sz="2100" b="0" i="0" dirty="0">
                <a:effectLst/>
                <a:latin typeface="Söhne"/>
              </a:rPr>
              <a:t>: Pro studium běžných sportovních zážitků můžete vybrat typický případ, například průměrného amatérského běžce, a zkoumat jeho motivace, tréninkové návyky a zkušenosti s cílem získat obecnější vhled do sportovního prostředí.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Sociální sítě a kaskádový výběr</a:t>
            </a:r>
            <a:r>
              <a:rPr lang="cs-CZ" sz="2100" b="0" i="0" dirty="0">
                <a:effectLst/>
                <a:latin typeface="Söhne"/>
              </a:rPr>
              <a:t>: Můžete využít sociální sítě a kontaktovat sportovce a trenéry, kteří mají rozsáhlé sítě kontaktů. Tím můžete získat více respondentů prostřednictvím doporučení.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Výběr na základě specifických kritérií</a:t>
            </a:r>
            <a:r>
              <a:rPr lang="cs-CZ" sz="2100" b="0" i="0" dirty="0">
                <a:effectLst/>
                <a:latin typeface="Söhne"/>
              </a:rPr>
              <a:t>: Například, pokud provádíte výzkum o sportovcích s fyzickým postižením, můžete vybrat respondenty na základě specifických kritérií, jako je typ postižení, úroveň zkušeností a sportovní disciplína.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017336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2236304"/>
            <a:ext cx="11755523" cy="4311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Základní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krokem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vyhodnocení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hypotéz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liší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typu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dostupných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zdrojích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ankety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běžně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používaná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vyplňují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sérii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vytvořených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hloubkov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ýzkumník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zaznamenává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účastníků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bez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1000"/>
              </a:spcBef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1560444"/>
            <a:ext cx="11755523" cy="4987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Experiment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aby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zjistilo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tato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zkoumá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charakter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Přístrojové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nástrojů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zařízení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určitých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archívů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existujících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archivních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záznamů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získání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úspěšný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mít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jasně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definovanou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otázku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vědět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potřebná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jejímu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zodpovězení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zvolit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vhodnou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 err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287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Každá metoda má jiný způsob, jak získat data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- dotazníky, standardizované měřicí instrumenty, ad hoc hodnotící škály nebo pozorovací formuláře.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Použít existující měřicí nástroj nebo vyvíjet vlastní měřicí nástroj, (nebo jeho část)?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Jedna 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náčrt,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522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dotazníků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rychle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shromáždit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velkého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počtu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zajišťují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každý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dostane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stejné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pokyny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zvyšuje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spolehlivost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větší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svobodu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vést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upřímnějším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online,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poštou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telefonicky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nabízí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různé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strukturovaná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lep</a:t>
            </a:r>
            <a:r>
              <a:rPr lang="cs-CZ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ší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</p:txBody>
      </p:sp>
    </p:spTree>
    <p:extLst>
      <p:ext uri="{BB962C8B-B14F-4D97-AF65-F5344CB8AC3E}">
        <p14:creationId xmlns:p14="http://schemas.microsoft.com/office/powerpoint/2010/main" val="30704411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Omezená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neposkytují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Možnost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správně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formulovány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odezva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návratnost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čelit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problémům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Vzorkovací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reprezentativní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nemusí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závěrečné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práci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pečlivě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zajistit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metodologie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vhodně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účelu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cílové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820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nebo jiný kvalitativní materiál, jak bude organizován jejich sběr a případné výběr? 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/>
              <a:t>Systematické a organizované získávání informací</a:t>
            </a:r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událostí</a:t>
            </a:r>
          </a:p>
          <a:p>
            <a:pPr lvl="0"/>
            <a:r>
              <a:rPr lang="cs-CZ" sz="2500" dirty="0"/>
              <a:t>řízení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rozhovorů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detail: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postojů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modifikován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výzkumníkovi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reagovat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klást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důkladné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mezi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pomoci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důvěrné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prostředí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nuance: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výzkumníkům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nonverbální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hlasu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řeč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těla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dodatečný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verbálním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bohatá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tématu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32217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Příprava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srovnání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finančně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vyžadují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cestování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speciální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vybavení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nevědomky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kladou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obtížnější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analyzovat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interpretovat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obvykle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snadno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kvůli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malému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povaze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rozhodování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 tom,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obzvláště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užitečné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pochopit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jednotlivců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66224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– zaběhnuté a zdokumentované techniky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– dynamické vývoj, existuje pestré přístupy a možnosti, jak postupovat, např. kódování</a:t>
            </a:r>
          </a:p>
          <a:p>
            <a:pPr algn="l">
              <a:spcBef>
                <a:spcPts val="1000"/>
              </a:spcBef>
            </a:pP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 návrhu projektu - na obecné úrovni vymezit, jakou analytickou techniku lze použít, včetně počítačových programů, 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dat je oblastí, kde musí student vyhledat radu experta, protože zde hraje velkou roli úroveň metodologické kvalifikace (např. mnohonásobná regrese nebo zakotvená teorie).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Je dobré, jestliže student získá technickou zběhlost již před započetím výzkumu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Převzato z </a:t>
            </a:r>
            <a:r>
              <a:rPr lang="cs-CZ" dirty="0">
                <a:hlinkClick r:id="rId2"/>
              </a:rPr>
              <a:t>http://web.ftvs.cuni.cz/hendl/metodologie/typy_vyzkumu.htm</a:t>
            </a:r>
            <a:endParaRPr lang="cs-CZ" dirty="0"/>
          </a:p>
          <a:p>
            <a:r>
              <a:rPr lang="cs-CZ" dirty="0"/>
              <a:t>Neexistuje úplně jednotná terminologie pro označování metodologie</a:t>
            </a:r>
          </a:p>
          <a:p>
            <a:r>
              <a:rPr lang="cs-CZ" dirty="0"/>
              <a:t>Seznam 20 typů identifikovaných metodologií spolu s jejich charakteristiko</a:t>
            </a:r>
          </a:p>
          <a:p>
            <a:r>
              <a:rPr lang="cs-CZ" dirty="0"/>
              <a:t>V jedné výzkumné práci se mohou navíc uplatnit dvě nebo více metodologií najednou</a:t>
            </a:r>
          </a:p>
          <a:p>
            <a:r>
              <a:rPr lang="cs-CZ" dirty="0"/>
              <a:t>Názvy metodologií se liší v různých vědních oborech</a:t>
            </a:r>
          </a:p>
          <a:p>
            <a:r>
              <a:rPr lang="cs-CZ" dirty="0"/>
              <a:t>Uvedené varianty se 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/>
              <a:t>Metaanalýza</a:t>
            </a:r>
            <a:r>
              <a:rPr lang="cs-CZ" dirty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Longitudinální 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faktorům.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Tréninkový deník vybraného sportovce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Management sportovního klubu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a vývoj Sokola po roce 1989.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Kurikula,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Redukce 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Efektivita terapeutických postupů.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Zvýšení síly a vytrvalosti u seniorů na základě 3 měsíční intervence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vozíku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znalostí</a:t>
            </a:r>
          </a:p>
          <a:p>
            <a:endParaRPr lang="cs-CZ" altLang="cs-CZ" sz="2700" dirty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Vědecký 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v tréninku síly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schopností se písemně vyjadřovat.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léčbu nemoci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rekordních výsledků v dané 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Finanční analýza vybraného 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Stravovací 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Politické a sociální názory učitelů tělesné výchovy.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republice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ZŠ z pohledu učitelů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Zaměstnanost 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Vzdělání,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Charakteristika jazykového projevu v definované komunitě 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Smysl života u studentů </a:t>
            </a:r>
            <a:r>
              <a:rPr lang="cs-CZ" dirty="0" err="1"/>
              <a:t>FSpS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aspekt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Původ a status sokolského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biologie na ZŠ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Biomechanické 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Matematické modely pro zkoumání ekonomických systémů.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tréninku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tréninku s cílem zvýšit výbušnou sílu pro určitý typ sportu a sportovce.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reprezentace ve atletice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Hodnocení 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výzkumu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Dosavadní přístupy k léčbě dané nemoci. Doporučení pro praxi. Vyznačení slabých míst a doporučení směrů dalšího zkoumání.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Metoda, metodologie a metodika</a:t>
            </a:r>
          </a:p>
          <a:p>
            <a:r>
              <a:rPr lang="cs-CZ" altLang="cs-CZ" sz="2500" dirty="0"/>
              <a:t>Metoda - </a:t>
            </a:r>
            <a:r>
              <a:rPr lang="cs-CZ" sz="2500" dirty="0"/>
              <a:t>nástroje ke zkoumání daného výzkumného předmětu; způsob a aplikace 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postupů; nauka o metodách</a:t>
            </a:r>
          </a:p>
          <a:p>
            <a:r>
              <a:rPr lang="cs-CZ" altLang="cs-CZ" sz="2500" dirty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altLang="cs-CZ" sz="2500" b="1" dirty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Zvládání extrémních typů lidského jednání na pohotovostních odděleních v nemocnicích.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aktivitou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Zaměstnávání 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Zkoumání vývoje názorů fyzioterapeuta na spokojenost se svojí profesí a míry uplatnění získaných znalostí pomocí hloubkových rozhovorů malého počtu jedinců provedených rok po zakončení studia a opakovaných po určité době.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závislostí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Všechny příklady uvedené u 5. typu (Experiment). V těchto případech však nemůžeme realizovat některé předepsané procedury svázané s pravým experimentem.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atletů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metodologie, varianta výzkumu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Zkoumaná populace nebo výběr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subjekt nebo objekt (předpokládaný počet, rozdělení podle např. pohlaví, věková struktury nebo jiné specifické vlastnosti, které vedou k výběru respondenta 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Měřící procedury, získávání dat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proměnné, škály a jejich vlastnosti (spojité, diskrétní, ordinální, kvalitativní …).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procedury jsou standardizované? Ano/ne. Pokud ano (jak je standardizace zajištěna), pokud ne (jak zajistíte validitu, reliabilitu a objektivitu, např. pilotní ověření)?</a:t>
            </a: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Byla/nebyla, bude/nebude. Popište, jak proběhne…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Sběr dat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předpokládaný harmonogram a postup sběru dat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charakteristiky, četnosti, procenta, grafy, 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průměrných hodnot dvou nebo více výběrů (t-test, ANOVA), hledání vzájemných vztahů (korelace, lineární regrese), aj.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postupy: analýza, syntéza…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Časová, finanční náročnost, problematika lidských zdrojů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Limity výzkumu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stránky, omezení, předpokládané 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54A9-C13E-43FC-9CAF-E3C62C9D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B18D-DD21-42A1-AFED-0D7419C2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8" y="1047565"/>
            <a:ext cx="11942163" cy="5406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centru výzkumné pozornosti je člověk, lidé (mohou to být i lokality, v nich lidé žijí a pracují).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Problém, který si vytyčujeme není nikdy zcela ohraničený --- stále jej při výzkumu vyjasňujeme.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Jev (fenomén), který je předmětem našeho výzkumného zájmu zkoumáme v jeho přirozeném kontextu.       </a:t>
            </a:r>
          </a:p>
          <a:p>
            <a:r>
              <a:rPr lang="cs-CZ" altLang="cs-CZ" sz="2400" dirty="0"/>
              <a:t>Výzkum začínat s menším počtem případů.</a:t>
            </a:r>
          </a:p>
          <a:p>
            <a:r>
              <a:rPr lang="cs-CZ" altLang="cs-CZ" sz="2400" dirty="0"/>
              <a:t>Otevřenost k novým, neobvyklým, atypickým situacím a možnostem.</a:t>
            </a:r>
          </a:p>
          <a:p>
            <a:r>
              <a:rPr lang="cs-CZ" altLang="cs-CZ" sz="2400" dirty="0"/>
              <a:t>Důsledný popis našeho výzkumného postupu (co, proč a jak jsem dělal) – terénní deník.</a:t>
            </a:r>
          </a:p>
          <a:p>
            <a:r>
              <a:rPr lang="cs-CZ" altLang="cs-CZ" sz="2400" dirty="0"/>
              <a:t>Interaktivní a vývojový aspekt výzkumu (významný pro popis postupu výzkumu i interpretaci dat).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Výzkum jako proces interakce výzkumníka a předmětu výzkumu (jeho účastníků).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 průběhu výzkumu se vyvíjejí výzkumník, účastníci i výzkumná situace.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EEDB99-F90E-4C2B-82E3-69FE75F9939C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152782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C881D26-1B4A-42CE-8AE4-C695D067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EF9F005-38BD-48A3-93BC-8345A3C7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PŘÍPADOVÁ STUDIE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Případ = osoba, skupina, rodina, instituce…, ale i životní příběh (historie).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Komplexnost případu.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Zdroje dat: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Autobiografie, deníky, životopisy, korespondence.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Dokumentace případu – lékařská, vyšetřovací spis…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Historie organizace – dokumenty o jejím vzniku, výroční zprávy, zápisy z porad…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Rozhovory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Ohniskové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Opakované pozorování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1A09D9-3053-430E-A0CE-66DAB901EBA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79570682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B8849C-960D-494C-8CAE-814C28E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134F55-7348-403D-A805-E152B9BF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ANALÝZA DOKUMENTŮ</a:t>
            </a:r>
          </a:p>
          <a:p>
            <a:r>
              <a:rPr lang="cs-CZ" altLang="cs-CZ" dirty="0"/>
              <a:t>Dokument = text, obrazový materiál, audio a audiovizuální záznam, výtvory (socha..)..</a:t>
            </a:r>
          </a:p>
          <a:p>
            <a:r>
              <a:rPr lang="cs-CZ" altLang="cs-CZ" dirty="0"/>
              <a:t>Intenzivní analýza dokumentu, který je ve své jedinečnosti podrobně objasňován a interpretován.</a:t>
            </a:r>
          </a:p>
          <a:p>
            <a:r>
              <a:rPr lang="cs-CZ" altLang="cs-CZ" i="1" dirty="0"/>
              <a:t>Příklad: analýza motivů autora románu.</a:t>
            </a:r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TERÉNNÍ VÝZKUM</a:t>
            </a:r>
          </a:p>
          <a:p>
            <a:r>
              <a:rPr lang="cs-CZ" altLang="cs-CZ" dirty="0"/>
              <a:t>Zkoumání fenoménu nebo lidí v prostředí, ve kterém žijí, pracují. </a:t>
            </a:r>
          </a:p>
          <a:p>
            <a:r>
              <a:rPr lang="cs-CZ" altLang="cs-CZ" dirty="0"/>
              <a:t>Přístupnost terénu pro výzkumníka.</a:t>
            </a:r>
          </a:p>
          <a:p>
            <a:r>
              <a:rPr lang="cs-CZ" altLang="cs-CZ" dirty="0"/>
              <a:t>Vhodné zařazení výzkumníka do terénu.</a:t>
            </a:r>
          </a:p>
          <a:p>
            <a:r>
              <a:rPr lang="cs-CZ" altLang="cs-CZ" dirty="0"/>
              <a:t>Připravenost výzkumníka, jeho obeznámenost s terénem.</a:t>
            </a:r>
          </a:p>
          <a:p>
            <a:r>
              <a:rPr lang="cs-CZ" altLang="cs-CZ" dirty="0"/>
              <a:t>Etický přístup.	</a:t>
            </a:r>
            <a:r>
              <a:rPr lang="cs-CZ" altLang="cs-CZ" b="1" dirty="0">
                <a:solidFill>
                  <a:srgbClr val="FF0000"/>
                </a:solidFill>
              </a:rPr>
              <a:t>(film Vrať se do hrobu! Milan </a:t>
            </a:r>
            <a:r>
              <a:rPr lang="cs-CZ" altLang="cs-CZ" b="1" dirty="0" err="1">
                <a:solidFill>
                  <a:srgbClr val="FF0000"/>
                </a:solidFill>
              </a:rPr>
              <a:t>Šteindler</a:t>
            </a:r>
            <a:r>
              <a:rPr lang="cs-CZ" altLang="cs-CZ" b="1" dirty="0">
                <a:solidFill>
                  <a:srgbClr val="FF0000"/>
                </a:solidFill>
              </a:rPr>
              <a:t> 1989)</a:t>
            </a:r>
          </a:p>
          <a:p>
            <a:endParaRPr lang="cs-CZ" altLang="cs-CZ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59A47B-9226-4C6F-9139-D0C6BDFD66EB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8482317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9713B75-698E-4B78-9E99-C229EE20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49B0C80-5B2D-45A8-A176-286D9D9B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Skryté zúčastněné pozorování</a:t>
            </a:r>
          </a:p>
          <a:p>
            <a:r>
              <a:rPr lang="cs-CZ" altLang="cs-CZ" dirty="0"/>
              <a:t>Výzkumník v přirozeném prostředí.</a:t>
            </a:r>
          </a:p>
          <a:p>
            <a:r>
              <a:rPr lang="cs-CZ" altLang="cs-CZ" dirty="0"/>
              <a:t>Účastníci nevědí o účelu pozorování.</a:t>
            </a:r>
          </a:p>
          <a:p>
            <a:r>
              <a:rPr lang="cs-CZ" altLang="cs-CZ" dirty="0"/>
              <a:t>Pozor na etiku, účel je třeba dodatečně vysvětlit.</a:t>
            </a:r>
          </a:p>
          <a:p>
            <a:r>
              <a:rPr lang="cs-CZ" altLang="cs-CZ" sz="2000" i="1" dirty="0"/>
              <a:t>Příklad: výzkum projevů mužského šovinismu v pracovním kolektivu vysokoškolsky vzdělaných osob. </a:t>
            </a:r>
          </a:p>
          <a:p>
            <a:pPr algn="ctr">
              <a:buFontTx/>
              <a:buNone/>
            </a:pPr>
            <a:endParaRPr lang="cs-CZ" altLang="cs-CZ" b="1" dirty="0"/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Otevřené zúčastněné pozorování</a:t>
            </a:r>
          </a:p>
          <a:p>
            <a:r>
              <a:rPr lang="cs-CZ" altLang="cs-CZ" dirty="0"/>
              <a:t>Výzkumník v terénu, je přímý účastník situací, které pozoruje + ostatní účastníci vědí o tomto pozorování.</a:t>
            </a:r>
          </a:p>
          <a:p>
            <a:r>
              <a:rPr lang="cs-CZ" altLang="cs-CZ" dirty="0"/>
              <a:t> Motivace účastníků, event. jejich znalost.</a:t>
            </a:r>
          </a:p>
          <a:p>
            <a:r>
              <a:rPr lang="cs-CZ" altLang="cs-CZ" dirty="0"/>
              <a:t>Vědomí toho, že účastníci jsou pozorováni může někdy ovlivnit jejich jednání.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DE73639-2272-430E-B706-0BA4750F20F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579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5FD38B3E-2E03-4D2E-8F1F-91AC095B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CF812BD-57B0-40F5-BF54-C9609457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ROZHOVOR</a:t>
            </a:r>
          </a:p>
          <a:p>
            <a:r>
              <a:rPr lang="cs-CZ" altLang="cs-CZ" dirty="0"/>
              <a:t>Obvykle </a:t>
            </a:r>
            <a:r>
              <a:rPr lang="cs-CZ" altLang="cs-CZ" b="1" dirty="0">
                <a:solidFill>
                  <a:srgbClr val="00B0F0"/>
                </a:solidFill>
              </a:rPr>
              <a:t>polostrukturovaný</a:t>
            </a:r>
            <a:r>
              <a:rPr lang="cs-CZ" altLang="cs-CZ" dirty="0"/>
              <a:t> nebo </a:t>
            </a:r>
            <a:r>
              <a:rPr lang="cs-CZ" altLang="cs-CZ" b="1" dirty="0">
                <a:solidFill>
                  <a:srgbClr val="00B0F0"/>
                </a:solidFill>
              </a:rPr>
              <a:t>nestrukturovaný</a:t>
            </a:r>
            <a:r>
              <a:rPr lang="cs-CZ" altLang="cs-CZ" dirty="0"/>
              <a:t> rozhovor.</a:t>
            </a:r>
          </a:p>
          <a:p>
            <a:r>
              <a:rPr lang="cs-CZ" altLang="cs-CZ" dirty="0"/>
              <a:t>Forma nestrukturovaného rozhovoru – </a:t>
            </a:r>
            <a:r>
              <a:rPr lang="cs-CZ" altLang="cs-CZ" b="1" dirty="0"/>
              <a:t>narativní rozhovor: </a:t>
            </a:r>
            <a:r>
              <a:rPr lang="cs-CZ" altLang="cs-CZ" dirty="0"/>
              <a:t>výzkumník podněcuje dotazovaného spíše k </a:t>
            </a:r>
            <a:r>
              <a:rPr lang="cs-CZ" altLang="cs-CZ" i="1" dirty="0"/>
              <a:t>vyprávění příběhu </a:t>
            </a:r>
            <a:r>
              <a:rPr lang="cs-CZ" altLang="cs-CZ" dirty="0"/>
              <a:t>než k běžné konverzaci (</a:t>
            </a:r>
            <a:r>
              <a:rPr lang="cs-CZ" altLang="cs-CZ" i="1" dirty="0"/>
              <a:t>Jak to všechno začalo? A co bylo potom? Co jste při tom cítil? Jak na to reagoval Váš partner?...) 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Skupinový </a:t>
            </a:r>
            <a:r>
              <a:rPr lang="cs-CZ" altLang="cs-CZ" b="1" dirty="0"/>
              <a:t>rozhovor: </a:t>
            </a:r>
            <a:r>
              <a:rPr lang="cs-CZ" altLang="cs-CZ" dirty="0"/>
              <a:t>rozhovor obvykle   s více než 3 osobami najednou, schéma otázka – odpověď, není skupinová interakce.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Ohnisková </a:t>
            </a:r>
            <a:r>
              <a:rPr lang="cs-CZ" altLang="cs-CZ" b="1" dirty="0"/>
              <a:t>skupina: 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Výzkumník určuje zaměření diskuse, její </a:t>
            </a:r>
            <a:r>
              <a:rPr lang="cs-CZ" altLang="cs-CZ" i="1" dirty="0"/>
              <a:t>ohnisko = </a:t>
            </a:r>
            <a:r>
              <a:rPr lang="cs-CZ" altLang="cs-CZ" dirty="0"/>
              <a:t>např. určité aktuální téma. Řídí diskusi.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Skupinová interakce. </a:t>
            </a:r>
          </a:p>
          <a:p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A98768-2305-4B6A-85C6-A4AECE2D34A6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18439071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1EB9759-17A3-4E58-B22D-DBC32C72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DFED3F5-A1DD-4491-9655-5FB50336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1. Fixace kvalitativních dat</a:t>
            </a:r>
          </a:p>
          <a:p>
            <a:pPr marL="609600" indent="-609600"/>
            <a:r>
              <a:rPr lang="cs-CZ" altLang="cs-CZ" dirty="0"/>
              <a:t>Audiozáznam a videozáznam.</a:t>
            </a:r>
          </a:p>
          <a:p>
            <a:pPr marL="609600" indent="-609600"/>
            <a:r>
              <a:rPr lang="cs-CZ" altLang="cs-CZ" dirty="0"/>
              <a:t>Záznamový arch: pro rozhovor, pozorování, terénní poznámky…</a:t>
            </a:r>
          </a:p>
          <a:p>
            <a:pPr marL="609600" indent="-609600">
              <a:buFontTx/>
              <a:buNone/>
            </a:pPr>
            <a:r>
              <a:rPr lang="cs-CZ" altLang="cs-CZ" dirty="0"/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Příprava dat pro analýzu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Data převádíme do textové podoby. 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S texty dále pracujeme:</a:t>
            </a:r>
          </a:p>
          <a:p>
            <a:r>
              <a:rPr lang="cs-CZ" altLang="cs-CZ" sz="2400" dirty="0"/>
              <a:t>Redukce prvního řádu (vynechání nepodstatného – slovní vaty, výrazů, které narušují plynulost).</a:t>
            </a:r>
          </a:p>
          <a:p>
            <a:r>
              <a:rPr lang="cs-CZ" altLang="cs-CZ" sz="2400" dirty="0"/>
              <a:t>Barvení textu.</a:t>
            </a:r>
          </a:p>
          <a:p>
            <a:r>
              <a:rPr lang="cs-CZ" altLang="cs-CZ" sz="2400" dirty="0"/>
              <a:t>Kódování.</a:t>
            </a:r>
          </a:p>
          <a:p>
            <a:r>
              <a:rPr lang="cs-CZ" altLang="cs-CZ" sz="2400" dirty="0"/>
              <a:t>Práce s časovými osami.</a:t>
            </a:r>
          </a:p>
          <a:p>
            <a:pPr marL="609600" indent="-609600" algn="ctr">
              <a:lnSpc>
                <a:spcPct val="90000"/>
              </a:lnSpc>
            </a:pPr>
            <a:endParaRPr lang="cs-CZ" altLang="cs-CZ" dirty="0"/>
          </a:p>
          <a:p>
            <a:pPr marL="609600" indent="-609600" algn="ctr">
              <a:buFontTx/>
              <a:buNone/>
            </a:pPr>
            <a:endParaRPr lang="cs-CZ" alt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2E02D5-8F64-4F2D-BC88-4FB38A2192F8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59550260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3391FC1-1164-4348-8AC6-AC23C7E3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4F5F93-35C1-4CB2-ABF0-88296CB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dirty="0"/>
              <a:t>Prvotní data převádíme do významových jednotek.</a:t>
            </a:r>
          </a:p>
          <a:p>
            <a:r>
              <a:rPr lang="cs-CZ" altLang="cs-CZ" dirty="0"/>
              <a:t>Jednotkám přiřazujeme názvy.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vytváření trsů</a:t>
            </a:r>
            <a:r>
              <a:rPr lang="cs-CZ" altLang="cs-CZ" b="1" dirty="0"/>
              <a:t>: </a:t>
            </a:r>
            <a:r>
              <a:rPr lang="cs-CZ" altLang="cs-CZ" dirty="0"/>
              <a:t>uspořádání dat (výroků) do skupin na základě jejich podobnosti (překryvu), např. tematický překryv, časový překryv, prostorový překryv.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zachycení vzorců</a:t>
            </a:r>
            <a:r>
              <a:rPr lang="cs-CZ" altLang="cs-CZ" b="1" dirty="0"/>
              <a:t>: </a:t>
            </a:r>
            <a:r>
              <a:rPr lang="cs-CZ" altLang="cs-CZ" dirty="0"/>
              <a:t>vyhledávání a zaznamenávání v datech se opakujících vzorců, témat, struktur. </a:t>
            </a:r>
            <a:r>
              <a:rPr lang="cs-CZ" altLang="cs-CZ" b="1" dirty="0"/>
              <a:t> </a:t>
            </a:r>
            <a:r>
              <a:rPr lang="cs-CZ" altLang="cs-CZ" dirty="0"/>
              <a:t>  </a:t>
            </a:r>
          </a:p>
          <a:p>
            <a:r>
              <a:rPr lang="cs-CZ" altLang="cs-CZ" sz="2400" b="1" dirty="0">
                <a:solidFill>
                  <a:srgbClr val="00B0F0"/>
                </a:solidFill>
              </a:rPr>
              <a:t>Metoda kontrastů a srovnávání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odlišení např. dvou identifikovaných kategorií, nalezení rozdílů (přesto, že mají zároveň mnoho společného).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000" b="1" i="1" dirty="0"/>
              <a:t>Příklad:</a:t>
            </a:r>
            <a:r>
              <a:rPr lang="cs-CZ" altLang="cs-CZ" sz="2400" b="1" i="1" dirty="0"/>
              <a:t> </a:t>
            </a:r>
            <a:r>
              <a:rPr lang="cs-CZ" altLang="cs-CZ" sz="2400" i="1" dirty="0"/>
              <a:t>Porovnání případových studií pravidelných uživatelů konopných drog. Srovnání dvou skupin: 1. uživatelé, jimž užívání nepřináší zásadnější komplikace, 2. uživatelé, u kterých došlo k rozvoji dalších forem rizikového chování.</a:t>
            </a:r>
            <a:endParaRPr lang="cs-CZ" altLang="cs-CZ" sz="2400" b="1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667FA8-ED19-4004-8CBB-E4C4438BF2D2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7165394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2DD4E9F-58F0-477C-B6F4-AF35F899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F777574-5DD5-4566-B85C-79324B5C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</a:t>
            </a:r>
            <a:r>
              <a:rPr lang="cs-CZ" altLang="cs-CZ" b="1" dirty="0" err="1">
                <a:solidFill>
                  <a:srgbClr val="00B0F0"/>
                </a:solidFill>
              </a:rPr>
              <a:t>faktorování</a:t>
            </a:r>
            <a:r>
              <a:rPr lang="cs-CZ" altLang="cs-CZ" b="1" dirty="0"/>
              <a:t>: </a:t>
            </a:r>
            <a:r>
              <a:rPr lang="cs-CZ" altLang="cs-CZ" dirty="0"/>
              <a:t>odhalení faktorů, které nejsou přímo pozorovatelé, mají implicitní charakter, ale ovlivňují určitý jev, situaci apod. </a:t>
            </a:r>
          </a:p>
          <a:p>
            <a:r>
              <a:rPr lang="cs-CZ" altLang="cs-CZ" b="1" i="1" dirty="0"/>
              <a:t>Příklad: </a:t>
            </a:r>
            <a:r>
              <a:rPr lang="cs-CZ" altLang="cs-CZ" i="1" dirty="0"/>
              <a:t>hledání faktorů, podílejících se na úspěšnosti ambulantní psychoterapie dlouhodobých uživatelů konopných drog. </a:t>
            </a:r>
            <a:endParaRPr lang="cs-CZ" altLang="cs-CZ" b="1" i="1" dirty="0"/>
          </a:p>
          <a:p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b="1" dirty="0">
                <a:solidFill>
                  <a:srgbClr val="00B0F0"/>
                </a:solidFill>
              </a:rPr>
              <a:t>Metoda zakotvené teorie</a:t>
            </a:r>
            <a:r>
              <a:rPr lang="cs-CZ" altLang="cs-CZ" b="1" dirty="0"/>
              <a:t>: </a:t>
            </a:r>
            <a:r>
              <a:rPr lang="cs-CZ" altLang="cs-CZ" dirty="0"/>
              <a:t>integrace kvalitativních dat získaných různými metodami a jejich analýza směřující k teorii. </a:t>
            </a:r>
          </a:p>
          <a:p>
            <a:r>
              <a:rPr lang="cs-CZ" altLang="cs-CZ" dirty="0"/>
              <a:t>Využíváme různých úrovní kódování a postupně přecházíme z deskriptivní roviny do roviny hledání a nalézání toho, co je skryto za „prostým popisem“ jevu, situace.  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00B0F0"/>
                </a:solidFill>
              </a:rPr>
              <a:t>Narativní rekonstrukce</a:t>
            </a:r>
            <a:r>
              <a:rPr lang="cs-CZ" altLang="cs-CZ" b="1" dirty="0"/>
              <a:t>: </a:t>
            </a:r>
            <a:r>
              <a:rPr lang="cs-CZ" altLang="cs-CZ" dirty="0"/>
              <a:t>na základě analýzy kvalitativních dat se pokoušíme rekonstruovat určitý jev v procesu jeho vývoje.</a:t>
            </a:r>
          </a:p>
          <a:p>
            <a:r>
              <a:rPr lang="cs-CZ" altLang="cs-CZ" b="1" i="1" dirty="0"/>
              <a:t>Příklad: </a:t>
            </a:r>
            <a:r>
              <a:rPr lang="cs-CZ" altLang="cs-CZ" dirty="0"/>
              <a:t>biografická rekonstrukce životního příběhu (např. delikventa, sociálního pracovníka). 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546E1-0E7B-47D0-8CE2-A94551D637B4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33630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AE422C-3533-45D9-A5AC-C5C75824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497FD71-1EDD-4533-BD55-38D5E3EA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r>
              <a:rPr lang="cs-CZ" sz="2400" dirty="0"/>
              <a:t>prostředkem ke zjišťování </a:t>
            </a:r>
            <a:r>
              <a:rPr lang="cs-CZ" sz="2400" dirty="0">
                <a:solidFill>
                  <a:srgbClr val="00B0F0"/>
                </a:solidFill>
              </a:rPr>
              <a:t>kauzálních vztahů </a:t>
            </a:r>
            <a:r>
              <a:rPr lang="cs-CZ" sz="2400" dirty="0"/>
              <a:t>mezi proměnnými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Základní znaky experimentu</a:t>
            </a:r>
            <a:endParaRPr lang="cs-CZ" altLang="cs-CZ" sz="2400" b="1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manipulace s nezávisle proměnnou či proměnnými – předpokládanou příčinou;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měření závislé proměnné, proměnných – předpokládaných efektů, důsledků;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kontrola všech jiných proměnných, které by mohli alternativně vysvětlovat změny závislé proměnné – můžeme je nazvat nežádoucí, nebo vnější či z angličtiny (</a:t>
            </a:r>
            <a:r>
              <a:rPr lang="cs-CZ" sz="2400" dirty="0" err="1"/>
              <a:t>confounding</a:t>
            </a:r>
            <a:r>
              <a:rPr lang="cs-CZ" sz="2400" dirty="0"/>
              <a:t>) matoucí;</a:t>
            </a:r>
            <a:endParaRPr lang="cs-CZ" altLang="cs-CZ" sz="2400" b="1" dirty="0"/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Největším a rozhodujícím problémem je problém </a:t>
            </a:r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kontroly nežádoucích proměnných. </a:t>
            </a:r>
            <a:endParaRPr lang="cs-CZ" altLang="cs-CZ" sz="2400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534BD9-E274-4286-88C2-9C901B6BB42A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48605999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278F535-F6DF-4CF6-B535-F44A91BC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8BD0BE-D1C6-4A36-9320-358975A7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Vnější proměnné např.: historie, zrání a přirozený vývoj, neekvivalentnost skupin, efekt měření, chyba měrného nástroje, experimentální mortalita, reaktivita pokusných osob, očekávání ze strany experimentátora.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Metody kontroly vnějších proměnných:  </a:t>
            </a:r>
          </a:p>
          <a:p>
            <a:r>
              <a:rPr lang="cs-CZ" dirty="0"/>
              <a:t>eliminace – vyloučení proměnné z experimentu;  </a:t>
            </a:r>
          </a:p>
          <a:p>
            <a:r>
              <a:rPr lang="cs-CZ" dirty="0"/>
              <a:t>stabilizace a zkostnatění – snažíme se hodnotu vnější proměnné udržet na stejné úrovni;  </a:t>
            </a:r>
          </a:p>
          <a:p>
            <a:r>
              <a:rPr lang="cs-CZ" dirty="0" err="1"/>
              <a:t>znáhodňování</a:t>
            </a:r>
            <a:r>
              <a:rPr lang="cs-CZ" dirty="0"/>
              <a:t> a vyrovnávání – používá se hlavně pro kontrolu </a:t>
            </a:r>
            <a:r>
              <a:rPr lang="cs-CZ" dirty="0" err="1"/>
              <a:t>interindiviuálních</a:t>
            </a:r>
            <a:r>
              <a:rPr lang="cs-CZ" dirty="0"/>
              <a:t> rozdílů, využíváme i pro neutralizaci vlivu pořadí;  </a:t>
            </a:r>
          </a:p>
          <a:p>
            <a:r>
              <a:rPr lang="cs-CZ" dirty="0"/>
              <a:t>transformace vnější proměnné na nezávisle proměnnou – náročnější na organizaci experimentu i na interpretaci výsledků. Zvláště při vyšším počtu současně zkoumaných nezávisle proměnných někdy nedokážeme spolehlivě odpovědět na to, která proměnná a v jaké míře ovlivnila výsledek samostatně a v jaké míře je tento vliv reálný jen jako mezihra několika proměnných; </a:t>
            </a: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C33C43-D661-4572-B28E-551E96C577B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78170092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391282A-4138-4F70-8E0B-BC01D848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5F86DDF-63CF-4C2E-875B-01909F49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experimentálního činitele bude na závisle proměnnou významně odlišný v porovnání s vlivem kontrolního činitele.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b="1" dirty="0">
              <a:solidFill>
                <a:srgbClr val="00B0F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ormy: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postupný jednoskupinový časově nesouběžný experiment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Na sledovaný soubor působí určitý čas daný experimentální činitel. V dalším časovém období výzkumník vynechá, vyloučí působení tohoto činitele. Cílem je zjišťování změn vyvolaných experimentálním činitelem na jednom sledovaném souboru.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souběžný, nejčastější dvojskupinový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Klasický experiment, při kterém ve stejném čase působí na experimentální soubor daný experimentální činitel a na kontrolní soubor ne (při dvojskupinovém experimentu). Cílem je zjišťování vlivu experimentálního činitele v reálném čase.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zkřížený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to kombinace postupného a souběžného experimentu, kdy se v jednom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časovém období kontrolní soubor změní na experimentální v dalším časovém období sledování a naopak.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0DB3A5-7501-4BB1-B696-0850CEF7501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3370259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E0A4AA8-70EA-2CDD-EDBC-7DB5CFAE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BB4720F-1FE5-76DE-D899-030CE505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b="0" i="0" dirty="0">
                <a:effectLst/>
                <a:latin typeface="Söhne"/>
              </a:rPr>
              <a:t>příklady jednotlivých forem experimentů: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Postupný jednoskupinový časově nesouběžný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určitého druhu stravy na fyzickou kondici sportovců. Sportovci jsou podrobeni tomuto stravovacímu režimu po dobu tří měsíců. Po tomto období se mění jejich strava zpět na původní a výzkumník sleduje, jak se mění jejich fyzická kondice v následujících třech měsících.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Souběžný, nejčastější dvojskupinový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nového typu sportovního obuvi na běžecký výkon. Má dvě skupiny běžců. První skupina (experimentální) dostane nový typ obuvi a druhá skupina (kontrolní) běží v obuvi, kterou používala dosud. Výzkumník měří čas, za jaký obě skupiny uběhnou určitou vzdálenost, a porovnává je.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Zkřížený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dvou různých druhů rozcviček na výkon plavců. Má jednu skupinu plavců. V prvním týdnu skupina provádí rozcvičku typu A před plaváním a v druhém týdnu provádí rozcvičku typu B. Po těchto dvou týdnech se skupina rozdělí a polovina plavců provádí rozcvičku typu B v prvním týdnu a rozcvičku typu A v druhém, zatímco druhá polovina to dělá v opačném pořadí. Výzkumník pak porovnává výkony plavců po obou typech rozcviček.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3644D77-9219-AB6B-D579-05616418ED1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32998145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4AC2C62-B4A2-4ECC-9733-EBE2C7CA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91FDF24-967F-4F01-A7FC-C3D5F26F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597975"/>
            <a:ext cx="11925980" cy="446547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cs-CZ" sz="2400" b="1" i="1" dirty="0">
                <a:solidFill>
                  <a:srgbClr val="00B050"/>
                </a:solidFill>
                <a:effectLst/>
                <a:latin typeface="+mj-lt"/>
              </a:rPr>
              <a:t>Klasický experiment</a:t>
            </a:r>
            <a:r>
              <a:rPr lang="cs-CZ" sz="2400" b="0" i="0" dirty="0">
                <a:solidFill>
                  <a:srgbClr val="00B050"/>
                </a:solidFill>
                <a:effectLst/>
                <a:latin typeface="+mj-lt"/>
              </a:rPr>
              <a:t> </a:t>
            </a:r>
            <a:r>
              <a:rPr lang="cs-CZ" sz="2400" b="0" i="0" dirty="0">
                <a:effectLst/>
                <a:latin typeface="+mj-lt"/>
              </a:rPr>
              <a:t>má následující design: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máme jednu kontrolní a jednu experimentální skupinu. Na začátku výzkumu provedeme 1. měření –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pretest</a:t>
            </a:r>
            <a:r>
              <a:rPr lang="cs-CZ" sz="2400" b="0" i="0" dirty="0">
                <a:effectLst/>
                <a:latin typeface="+mj-lt"/>
              </a:rPr>
              <a:t>. Na experimentální skupinu záměrně působíme, na kontrolní nikoliv. Po skončení působení provedeme druhé měření neboli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posttest</a:t>
            </a:r>
            <a:r>
              <a:rPr lang="cs-CZ" sz="2400" b="0" i="0" dirty="0">
                <a:effectLst/>
                <a:latin typeface="+mj-lt"/>
              </a:rPr>
              <a:t>. Po skončení působení můžeme provést diskusi zjištěných výsledků a debatovat, zda působení v experimentální skupině přineslo požadovanou změnu, či nikoliv.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V experimentu se objevuje </a:t>
            </a:r>
            <a:r>
              <a:rPr lang="cs-CZ" sz="2400" b="1" i="0" dirty="0">
                <a:effectLst/>
                <a:latin typeface="+mj-lt"/>
              </a:rPr>
              <a:t>nezávislá proměnná</a:t>
            </a:r>
            <a:r>
              <a:rPr lang="cs-CZ" sz="2400" b="0" i="0" dirty="0">
                <a:effectLst/>
                <a:latin typeface="+mj-lt"/>
              </a:rPr>
              <a:t>, což je proměnná, se kterou výzkumník manipuluje, a také </a:t>
            </a:r>
            <a:r>
              <a:rPr lang="cs-CZ" sz="2400" b="1" i="0" dirty="0">
                <a:effectLst/>
                <a:latin typeface="+mj-lt"/>
              </a:rPr>
              <a:t>závislá proměnná</a:t>
            </a:r>
            <a:r>
              <a:rPr lang="cs-CZ" sz="2400" b="0" i="0" dirty="0">
                <a:effectLst/>
                <a:latin typeface="+mj-lt"/>
              </a:rPr>
              <a:t>, která představuje výsledek působení nezávislé proměnné. Design výzkumu může být i složitější.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D0D9CF-598D-4515-9C83-3C81D5F28CC4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13043142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1076177-4727-4DD8-9174-6A1172AB0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Kvazi-Experiment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227073B-0B42-4564-8D71-20C18B38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výzkumník v experimentu nedokáže zabezpečit rozdělení probandů (souboru) do experimentální a kontrolní skupiny náhodným výběrem, hovoříme o </a:t>
            </a: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kvazi-experimentu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Retrospektivní výzkum</a:t>
            </a: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Výzkumník v něm nezasahuje do průběhu působení nezávislé proměnných na závisle proměnnou. Až po sledovaném období dodatečně zjišťuje, hodnotí jejich vliv.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výhody </a:t>
            </a:r>
            <a:r>
              <a:rPr lang="cs-CZ" sz="230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organizace, širokospektrální zaměření, krátkost trvání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nevýhody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nedostatečná kontrola podmínek a možných mimo experimentálních vlivů.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hlediska důkazů se považuje za méně objektivní jako např. experimentální výzkum. Někteří autoři ho naproti tomu považují za určitý druh experimentu.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4A891FB-01BD-4C57-84B5-9513BB848BB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579405393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1225</TotalTime>
  <Words>9911</Words>
  <Application>Microsoft Office PowerPoint</Application>
  <PresentationFormat>Širokoúhlá obrazovka</PresentationFormat>
  <Paragraphs>1036</Paragraphs>
  <Slides>105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105</vt:i4>
      </vt:variant>
    </vt:vector>
  </HeadingPairs>
  <TitlesOfParts>
    <vt:vector size="113" baseType="lpstr">
      <vt:lpstr>Arial</vt:lpstr>
      <vt:lpstr>Bookman Old Style</vt:lpstr>
      <vt:lpstr>Calibri</vt:lpstr>
      <vt:lpstr>Century Gothic</vt:lpstr>
      <vt:lpstr>Söhne</vt:lpstr>
      <vt:lpstr>Times New Roman</vt:lpstr>
      <vt:lpstr>Wingdings</vt:lpstr>
      <vt:lpstr>Kondenzační stopa</vt:lpstr>
      <vt:lpstr>Metodologie a statistika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Literární rešerše syntéza poznatků / teoretická část</vt:lpstr>
      <vt:lpstr>Validita, reliabilita  a objektivita v literární rešerši</vt:lpstr>
      <vt:lpstr>Validita, reliabilita  a objektivita v literární rešerši</vt:lpstr>
      <vt:lpstr>Literární rešerše</vt:lpstr>
      <vt:lpstr>Citační norma</vt:lpstr>
      <vt:lpstr>Citační norma APA 7. vydání</vt:lpstr>
      <vt:lpstr>Citační norma APA 7</vt:lpstr>
      <vt:lpstr>Citační norma APA 7</vt:lpstr>
      <vt:lpstr>Citační norma APA 7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Výběr respondentů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  <vt:lpstr>Kvalitativní výzkum</vt:lpstr>
      <vt:lpstr>Kvalitativní výzkum</vt:lpstr>
      <vt:lpstr>Kvalitativní výzkum</vt:lpstr>
      <vt:lpstr>Kvalitativní výzkum-metody</vt:lpstr>
      <vt:lpstr>Kvalitativní výzkum-metody</vt:lpstr>
      <vt:lpstr>Kvalitativní výzkum-zpracování dat</vt:lpstr>
      <vt:lpstr>Kvalitativní výzkum-zpracování dat</vt:lpstr>
      <vt:lpstr>Kvalitativní výzkum-zpracování dat</vt:lpstr>
      <vt:lpstr>Experiment</vt:lpstr>
      <vt:lpstr>Experiment</vt:lpstr>
      <vt:lpstr>Experiment</vt:lpstr>
      <vt:lpstr>Experiment</vt:lpstr>
      <vt:lpstr>Experiment</vt:lpstr>
      <vt:lpstr>Kvazi-Experiment</vt:lpstr>
      <vt:lpstr>Experiment</vt:lpstr>
      <vt:lpstr>Experiment</vt:lpstr>
      <vt:lpstr>Experiment</vt:lpstr>
      <vt:lpstr>Experiment</vt:lpstr>
      <vt:lpstr>Experiment</vt:lpstr>
      <vt:lpstr>Práce na  výzkumném  úkolu  (výzkumný  cyklus)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84</cp:revision>
  <dcterms:created xsi:type="dcterms:W3CDTF">2017-10-08T21:44:25Z</dcterms:created>
  <dcterms:modified xsi:type="dcterms:W3CDTF">2025-02-27T05:44:36Z</dcterms:modified>
</cp:coreProperties>
</file>