
<file path=[Content_Types].xml><?xml version="1.0" encoding="utf-8"?>
<Types xmlns="http://schemas.openxmlformats.org/package/2006/content-types">
  <Default Extension="png" ContentType="image/png"/>
  <Default Extension="bin" ContentType="application/vnd.openxmlformats-officedocument.oleObject"/>
  <Default Extension="webp"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2" r:id="rId3"/>
    <p:sldId id="299" r:id="rId4"/>
    <p:sldId id="258" r:id="rId5"/>
    <p:sldId id="295" r:id="rId6"/>
    <p:sldId id="304" r:id="rId7"/>
    <p:sldId id="300" r:id="rId8"/>
    <p:sldId id="301" r:id="rId9"/>
    <p:sldId id="303" r:id="rId10"/>
    <p:sldId id="305" r:id="rId11"/>
    <p:sldId id="259" r:id="rId12"/>
    <p:sldId id="279" r:id="rId13"/>
    <p:sldId id="263" r:id="rId14"/>
    <p:sldId id="264" r:id="rId15"/>
    <p:sldId id="267" r:id="rId16"/>
    <p:sldId id="269" r:id="rId17"/>
    <p:sldId id="296" r:id="rId18"/>
    <p:sldId id="306" r:id="rId19"/>
    <p:sldId id="270" r:id="rId20"/>
    <p:sldId id="271" r:id="rId21"/>
    <p:sldId id="268" r:id="rId22"/>
    <p:sldId id="294" r:id="rId23"/>
    <p:sldId id="266" r:id="rId24"/>
    <p:sldId id="261" r:id="rId25"/>
    <p:sldId id="262" r:id="rId26"/>
    <p:sldId id="272" r:id="rId27"/>
    <p:sldId id="274" r:id="rId28"/>
    <p:sldId id="275" r:id="rId29"/>
    <p:sldId id="276" r:id="rId30"/>
    <p:sldId id="277" r:id="rId31"/>
    <p:sldId id="280" r:id="rId32"/>
    <p:sldId id="281" r:id="rId33"/>
    <p:sldId id="282" r:id="rId34"/>
    <p:sldId id="283" r:id="rId35"/>
    <p:sldId id="284" r:id="rId36"/>
    <p:sldId id="297" r:id="rId37"/>
    <p:sldId id="285" r:id="rId38"/>
    <p:sldId id="286" r:id="rId39"/>
    <p:sldId id="287" r:id="rId40"/>
    <p:sldId id="288" r:id="rId41"/>
    <p:sldId id="289" r:id="rId42"/>
    <p:sldId id="290" r:id="rId43"/>
    <p:sldId id="292" r:id="rId44"/>
    <p:sldId id="293" r:id="rId45"/>
    <p:sldId id="298" r:id="rId46"/>
    <p:sldId id="30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EE7CF4A-201C-4742-A1A2-193E92D82754}">
          <p14:sldIdLst>
            <p14:sldId id="256"/>
            <p14:sldId id="302"/>
            <p14:sldId id="299"/>
            <p14:sldId id="258"/>
            <p14:sldId id="295"/>
            <p14:sldId id="304"/>
            <p14:sldId id="300"/>
            <p14:sldId id="301"/>
            <p14:sldId id="303"/>
            <p14:sldId id="305"/>
            <p14:sldId id="259"/>
            <p14:sldId id="279"/>
            <p14:sldId id="263"/>
            <p14:sldId id="264"/>
            <p14:sldId id="267"/>
            <p14:sldId id="269"/>
            <p14:sldId id="296"/>
            <p14:sldId id="306"/>
            <p14:sldId id="270"/>
            <p14:sldId id="271"/>
            <p14:sldId id="268"/>
            <p14:sldId id="294"/>
            <p14:sldId id="266"/>
            <p14:sldId id="261"/>
            <p14:sldId id="262"/>
            <p14:sldId id="272"/>
            <p14:sldId id="274"/>
          </p14:sldIdLst>
        </p14:section>
        <p14:section name="Oddíl bez názvu" id="{ED3A4E4B-AC18-4E71-98C2-5B493520AF36}">
          <p14:sldIdLst>
            <p14:sldId id="275"/>
            <p14:sldId id="276"/>
            <p14:sldId id="277"/>
            <p14:sldId id="280"/>
            <p14:sldId id="281"/>
            <p14:sldId id="282"/>
            <p14:sldId id="283"/>
            <p14:sldId id="284"/>
            <p14:sldId id="297"/>
            <p14:sldId id="285"/>
            <p14:sldId id="286"/>
            <p14:sldId id="287"/>
            <p14:sldId id="288"/>
            <p14:sldId id="289"/>
            <p14:sldId id="290"/>
            <p14:sldId id="292"/>
            <p14:sldId id="293"/>
            <p14:sldId id="298"/>
            <p14:sldId id="3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86F077B-A50F-4D64-8574-E2D6A98A5553}" type="datetimeFigureOut">
              <a:rPr lang="en-US" dirty="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65B747F8-9654-4282-85D2-65F41AAE7A75}" type="datetimeFigureOut">
              <a:rPr lang="en-US" dirty="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eb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web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79" y="570111"/>
            <a:ext cx="10869433" cy="771674"/>
          </a:xfrm>
        </p:spPr>
        <p:txBody>
          <a:bodyPr>
            <a:normAutofit fontScale="90000"/>
          </a:bodyPr>
          <a:lstStyle/>
          <a:p>
            <a:r>
              <a:rPr lang="en-GB" sz="7000" b="1" dirty="0" smtClean="0"/>
              <a:t>SPSS Scripting and Automation</a:t>
            </a:r>
            <a:endParaRPr lang="en-GB" sz="7000" b="1" dirty="0"/>
          </a:p>
        </p:txBody>
      </p:sp>
      <p:sp>
        <p:nvSpPr>
          <p:cNvPr id="3" name="Podnadpis 2"/>
          <p:cNvSpPr>
            <a:spLocks noGrp="1"/>
          </p:cNvSpPr>
          <p:nvPr>
            <p:ph type="subTitle" idx="1"/>
          </p:nvPr>
        </p:nvSpPr>
        <p:spPr>
          <a:xfrm>
            <a:off x="1222516" y="1987823"/>
            <a:ext cx="5903843" cy="3071191"/>
          </a:xfrm>
        </p:spPr>
        <p:txBody>
          <a:bodyPr>
            <a:noAutofit/>
          </a:bodyPr>
          <a:lstStyle/>
          <a:p>
            <a:r>
              <a:rPr lang="cs-CZ" sz="3000" b="1" dirty="0" smtClean="0"/>
              <a:t>Martin Sebera </a:t>
            </a:r>
          </a:p>
          <a:p>
            <a:r>
              <a:rPr lang="cs-CZ" sz="3000" dirty="0" err="1" smtClean="0"/>
              <a:t>Faculty</a:t>
            </a:r>
            <a:r>
              <a:rPr lang="cs-CZ" sz="3000" dirty="0" smtClean="0"/>
              <a:t> </a:t>
            </a:r>
            <a:r>
              <a:rPr lang="cs-CZ" sz="3000" dirty="0" err="1" smtClean="0"/>
              <a:t>of</a:t>
            </a:r>
            <a:r>
              <a:rPr lang="cs-CZ" sz="3000" dirty="0" smtClean="0"/>
              <a:t> </a:t>
            </a:r>
            <a:r>
              <a:rPr lang="cs-CZ" sz="3000" dirty="0" err="1" smtClean="0"/>
              <a:t>Sports</a:t>
            </a:r>
            <a:r>
              <a:rPr lang="cs-CZ" sz="3000" dirty="0" smtClean="0"/>
              <a:t> </a:t>
            </a:r>
            <a:r>
              <a:rPr lang="cs-CZ" sz="3000" dirty="0" err="1" smtClean="0"/>
              <a:t>studies</a:t>
            </a:r>
            <a:r>
              <a:rPr lang="cs-CZ" sz="3000" dirty="0" smtClean="0"/>
              <a:t>, Masaryk university, Brno</a:t>
            </a:r>
          </a:p>
          <a:p>
            <a:r>
              <a:rPr lang="cs-CZ" sz="3000" dirty="0" smtClean="0"/>
              <a:t>sebera@fsps.muni.cz</a:t>
            </a:r>
          </a:p>
          <a:p>
            <a:endParaRPr lang="cs-CZ" sz="3000" b="1" dirty="0" smtClean="0"/>
          </a:p>
          <a:p>
            <a:r>
              <a:rPr lang="cs-CZ" sz="2000" b="1" dirty="0" err="1" smtClean="0"/>
              <a:t>January</a:t>
            </a:r>
            <a:r>
              <a:rPr lang="cs-CZ" sz="2000" b="1" dirty="0" smtClean="0"/>
              <a:t> 2024</a:t>
            </a:r>
            <a:endParaRPr lang="en-GB" sz="2000" b="1"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52" y="1384852"/>
            <a:ext cx="5473147" cy="5473147"/>
          </a:xfrm>
          <a:prstGeom prst="rect">
            <a:avLst/>
          </a:prstGeom>
        </p:spPr>
      </p:pic>
    </p:spTree>
    <p:extLst>
      <p:ext uri="{BB962C8B-B14F-4D97-AF65-F5344CB8AC3E}">
        <p14:creationId xmlns:p14="http://schemas.microsoft.com/office/powerpoint/2010/main" val="263753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76665"/>
            <a:ext cx="10058400" cy="1045240"/>
          </a:xfrm>
        </p:spPr>
        <p:txBody>
          <a:bodyPr/>
          <a:lstStyle/>
          <a:p>
            <a:r>
              <a:rPr lang="cs-CZ" b="1" dirty="0" err="1" smtClean="0"/>
              <a:t>Scripting</a:t>
            </a:r>
            <a:r>
              <a:rPr lang="cs-CZ" b="1" dirty="0" smtClean="0"/>
              <a:t> and </a:t>
            </a:r>
            <a:r>
              <a:rPr lang="cs-CZ" b="1" dirty="0" err="1" smtClean="0"/>
              <a:t>motivation</a:t>
            </a:r>
            <a:r>
              <a:rPr lang="cs-CZ" b="1" dirty="0" smtClean="0"/>
              <a:t> - BITCOIN</a:t>
            </a:r>
            <a:endParaRPr lang="en-GB" b="1" dirty="0"/>
          </a:p>
        </p:txBody>
      </p:sp>
      <p:sp>
        <p:nvSpPr>
          <p:cNvPr id="5" name="Zástupný symbol pro obsah 2"/>
          <p:cNvSpPr>
            <a:spLocks noGrp="1"/>
          </p:cNvSpPr>
          <p:nvPr>
            <p:ph idx="1"/>
          </p:nvPr>
        </p:nvSpPr>
        <p:spPr>
          <a:xfrm>
            <a:off x="268357" y="1845733"/>
            <a:ext cx="6649277" cy="4147563"/>
          </a:xfrm>
        </p:spPr>
        <p:txBody>
          <a:bodyPr>
            <a:normAutofit fontScale="92500"/>
          </a:bodyPr>
          <a:lstStyle/>
          <a:p>
            <a:pPr marL="514350" indent="-514350">
              <a:buFont typeface="+mj-lt"/>
              <a:buAutoNum type="alphaLcParenR"/>
            </a:pPr>
            <a:r>
              <a:rPr lang="en-GB" sz="3000" dirty="0"/>
              <a:t>Forecasting the price of Bitcoin, like any other cryptocurrency or financial asset, is very </a:t>
            </a:r>
            <a:r>
              <a:rPr lang="en-GB" sz="3000" dirty="0">
                <a:solidFill>
                  <a:srgbClr val="FF0000"/>
                </a:solidFill>
              </a:rPr>
              <a:t>complex and involves a number of challenges and uncertainties, external influences and unpredictable moments</a:t>
            </a:r>
            <a:r>
              <a:rPr lang="en-GB" sz="3000" dirty="0" smtClean="0"/>
              <a:t>.</a:t>
            </a:r>
            <a:endParaRPr lang="cs-CZ" sz="3000" dirty="0" smtClean="0"/>
          </a:p>
          <a:p>
            <a:pPr marL="514350" indent="-514350">
              <a:buFont typeface="+mj-lt"/>
              <a:buAutoNum type="alphaLcParenR"/>
            </a:pPr>
            <a:r>
              <a:rPr lang="cs-CZ" sz="3000" dirty="0" smtClean="0"/>
              <a:t>I</a:t>
            </a:r>
            <a:r>
              <a:rPr lang="en-GB" sz="3000" dirty="0" smtClean="0"/>
              <a:t>n </a:t>
            </a:r>
            <a:r>
              <a:rPr lang="en-GB" sz="3000" dirty="0"/>
              <a:t>retrospect, I could model the development of the course, but the prediction is actually poorly </a:t>
            </a:r>
            <a:r>
              <a:rPr lang="en-GB" sz="3000" dirty="0" err="1"/>
              <a:t>modeled</a:t>
            </a:r>
            <a:r>
              <a:rPr lang="en-GB" sz="3000" dirty="0"/>
              <a:t>. Well, because I don't have the other input information. </a:t>
            </a:r>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469" y="1221040"/>
            <a:ext cx="5396948" cy="5396948"/>
          </a:xfrm>
          <a:prstGeom prst="rect">
            <a:avLst/>
          </a:prstGeom>
        </p:spPr>
      </p:pic>
    </p:spTree>
    <p:extLst>
      <p:ext uri="{BB962C8B-B14F-4D97-AF65-F5344CB8AC3E}">
        <p14:creationId xmlns:p14="http://schemas.microsoft.com/office/powerpoint/2010/main" val="7767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Is SPSS a programming language</a:t>
            </a:r>
            <a:r>
              <a:rPr lang="en-GB" b="1" dirty="0" smtClean="0"/>
              <a:t>?</a:t>
            </a:r>
            <a:endParaRPr lang="en-GB" b="1" dirty="0"/>
          </a:p>
        </p:txBody>
      </p:sp>
      <p:sp>
        <p:nvSpPr>
          <p:cNvPr id="3" name="Zástupný symbol pro obsah 2"/>
          <p:cNvSpPr>
            <a:spLocks noGrp="1"/>
          </p:cNvSpPr>
          <p:nvPr>
            <p:ph idx="1"/>
          </p:nvPr>
        </p:nvSpPr>
        <p:spPr>
          <a:xfrm>
            <a:off x="1097280" y="1845734"/>
            <a:ext cx="7129141" cy="4023360"/>
          </a:xfrm>
        </p:spPr>
        <p:txBody>
          <a:bodyPr>
            <a:normAutofit/>
          </a:bodyPr>
          <a:lstStyle/>
          <a:p>
            <a:pPr marL="457200" indent="-457200">
              <a:buFont typeface="+mj-lt"/>
              <a:buAutoNum type="arabicPeriod"/>
            </a:pPr>
            <a:r>
              <a:rPr lang="en-GB" sz="3000" dirty="0" smtClean="0">
                <a:solidFill>
                  <a:schemeClr val="tx1"/>
                </a:solidFill>
              </a:rPr>
              <a:t>SPSS </a:t>
            </a:r>
            <a:r>
              <a:rPr lang="en-GB" sz="3000" dirty="0">
                <a:solidFill>
                  <a:schemeClr val="tx1"/>
                </a:solidFill>
              </a:rPr>
              <a:t>Syntax is a command language that is unique to SPSS Statistics.</a:t>
            </a:r>
          </a:p>
          <a:p>
            <a:pPr marL="457200" indent="-457200">
              <a:buFont typeface="+mj-lt"/>
              <a:buAutoNum type="arabicPeriod"/>
            </a:pPr>
            <a:r>
              <a:rPr lang="en-GB" sz="3000" dirty="0" smtClean="0">
                <a:solidFill>
                  <a:schemeClr val="tx1"/>
                </a:solidFill>
              </a:rPr>
              <a:t>Effectively</a:t>
            </a:r>
            <a:r>
              <a:rPr lang="en-GB" sz="3000" dirty="0">
                <a:solidFill>
                  <a:schemeClr val="tx1"/>
                </a:solidFill>
              </a:rPr>
              <a:t>, it’s the SPSS operating system.</a:t>
            </a:r>
          </a:p>
          <a:p>
            <a:pPr marL="457200" indent="-457200">
              <a:buFont typeface="+mj-lt"/>
              <a:buAutoNum type="arabicPeriod"/>
            </a:pPr>
            <a:r>
              <a:rPr lang="en-GB" sz="3000" dirty="0" smtClean="0">
                <a:solidFill>
                  <a:schemeClr val="tx1"/>
                </a:solidFill>
              </a:rPr>
              <a:t>The </a:t>
            </a:r>
            <a:r>
              <a:rPr lang="en-GB" sz="3000" dirty="0">
                <a:solidFill>
                  <a:schemeClr val="tx1"/>
                </a:solidFill>
              </a:rPr>
              <a:t>language was developed in the 1960’s and so pre-dates Windows/Mac </a:t>
            </a:r>
            <a:r>
              <a:rPr lang="en-GB" sz="3000" dirty="0" smtClean="0">
                <a:solidFill>
                  <a:schemeClr val="tx1"/>
                </a:solidFill>
              </a:rPr>
              <a:t>versions</a:t>
            </a:r>
            <a:r>
              <a:rPr lang="cs-CZ" sz="3000" dirty="0" smtClean="0">
                <a:solidFill>
                  <a:schemeClr val="tx1"/>
                </a:solidFill>
              </a:rPr>
              <a:t> </a:t>
            </a:r>
            <a:r>
              <a:rPr lang="en-GB" sz="3000" dirty="0" smtClean="0">
                <a:solidFill>
                  <a:schemeClr val="tx1"/>
                </a:solidFill>
              </a:rPr>
              <a:t>of </a:t>
            </a:r>
            <a:r>
              <a:rPr lang="en-GB" sz="3000" dirty="0">
                <a:solidFill>
                  <a:schemeClr val="tx1"/>
                </a:solidFill>
              </a:rPr>
              <a:t>SPSS by some margin</a:t>
            </a:r>
          </a:p>
        </p:txBody>
      </p:sp>
      <p:pic>
        <p:nvPicPr>
          <p:cNvPr id="1028" name="Picture 4" descr="https://static.wixstatic.com/media/65ad94_2630b743e9bd44a6ae33855f7aa00744~mv2.jpg/v1/fill/w_484,h_493,al_c,lg_1,q_80,enc_auto/65ad94_2630b743e9bd44a6ae33855f7aa00744~m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933" y="1987826"/>
            <a:ext cx="3652220" cy="372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9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Why use syntax?</a:t>
            </a:r>
            <a:endParaRPr lang="en-GB" dirty="0"/>
          </a:p>
        </p:txBody>
      </p:sp>
      <p:sp>
        <p:nvSpPr>
          <p:cNvPr id="3" name="Zástupný symbol pro obsah 2"/>
          <p:cNvSpPr>
            <a:spLocks noGrp="1"/>
          </p:cNvSpPr>
          <p:nvPr>
            <p:ph idx="1"/>
          </p:nvPr>
        </p:nvSpPr>
        <p:spPr>
          <a:xfrm>
            <a:off x="536713" y="1845734"/>
            <a:ext cx="11410121" cy="4023360"/>
          </a:xfrm>
        </p:spPr>
        <p:txBody>
          <a:bodyPr>
            <a:noAutofit/>
          </a:bodyPr>
          <a:lstStyle/>
          <a:p>
            <a:pPr marL="514350" indent="-514350">
              <a:buFont typeface="+mj-lt"/>
              <a:buAutoNum type="arabicPeriod"/>
            </a:pPr>
            <a:r>
              <a:rPr lang="en-GB" sz="3000" dirty="0" smtClean="0"/>
              <a:t>Automate </a:t>
            </a:r>
            <a:r>
              <a:rPr lang="en-GB" sz="3000" dirty="0"/>
              <a:t>your entire analytical process</a:t>
            </a:r>
          </a:p>
          <a:p>
            <a:pPr marL="514350" indent="-514350">
              <a:buFont typeface="+mj-lt"/>
              <a:buAutoNum type="arabicPeriod"/>
            </a:pPr>
            <a:r>
              <a:rPr lang="en-GB" sz="3000" dirty="0" smtClean="0"/>
              <a:t>Complete </a:t>
            </a:r>
            <a:r>
              <a:rPr lang="en-GB" sz="3000" dirty="0"/>
              <a:t>repetitive tasks more quickly</a:t>
            </a:r>
          </a:p>
          <a:p>
            <a:pPr marL="514350" indent="-514350">
              <a:buFont typeface="+mj-lt"/>
              <a:buAutoNum type="arabicPeriod"/>
            </a:pPr>
            <a:r>
              <a:rPr lang="en-GB" sz="3000" dirty="0" smtClean="0"/>
              <a:t>Change/fix </a:t>
            </a:r>
            <a:r>
              <a:rPr lang="en-GB" sz="3000" dirty="0"/>
              <a:t>something to update all your work</a:t>
            </a:r>
          </a:p>
          <a:p>
            <a:pPr marL="514350" indent="-514350">
              <a:buFont typeface="+mj-lt"/>
              <a:buAutoNum type="arabicPeriod"/>
            </a:pPr>
            <a:r>
              <a:rPr lang="en-GB" sz="3000" dirty="0" smtClean="0"/>
              <a:t>Share </a:t>
            </a:r>
            <a:r>
              <a:rPr lang="en-GB" sz="3000" dirty="0"/>
              <a:t>your data preparation and analysis with others</a:t>
            </a:r>
          </a:p>
          <a:p>
            <a:pPr marL="514350" indent="-514350">
              <a:buFont typeface="+mj-lt"/>
              <a:buAutoNum type="arabicPeriod"/>
            </a:pPr>
            <a:r>
              <a:rPr lang="en-GB" sz="3000" dirty="0" smtClean="0"/>
              <a:t>A </a:t>
            </a:r>
            <a:r>
              <a:rPr lang="en-GB" sz="3000" dirty="0"/>
              <a:t>huge range of tasks in IBM SPSS Statistics can be </a:t>
            </a:r>
            <a:r>
              <a:rPr lang="en-GB" sz="3000" dirty="0" smtClean="0"/>
              <a:t>completed</a:t>
            </a:r>
            <a:r>
              <a:rPr lang="cs-CZ" sz="3000" dirty="0" smtClean="0"/>
              <a:t> </a:t>
            </a:r>
            <a:r>
              <a:rPr lang="en-GB" sz="3000" dirty="0" smtClean="0"/>
              <a:t>using </a:t>
            </a:r>
            <a:r>
              <a:rPr lang="en-GB" sz="3000" dirty="0"/>
              <a:t>SPSS Syntax</a:t>
            </a:r>
          </a:p>
          <a:p>
            <a:pPr marL="514350" indent="-514350">
              <a:buFont typeface="+mj-lt"/>
              <a:buAutoNum type="arabicPeriod"/>
            </a:pPr>
            <a:r>
              <a:rPr lang="en-GB" sz="3000" dirty="0" smtClean="0"/>
              <a:t>SPSS </a:t>
            </a:r>
            <a:r>
              <a:rPr lang="en-GB" sz="3000" dirty="0"/>
              <a:t>Syntax is a command language that is much easier </a:t>
            </a:r>
            <a:r>
              <a:rPr lang="en-GB" sz="3000" dirty="0" smtClean="0"/>
              <a:t>to</a:t>
            </a:r>
            <a:r>
              <a:rPr lang="cs-CZ" sz="3000" dirty="0" smtClean="0"/>
              <a:t> </a:t>
            </a:r>
            <a:r>
              <a:rPr lang="en-GB" sz="3000" dirty="0" smtClean="0"/>
              <a:t>understand </a:t>
            </a:r>
            <a:r>
              <a:rPr lang="en-GB" sz="3000" dirty="0"/>
              <a:t>than many analytical programming </a:t>
            </a:r>
            <a:r>
              <a:rPr lang="en-GB" sz="3000" dirty="0" smtClean="0"/>
              <a:t>languages</a:t>
            </a:r>
            <a:r>
              <a:rPr lang="cs-CZ" sz="3000" dirty="0" smtClean="0"/>
              <a:t> </a:t>
            </a:r>
            <a:r>
              <a:rPr lang="en-GB" sz="3000" dirty="0" smtClean="0"/>
              <a:t>such </a:t>
            </a:r>
            <a:r>
              <a:rPr lang="en-GB" sz="3000" dirty="0"/>
              <a:t>as Python or R</a:t>
            </a:r>
          </a:p>
        </p:txBody>
      </p:sp>
    </p:spTree>
    <p:extLst>
      <p:ext uri="{BB962C8B-B14F-4D97-AF65-F5344CB8AC3E}">
        <p14:creationId xmlns:p14="http://schemas.microsoft.com/office/powerpoint/2010/main" val="208771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What is Syntax?</a:t>
            </a:r>
          </a:p>
        </p:txBody>
      </p:sp>
      <p:sp>
        <p:nvSpPr>
          <p:cNvPr id="3" name="Zástupný symbol pro obsah 2"/>
          <p:cNvSpPr>
            <a:spLocks noGrp="1"/>
          </p:cNvSpPr>
          <p:nvPr>
            <p:ph idx="1"/>
          </p:nvPr>
        </p:nvSpPr>
        <p:spPr>
          <a:xfrm>
            <a:off x="675861" y="1845734"/>
            <a:ext cx="11191461" cy="4023360"/>
          </a:xfrm>
        </p:spPr>
        <p:txBody>
          <a:bodyPr>
            <a:noAutofit/>
          </a:bodyPr>
          <a:lstStyle/>
          <a:p>
            <a:pPr marL="457200" indent="-457200">
              <a:buFont typeface="+mj-lt"/>
              <a:buAutoNum type="arabicPeriod"/>
            </a:pPr>
            <a:r>
              <a:rPr lang="en-GB" sz="3000" dirty="0"/>
              <a:t>SPSS syntax is a programming language that is unique to SPSS. It allows you to write commands that run SPSS procedures, rather than using the graphical user interface.</a:t>
            </a:r>
          </a:p>
          <a:p>
            <a:pPr marL="457200" indent="-457200">
              <a:buFont typeface="+mj-lt"/>
              <a:buAutoNum type="arabicPeriod"/>
            </a:pPr>
            <a:r>
              <a:rPr lang="en-GB" sz="3000" dirty="0"/>
              <a:t>Syntax allows users to perform tasks that would be too tedious or difficult to do using the drop-down menus. This is the case when you are re-running the same analysis many </a:t>
            </a:r>
            <a:r>
              <a:rPr lang="en-GB" sz="3000" dirty="0" smtClean="0"/>
              <a:t>times. </a:t>
            </a:r>
            <a:endParaRPr lang="cs-CZ" sz="3000" dirty="0" smtClean="0"/>
          </a:p>
          <a:p>
            <a:pPr marL="457200" indent="-457200">
              <a:buFont typeface="+mj-lt"/>
              <a:buAutoNum type="arabicPeriod"/>
            </a:pPr>
            <a:r>
              <a:rPr lang="en-GB" sz="3000" dirty="0" smtClean="0"/>
              <a:t>Note </a:t>
            </a:r>
            <a:r>
              <a:rPr lang="en-GB" sz="3000" dirty="0"/>
              <a:t>that the two methods of interacting with </a:t>
            </a:r>
            <a:r>
              <a:rPr lang="en-GB" sz="3000" dirty="0" smtClean="0"/>
              <a:t>SPSS</a:t>
            </a:r>
            <a:r>
              <a:rPr lang="cs-CZ" sz="3000" dirty="0" smtClean="0"/>
              <a:t> </a:t>
            </a:r>
            <a:r>
              <a:rPr lang="en-GB" sz="3000" dirty="0" smtClean="0"/>
              <a:t>—</a:t>
            </a:r>
            <a:r>
              <a:rPr lang="cs-CZ" sz="3000" dirty="0" smtClean="0"/>
              <a:t> </a:t>
            </a:r>
            <a:r>
              <a:rPr lang="en-GB" sz="3000" b="1" dirty="0" smtClean="0">
                <a:solidFill>
                  <a:srgbClr val="00B050"/>
                </a:solidFill>
              </a:rPr>
              <a:t>drop-down </a:t>
            </a:r>
            <a:r>
              <a:rPr lang="en-GB" sz="3000" b="1" dirty="0">
                <a:solidFill>
                  <a:srgbClr val="00B050"/>
                </a:solidFill>
              </a:rPr>
              <a:t>menus</a:t>
            </a:r>
            <a:r>
              <a:rPr lang="en-GB" sz="3000" dirty="0"/>
              <a:t> and </a:t>
            </a:r>
            <a:r>
              <a:rPr lang="en-GB" sz="3000" b="1" dirty="0" smtClean="0">
                <a:solidFill>
                  <a:srgbClr val="7030A0"/>
                </a:solidFill>
              </a:rPr>
              <a:t>syntax</a:t>
            </a:r>
            <a:r>
              <a:rPr lang="cs-CZ" sz="3000" dirty="0" smtClean="0"/>
              <a:t> </a:t>
            </a:r>
            <a:r>
              <a:rPr lang="en-GB" sz="3000" dirty="0" smtClean="0"/>
              <a:t>—</a:t>
            </a:r>
            <a:r>
              <a:rPr lang="cs-CZ" sz="3000" dirty="0" smtClean="0"/>
              <a:t> </a:t>
            </a:r>
            <a:r>
              <a:rPr lang="en-GB" sz="3000" b="1" dirty="0" smtClean="0">
                <a:solidFill>
                  <a:srgbClr val="FF0000"/>
                </a:solidFill>
              </a:rPr>
              <a:t>are </a:t>
            </a:r>
            <a:r>
              <a:rPr lang="en-GB" sz="3000" b="1" dirty="0">
                <a:solidFill>
                  <a:srgbClr val="FF0000"/>
                </a:solidFill>
              </a:rPr>
              <a:t>not mutually exclusive</a:t>
            </a:r>
            <a:r>
              <a:rPr lang="en-GB" sz="3000" dirty="0"/>
              <a:t>. You can use both methods if you </a:t>
            </a:r>
            <a:r>
              <a:rPr lang="en-GB" sz="3000" dirty="0" smtClean="0"/>
              <a:t>wish, </a:t>
            </a:r>
            <a:r>
              <a:rPr lang="en-GB" sz="3000" dirty="0"/>
              <a:t>or switch from one method to the other depending on the actions you want to </a:t>
            </a:r>
            <a:r>
              <a:rPr lang="en-GB" sz="3000" dirty="0" smtClean="0"/>
              <a:t>perform.</a:t>
            </a:r>
            <a:endParaRPr lang="en-GB" sz="3000" dirty="0"/>
          </a:p>
        </p:txBody>
      </p:sp>
    </p:spTree>
    <p:extLst>
      <p:ext uri="{BB962C8B-B14F-4D97-AF65-F5344CB8AC3E}">
        <p14:creationId xmlns:p14="http://schemas.microsoft.com/office/powerpoint/2010/main" val="2066580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Basic Syntax Rules</a:t>
            </a:r>
          </a:p>
        </p:txBody>
      </p:sp>
      <p:sp>
        <p:nvSpPr>
          <p:cNvPr id="3" name="Zástupný symbol pro obsah 2"/>
          <p:cNvSpPr>
            <a:spLocks noGrp="1"/>
          </p:cNvSpPr>
          <p:nvPr>
            <p:ph idx="1"/>
          </p:nvPr>
        </p:nvSpPr>
        <p:spPr>
          <a:xfrm>
            <a:off x="655983" y="1845734"/>
            <a:ext cx="10843591" cy="4023360"/>
          </a:xfrm>
        </p:spPr>
        <p:txBody>
          <a:bodyPr>
            <a:noAutofit/>
          </a:bodyPr>
          <a:lstStyle/>
          <a:p>
            <a:r>
              <a:rPr lang="en-GB" sz="3000" b="1" cap="all" dirty="0"/>
              <a:t>FORMATTING</a:t>
            </a:r>
          </a:p>
          <a:p>
            <a:r>
              <a:rPr lang="en-GB" sz="3000" dirty="0"/>
              <a:t>Statements in SPSS end with a </a:t>
            </a:r>
            <a:r>
              <a:rPr lang="en-GB" sz="3000" dirty="0" smtClean="0"/>
              <a:t>period.</a:t>
            </a:r>
            <a:endParaRPr lang="cs-CZ" sz="3000" dirty="0" smtClean="0"/>
          </a:p>
          <a:p>
            <a:r>
              <a:rPr lang="en-GB" sz="3000" dirty="0" smtClean="0"/>
              <a:t>SPSS </a:t>
            </a:r>
            <a:r>
              <a:rPr lang="en-GB" sz="3000" dirty="0"/>
              <a:t>syntax is not case-sensitive. You can use all lower case, all upper case, or a mixture of both when writing syntax</a:t>
            </a:r>
            <a:r>
              <a:rPr lang="en-GB" sz="3000" dirty="0" smtClean="0"/>
              <a:t>.</a:t>
            </a:r>
            <a:endParaRPr lang="cs-CZ" sz="3000" dirty="0" smtClean="0"/>
          </a:p>
          <a:p>
            <a:r>
              <a:rPr lang="en-GB" sz="3000" b="1" dirty="0" smtClean="0"/>
              <a:t>COMMENTS</a:t>
            </a:r>
            <a:endParaRPr lang="en-GB" sz="3000" b="1" dirty="0"/>
          </a:p>
          <a:p>
            <a:r>
              <a:rPr lang="en-GB" sz="3000" dirty="0"/>
              <a:t>A comment is a line of text in a program that is not read by the computer as a command</a:t>
            </a:r>
            <a:r>
              <a:rPr lang="en-GB" sz="3000" dirty="0" smtClean="0"/>
              <a:t>. In </a:t>
            </a:r>
            <a:r>
              <a:rPr lang="en-GB" sz="3000" dirty="0"/>
              <a:t>SPSS syntax, placing an asterisk (*) or a forward-slash followed by an asterisk (/*) at the start of a </a:t>
            </a:r>
            <a:r>
              <a:rPr lang="en-GB" sz="3000" dirty="0" smtClean="0"/>
              <a:t>line</a:t>
            </a:r>
            <a:endParaRPr lang="en-GB" sz="3000" dirty="0"/>
          </a:p>
        </p:txBody>
      </p:sp>
    </p:spTree>
    <p:extLst>
      <p:ext uri="{BB962C8B-B14F-4D97-AF65-F5344CB8AC3E}">
        <p14:creationId xmlns:p14="http://schemas.microsoft.com/office/powerpoint/2010/main" val="419510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SPSS Syntax </a:t>
            </a:r>
            <a:r>
              <a:rPr lang="en-GB" b="1" dirty="0" err="1"/>
              <a:t>Color</a:t>
            </a:r>
            <a:r>
              <a:rPr lang="en-GB" b="1" dirty="0"/>
              <a:t> Coding</a:t>
            </a:r>
            <a:endParaRPr lang="en-GB" dirty="0"/>
          </a:p>
        </p:txBody>
      </p:sp>
      <p:sp>
        <p:nvSpPr>
          <p:cNvPr id="3" name="Zástupný symbol pro obsah 2"/>
          <p:cNvSpPr>
            <a:spLocks noGrp="1"/>
          </p:cNvSpPr>
          <p:nvPr>
            <p:ph idx="1"/>
          </p:nvPr>
        </p:nvSpPr>
        <p:spPr>
          <a:xfrm>
            <a:off x="516835" y="1845734"/>
            <a:ext cx="10913165" cy="4023360"/>
          </a:xfrm>
        </p:spPr>
        <p:txBody>
          <a:bodyPr>
            <a:noAutofit/>
          </a:bodyPr>
          <a:lstStyle/>
          <a:p>
            <a:r>
              <a:rPr lang="en-GB" sz="3000" dirty="0" smtClean="0"/>
              <a:t>By </a:t>
            </a:r>
            <a:r>
              <a:rPr lang="en-GB" sz="3000" dirty="0"/>
              <a:t>default, SPSS uses </a:t>
            </a:r>
            <a:r>
              <a:rPr lang="en-GB" sz="3000" dirty="0" err="1"/>
              <a:t>color</a:t>
            </a:r>
            <a:r>
              <a:rPr lang="en-GB" sz="3000" dirty="0"/>
              <a:t> and bolding to indicate the roles of the words in the syntax.</a:t>
            </a:r>
          </a:p>
          <a:p>
            <a:r>
              <a:rPr lang="en-GB" sz="3000" dirty="0" smtClean="0">
                <a:solidFill>
                  <a:srgbClr val="7030A0"/>
                </a:solidFill>
              </a:rPr>
              <a:t>Dark </a:t>
            </a:r>
            <a:r>
              <a:rPr lang="en-GB" sz="3000" dirty="0">
                <a:solidFill>
                  <a:srgbClr val="7030A0"/>
                </a:solidFill>
              </a:rPr>
              <a:t>blue/purple</a:t>
            </a:r>
            <a:r>
              <a:rPr lang="en-GB" sz="3000" dirty="0"/>
              <a:t>	Procedure names; execution statements</a:t>
            </a:r>
          </a:p>
          <a:p>
            <a:r>
              <a:rPr lang="en-GB" sz="3000" dirty="0">
                <a:solidFill>
                  <a:srgbClr val="00B050"/>
                </a:solidFill>
              </a:rPr>
              <a:t>Green</a:t>
            </a:r>
            <a:r>
              <a:rPr lang="en-GB" sz="3000" dirty="0"/>
              <a:t>	</a:t>
            </a:r>
            <a:r>
              <a:rPr lang="cs-CZ" sz="3000" dirty="0" smtClean="0"/>
              <a:t>	</a:t>
            </a:r>
            <a:r>
              <a:rPr lang="en-GB" sz="3000" dirty="0" smtClean="0"/>
              <a:t>Statements </a:t>
            </a:r>
            <a:r>
              <a:rPr lang="en-GB" sz="3000" dirty="0"/>
              <a:t>associated with the given procedure</a:t>
            </a:r>
          </a:p>
          <a:p>
            <a:r>
              <a:rPr lang="en-GB" sz="3000" dirty="0">
                <a:solidFill>
                  <a:srgbClr val="FF0000"/>
                </a:solidFill>
              </a:rPr>
              <a:t>Dark red/orange</a:t>
            </a:r>
            <a:r>
              <a:rPr lang="en-GB" sz="3000" dirty="0"/>
              <a:t>	</a:t>
            </a:r>
            <a:r>
              <a:rPr lang="en-GB" sz="3000" dirty="0" smtClean="0"/>
              <a:t>Option </a:t>
            </a:r>
            <a:r>
              <a:rPr lang="en-GB" sz="3000" dirty="0"/>
              <a:t>keywords</a:t>
            </a:r>
          </a:p>
          <a:p>
            <a:r>
              <a:rPr lang="en-GB" sz="3000" dirty="0" err="1">
                <a:solidFill>
                  <a:schemeClr val="bg1">
                    <a:lumMod val="65000"/>
                  </a:schemeClr>
                </a:solidFill>
              </a:rPr>
              <a:t>Gray</a:t>
            </a:r>
            <a:r>
              <a:rPr lang="en-GB" sz="3000" dirty="0"/>
              <a:t>	</a:t>
            </a:r>
            <a:r>
              <a:rPr lang="cs-CZ" sz="3000" dirty="0" smtClean="0"/>
              <a:t>		</a:t>
            </a:r>
            <a:r>
              <a:rPr lang="en-GB" sz="3000" dirty="0" smtClean="0"/>
              <a:t>Comments</a:t>
            </a:r>
            <a:endParaRPr lang="en-GB" sz="3000" dirty="0"/>
          </a:p>
          <a:p>
            <a:r>
              <a:rPr lang="en-GB" sz="3000" dirty="0">
                <a:solidFill>
                  <a:schemeClr val="tx1"/>
                </a:solidFill>
              </a:rPr>
              <a:t>Black</a:t>
            </a:r>
            <a:r>
              <a:rPr lang="en-GB" sz="3000" dirty="0"/>
              <a:t>	</a:t>
            </a:r>
            <a:r>
              <a:rPr lang="cs-CZ" sz="3000" dirty="0" smtClean="0"/>
              <a:t>		</a:t>
            </a:r>
            <a:r>
              <a:rPr lang="en-GB" sz="3000" dirty="0" smtClean="0"/>
              <a:t>Variable </a:t>
            </a:r>
            <a:r>
              <a:rPr lang="en-GB" sz="3000" dirty="0"/>
              <a:t>names; other text</a:t>
            </a:r>
          </a:p>
        </p:txBody>
      </p:sp>
    </p:spTree>
    <p:extLst>
      <p:ext uri="{BB962C8B-B14F-4D97-AF65-F5344CB8AC3E}">
        <p14:creationId xmlns:p14="http://schemas.microsoft.com/office/powerpoint/2010/main" val="384782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When should I use syntax?</a:t>
            </a:r>
          </a:p>
        </p:txBody>
      </p:sp>
      <p:sp>
        <p:nvSpPr>
          <p:cNvPr id="3" name="Zástupný symbol pro obsah 2"/>
          <p:cNvSpPr>
            <a:spLocks noGrp="1"/>
          </p:cNvSpPr>
          <p:nvPr>
            <p:ph idx="1"/>
          </p:nvPr>
        </p:nvSpPr>
        <p:spPr>
          <a:xfrm>
            <a:off x="447261" y="1845734"/>
            <a:ext cx="10708419" cy="4023360"/>
          </a:xfrm>
        </p:spPr>
        <p:txBody>
          <a:bodyPr>
            <a:noAutofit/>
          </a:bodyPr>
          <a:lstStyle/>
          <a:p>
            <a:r>
              <a:rPr lang="en-GB" sz="3000" dirty="0" smtClean="0"/>
              <a:t>The </a:t>
            </a:r>
            <a:r>
              <a:rPr lang="en-GB" sz="3000" dirty="0"/>
              <a:t>biggest benefits of using SPSS syntax are reproducibility and communication.</a:t>
            </a:r>
          </a:p>
          <a:p>
            <a:r>
              <a:rPr lang="en-GB" sz="3000" dirty="0" smtClean="0"/>
              <a:t>REPRODUCIBILITY</a:t>
            </a:r>
            <a:endParaRPr lang="en-GB" sz="3000" dirty="0"/>
          </a:p>
          <a:p>
            <a:pPr marL="514350" indent="-514350">
              <a:buFont typeface="+mj-lt"/>
              <a:buAutoNum type="arabicPeriod"/>
            </a:pPr>
            <a:r>
              <a:rPr lang="en-GB" sz="3000" dirty="0"/>
              <a:t>It is far easier to "retrace your steps" with syntax if you need to recall the modifications you've made to your dataset. It's also far easier to find and correct mistakes in your analysis if you have the syntax, as opposed to if you had used the menus.</a:t>
            </a:r>
          </a:p>
          <a:p>
            <a:pPr marL="514350" indent="-514350">
              <a:buFont typeface="+mj-lt"/>
              <a:buAutoNum type="arabicPeriod"/>
            </a:pPr>
            <a:r>
              <a:rPr lang="en-GB" sz="3000" dirty="0" smtClean="0"/>
              <a:t>Syntax </a:t>
            </a:r>
            <a:r>
              <a:rPr lang="en-GB" sz="3000" dirty="0"/>
              <a:t>can easily be modified and re-used on future projects, saving you time and effort in the long run</a:t>
            </a:r>
            <a:r>
              <a:rPr lang="en-GB" sz="3000" dirty="0" smtClean="0"/>
              <a:t>.</a:t>
            </a:r>
            <a:endParaRPr lang="en-GB" sz="3000" dirty="0"/>
          </a:p>
        </p:txBody>
      </p:sp>
    </p:spTree>
    <p:extLst>
      <p:ext uri="{BB962C8B-B14F-4D97-AF65-F5344CB8AC3E}">
        <p14:creationId xmlns:p14="http://schemas.microsoft.com/office/powerpoint/2010/main" val="421467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47261" y="286603"/>
            <a:ext cx="10942982" cy="1450757"/>
          </a:xfrm>
        </p:spPr>
        <p:txBody>
          <a:bodyPr/>
          <a:lstStyle/>
          <a:p>
            <a:r>
              <a:rPr lang="en-GB" b="1" dirty="0"/>
              <a:t>When should I use syntax</a:t>
            </a:r>
            <a:r>
              <a:rPr lang="en-GB" b="1" dirty="0" smtClean="0"/>
              <a:t>?</a:t>
            </a:r>
            <a:r>
              <a:rPr lang="cs-CZ" b="1" dirty="0" smtClean="0"/>
              <a:t> - </a:t>
            </a:r>
            <a:r>
              <a:rPr lang="cs-CZ" b="1" dirty="0" err="1" smtClean="0"/>
              <a:t>Communication</a:t>
            </a:r>
            <a:endParaRPr lang="en-GB" b="1" dirty="0"/>
          </a:p>
        </p:txBody>
      </p:sp>
      <p:sp>
        <p:nvSpPr>
          <p:cNvPr id="5" name="Zástupný symbol pro obsah 2"/>
          <p:cNvSpPr>
            <a:spLocks noGrp="1"/>
          </p:cNvSpPr>
          <p:nvPr>
            <p:ph idx="1"/>
          </p:nvPr>
        </p:nvSpPr>
        <p:spPr>
          <a:xfrm>
            <a:off x="327991" y="1845734"/>
            <a:ext cx="11668539" cy="4023360"/>
          </a:xfrm>
        </p:spPr>
        <p:txBody>
          <a:bodyPr>
            <a:noAutofit/>
          </a:bodyPr>
          <a:lstStyle/>
          <a:p>
            <a:pPr marL="514350" indent="-514350">
              <a:buFont typeface="+mj-lt"/>
              <a:buAutoNum type="alphaLcParenR"/>
            </a:pPr>
            <a:r>
              <a:rPr lang="en-GB" sz="3000" dirty="0" smtClean="0"/>
              <a:t>It </a:t>
            </a:r>
            <a:r>
              <a:rPr lang="en-GB" sz="3000" dirty="0"/>
              <a:t>is much easier to communicate to others what actions you performed in SPSS by </a:t>
            </a:r>
            <a:r>
              <a:rPr lang="en-GB" sz="3000" dirty="0">
                <a:solidFill>
                  <a:srgbClr val="FF0000"/>
                </a:solidFill>
              </a:rPr>
              <a:t>showing someone your syntax </a:t>
            </a:r>
            <a:r>
              <a:rPr lang="en-GB" sz="3000" dirty="0"/>
              <a:t>than it is to describe how you used the menus. </a:t>
            </a:r>
          </a:p>
          <a:p>
            <a:pPr marL="514350" indent="-514350">
              <a:buFont typeface="+mj-lt"/>
              <a:buAutoNum type="alphaLcParenR"/>
            </a:pPr>
            <a:r>
              <a:rPr lang="en-GB" sz="3000" dirty="0"/>
              <a:t>The content of the menus and dialog windows has changed over time with each version of SPSS, while the syntax has remained relatively </a:t>
            </a:r>
            <a:r>
              <a:rPr lang="en-GB" sz="3000" dirty="0" smtClean="0"/>
              <a:t>unchanged</a:t>
            </a:r>
            <a:r>
              <a:rPr lang="cs-CZ" sz="3000" dirty="0" smtClean="0"/>
              <a:t>.</a:t>
            </a:r>
            <a:endParaRPr lang="cs-CZ" sz="3000" dirty="0"/>
          </a:p>
          <a:p>
            <a:pPr marL="514350" indent="-514350">
              <a:buFont typeface="+mj-lt"/>
              <a:buAutoNum type="alphaLcParenR"/>
            </a:pPr>
            <a:r>
              <a:rPr lang="en-GB" sz="3000" dirty="0" smtClean="0"/>
              <a:t>In </a:t>
            </a:r>
            <a:r>
              <a:rPr lang="en-GB" sz="3000" dirty="0"/>
              <a:t>general, if you are working on a major project (like a thesis, dissertation, or research for publication), or if you are collaborating with others on data analysis, we strongly recommend using SPSS syntax.</a:t>
            </a:r>
          </a:p>
        </p:txBody>
      </p:sp>
    </p:spTree>
    <p:extLst>
      <p:ext uri="{BB962C8B-B14F-4D97-AF65-F5344CB8AC3E}">
        <p14:creationId xmlns:p14="http://schemas.microsoft.com/office/powerpoint/2010/main" val="3649055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EXAMPLE</a:t>
            </a:r>
            <a:endParaRPr lang="en-GB" b="1" dirty="0"/>
          </a:p>
        </p:txBody>
      </p:sp>
      <p:pic>
        <p:nvPicPr>
          <p:cNvPr id="4" name="Zástupný symbol pro obsah 3"/>
          <p:cNvPicPr>
            <a:picLocks noGrp="1" noChangeAspect="1"/>
          </p:cNvPicPr>
          <p:nvPr>
            <p:ph idx="1"/>
          </p:nvPr>
        </p:nvPicPr>
        <p:blipFill>
          <a:blip r:embed="rId2"/>
          <a:stretch>
            <a:fillRect/>
          </a:stretch>
        </p:blipFill>
        <p:spPr>
          <a:xfrm>
            <a:off x="3674938" y="92700"/>
            <a:ext cx="8311653" cy="6765300"/>
          </a:xfrm>
          <a:prstGeom prst="rect">
            <a:avLst/>
          </a:prstGeom>
        </p:spPr>
      </p:pic>
      <p:sp>
        <p:nvSpPr>
          <p:cNvPr id="5" name="Zástupný symbol pro obsah 2"/>
          <p:cNvSpPr txBox="1">
            <a:spLocks/>
          </p:cNvSpPr>
          <p:nvPr/>
        </p:nvSpPr>
        <p:spPr>
          <a:xfrm>
            <a:off x="854766" y="1845734"/>
            <a:ext cx="25146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000" dirty="0" smtClean="0"/>
              <a:t>sample </a:t>
            </a:r>
            <a:r>
              <a:rPr lang="cs-CZ" sz="3000" dirty="0" smtClean="0"/>
              <a:t>SPSS </a:t>
            </a:r>
            <a:r>
              <a:rPr lang="en-GB" sz="3000" dirty="0" smtClean="0"/>
              <a:t>script for basic calculations</a:t>
            </a:r>
            <a:endParaRPr lang="en-GB" sz="3000" dirty="0"/>
          </a:p>
        </p:txBody>
      </p:sp>
    </p:spTree>
    <p:extLst>
      <p:ext uri="{BB962C8B-B14F-4D97-AF65-F5344CB8AC3E}">
        <p14:creationId xmlns:p14="http://schemas.microsoft.com/office/powerpoint/2010/main" val="71317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1297" y="286603"/>
            <a:ext cx="10058400" cy="1450757"/>
          </a:xfrm>
        </p:spPr>
        <p:txBody>
          <a:bodyPr/>
          <a:lstStyle/>
          <a:p>
            <a:r>
              <a:rPr lang="cs-CZ" b="1" dirty="0" smtClean="0"/>
              <a:t>HELP</a:t>
            </a:r>
            <a:endParaRPr lang="en-GB" b="1" dirty="0"/>
          </a:p>
        </p:txBody>
      </p:sp>
      <p:sp>
        <p:nvSpPr>
          <p:cNvPr id="3" name="Zástupný symbol pro obsah 2"/>
          <p:cNvSpPr>
            <a:spLocks noGrp="1"/>
          </p:cNvSpPr>
          <p:nvPr>
            <p:ph idx="1"/>
          </p:nvPr>
        </p:nvSpPr>
        <p:spPr>
          <a:xfrm>
            <a:off x="1097280" y="4928662"/>
            <a:ext cx="10058400" cy="940432"/>
          </a:xfrm>
        </p:spPr>
        <p:txBody>
          <a:bodyPr>
            <a:normAutofit/>
          </a:bodyPr>
          <a:lstStyle/>
          <a:p>
            <a:r>
              <a:rPr lang="en-GB" sz="3000" b="1" dirty="0"/>
              <a:t>Help &gt; Command Syntax Reference</a:t>
            </a:r>
            <a:r>
              <a:rPr lang="en-GB" sz="3000" dirty="0"/>
              <a:t>. (This will open a PDF containing the reference manual.)</a:t>
            </a:r>
          </a:p>
        </p:txBody>
      </p:sp>
      <p:pic>
        <p:nvPicPr>
          <p:cNvPr id="5" name="Obrázek 4"/>
          <p:cNvPicPr>
            <a:picLocks noChangeAspect="1"/>
          </p:cNvPicPr>
          <p:nvPr/>
        </p:nvPicPr>
        <p:blipFill>
          <a:blip r:embed="rId2"/>
          <a:stretch>
            <a:fillRect/>
          </a:stretch>
        </p:blipFill>
        <p:spPr>
          <a:xfrm>
            <a:off x="2401820" y="115942"/>
            <a:ext cx="9790179" cy="4694597"/>
          </a:xfrm>
          <a:prstGeom prst="rect">
            <a:avLst/>
          </a:prstGeom>
        </p:spPr>
      </p:pic>
    </p:spTree>
    <p:extLst>
      <p:ext uri="{BB962C8B-B14F-4D97-AF65-F5344CB8AC3E}">
        <p14:creationId xmlns:p14="http://schemas.microsoft.com/office/powerpoint/2010/main" val="146355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Hello, </a:t>
            </a:r>
            <a:r>
              <a:rPr lang="cs-CZ" b="1" dirty="0" err="1" smtClean="0"/>
              <a:t>it</a:t>
            </a:r>
            <a:r>
              <a:rPr lang="cs-CZ" b="1" dirty="0" smtClean="0"/>
              <a:t> </a:t>
            </a:r>
            <a:r>
              <a:rPr lang="cs-CZ" b="1" dirty="0" err="1" smtClean="0"/>
              <a:t>is</a:t>
            </a:r>
            <a:r>
              <a:rPr lang="cs-CZ" b="1" dirty="0" smtClean="0"/>
              <a:t> </a:t>
            </a:r>
            <a:r>
              <a:rPr lang="cs-CZ" b="1" dirty="0" err="1" smtClean="0"/>
              <a:t>me</a:t>
            </a:r>
            <a:r>
              <a:rPr lang="cs-CZ" b="1" dirty="0" smtClean="0"/>
              <a:t> </a:t>
            </a:r>
            <a:r>
              <a:rPr lang="cs-CZ" b="1" dirty="0" smtClean="0">
                <a:sym typeface="Wingdings" panose="05000000000000000000" pitchFamily="2" charset="2"/>
              </a:rPr>
              <a:t></a:t>
            </a:r>
            <a:endParaRPr lang="en-GB" b="1" dirty="0"/>
          </a:p>
        </p:txBody>
      </p:sp>
      <p:sp>
        <p:nvSpPr>
          <p:cNvPr id="3" name="Zástupný symbol pro obsah 2"/>
          <p:cNvSpPr>
            <a:spLocks noGrp="1"/>
          </p:cNvSpPr>
          <p:nvPr>
            <p:ph idx="1"/>
          </p:nvPr>
        </p:nvSpPr>
        <p:spPr>
          <a:xfrm>
            <a:off x="198784" y="2004758"/>
            <a:ext cx="5715000" cy="4023360"/>
          </a:xfrm>
        </p:spPr>
        <p:txBody>
          <a:bodyPr>
            <a:normAutofit/>
          </a:bodyPr>
          <a:lstStyle/>
          <a:p>
            <a:r>
              <a:rPr lang="cs-CZ" sz="3000" dirty="0" err="1"/>
              <a:t>Orcid</a:t>
            </a:r>
            <a:r>
              <a:rPr lang="cs-CZ" sz="3000" dirty="0"/>
              <a:t>: 0000-0003-3750-1549</a:t>
            </a:r>
          </a:p>
          <a:p>
            <a:r>
              <a:rPr lang="en-US" sz="3000" dirty="0"/>
              <a:t>Scopus Author ID: 36165218300</a:t>
            </a:r>
          </a:p>
          <a:p>
            <a:r>
              <a:rPr lang="en-US" sz="3000" dirty="0" err="1"/>
              <a:t>ResearcherID</a:t>
            </a:r>
            <a:r>
              <a:rPr lang="en-US" sz="3000" dirty="0"/>
              <a:t>: M-9818-2018</a:t>
            </a:r>
            <a:endParaRPr lang="en-GB" sz="30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42461"/>
            <a:ext cx="6675783" cy="6675783"/>
          </a:xfrm>
          <a:prstGeom prst="rect">
            <a:avLst/>
          </a:prstGeom>
        </p:spPr>
      </p:pic>
    </p:spTree>
    <p:extLst>
      <p:ext uri="{BB962C8B-B14F-4D97-AF65-F5344CB8AC3E}">
        <p14:creationId xmlns:p14="http://schemas.microsoft.com/office/powerpoint/2010/main" val="2962701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8478" y="276664"/>
            <a:ext cx="6599583" cy="1363293"/>
          </a:xfrm>
        </p:spPr>
        <p:txBody>
          <a:bodyPr>
            <a:normAutofit/>
          </a:bodyPr>
          <a:lstStyle/>
          <a:p>
            <a:r>
              <a:rPr lang="en-GB" b="1" dirty="0"/>
              <a:t>How to Make </a:t>
            </a:r>
            <a:r>
              <a:rPr lang="en-GB" b="1" dirty="0" smtClean="0"/>
              <a:t>Syntax</a:t>
            </a:r>
            <a:r>
              <a:rPr lang="cs-CZ" b="1" dirty="0" smtClean="0"/>
              <a:t> </a:t>
            </a:r>
            <a:r>
              <a:rPr lang="en-GB" b="1" dirty="0" smtClean="0"/>
              <a:t>Print </a:t>
            </a:r>
            <a:r>
              <a:rPr lang="cs-CZ" b="1" dirty="0" smtClean="0"/>
              <a:t/>
            </a:r>
            <a:br>
              <a:rPr lang="cs-CZ" b="1" dirty="0" smtClean="0"/>
            </a:br>
            <a:r>
              <a:rPr lang="en-GB" b="1" dirty="0" smtClean="0"/>
              <a:t>in </a:t>
            </a:r>
            <a:r>
              <a:rPr lang="en-GB" b="1" dirty="0"/>
              <a:t>the Output </a:t>
            </a:r>
            <a:r>
              <a:rPr lang="en-GB" b="1" dirty="0" smtClean="0"/>
              <a:t>Window</a:t>
            </a:r>
            <a:endParaRPr lang="en-GB" b="1" dirty="0"/>
          </a:p>
        </p:txBody>
      </p:sp>
      <p:sp>
        <p:nvSpPr>
          <p:cNvPr id="3" name="Zástupný symbol pro obsah 2"/>
          <p:cNvSpPr>
            <a:spLocks noGrp="1"/>
          </p:cNvSpPr>
          <p:nvPr>
            <p:ph idx="1"/>
          </p:nvPr>
        </p:nvSpPr>
        <p:spPr>
          <a:xfrm>
            <a:off x="129209" y="2534479"/>
            <a:ext cx="6920247" cy="3364432"/>
          </a:xfrm>
        </p:spPr>
        <p:txBody>
          <a:bodyPr>
            <a:normAutofit/>
          </a:bodyPr>
          <a:lstStyle/>
          <a:p>
            <a:r>
              <a:rPr lang="en-GB" sz="3000" dirty="0"/>
              <a:t>Click </a:t>
            </a:r>
            <a:r>
              <a:rPr lang="en-GB" sz="3000" b="1" dirty="0"/>
              <a:t>Edit &gt; Options</a:t>
            </a:r>
            <a:r>
              <a:rPr lang="en-GB" sz="3000" dirty="0"/>
              <a:t>.</a:t>
            </a:r>
          </a:p>
          <a:p>
            <a:r>
              <a:rPr lang="en-GB" sz="3000" dirty="0"/>
              <a:t>Click the </a:t>
            </a:r>
            <a:r>
              <a:rPr lang="en-GB" sz="3000" b="1" dirty="0"/>
              <a:t>Viewer</a:t>
            </a:r>
            <a:r>
              <a:rPr lang="en-GB" sz="3000" dirty="0"/>
              <a:t> tab.</a:t>
            </a:r>
          </a:p>
          <a:p>
            <a:r>
              <a:rPr lang="en-GB" sz="3000" dirty="0"/>
              <a:t>Check the box for </a:t>
            </a:r>
            <a:r>
              <a:rPr lang="en-GB" sz="3000" b="1" dirty="0"/>
              <a:t>Display commands in log</a:t>
            </a:r>
            <a:r>
              <a:rPr lang="en-GB" sz="3000" dirty="0"/>
              <a:t>.</a:t>
            </a:r>
          </a:p>
          <a:p>
            <a:r>
              <a:rPr lang="en-GB" sz="3000" dirty="0"/>
              <a:t>Click </a:t>
            </a:r>
            <a:r>
              <a:rPr lang="en-GB" sz="3000" b="1" dirty="0"/>
              <a:t>OK</a:t>
            </a:r>
            <a:r>
              <a:rPr lang="en-GB" sz="3000" dirty="0"/>
              <a:t> when finished.</a:t>
            </a:r>
          </a:p>
        </p:txBody>
      </p:sp>
      <p:pic>
        <p:nvPicPr>
          <p:cNvPr id="5" name="Obrázek 4"/>
          <p:cNvPicPr>
            <a:picLocks noChangeAspect="1"/>
          </p:cNvPicPr>
          <p:nvPr/>
        </p:nvPicPr>
        <p:blipFill>
          <a:blip r:embed="rId2"/>
          <a:stretch>
            <a:fillRect/>
          </a:stretch>
        </p:blipFill>
        <p:spPr>
          <a:xfrm>
            <a:off x="7049456" y="0"/>
            <a:ext cx="5766096" cy="6636091"/>
          </a:xfrm>
          <a:prstGeom prst="rect">
            <a:avLst/>
          </a:prstGeom>
        </p:spPr>
      </p:pic>
    </p:spTree>
    <p:extLst>
      <p:ext uri="{BB962C8B-B14F-4D97-AF65-F5344CB8AC3E}">
        <p14:creationId xmlns:p14="http://schemas.microsoft.com/office/powerpoint/2010/main" val="492558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17029"/>
            <a:ext cx="10058400" cy="1450757"/>
          </a:xfrm>
        </p:spPr>
        <p:txBody>
          <a:bodyPr/>
          <a:lstStyle/>
          <a:p>
            <a:r>
              <a:rPr lang="en-GB" b="1" cap="all" dirty="0"/>
              <a:t>OPENING THE SYNTAX EDITOR</a:t>
            </a:r>
          </a:p>
        </p:txBody>
      </p:sp>
      <p:sp>
        <p:nvSpPr>
          <p:cNvPr id="3" name="Zástupný symbol pro obsah 2"/>
          <p:cNvSpPr>
            <a:spLocks noGrp="1"/>
          </p:cNvSpPr>
          <p:nvPr>
            <p:ph idx="1"/>
          </p:nvPr>
        </p:nvSpPr>
        <p:spPr/>
        <p:txBody>
          <a:bodyPr>
            <a:normAutofit/>
          </a:bodyPr>
          <a:lstStyle/>
          <a:p>
            <a:r>
              <a:rPr lang="en-GB" sz="3000" dirty="0"/>
              <a:t>To open a new Syntax Editor window, click </a:t>
            </a:r>
            <a:r>
              <a:rPr lang="en-GB" sz="3000" b="1" dirty="0"/>
              <a:t>File &gt; New &gt; Syntax</a:t>
            </a:r>
            <a:r>
              <a:rPr lang="en-GB" sz="3000" dirty="0" smtClean="0"/>
              <a:t>.</a:t>
            </a:r>
            <a:endParaRPr lang="cs-CZ" sz="3000" dirty="0" smtClean="0"/>
          </a:p>
          <a:p>
            <a:endParaRPr lang="en-GB" sz="3000" dirty="0"/>
          </a:p>
        </p:txBody>
      </p:sp>
      <p:pic>
        <p:nvPicPr>
          <p:cNvPr id="4" name="Obrázek 3"/>
          <p:cNvPicPr>
            <a:picLocks noChangeAspect="1"/>
          </p:cNvPicPr>
          <p:nvPr/>
        </p:nvPicPr>
        <p:blipFill>
          <a:blip r:embed="rId2"/>
          <a:stretch>
            <a:fillRect/>
          </a:stretch>
        </p:blipFill>
        <p:spPr>
          <a:xfrm>
            <a:off x="4142555" y="2733260"/>
            <a:ext cx="8049445" cy="4094921"/>
          </a:xfrm>
          <a:prstGeom prst="rect">
            <a:avLst/>
          </a:prstGeom>
        </p:spPr>
      </p:pic>
    </p:spTree>
    <p:extLst>
      <p:ext uri="{BB962C8B-B14F-4D97-AF65-F5344CB8AC3E}">
        <p14:creationId xmlns:p14="http://schemas.microsoft.com/office/powerpoint/2010/main" val="394812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Files in SPSS</a:t>
            </a:r>
            <a:endParaRPr lang="en-GB" b="1" dirty="0"/>
          </a:p>
        </p:txBody>
      </p:sp>
      <p:sp>
        <p:nvSpPr>
          <p:cNvPr id="3" name="Zástupný symbol pro obsah 2"/>
          <p:cNvSpPr>
            <a:spLocks noGrp="1"/>
          </p:cNvSpPr>
          <p:nvPr>
            <p:ph idx="1"/>
          </p:nvPr>
        </p:nvSpPr>
        <p:spPr/>
        <p:txBody>
          <a:bodyPr>
            <a:normAutofit/>
          </a:bodyPr>
          <a:lstStyle/>
          <a:p>
            <a:r>
              <a:rPr lang="en-GB" sz="3000" dirty="0"/>
              <a:t>What are the 3 types of files in SPSS?</a:t>
            </a:r>
          </a:p>
          <a:p>
            <a:r>
              <a:rPr lang="en-GB" sz="3000" dirty="0"/>
              <a:t>There are three types of SPSS files that we will use during this class: </a:t>
            </a:r>
            <a:endParaRPr lang="cs-CZ" sz="3000" dirty="0" smtClean="0"/>
          </a:p>
          <a:p>
            <a:pPr marL="514350" indent="-514350">
              <a:buFont typeface="+mj-lt"/>
              <a:buAutoNum type="arabicPeriod"/>
            </a:pPr>
            <a:r>
              <a:rPr lang="en-GB" sz="3000" dirty="0" smtClean="0"/>
              <a:t>data </a:t>
            </a:r>
            <a:r>
              <a:rPr lang="en-GB" sz="3000" dirty="0"/>
              <a:t>files, which end in . </a:t>
            </a:r>
            <a:r>
              <a:rPr lang="en-GB" sz="3000" dirty="0" err="1"/>
              <a:t>sav</a:t>
            </a:r>
            <a:r>
              <a:rPr lang="en-GB" sz="3000" dirty="0"/>
              <a:t>; </a:t>
            </a:r>
            <a:endParaRPr lang="cs-CZ" sz="3000" dirty="0" smtClean="0"/>
          </a:p>
          <a:p>
            <a:pPr marL="514350" indent="-514350">
              <a:buFont typeface="+mj-lt"/>
              <a:buAutoNum type="arabicPeriod"/>
            </a:pPr>
            <a:r>
              <a:rPr lang="en-GB" sz="3000" dirty="0" smtClean="0"/>
              <a:t>syntax </a:t>
            </a:r>
            <a:r>
              <a:rPr lang="en-GB" sz="3000" dirty="0"/>
              <a:t>files, which end in . </a:t>
            </a:r>
            <a:r>
              <a:rPr lang="en-GB" sz="3000" dirty="0" err="1"/>
              <a:t>sps</a:t>
            </a:r>
            <a:r>
              <a:rPr lang="en-GB" sz="3000" dirty="0"/>
              <a:t>; and </a:t>
            </a:r>
            <a:endParaRPr lang="cs-CZ" sz="3000" dirty="0" smtClean="0"/>
          </a:p>
          <a:p>
            <a:pPr marL="514350" indent="-514350">
              <a:buFont typeface="+mj-lt"/>
              <a:buAutoNum type="arabicPeriod"/>
            </a:pPr>
            <a:r>
              <a:rPr lang="en-GB" sz="3000" dirty="0" smtClean="0"/>
              <a:t>output </a:t>
            </a:r>
            <a:r>
              <a:rPr lang="en-GB" sz="3000" dirty="0"/>
              <a:t>files, which end in . </a:t>
            </a:r>
            <a:r>
              <a:rPr lang="en-GB" sz="3000" dirty="0" err="1"/>
              <a:t>spv</a:t>
            </a:r>
            <a:r>
              <a:rPr lang="en-GB" sz="3000" dirty="0"/>
              <a:t>.</a:t>
            </a:r>
          </a:p>
        </p:txBody>
      </p:sp>
    </p:spTree>
    <p:extLst>
      <p:ext uri="{BB962C8B-B14F-4D97-AF65-F5344CB8AC3E}">
        <p14:creationId xmlns:p14="http://schemas.microsoft.com/office/powerpoint/2010/main" val="3574421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Importing</a:t>
            </a:r>
            <a:r>
              <a:rPr lang="cs-CZ" b="1" dirty="0" smtClean="0"/>
              <a:t> data</a:t>
            </a:r>
            <a:endParaRPr lang="en-GB" b="1" dirty="0"/>
          </a:p>
        </p:txBody>
      </p:sp>
      <p:sp>
        <p:nvSpPr>
          <p:cNvPr id="3" name="Zástupný symbol pro obsah 2"/>
          <p:cNvSpPr>
            <a:spLocks noGrp="1"/>
          </p:cNvSpPr>
          <p:nvPr>
            <p:ph idx="1"/>
          </p:nvPr>
        </p:nvSpPr>
        <p:spPr/>
        <p:txBody>
          <a:bodyPr>
            <a:normAutofit/>
          </a:bodyPr>
          <a:lstStyle/>
          <a:p>
            <a:r>
              <a:rPr lang="cs-CZ" sz="3000" dirty="0" smtClean="0"/>
              <a:t>H</a:t>
            </a:r>
            <a:r>
              <a:rPr lang="en-GB" sz="3000" dirty="0" smtClean="0"/>
              <a:t>ow </a:t>
            </a:r>
            <a:r>
              <a:rPr lang="en-GB" sz="3000" dirty="0"/>
              <a:t>the data should look for </a:t>
            </a:r>
            <a:r>
              <a:rPr lang="en-GB" sz="3000" dirty="0" smtClean="0"/>
              <a:t>import</a:t>
            </a:r>
            <a:r>
              <a:rPr lang="cs-CZ" sz="3000" dirty="0" smtClean="0"/>
              <a:t>?</a:t>
            </a:r>
            <a:endParaRPr lang="en-GB" sz="3000" dirty="0"/>
          </a:p>
          <a:p>
            <a:pPr marL="514350" indent="-514350">
              <a:buFont typeface="+mj-lt"/>
              <a:buAutoNum type="arabicPeriod"/>
            </a:pPr>
            <a:r>
              <a:rPr lang="cs-CZ" sz="3000" dirty="0" smtClean="0"/>
              <a:t>In </a:t>
            </a:r>
            <a:r>
              <a:rPr lang="cs-CZ" sz="3000" dirty="0" err="1" smtClean="0"/>
              <a:t>the</a:t>
            </a:r>
            <a:r>
              <a:rPr lang="cs-CZ" sz="3000" dirty="0" smtClean="0"/>
              <a:t> f</a:t>
            </a:r>
            <a:r>
              <a:rPr lang="en-GB" sz="3000" dirty="0" err="1" smtClean="0"/>
              <a:t>irst</a:t>
            </a:r>
            <a:r>
              <a:rPr lang="en-GB" sz="3000" dirty="0" smtClean="0"/>
              <a:t> </a:t>
            </a:r>
            <a:r>
              <a:rPr lang="en-GB" sz="3000" dirty="0"/>
              <a:t>row of column </a:t>
            </a:r>
            <a:r>
              <a:rPr lang="cs-CZ" sz="3000" dirty="0" smtClean="0"/>
              <a:t>are </a:t>
            </a:r>
            <a:r>
              <a:rPr lang="en-GB" sz="3000" dirty="0" smtClean="0"/>
              <a:t>labels</a:t>
            </a:r>
            <a:r>
              <a:rPr lang="en-GB" sz="3000" dirty="0"/>
              <a:t>, </a:t>
            </a:r>
            <a:endParaRPr lang="cs-CZ" sz="3000" dirty="0" smtClean="0"/>
          </a:p>
          <a:p>
            <a:pPr marL="514350" indent="-514350">
              <a:buFont typeface="+mj-lt"/>
              <a:buAutoNum type="arabicPeriod"/>
            </a:pPr>
            <a:r>
              <a:rPr lang="en-GB" sz="3000" dirty="0" smtClean="0"/>
              <a:t>from </a:t>
            </a:r>
            <a:r>
              <a:rPr lang="en-GB" sz="3000" dirty="0"/>
              <a:t>second row </a:t>
            </a:r>
            <a:r>
              <a:rPr lang="cs-CZ" sz="3000" dirty="0" err="1" smtClean="0"/>
              <a:t>you</a:t>
            </a:r>
            <a:r>
              <a:rPr lang="cs-CZ" sz="3000" dirty="0" smtClean="0"/>
              <a:t> </a:t>
            </a:r>
            <a:r>
              <a:rPr lang="cs-CZ" sz="3000" dirty="0" err="1" smtClean="0"/>
              <a:t>have</a:t>
            </a:r>
            <a:r>
              <a:rPr lang="cs-CZ" sz="3000" dirty="0" smtClean="0"/>
              <a:t> a </a:t>
            </a:r>
            <a:r>
              <a:rPr lang="en-GB" sz="3000" dirty="0" smtClean="0"/>
              <a:t>data</a:t>
            </a:r>
            <a:endParaRPr lang="cs-CZ" sz="3000" dirty="0" smtClean="0"/>
          </a:p>
          <a:p>
            <a:endParaRPr lang="en-GB" sz="3000" dirty="0"/>
          </a:p>
        </p:txBody>
      </p:sp>
      <p:pic>
        <p:nvPicPr>
          <p:cNvPr id="4" name="Obrázek 3"/>
          <p:cNvPicPr>
            <a:picLocks noChangeAspect="1"/>
          </p:cNvPicPr>
          <p:nvPr/>
        </p:nvPicPr>
        <p:blipFill>
          <a:blip r:embed="rId2"/>
          <a:stretch>
            <a:fillRect/>
          </a:stretch>
        </p:blipFill>
        <p:spPr>
          <a:xfrm>
            <a:off x="7175716" y="2504661"/>
            <a:ext cx="10032568" cy="4259687"/>
          </a:xfrm>
          <a:prstGeom prst="rect">
            <a:avLst/>
          </a:prstGeom>
        </p:spPr>
      </p:pic>
    </p:spTree>
    <p:extLst>
      <p:ext uri="{BB962C8B-B14F-4D97-AF65-F5344CB8AC3E}">
        <p14:creationId xmlns:p14="http://schemas.microsoft.com/office/powerpoint/2010/main" val="2914360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Importing Data from an Excel File</a:t>
            </a:r>
          </a:p>
        </p:txBody>
      </p:sp>
      <p:sp>
        <p:nvSpPr>
          <p:cNvPr id="3" name="Zástupný symbol pro obsah 2"/>
          <p:cNvSpPr>
            <a:spLocks noGrp="1"/>
          </p:cNvSpPr>
          <p:nvPr>
            <p:ph idx="1"/>
          </p:nvPr>
        </p:nvSpPr>
        <p:spPr>
          <a:xfrm>
            <a:off x="874644" y="1845734"/>
            <a:ext cx="6390862" cy="4023360"/>
          </a:xfrm>
        </p:spPr>
        <p:txBody>
          <a:bodyPr>
            <a:noAutofit/>
          </a:bodyPr>
          <a:lstStyle/>
          <a:p>
            <a:r>
              <a:rPr lang="en-GB" sz="2500" dirty="0"/>
              <a:t>GET DATA /TYPE=XLSX </a:t>
            </a:r>
          </a:p>
          <a:p>
            <a:r>
              <a:rPr lang="en-GB" sz="2500" dirty="0"/>
              <a:t>  /FILE='C:\path\to\file.xlsx' </a:t>
            </a:r>
          </a:p>
          <a:p>
            <a:r>
              <a:rPr lang="en-GB" sz="2500" dirty="0"/>
              <a:t>  /SHEET=name 'Name-of-Sheet' </a:t>
            </a:r>
          </a:p>
          <a:p>
            <a:r>
              <a:rPr lang="en-GB" sz="2500" dirty="0"/>
              <a:t>  /CELLRANGE=full</a:t>
            </a:r>
          </a:p>
          <a:p>
            <a:r>
              <a:rPr lang="en-GB" sz="2500" dirty="0"/>
              <a:t>  /READNAMES=on</a:t>
            </a:r>
          </a:p>
          <a:p>
            <a:r>
              <a:rPr lang="en-GB" sz="2500" dirty="0"/>
              <a:t>  /ASSUMEDSTRWIDTH=32767.</a:t>
            </a:r>
          </a:p>
          <a:p>
            <a:r>
              <a:rPr lang="en-GB" sz="2500" dirty="0"/>
              <a:t>EXECUTE. </a:t>
            </a:r>
          </a:p>
          <a:p>
            <a:r>
              <a:rPr lang="en-GB" sz="2500" dirty="0"/>
              <a:t>DATASET NAME </a:t>
            </a:r>
            <a:r>
              <a:rPr lang="en-GB" sz="2500" dirty="0" err="1"/>
              <a:t>DataSetExcel</a:t>
            </a:r>
            <a:r>
              <a:rPr lang="en-GB" sz="2500" dirty="0"/>
              <a:t> WINDOW=FRONT.</a:t>
            </a:r>
          </a:p>
        </p:txBody>
      </p:sp>
      <p:sp>
        <p:nvSpPr>
          <p:cNvPr id="6" name="Zástupný symbol pro obsah 2"/>
          <p:cNvSpPr txBox="1">
            <a:spLocks/>
          </p:cNvSpPr>
          <p:nvPr/>
        </p:nvSpPr>
        <p:spPr>
          <a:xfrm>
            <a:off x="6278880" y="1845734"/>
            <a:ext cx="542279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solidFill>
                  <a:srgbClr val="00B050"/>
                </a:solidFill>
              </a:rPr>
              <a:t>Note: If you are importing an *.</a:t>
            </a:r>
            <a:r>
              <a:rPr lang="en-GB" dirty="0" err="1">
                <a:solidFill>
                  <a:srgbClr val="00B050"/>
                </a:solidFill>
              </a:rPr>
              <a:t>xlsx</a:t>
            </a:r>
            <a:r>
              <a:rPr lang="en-GB" dirty="0">
                <a:solidFill>
                  <a:srgbClr val="00B050"/>
                </a:solidFill>
              </a:rPr>
              <a:t> file, use /TYPE=XLSX. If you are reading an *.</a:t>
            </a:r>
            <a:r>
              <a:rPr lang="en-GB" dirty="0" err="1">
                <a:solidFill>
                  <a:srgbClr val="00B050"/>
                </a:solidFill>
              </a:rPr>
              <a:t>xls</a:t>
            </a:r>
            <a:r>
              <a:rPr lang="en-GB" dirty="0">
                <a:solidFill>
                  <a:srgbClr val="00B050"/>
                </a:solidFill>
              </a:rPr>
              <a:t> file, use /TYPE=XLS.</a:t>
            </a:r>
          </a:p>
          <a:p>
            <a:endParaRPr lang="en-GB" dirty="0">
              <a:solidFill>
                <a:srgbClr val="00B050"/>
              </a:solidFill>
            </a:endParaRPr>
          </a:p>
          <a:p>
            <a:r>
              <a:rPr lang="en-GB" dirty="0">
                <a:solidFill>
                  <a:srgbClr val="00B050"/>
                </a:solidFill>
              </a:rPr>
              <a:t>The most important lines in this code are /FILE='' and /SHEET=name ''.</a:t>
            </a:r>
          </a:p>
        </p:txBody>
      </p:sp>
      <p:pic>
        <p:nvPicPr>
          <p:cNvPr id="4" name="Obrázek 3"/>
          <p:cNvPicPr>
            <a:picLocks noChangeAspect="1"/>
          </p:cNvPicPr>
          <p:nvPr/>
        </p:nvPicPr>
        <p:blipFill>
          <a:blip r:embed="rId2"/>
          <a:stretch>
            <a:fillRect/>
          </a:stretch>
        </p:blipFill>
        <p:spPr>
          <a:xfrm>
            <a:off x="7130366" y="4412974"/>
            <a:ext cx="5061634" cy="2445026"/>
          </a:xfrm>
          <a:prstGeom prst="rect">
            <a:avLst/>
          </a:prstGeom>
        </p:spPr>
      </p:pic>
    </p:spTree>
    <p:extLst>
      <p:ext uri="{BB962C8B-B14F-4D97-AF65-F5344CB8AC3E}">
        <p14:creationId xmlns:p14="http://schemas.microsoft.com/office/powerpoint/2010/main" val="3155272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a:t>Importing Data from an </a:t>
            </a:r>
            <a:r>
              <a:rPr lang="cs-CZ" b="1" dirty="0" smtClean="0"/>
              <a:t>Text </a:t>
            </a:r>
            <a:r>
              <a:rPr lang="cs-CZ" b="1" dirty="0" err="1" smtClean="0"/>
              <a:t>File</a:t>
            </a:r>
            <a:r>
              <a:rPr lang="cs-CZ" b="1" dirty="0" smtClean="0"/>
              <a:t>(</a:t>
            </a:r>
            <a:r>
              <a:rPr lang="cs-CZ" b="1" dirty="0" err="1" smtClean="0"/>
              <a:t>txt</a:t>
            </a:r>
            <a:r>
              <a:rPr lang="cs-CZ" b="1" dirty="0" smtClean="0"/>
              <a:t>, </a:t>
            </a:r>
            <a:r>
              <a:rPr lang="cs-CZ" b="1" dirty="0" err="1" smtClean="0"/>
              <a:t>csv</a:t>
            </a:r>
            <a:r>
              <a:rPr lang="cs-CZ" b="1" dirty="0" smtClean="0"/>
              <a:t>)</a:t>
            </a:r>
            <a:endParaRPr lang="en-GB" b="1" dirty="0"/>
          </a:p>
        </p:txBody>
      </p:sp>
      <p:sp>
        <p:nvSpPr>
          <p:cNvPr id="5" name="Zástupný symbol pro obsah 2"/>
          <p:cNvSpPr>
            <a:spLocks noGrp="1"/>
          </p:cNvSpPr>
          <p:nvPr>
            <p:ph idx="1"/>
          </p:nvPr>
        </p:nvSpPr>
        <p:spPr>
          <a:xfrm>
            <a:off x="1097279" y="1845734"/>
            <a:ext cx="7092564" cy="4023360"/>
          </a:xfrm>
        </p:spPr>
        <p:txBody>
          <a:bodyPr>
            <a:noAutofit/>
          </a:bodyPr>
          <a:lstStyle/>
          <a:p>
            <a:r>
              <a:rPr lang="en-GB" sz="2500" dirty="0"/>
              <a:t>GET DATA /TYPE=XLSX </a:t>
            </a:r>
          </a:p>
          <a:p>
            <a:r>
              <a:rPr lang="en-GB" sz="2500" dirty="0"/>
              <a:t>  /FILE='C:\path\to\file.xlsx' </a:t>
            </a:r>
          </a:p>
          <a:p>
            <a:r>
              <a:rPr lang="en-GB" sz="2500" dirty="0"/>
              <a:t>  /SHEET=name 'Name-of-Sheet' </a:t>
            </a:r>
          </a:p>
          <a:p>
            <a:r>
              <a:rPr lang="en-GB" sz="2500" dirty="0"/>
              <a:t>  /CELLRANGE=full</a:t>
            </a:r>
          </a:p>
          <a:p>
            <a:r>
              <a:rPr lang="en-GB" sz="2500" dirty="0"/>
              <a:t>  /READNAMES=on</a:t>
            </a:r>
          </a:p>
          <a:p>
            <a:r>
              <a:rPr lang="en-GB" sz="2500" dirty="0"/>
              <a:t>  /ASSUMEDSTRWIDTH=32767.</a:t>
            </a:r>
          </a:p>
          <a:p>
            <a:r>
              <a:rPr lang="en-GB" sz="2500" dirty="0"/>
              <a:t>EXECUTE. </a:t>
            </a:r>
          </a:p>
          <a:p>
            <a:r>
              <a:rPr lang="en-GB" sz="2500" dirty="0"/>
              <a:t>DATASET NAME </a:t>
            </a:r>
            <a:r>
              <a:rPr lang="en-GB" sz="2500" dirty="0" err="1"/>
              <a:t>DataSetExcel</a:t>
            </a:r>
            <a:r>
              <a:rPr lang="en-GB" sz="2500" dirty="0"/>
              <a:t> WINDOW=FRONT.</a:t>
            </a:r>
          </a:p>
        </p:txBody>
      </p:sp>
      <p:sp>
        <p:nvSpPr>
          <p:cNvPr id="6" name="Zástupný symbol pro obsah 2"/>
          <p:cNvSpPr txBox="1">
            <a:spLocks/>
          </p:cNvSpPr>
          <p:nvPr/>
        </p:nvSpPr>
        <p:spPr>
          <a:xfrm>
            <a:off x="6278880" y="1845734"/>
            <a:ext cx="542279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solidFill>
                  <a:srgbClr val="00B050"/>
                </a:solidFill>
              </a:rPr>
              <a:t>Note: If you are importing an *.</a:t>
            </a:r>
            <a:r>
              <a:rPr lang="en-GB" dirty="0" err="1">
                <a:solidFill>
                  <a:srgbClr val="00B050"/>
                </a:solidFill>
              </a:rPr>
              <a:t>xlsx</a:t>
            </a:r>
            <a:r>
              <a:rPr lang="en-GB" dirty="0">
                <a:solidFill>
                  <a:srgbClr val="00B050"/>
                </a:solidFill>
              </a:rPr>
              <a:t> file, use /TYPE=XLSX. If you are reading an *.</a:t>
            </a:r>
            <a:r>
              <a:rPr lang="en-GB" dirty="0" err="1">
                <a:solidFill>
                  <a:srgbClr val="00B050"/>
                </a:solidFill>
              </a:rPr>
              <a:t>xls</a:t>
            </a:r>
            <a:r>
              <a:rPr lang="en-GB" dirty="0">
                <a:solidFill>
                  <a:srgbClr val="00B050"/>
                </a:solidFill>
              </a:rPr>
              <a:t> file, use /TYPE=XLS.</a:t>
            </a:r>
          </a:p>
          <a:p>
            <a:endParaRPr lang="en-GB" dirty="0">
              <a:solidFill>
                <a:srgbClr val="00B050"/>
              </a:solidFill>
            </a:endParaRPr>
          </a:p>
          <a:p>
            <a:r>
              <a:rPr lang="en-GB" dirty="0">
                <a:solidFill>
                  <a:srgbClr val="00B050"/>
                </a:solidFill>
              </a:rPr>
              <a:t>The most important lines in this code are /FILE='' and /SHEET=name ''.</a:t>
            </a:r>
          </a:p>
        </p:txBody>
      </p:sp>
      <p:pic>
        <p:nvPicPr>
          <p:cNvPr id="2" name="Obrázek 1"/>
          <p:cNvPicPr>
            <a:picLocks noChangeAspect="1"/>
          </p:cNvPicPr>
          <p:nvPr/>
        </p:nvPicPr>
        <p:blipFill>
          <a:blip r:embed="rId2"/>
          <a:stretch>
            <a:fillRect/>
          </a:stretch>
        </p:blipFill>
        <p:spPr>
          <a:xfrm>
            <a:off x="7399273" y="4482549"/>
            <a:ext cx="4792727" cy="2355574"/>
          </a:xfrm>
          <a:prstGeom prst="rect">
            <a:avLst/>
          </a:prstGeom>
        </p:spPr>
      </p:pic>
    </p:spTree>
    <p:extLst>
      <p:ext uri="{BB962C8B-B14F-4D97-AF65-F5344CB8AC3E}">
        <p14:creationId xmlns:p14="http://schemas.microsoft.com/office/powerpoint/2010/main" val="3724817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Importing</a:t>
            </a:r>
            <a:r>
              <a:rPr lang="cs-CZ" b="1" dirty="0" smtClean="0"/>
              <a:t> - m</a:t>
            </a:r>
            <a:r>
              <a:rPr lang="en-GB" b="1" dirty="0" smtClean="0"/>
              <a:t>y experience</a:t>
            </a:r>
            <a:r>
              <a:rPr lang="cs-CZ" b="1" dirty="0" smtClean="0"/>
              <a:t> </a:t>
            </a:r>
            <a:r>
              <a:rPr lang="cs-CZ" b="1" dirty="0" smtClean="0">
                <a:sym typeface="Wingdings" panose="05000000000000000000" pitchFamily="2" charset="2"/>
              </a:rPr>
              <a:t></a:t>
            </a:r>
            <a:endParaRPr lang="en-GB" b="1" dirty="0"/>
          </a:p>
        </p:txBody>
      </p:sp>
      <p:sp>
        <p:nvSpPr>
          <p:cNvPr id="3" name="Zástupný symbol pro obsah 2"/>
          <p:cNvSpPr>
            <a:spLocks noGrp="1"/>
          </p:cNvSpPr>
          <p:nvPr>
            <p:ph idx="1"/>
          </p:nvPr>
        </p:nvSpPr>
        <p:spPr>
          <a:xfrm>
            <a:off x="268358" y="1875551"/>
            <a:ext cx="6271590" cy="4023360"/>
          </a:xfrm>
        </p:spPr>
        <p:txBody>
          <a:bodyPr>
            <a:normAutofit/>
          </a:bodyPr>
          <a:lstStyle/>
          <a:p>
            <a:pPr marL="514350" indent="-514350">
              <a:buFont typeface="+mj-lt"/>
              <a:buAutoNum type="arabicPeriod"/>
            </a:pPr>
            <a:r>
              <a:rPr lang="en-GB" sz="3000" b="1" dirty="0" smtClean="0">
                <a:solidFill>
                  <a:srgbClr val="FF0000"/>
                </a:solidFill>
              </a:rPr>
              <a:t>Don't </a:t>
            </a:r>
            <a:r>
              <a:rPr lang="en-GB" sz="3000" b="1" dirty="0">
                <a:solidFill>
                  <a:srgbClr val="FF0000"/>
                </a:solidFill>
              </a:rPr>
              <a:t>leave data import to automatic recognition.</a:t>
            </a:r>
          </a:p>
          <a:p>
            <a:pPr marL="514350" indent="-514350">
              <a:buFont typeface="+mj-lt"/>
              <a:buAutoNum type="arabicPeriod"/>
            </a:pPr>
            <a:r>
              <a:rPr lang="en-GB" sz="3000" dirty="0"/>
              <a:t>Of all statics, the most important thing is the correct data preparation, do it carefully (in SPSS, in Excel, ...) do a standard import. </a:t>
            </a:r>
            <a:endParaRPr lang="cs-CZ" sz="3000" dirty="0" smtClean="0"/>
          </a:p>
          <a:p>
            <a:pPr marL="514350" indent="-514350">
              <a:buFont typeface="+mj-lt"/>
              <a:buAutoNum type="arabicPeriod"/>
            </a:pPr>
            <a:r>
              <a:rPr lang="en-GB" sz="3000" dirty="0" smtClean="0"/>
              <a:t>Clear </a:t>
            </a:r>
            <a:r>
              <a:rPr lang="en-GB" sz="3000" dirty="0"/>
              <a:t>the </a:t>
            </a:r>
            <a:r>
              <a:rPr lang="en-GB" sz="3000" dirty="0" smtClean="0"/>
              <a:t>data…</a:t>
            </a:r>
            <a:endParaRPr lang="cs-CZ" sz="3000" dirty="0" smtClean="0"/>
          </a:p>
          <a:p>
            <a:pPr marL="514350" indent="-514350">
              <a:buFont typeface="+mj-lt"/>
              <a:buAutoNum type="arabicPeriod"/>
            </a:pPr>
            <a:r>
              <a:rPr lang="cs-CZ" sz="3000" dirty="0" smtClean="0"/>
              <a:t>….</a:t>
            </a:r>
            <a:endParaRPr lang="en-GB" sz="30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896" y="1775791"/>
            <a:ext cx="5251173" cy="5251173"/>
          </a:xfrm>
          <a:prstGeom prst="rect">
            <a:avLst/>
          </a:prstGeom>
        </p:spPr>
      </p:pic>
    </p:spTree>
    <p:extLst>
      <p:ext uri="{BB962C8B-B14F-4D97-AF65-F5344CB8AC3E}">
        <p14:creationId xmlns:p14="http://schemas.microsoft.com/office/powerpoint/2010/main" val="2325544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smtClean="0"/>
              <a:t>O</a:t>
            </a:r>
            <a:r>
              <a:rPr lang="cs-CZ" b="1" dirty="0" err="1" smtClean="0"/>
              <a:t>pening</a:t>
            </a:r>
            <a:r>
              <a:rPr lang="cs-CZ" b="1" dirty="0" smtClean="0"/>
              <a:t> </a:t>
            </a:r>
            <a:r>
              <a:rPr lang="cs-CZ" b="1" dirty="0" err="1" smtClean="0"/>
              <a:t>the</a:t>
            </a:r>
            <a:r>
              <a:rPr lang="cs-CZ" b="1" dirty="0" smtClean="0"/>
              <a:t> syntax editor</a:t>
            </a:r>
            <a:endParaRPr lang="en-GB" b="1" dirty="0"/>
          </a:p>
        </p:txBody>
      </p:sp>
      <p:sp>
        <p:nvSpPr>
          <p:cNvPr id="5" name="Zástupný symbol pro obsah 2"/>
          <p:cNvSpPr>
            <a:spLocks noGrp="1"/>
          </p:cNvSpPr>
          <p:nvPr>
            <p:ph idx="1"/>
          </p:nvPr>
        </p:nvSpPr>
        <p:spPr>
          <a:xfrm>
            <a:off x="1097280" y="1845734"/>
            <a:ext cx="10058400" cy="4023360"/>
          </a:xfrm>
        </p:spPr>
        <p:txBody>
          <a:bodyPr>
            <a:normAutofit/>
          </a:bodyPr>
          <a:lstStyle/>
          <a:p>
            <a:r>
              <a:rPr lang="en-GB" sz="3000" dirty="0"/>
              <a:t>To open a new Syntax Editor window, click </a:t>
            </a:r>
            <a:r>
              <a:rPr lang="en-GB" sz="3000" b="1" dirty="0"/>
              <a:t>File &gt; New &gt; Syntax</a:t>
            </a:r>
            <a:r>
              <a:rPr lang="en-GB" sz="3000" dirty="0" smtClean="0"/>
              <a:t>.</a:t>
            </a:r>
            <a:endParaRPr lang="cs-CZ" sz="3000" dirty="0" smtClean="0"/>
          </a:p>
          <a:p>
            <a:endParaRPr lang="en-GB" sz="3000" dirty="0"/>
          </a:p>
        </p:txBody>
      </p:sp>
      <p:pic>
        <p:nvPicPr>
          <p:cNvPr id="6" name="Obrázek 5"/>
          <p:cNvPicPr>
            <a:picLocks noChangeAspect="1"/>
          </p:cNvPicPr>
          <p:nvPr/>
        </p:nvPicPr>
        <p:blipFill>
          <a:blip r:embed="rId2"/>
          <a:stretch>
            <a:fillRect/>
          </a:stretch>
        </p:blipFill>
        <p:spPr>
          <a:xfrm>
            <a:off x="3458817" y="2405483"/>
            <a:ext cx="8713305" cy="4432640"/>
          </a:xfrm>
          <a:prstGeom prst="rect">
            <a:avLst/>
          </a:prstGeom>
        </p:spPr>
      </p:pic>
    </p:spTree>
    <p:extLst>
      <p:ext uri="{BB962C8B-B14F-4D97-AF65-F5344CB8AC3E}">
        <p14:creationId xmlns:p14="http://schemas.microsoft.com/office/powerpoint/2010/main" val="4006992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Syntax editor</a:t>
            </a:r>
            <a:endParaRPr lang="en-GB" b="1" dirty="0"/>
          </a:p>
        </p:txBody>
      </p:sp>
      <p:sp>
        <p:nvSpPr>
          <p:cNvPr id="3" name="Zástupný symbol pro obsah 2"/>
          <p:cNvSpPr>
            <a:spLocks noGrp="1"/>
          </p:cNvSpPr>
          <p:nvPr>
            <p:ph idx="1"/>
          </p:nvPr>
        </p:nvSpPr>
        <p:spPr>
          <a:xfrm>
            <a:off x="308114" y="1845734"/>
            <a:ext cx="5635486" cy="4023360"/>
          </a:xfrm>
        </p:spPr>
        <p:txBody>
          <a:bodyPr>
            <a:normAutofit/>
          </a:bodyPr>
          <a:lstStyle/>
          <a:p>
            <a:r>
              <a:rPr lang="en-GB" sz="3000" dirty="0" smtClean="0"/>
              <a:t>You </a:t>
            </a:r>
            <a:r>
              <a:rPr lang="en-GB" sz="3000" dirty="0"/>
              <a:t>can paste the syntax code of every analysis you perform into a syntax editor window by clicking on Paste at the bottom of an analysis dialogue box</a:t>
            </a:r>
            <a:r>
              <a:rPr lang="en-GB" sz="3000" dirty="0" smtClean="0"/>
              <a:t>.</a:t>
            </a:r>
            <a:endParaRPr lang="cs-CZ" sz="3000" dirty="0" smtClean="0"/>
          </a:p>
          <a:p>
            <a:endParaRPr lang="cs-CZ" sz="3000" dirty="0"/>
          </a:p>
          <a:p>
            <a:r>
              <a:rPr lang="en-GB" sz="3000" dirty="0"/>
              <a:t>Syntax code will </a:t>
            </a:r>
            <a:r>
              <a:rPr lang="cs-CZ" sz="3000" dirty="0"/>
              <a:t/>
            </a:r>
            <a:br>
              <a:rPr lang="cs-CZ" sz="3000" dirty="0"/>
            </a:br>
            <a:r>
              <a:rPr lang="en-GB" sz="3000" dirty="0" smtClean="0"/>
              <a:t>be </a:t>
            </a:r>
            <a:r>
              <a:rPr lang="en-GB" sz="3000" dirty="0"/>
              <a:t>pasted.</a:t>
            </a:r>
          </a:p>
          <a:p>
            <a:endParaRPr lang="en-GB" sz="3000" dirty="0"/>
          </a:p>
        </p:txBody>
      </p:sp>
      <p:pic>
        <p:nvPicPr>
          <p:cNvPr id="6" name="Obrázek 5"/>
          <p:cNvPicPr>
            <a:picLocks noChangeAspect="1"/>
          </p:cNvPicPr>
          <p:nvPr/>
        </p:nvPicPr>
        <p:blipFill>
          <a:blip r:embed="rId2"/>
          <a:stretch>
            <a:fillRect/>
          </a:stretch>
        </p:blipFill>
        <p:spPr>
          <a:xfrm>
            <a:off x="6023114" y="0"/>
            <a:ext cx="6931035" cy="4443749"/>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489" y="3501885"/>
            <a:ext cx="3823252" cy="3823252"/>
          </a:xfrm>
          <a:prstGeom prst="rect">
            <a:avLst/>
          </a:prstGeom>
        </p:spPr>
      </p:pic>
    </p:spTree>
    <p:extLst>
      <p:ext uri="{BB962C8B-B14F-4D97-AF65-F5344CB8AC3E}">
        <p14:creationId xmlns:p14="http://schemas.microsoft.com/office/powerpoint/2010/main" val="244606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Syntax editor</a:t>
            </a:r>
            <a:endParaRPr lang="en-GB" b="1" dirty="0"/>
          </a:p>
        </p:txBody>
      </p:sp>
      <p:sp>
        <p:nvSpPr>
          <p:cNvPr id="3" name="Zástupný symbol pro obsah 2"/>
          <p:cNvSpPr>
            <a:spLocks noGrp="1"/>
          </p:cNvSpPr>
          <p:nvPr>
            <p:ph idx="1"/>
          </p:nvPr>
        </p:nvSpPr>
        <p:spPr>
          <a:xfrm>
            <a:off x="516835" y="1845734"/>
            <a:ext cx="10638845" cy="4023360"/>
          </a:xfrm>
        </p:spPr>
        <p:txBody>
          <a:bodyPr>
            <a:normAutofit/>
          </a:bodyPr>
          <a:lstStyle/>
          <a:p>
            <a:r>
              <a:rPr lang="en-GB" sz="3000" dirty="0"/>
              <a:t>The left panel of the Syntax Editor window shows an outline of the commands in your syntax, and can be used to navigate within your code. You can jump to a specific part of your code by clicking on the command in the left </a:t>
            </a:r>
            <a:r>
              <a:rPr lang="en-GB" sz="3000" dirty="0" smtClean="0"/>
              <a:t>panel.</a:t>
            </a:r>
            <a:endParaRPr lang="en-GB" sz="3000" dirty="0"/>
          </a:p>
        </p:txBody>
      </p:sp>
      <p:pic>
        <p:nvPicPr>
          <p:cNvPr id="4" name="Obrázek 3"/>
          <p:cNvPicPr>
            <a:picLocks noChangeAspect="1"/>
          </p:cNvPicPr>
          <p:nvPr/>
        </p:nvPicPr>
        <p:blipFill>
          <a:blip r:embed="rId2"/>
          <a:stretch>
            <a:fillRect/>
          </a:stretch>
        </p:blipFill>
        <p:spPr>
          <a:xfrm>
            <a:off x="2031543" y="3558209"/>
            <a:ext cx="10160457" cy="3299791"/>
          </a:xfrm>
          <a:prstGeom prst="rect">
            <a:avLst/>
          </a:prstGeom>
        </p:spPr>
      </p:pic>
    </p:spTree>
    <p:extLst>
      <p:ext uri="{BB962C8B-B14F-4D97-AF65-F5344CB8AC3E}">
        <p14:creationId xmlns:p14="http://schemas.microsoft.com/office/powerpoint/2010/main" val="4132776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18052" y="1441173"/>
            <a:ext cx="4820478" cy="3319669"/>
          </a:xfrm>
        </p:spPr>
        <p:txBody>
          <a:bodyPr/>
          <a:lstStyle/>
          <a:p>
            <a:r>
              <a:rPr lang="en-GB" b="1" dirty="0"/>
              <a:t>Without syntax, SPSS would be just another beautiful GUI without a soul</a:t>
            </a:r>
          </a:p>
        </p:txBody>
      </p:sp>
      <p:pic>
        <p:nvPicPr>
          <p:cNvPr id="9" name="Zástupný symbol pro obsah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6827" y="82827"/>
            <a:ext cx="6755296" cy="6755296"/>
          </a:xfrm>
        </p:spPr>
      </p:pic>
    </p:spTree>
    <p:extLst>
      <p:ext uri="{BB962C8B-B14F-4D97-AF65-F5344CB8AC3E}">
        <p14:creationId xmlns:p14="http://schemas.microsoft.com/office/powerpoint/2010/main" val="2656035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Syntax editor</a:t>
            </a:r>
            <a:endParaRPr lang="en-GB" b="1" dirty="0"/>
          </a:p>
        </p:txBody>
      </p:sp>
      <p:sp>
        <p:nvSpPr>
          <p:cNvPr id="3" name="Zástupný symbol pro obsah 2"/>
          <p:cNvSpPr>
            <a:spLocks noGrp="1"/>
          </p:cNvSpPr>
          <p:nvPr>
            <p:ph idx="1"/>
          </p:nvPr>
        </p:nvSpPr>
        <p:spPr/>
        <p:txBody>
          <a:bodyPr>
            <a:normAutofit/>
          </a:bodyPr>
          <a:lstStyle/>
          <a:p>
            <a:r>
              <a:rPr lang="en-GB" sz="3000" dirty="0"/>
              <a:t> Syntax can be saved as an *.</a:t>
            </a:r>
            <a:r>
              <a:rPr lang="en-GB" sz="3000" dirty="0" err="1"/>
              <a:t>sps</a:t>
            </a:r>
            <a:r>
              <a:rPr lang="en-GB" sz="3000" dirty="0"/>
              <a:t> file.</a:t>
            </a:r>
          </a:p>
        </p:txBody>
      </p:sp>
      <p:pic>
        <p:nvPicPr>
          <p:cNvPr id="4" name="Obrázek 3"/>
          <p:cNvPicPr>
            <a:picLocks noChangeAspect="1"/>
          </p:cNvPicPr>
          <p:nvPr/>
        </p:nvPicPr>
        <p:blipFill>
          <a:blip r:embed="rId2"/>
          <a:stretch>
            <a:fillRect/>
          </a:stretch>
        </p:blipFill>
        <p:spPr>
          <a:xfrm>
            <a:off x="2286001" y="2350811"/>
            <a:ext cx="9906000" cy="4507189"/>
          </a:xfrm>
          <a:prstGeom prst="rect">
            <a:avLst/>
          </a:prstGeom>
        </p:spPr>
      </p:pic>
    </p:spTree>
    <p:extLst>
      <p:ext uri="{BB962C8B-B14F-4D97-AF65-F5344CB8AC3E}">
        <p14:creationId xmlns:p14="http://schemas.microsoft.com/office/powerpoint/2010/main" val="1926972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How</a:t>
            </a:r>
            <a:r>
              <a:rPr lang="cs-CZ" b="1" dirty="0" smtClean="0"/>
              <a:t> to </a:t>
            </a:r>
            <a:r>
              <a:rPr lang="cs-CZ" b="1" dirty="0" err="1" smtClean="0"/>
              <a:t>execute</a:t>
            </a:r>
            <a:endParaRPr lang="en-GB" b="1" dirty="0"/>
          </a:p>
        </p:txBody>
      </p:sp>
      <p:sp>
        <p:nvSpPr>
          <p:cNvPr id="3" name="Zástupný symbol pro obsah 2"/>
          <p:cNvSpPr>
            <a:spLocks noGrp="1"/>
          </p:cNvSpPr>
          <p:nvPr>
            <p:ph idx="1"/>
          </p:nvPr>
        </p:nvSpPr>
        <p:spPr/>
        <p:txBody>
          <a:bodyPr>
            <a:normAutofit/>
          </a:bodyPr>
          <a:lstStyle/>
          <a:p>
            <a:r>
              <a:rPr lang="en-GB" sz="3000" dirty="0"/>
              <a:t>Clicking </a:t>
            </a:r>
            <a:r>
              <a:rPr lang="en-GB" sz="3000" b="1" dirty="0"/>
              <a:t>Run &gt; All </a:t>
            </a:r>
            <a:r>
              <a:rPr lang="en-GB" sz="3000" dirty="0"/>
              <a:t>will execute the procedure</a:t>
            </a:r>
          </a:p>
        </p:txBody>
      </p:sp>
      <p:pic>
        <p:nvPicPr>
          <p:cNvPr id="4" name="Obrázek 3"/>
          <p:cNvPicPr>
            <a:picLocks noChangeAspect="1"/>
          </p:cNvPicPr>
          <p:nvPr/>
        </p:nvPicPr>
        <p:blipFill>
          <a:blip r:embed="rId2"/>
          <a:stretch>
            <a:fillRect/>
          </a:stretch>
        </p:blipFill>
        <p:spPr>
          <a:xfrm>
            <a:off x="2443546" y="2395331"/>
            <a:ext cx="9704867" cy="4399662"/>
          </a:xfrm>
          <a:prstGeom prst="rect">
            <a:avLst/>
          </a:prstGeom>
        </p:spPr>
      </p:pic>
    </p:spTree>
    <p:extLst>
      <p:ext uri="{BB962C8B-B14F-4D97-AF65-F5344CB8AC3E}">
        <p14:creationId xmlns:p14="http://schemas.microsoft.com/office/powerpoint/2010/main" val="2646080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896" y="1868559"/>
            <a:ext cx="4740965" cy="2544418"/>
          </a:xfrm>
        </p:spPr>
        <p:txBody>
          <a:bodyPr/>
          <a:lstStyle/>
          <a:p>
            <a:pPr algn="ctr"/>
            <a:r>
              <a:rPr lang="en-GB" b="1" dirty="0"/>
              <a:t>Making sense of SPSS syntax</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6949" y="62949"/>
            <a:ext cx="6795052" cy="6795052"/>
          </a:xfrm>
        </p:spPr>
      </p:pic>
    </p:spTree>
    <p:extLst>
      <p:ext uri="{BB962C8B-B14F-4D97-AF65-F5344CB8AC3E}">
        <p14:creationId xmlns:p14="http://schemas.microsoft.com/office/powerpoint/2010/main" val="4078468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The Dataset Activate command</a:t>
            </a:r>
            <a:endParaRPr lang="en-GB" dirty="0"/>
          </a:p>
        </p:txBody>
      </p:sp>
      <p:sp>
        <p:nvSpPr>
          <p:cNvPr id="3" name="Zástupný symbol pro obsah 2"/>
          <p:cNvSpPr>
            <a:spLocks noGrp="1"/>
          </p:cNvSpPr>
          <p:nvPr>
            <p:ph idx="1"/>
          </p:nvPr>
        </p:nvSpPr>
        <p:spPr>
          <a:xfrm>
            <a:off x="576470" y="1845734"/>
            <a:ext cx="10579210" cy="4023360"/>
          </a:xfrm>
        </p:spPr>
        <p:txBody>
          <a:bodyPr>
            <a:normAutofit/>
          </a:bodyPr>
          <a:lstStyle/>
          <a:p>
            <a:r>
              <a:rPr lang="en-GB" sz="3000" dirty="0"/>
              <a:t>By default, when SPSS Statistics opens a new data file it labels it </a:t>
            </a:r>
            <a:r>
              <a:rPr lang="en-GB" sz="3000" dirty="0" smtClean="0"/>
              <a:t>as</a:t>
            </a:r>
            <a:r>
              <a:rPr lang="cs-CZ" sz="3000" dirty="0" smtClean="0"/>
              <a:t> </a:t>
            </a:r>
            <a:r>
              <a:rPr lang="en-GB" sz="3000" b="1" dirty="0" smtClean="0"/>
              <a:t>‘DataSet1</a:t>
            </a:r>
            <a:r>
              <a:rPr lang="en-GB" sz="3000" dirty="0" smtClean="0"/>
              <a:t>’.</a:t>
            </a:r>
            <a:r>
              <a:rPr lang="cs-CZ" sz="3000" dirty="0" smtClean="0"/>
              <a:t> </a:t>
            </a:r>
            <a:r>
              <a:rPr lang="en-GB" sz="3000" dirty="0" smtClean="0"/>
              <a:t>When </a:t>
            </a:r>
            <a:r>
              <a:rPr lang="en-GB" sz="3000" dirty="0"/>
              <a:t>it opens a second data file, it labels it as </a:t>
            </a:r>
            <a:r>
              <a:rPr lang="en-GB" sz="3000" b="1" dirty="0" smtClean="0"/>
              <a:t>‘DataSet2</a:t>
            </a:r>
            <a:r>
              <a:rPr lang="en-GB" sz="3000" dirty="0"/>
              <a:t>’ </a:t>
            </a:r>
            <a:r>
              <a:rPr lang="en-GB" sz="3000" dirty="0" smtClean="0"/>
              <a:t>and</a:t>
            </a:r>
            <a:r>
              <a:rPr lang="cs-CZ" sz="3000" dirty="0" smtClean="0"/>
              <a:t> </a:t>
            </a:r>
            <a:r>
              <a:rPr lang="en-GB" sz="3000" dirty="0" smtClean="0"/>
              <a:t>continues </a:t>
            </a:r>
            <a:r>
              <a:rPr lang="en-GB" sz="3000" dirty="0"/>
              <a:t>add a sequential number to each new data file that </a:t>
            </a:r>
            <a:r>
              <a:rPr lang="en-GB" sz="3000" dirty="0" smtClean="0"/>
              <a:t>is</a:t>
            </a:r>
            <a:r>
              <a:rPr lang="cs-CZ" sz="3000" dirty="0" smtClean="0"/>
              <a:t> </a:t>
            </a:r>
            <a:r>
              <a:rPr lang="en-GB" sz="3000" dirty="0" smtClean="0"/>
              <a:t>opened</a:t>
            </a:r>
            <a:endParaRPr lang="cs-CZ" sz="3000" dirty="0" smtClean="0"/>
          </a:p>
          <a:p>
            <a:endParaRPr lang="en-GB" sz="3000" dirty="0"/>
          </a:p>
        </p:txBody>
      </p:sp>
      <p:pic>
        <p:nvPicPr>
          <p:cNvPr id="4" name="Obrázek 3"/>
          <p:cNvPicPr>
            <a:picLocks noChangeAspect="1"/>
          </p:cNvPicPr>
          <p:nvPr/>
        </p:nvPicPr>
        <p:blipFill>
          <a:blip r:embed="rId2"/>
          <a:stretch>
            <a:fillRect/>
          </a:stretch>
        </p:blipFill>
        <p:spPr>
          <a:xfrm>
            <a:off x="4353288" y="3279913"/>
            <a:ext cx="10075017" cy="4331057"/>
          </a:xfrm>
          <a:prstGeom prst="rect">
            <a:avLst/>
          </a:prstGeom>
        </p:spPr>
      </p:pic>
    </p:spTree>
    <p:extLst>
      <p:ext uri="{BB962C8B-B14F-4D97-AF65-F5344CB8AC3E}">
        <p14:creationId xmlns:p14="http://schemas.microsoft.com/office/powerpoint/2010/main" val="1424155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26969"/>
            <a:ext cx="10058400" cy="1450757"/>
          </a:xfrm>
        </p:spPr>
        <p:txBody>
          <a:bodyPr/>
          <a:lstStyle/>
          <a:p>
            <a:r>
              <a:rPr lang="en-GB" b="1" dirty="0"/>
              <a:t>The Frequencies command</a:t>
            </a:r>
            <a:endParaRPr lang="en-GB" dirty="0"/>
          </a:p>
        </p:txBody>
      </p:sp>
      <p:sp>
        <p:nvSpPr>
          <p:cNvPr id="3" name="Zástupný symbol pro obsah 2"/>
          <p:cNvSpPr>
            <a:spLocks noGrp="1"/>
          </p:cNvSpPr>
          <p:nvPr>
            <p:ph idx="1"/>
          </p:nvPr>
        </p:nvSpPr>
        <p:spPr>
          <a:xfrm>
            <a:off x="1186731" y="2442079"/>
            <a:ext cx="10640833" cy="3491579"/>
          </a:xfrm>
        </p:spPr>
        <p:txBody>
          <a:bodyPr>
            <a:noAutofit/>
          </a:bodyPr>
          <a:lstStyle/>
          <a:p>
            <a:r>
              <a:rPr lang="en-GB" sz="2500" dirty="0"/>
              <a:t>The syntax for the Frequencies procedure is actually very simple.</a:t>
            </a:r>
          </a:p>
          <a:p>
            <a:r>
              <a:rPr lang="en-GB" sz="2500" dirty="0"/>
              <a:t>1. As with all SPSS syntax procedures it starts with a single Command: FREQUENCIES</a:t>
            </a:r>
          </a:p>
          <a:p>
            <a:r>
              <a:rPr lang="en-GB" sz="2500" dirty="0"/>
              <a:t>2. This is followed by an optional Keyword: </a:t>
            </a:r>
            <a:r>
              <a:rPr lang="en-GB" sz="2500" dirty="0">
                <a:solidFill>
                  <a:srgbClr val="FF0000"/>
                </a:solidFill>
              </a:rPr>
              <a:t>VARIABLES</a:t>
            </a:r>
          </a:p>
          <a:p>
            <a:r>
              <a:rPr lang="en-GB" sz="2500" dirty="0"/>
              <a:t>3. It then specifies </a:t>
            </a:r>
            <a:r>
              <a:rPr lang="cs-CZ" sz="2500" dirty="0" smtClean="0"/>
              <a:t>3</a:t>
            </a:r>
            <a:r>
              <a:rPr lang="en-GB" sz="2500" dirty="0" smtClean="0"/>
              <a:t> variable</a:t>
            </a:r>
            <a:r>
              <a:rPr lang="cs-CZ" sz="2500" dirty="0" smtClean="0"/>
              <a:t>s</a:t>
            </a:r>
            <a:r>
              <a:rPr lang="en-GB" sz="2500" dirty="0" smtClean="0"/>
              <a:t>: </a:t>
            </a:r>
            <a:r>
              <a:rPr lang="cs-CZ" sz="2500" b="1" dirty="0" smtClean="0"/>
              <a:t>v100m, </a:t>
            </a:r>
            <a:r>
              <a:rPr lang="cs-CZ" sz="2500" b="1" dirty="0" err="1" smtClean="0"/>
              <a:t>Long_jump</a:t>
            </a:r>
            <a:r>
              <a:rPr lang="cs-CZ" sz="2500" b="1" dirty="0" smtClean="0"/>
              <a:t>, </a:t>
            </a:r>
            <a:r>
              <a:rPr lang="cs-CZ" sz="2500" b="1" dirty="0" err="1" smtClean="0"/>
              <a:t>Shot_put</a:t>
            </a:r>
            <a:endParaRPr lang="en-GB" sz="2500" b="1" dirty="0"/>
          </a:p>
          <a:p>
            <a:r>
              <a:rPr lang="en-GB" sz="2500" dirty="0"/>
              <a:t>4. This is followed by a slash with a Subcommand and another Keyword:</a:t>
            </a:r>
          </a:p>
          <a:p>
            <a:r>
              <a:rPr lang="en-GB" sz="2500" dirty="0">
                <a:solidFill>
                  <a:srgbClr val="00B050"/>
                </a:solidFill>
              </a:rPr>
              <a:t>/ORDER</a:t>
            </a:r>
            <a:r>
              <a:rPr lang="en-GB" sz="2500" dirty="0"/>
              <a:t>=</a:t>
            </a:r>
            <a:r>
              <a:rPr lang="en-GB" sz="2500" dirty="0">
                <a:solidFill>
                  <a:srgbClr val="FF0000"/>
                </a:solidFill>
              </a:rPr>
              <a:t>ANALYSIS</a:t>
            </a:r>
          </a:p>
          <a:p>
            <a:r>
              <a:rPr lang="en-GB" sz="2500" dirty="0"/>
              <a:t>5. Finally the procedure is completed with a single period character:</a:t>
            </a:r>
          </a:p>
        </p:txBody>
      </p:sp>
      <p:pic>
        <p:nvPicPr>
          <p:cNvPr id="4" name="Obrázek 3"/>
          <p:cNvPicPr>
            <a:picLocks noChangeAspect="1"/>
          </p:cNvPicPr>
          <p:nvPr/>
        </p:nvPicPr>
        <p:blipFill>
          <a:blip r:embed="rId2"/>
          <a:stretch>
            <a:fillRect/>
          </a:stretch>
        </p:blipFill>
        <p:spPr>
          <a:xfrm>
            <a:off x="201548" y="-1083364"/>
            <a:ext cx="11980513" cy="3955774"/>
          </a:xfrm>
          <a:prstGeom prst="rect">
            <a:avLst/>
          </a:prstGeom>
        </p:spPr>
      </p:pic>
    </p:spTree>
    <p:extLst>
      <p:ext uri="{BB962C8B-B14F-4D97-AF65-F5344CB8AC3E}">
        <p14:creationId xmlns:p14="http://schemas.microsoft.com/office/powerpoint/2010/main" val="1771005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A few things to note</a:t>
            </a:r>
            <a:endParaRPr lang="en-GB" dirty="0"/>
          </a:p>
        </p:txBody>
      </p:sp>
      <p:sp>
        <p:nvSpPr>
          <p:cNvPr id="3" name="Zástupný symbol pro obsah 2"/>
          <p:cNvSpPr>
            <a:spLocks noGrp="1"/>
          </p:cNvSpPr>
          <p:nvPr>
            <p:ph idx="1"/>
          </p:nvPr>
        </p:nvSpPr>
        <p:spPr>
          <a:xfrm>
            <a:off x="993912" y="1845734"/>
            <a:ext cx="10078279" cy="4023360"/>
          </a:xfrm>
        </p:spPr>
        <p:txBody>
          <a:bodyPr>
            <a:noAutofit/>
          </a:bodyPr>
          <a:lstStyle/>
          <a:p>
            <a:pPr marL="0" indent="0">
              <a:buNone/>
            </a:pPr>
            <a:r>
              <a:rPr lang="en-GB" sz="3000" dirty="0"/>
              <a:t>SPSS Syntax is remarkably unfussy about how it’s typed:</a:t>
            </a:r>
          </a:p>
          <a:p>
            <a:pPr marL="514350" indent="-514350">
              <a:buFont typeface="+mj-lt"/>
              <a:buAutoNum type="alphaLcParenR"/>
            </a:pPr>
            <a:r>
              <a:rPr lang="en-GB" sz="3000" dirty="0"/>
              <a:t>It’s generally not case sensitive</a:t>
            </a:r>
          </a:p>
          <a:p>
            <a:pPr marL="514350" indent="-514350">
              <a:buFont typeface="+mj-lt"/>
              <a:buAutoNum type="alphaLcParenR"/>
            </a:pPr>
            <a:r>
              <a:rPr lang="en-GB" sz="3000" dirty="0"/>
              <a:t>You can use as many lines as you want to specify a single command.</a:t>
            </a:r>
          </a:p>
          <a:p>
            <a:pPr marL="514350" indent="-514350">
              <a:buFont typeface="+mj-lt"/>
              <a:buAutoNum type="alphaLcParenR"/>
            </a:pPr>
            <a:r>
              <a:rPr lang="en-GB" sz="3000" dirty="0"/>
              <a:t>It normally doesn’t require correct indentation to run</a:t>
            </a:r>
            <a:r>
              <a:rPr lang="en-GB" sz="3000" dirty="0" smtClean="0"/>
              <a:t>.</a:t>
            </a:r>
            <a:endParaRPr lang="en-GB" sz="3000" dirty="0"/>
          </a:p>
        </p:txBody>
      </p:sp>
    </p:spTree>
    <p:extLst>
      <p:ext uri="{BB962C8B-B14F-4D97-AF65-F5344CB8AC3E}">
        <p14:creationId xmlns:p14="http://schemas.microsoft.com/office/powerpoint/2010/main" val="4189970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a:t>A few things to note</a:t>
            </a:r>
            <a:endParaRPr lang="en-GB" dirty="0"/>
          </a:p>
        </p:txBody>
      </p:sp>
      <p:sp>
        <p:nvSpPr>
          <p:cNvPr id="5" name="Zástupný symbol pro obsah 2"/>
          <p:cNvSpPr>
            <a:spLocks noGrp="1"/>
          </p:cNvSpPr>
          <p:nvPr>
            <p:ph idx="1"/>
          </p:nvPr>
        </p:nvSpPr>
        <p:spPr>
          <a:xfrm>
            <a:off x="834887" y="1845734"/>
            <a:ext cx="9750287" cy="4023360"/>
          </a:xfrm>
        </p:spPr>
        <p:txBody>
          <a:bodyPr>
            <a:noAutofit/>
          </a:bodyPr>
          <a:lstStyle/>
          <a:p>
            <a:pPr marL="0" indent="0">
              <a:buNone/>
            </a:pPr>
            <a:r>
              <a:rPr lang="en-GB" sz="3000" dirty="0" smtClean="0"/>
              <a:t>However </a:t>
            </a:r>
            <a:r>
              <a:rPr lang="en-GB" sz="3000" dirty="0"/>
              <a:t>there are some basic rules:</a:t>
            </a:r>
          </a:p>
          <a:p>
            <a:pPr marL="514350" indent="-514350">
              <a:buFont typeface="+mj-lt"/>
              <a:buAutoNum type="alphaLcParenR"/>
            </a:pPr>
            <a:r>
              <a:rPr lang="en-GB" sz="3000" dirty="0"/>
              <a:t>Each new command (e.g. Frequencies) must start on a new line.</a:t>
            </a:r>
          </a:p>
          <a:p>
            <a:pPr marL="514350" indent="-514350">
              <a:buFont typeface="+mj-lt"/>
              <a:buAutoNum type="alphaLcParenR"/>
            </a:pPr>
            <a:r>
              <a:rPr lang="en-GB" sz="3000" dirty="0"/>
              <a:t>Each procedure must end with a period as a ‘command terminator’.</a:t>
            </a:r>
          </a:p>
          <a:p>
            <a:pPr marL="514350" indent="-514350">
              <a:buFont typeface="+mj-lt"/>
              <a:buAutoNum type="alphaLcParenR"/>
            </a:pPr>
            <a:r>
              <a:rPr lang="en-GB" sz="3000" dirty="0"/>
              <a:t>Most subcommands are separated by slashes (/). The slash before the first subcommand on a command is usually optional</a:t>
            </a:r>
          </a:p>
        </p:txBody>
      </p:sp>
    </p:spTree>
    <p:extLst>
      <p:ext uri="{BB962C8B-B14F-4D97-AF65-F5344CB8AC3E}">
        <p14:creationId xmlns:p14="http://schemas.microsoft.com/office/powerpoint/2010/main" val="2733588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Getting help with syntax</a:t>
            </a:r>
            <a:endParaRPr lang="en-GB" dirty="0"/>
          </a:p>
        </p:txBody>
      </p:sp>
      <p:sp>
        <p:nvSpPr>
          <p:cNvPr id="3" name="Zástupný symbol pro obsah 2"/>
          <p:cNvSpPr>
            <a:spLocks noGrp="1"/>
          </p:cNvSpPr>
          <p:nvPr>
            <p:ph idx="1"/>
          </p:nvPr>
        </p:nvSpPr>
        <p:spPr/>
        <p:txBody>
          <a:bodyPr>
            <a:normAutofit/>
          </a:bodyPr>
          <a:lstStyle/>
          <a:p>
            <a:r>
              <a:rPr lang="en-GB" sz="3000" dirty="0"/>
              <a:t>Notice the useful autocomplete function works when manually typing syntax.</a:t>
            </a:r>
          </a:p>
        </p:txBody>
      </p:sp>
      <p:pic>
        <p:nvPicPr>
          <p:cNvPr id="4" name="Obrázek 3"/>
          <p:cNvPicPr>
            <a:picLocks noChangeAspect="1"/>
          </p:cNvPicPr>
          <p:nvPr/>
        </p:nvPicPr>
        <p:blipFill>
          <a:blip r:embed="rId2"/>
          <a:stretch>
            <a:fillRect/>
          </a:stretch>
        </p:blipFill>
        <p:spPr>
          <a:xfrm>
            <a:off x="4949687" y="2424289"/>
            <a:ext cx="7120809" cy="4433711"/>
          </a:xfrm>
          <a:prstGeom prst="rect">
            <a:avLst/>
          </a:prstGeom>
        </p:spPr>
      </p:pic>
    </p:spTree>
    <p:extLst>
      <p:ext uri="{BB962C8B-B14F-4D97-AF65-F5344CB8AC3E}">
        <p14:creationId xmlns:p14="http://schemas.microsoft.com/office/powerpoint/2010/main" val="913334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Getting help with syntax</a:t>
            </a:r>
            <a:endParaRPr lang="en-GB" dirty="0"/>
          </a:p>
        </p:txBody>
      </p:sp>
      <p:sp>
        <p:nvSpPr>
          <p:cNvPr id="3" name="Zástupný symbol pro obsah 2"/>
          <p:cNvSpPr>
            <a:spLocks noGrp="1"/>
          </p:cNvSpPr>
          <p:nvPr>
            <p:ph idx="1"/>
          </p:nvPr>
        </p:nvSpPr>
        <p:spPr/>
        <p:txBody>
          <a:bodyPr>
            <a:normAutofit/>
          </a:bodyPr>
          <a:lstStyle/>
          <a:p>
            <a:r>
              <a:rPr lang="en-GB" sz="3000" dirty="0"/>
              <a:t>For instance, if you add a forward slash after a command, a list of </a:t>
            </a:r>
            <a:r>
              <a:rPr lang="en-GB" sz="3000" dirty="0" smtClean="0"/>
              <a:t>subcommands</a:t>
            </a:r>
            <a:r>
              <a:rPr lang="cs-CZ" sz="3000" dirty="0" smtClean="0"/>
              <a:t> </a:t>
            </a:r>
            <a:r>
              <a:rPr lang="en-GB" sz="3000" dirty="0" smtClean="0"/>
              <a:t>appears</a:t>
            </a:r>
            <a:r>
              <a:rPr lang="en-GB" sz="3000" dirty="0"/>
              <a:t>.</a:t>
            </a:r>
          </a:p>
        </p:txBody>
      </p:sp>
      <p:pic>
        <p:nvPicPr>
          <p:cNvPr id="4" name="Obrázek 3"/>
          <p:cNvPicPr>
            <a:picLocks noChangeAspect="1"/>
          </p:cNvPicPr>
          <p:nvPr/>
        </p:nvPicPr>
        <p:blipFill>
          <a:blip r:embed="rId2"/>
          <a:stretch>
            <a:fillRect/>
          </a:stretch>
        </p:blipFill>
        <p:spPr>
          <a:xfrm>
            <a:off x="5218043" y="2614693"/>
            <a:ext cx="6973957" cy="4243308"/>
          </a:xfrm>
          <a:prstGeom prst="rect">
            <a:avLst/>
          </a:prstGeom>
        </p:spPr>
      </p:pic>
    </p:spTree>
    <p:extLst>
      <p:ext uri="{BB962C8B-B14F-4D97-AF65-F5344CB8AC3E}">
        <p14:creationId xmlns:p14="http://schemas.microsoft.com/office/powerpoint/2010/main" val="1479110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Getting help with syntax</a:t>
            </a:r>
            <a:endParaRPr lang="en-GB" dirty="0"/>
          </a:p>
        </p:txBody>
      </p:sp>
      <p:sp>
        <p:nvSpPr>
          <p:cNvPr id="3" name="Zástupný symbol pro obsah 2"/>
          <p:cNvSpPr>
            <a:spLocks noGrp="1"/>
          </p:cNvSpPr>
          <p:nvPr>
            <p:ph idx="1"/>
          </p:nvPr>
        </p:nvSpPr>
        <p:spPr>
          <a:xfrm>
            <a:off x="1097280" y="1845733"/>
            <a:ext cx="6039016" cy="4475553"/>
          </a:xfrm>
        </p:spPr>
        <p:txBody>
          <a:bodyPr>
            <a:normAutofit/>
          </a:bodyPr>
          <a:lstStyle/>
          <a:p>
            <a:r>
              <a:rPr lang="en-GB" sz="3000" dirty="0"/>
              <a:t>A really useful feature is the ability to quickly look-up the syntax diagram for a procedure just by highlighting the command word and clicking the Syntax Help button on the toolbar of an open Syntax window.</a:t>
            </a:r>
          </a:p>
        </p:txBody>
      </p:sp>
      <p:pic>
        <p:nvPicPr>
          <p:cNvPr id="4" name="Obrázek 3"/>
          <p:cNvPicPr>
            <a:picLocks noChangeAspect="1"/>
          </p:cNvPicPr>
          <p:nvPr/>
        </p:nvPicPr>
        <p:blipFill>
          <a:blip r:embed="rId2"/>
          <a:stretch>
            <a:fillRect/>
          </a:stretch>
        </p:blipFill>
        <p:spPr>
          <a:xfrm>
            <a:off x="7305261" y="2388365"/>
            <a:ext cx="6206821" cy="4469635"/>
          </a:xfrm>
          <a:prstGeom prst="rect">
            <a:avLst/>
          </a:prstGeom>
        </p:spPr>
      </p:pic>
    </p:spTree>
    <p:extLst>
      <p:ext uri="{BB962C8B-B14F-4D97-AF65-F5344CB8AC3E}">
        <p14:creationId xmlns:p14="http://schemas.microsoft.com/office/powerpoint/2010/main" val="4050906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What is scripting and automation?</a:t>
            </a:r>
          </a:p>
        </p:txBody>
      </p:sp>
      <p:sp>
        <p:nvSpPr>
          <p:cNvPr id="3" name="Zástupný symbol pro obsah 2"/>
          <p:cNvSpPr>
            <a:spLocks noGrp="1"/>
          </p:cNvSpPr>
          <p:nvPr>
            <p:ph idx="1"/>
          </p:nvPr>
        </p:nvSpPr>
        <p:spPr>
          <a:xfrm>
            <a:off x="490993" y="1845734"/>
            <a:ext cx="10740224" cy="4023360"/>
          </a:xfrm>
        </p:spPr>
        <p:txBody>
          <a:bodyPr>
            <a:noAutofit/>
          </a:bodyPr>
          <a:lstStyle/>
          <a:p>
            <a:pPr marL="514350" indent="-514350">
              <a:buFont typeface="+mj-lt"/>
              <a:buAutoNum type="arabicPeriod"/>
            </a:pPr>
            <a:r>
              <a:rPr lang="en-GB" sz="3000" dirty="0" smtClean="0"/>
              <a:t>A </a:t>
            </a:r>
            <a:r>
              <a:rPr lang="en-GB" sz="3000" dirty="0"/>
              <a:t>script is a set of predefined instructions or commands that are executed by the software to perform specific actions. </a:t>
            </a:r>
            <a:endParaRPr lang="cs-CZ" sz="3000" dirty="0" smtClean="0"/>
          </a:p>
          <a:p>
            <a:pPr marL="514350" indent="-514350">
              <a:buFont typeface="+mj-lt"/>
              <a:buAutoNum type="arabicPeriod"/>
            </a:pPr>
            <a:r>
              <a:rPr lang="en-GB" sz="3000" dirty="0"/>
              <a:t>These commands can be saved in a syntax file and executed to perform data manipulation, analysis, and graphical representation tasks automatically</a:t>
            </a:r>
            <a:r>
              <a:rPr lang="en-GB" sz="3000" dirty="0" smtClean="0"/>
              <a:t>.</a:t>
            </a:r>
            <a:endParaRPr lang="cs-CZ" sz="3000" dirty="0" smtClean="0"/>
          </a:p>
        </p:txBody>
      </p:sp>
    </p:spTree>
    <p:extLst>
      <p:ext uri="{BB962C8B-B14F-4D97-AF65-F5344CB8AC3E}">
        <p14:creationId xmlns:p14="http://schemas.microsoft.com/office/powerpoint/2010/main" val="363149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Examples</a:t>
            </a:r>
            <a:endParaRPr lang="en-GB" b="1" dirty="0"/>
          </a:p>
        </p:txBody>
      </p:sp>
      <p:sp>
        <p:nvSpPr>
          <p:cNvPr id="3" name="Zástupný symbol pro obsah 2"/>
          <p:cNvSpPr>
            <a:spLocks noGrp="1"/>
          </p:cNvSpPr>
          <p:nvPr>
            <p:ph idx="1"/>
          </p:nvPr>
        </p:nvSpPr>
        <p:spPr/>
        <p:txBody>
          <a:bodyPr>
            <a:normAutofit/>
          </a:bodyPr>
          <a:lstStyle/>
          <a:p>
            <a:r>
              <a:rPr lang="en-GB" sz="3000" dirty="0"/>
              <a:t>Remember that you can always </a:t>
            </a:r>
            <a:r>
              <a:rPr lang="en-GB" sz="3000" b="1" dirty="0">
                <a:solidFill>
                  <a:srgbClr val="FF0000"/>
                </a:solidFill>
              </a:rPr>
              <a:t>create syntax </a:t>
            </a:r>
            <a:r>
              <a:rPr lang="en-GB" sz="3000" dirty="0"/>
              <a:t>simply by clicking the </a:t>
            </a:r>
            <a:r>
              <a:rPr lang="en-GB" sz="3000" b="1" dirty="0" smtClean="0">
                <a:solidFill>
                  <a:srgbClr val="FF0000"/>
                </a:solidFill>
              </a:rPr>
              <a:t>Paste</a:t>
            </a:r>
            <a:r>
              <a:rPr lang="cs-CZ" sz="3000" b="1" dirty="0" smtClean="0">
                <a:solidFill>
                  <a:srgbClr val="FF0000"/>
                </a:solidFill>
              </a:rPr>
              <a:t> </a:t>
            </a:r>
            <a:r>
              <a:rPr lang="de-DE" sz="3000" b="1" dirty="0" err="1" smtClean="0">
                <a:solidFill>
                  <a:srgbClr val="FF0000"/>
                </a:solidFill>
              </a:rPr>
              <a:t>button</a:t>
            </a:r>
            <a:r>
              <a:rPr lang="de-DE" sz="3000" b="1" dirty="0" smtClean="0">
                <a:solidFill>
                  <a:srgbClr val="FF0000"/>
                </a:solidFill>
              </a:rPr>
              <a:t> </a:t>
            </a:r>
            <a:r>
              <a:rPr lang="de-DE" sz="3000" dirty="0"/>
              <a:t>in an SPSS </a:t>
            </a:r>
            <a:r>
              <a:rPr lang="de-DE" sz="3000" dirty="0" err="1"/>
              <a:t>dialog</a:t>
            </a:r>
            <a:endParaRPr lang="de-DE" sz="3000" dirty="0"/>
          </a:p>
          <a:p>
            <a:r>
              <a:rPr lang="en-GB" sz="3000" dirty="0"/>
              <a:t>• However, in the next few examples we will delve into aspects of syntax </a:t>
            </a:r>
            <a:r>
              <a:rPr lang="en-GB" sz="3000" dirty="0" smtClean="0"/>
              <a:t>that</a:t>
            </a:r>
            <a:r>
              <a:rPr lang="cs-CZ" sz="3000" dirty="0" smtClean="0"/>
              <a:t> </a:t>
            </a:r>
            <a:r>
              <a:rPr lang="en-GB" sz="3000" dirty="0" smtClean="0"/>
              <a:t>illustrate </a:t>
            </a:r>
            <a:r>
              <a:rPr lang="en-GB" sz="3000" dirty="0"/>
              <a:t>how different procedures work or reveal functions that </a:t>
            </a:r>
            <a:r>
              <a:rPr lang="en-GB" sz="3000" dirty="0" smtClean="0"/>
              <a:t>aren’t</a:t>
            </a:r>
            <a:r>
              <a:rPr lang="cs-CZ" sz="3000" dirty="0" smtClean="0"/>
              <a:t> </a:t>
            </a:r>
            <a:r>
              <a:rPr lang="en-GB" sz="3000" dirty="0" smtClean="0"/>
              <a:t>obvious </a:t>
            </a:r>
            <a:r>
              <a:rPr lang="en-GB" sz="3000" dirty="0"/>
              <a:t>to the casual user</a:t>
            </a:r>
          </a:p>
          <a:p>
            <a:r>
              <a:rPr lang="en-GB" sz="3000" dirty="0"/>
              <a:t>• To begin with let’s look at opening data in IBM SPSS Statistics</a:t>
            </a:r>
          </a:p>
        </p:txBody>
      </p:sp>
    </p:spTree>
    <p:extLst>
      <p:ext uri="{BB962C8B-B14F-4D97-AF65-F5344CB8AC3E}">
        <p14:creationId xmlns:p14="http://schemas.microsoft.com/office/powerpoint/2010/main" val="2214090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Opening data files</a:t>
            </a:r>
            <a:endParaRPr lang="en-GB" dirty="0"/>
          </a:p>
        </p:txBody>
      </p:sp>
      <p:sp>
        <p:nvSpPr>
          <p:cNvPr id="3" name="Zástupný symbol pro obsah 2"/>
          <p:cNvSpPr>
            <a:spLocks noGrp="1"/>
          </p:cNvSpPr>
          <p:nvPr>
            <p:ph idx="1"/>
          </p:nvPr>
        </p:nvSpPr>
        <p:spPr>
          <a:xfrm>
            <a:off x="427383" y="1845734"/>
            <a:ext cx="10728297" cy="4023360"/>
          </a:xfrm>
        </p:spPr>
        <p:txBody>
          <a:bodyPr>
            <a:noAutofit/>
          </a:bodyPr>
          <a:lstStyle/>
          <a:p>
            <a:r>
              <a:rPr lang="en-GB" sz="3000" dirty="0"/>
              <a:t>The GET FILE command is used to import an SPSS data file (*.</a:t>
            </a:r>
            <a:r>
              <a:rPr lang="en-GB" sz="3000" dirty="0" err="1"/>
              <a:t>sav</a:t>
            </a:r>
            <a:r>
              <a:rPr lang="en-GB" sz="3000" dirty="0"/>
              <a:t>).</a:t>
            </a:r>
          </a:p>
          <a:p>
            <a:r>
              <a:rPr lang="en-GB" sz="3000" dirty="0" smtClean="0"/>
              <a:t>• </a:t>
            </a:r>
            <a:r>
              <a:rPr lang="en-GB" sz="3000" dirty="0"/>
              <a:t>The GET DATA command however is used to import non-native file formats such </a:t>
            </a:r>
            <a:r>
              <a:rPr lang="en-GB" sz="3000" dirty="0" smtClean="0"/>
              <a:t>as</a:t>
            </a:r>
            <a:r>
              <a:rPr lang="cs-CZ" sz="3000" dirty="0" smtClean="0"/>
              <a:t> </a:t>
            </a:r>
            <a:r>
              <a:rPr lang="en-GB" sz="3000" dirty="0" smtClean="0"/>
              <a:t>Excel </a:t>
            </a:r>
            <a:r>
              <a:rPr lang="en-GB" sz="3000" dirty="0"/>
              <a:t>workbooks or comma separated (CSV) files.</a:t>
            </a:r>
          </a:p>
          <a:p>
            <a:r>
              <a:rPr lang="en-GB" sz="3000" dirty="0"/>
              <a:t>• Note the use of the /TYPE subcommand that specifies the file type to be imported</a:t>
            </a:r>
          </a:p>
          <a:p>
            <a:r>
              <a:rPr lang="en-GB" sz="3000" dirty="0" smtClean="0"/>
              <a:t>GET </a:t>
            </a:r>
            <a:r>
              <a:rPr lang="en-GB" sz="3000" dirty="0"/>
              <a:t>DATA</a:t>
            </a:r>
          </a:p>
          <a:p>
            <a:r>
              <a:rPr lang="en-GB" sz="3000" dirty="0">
                <a:solidFill>
                  <a:srgbClr val="00B050"/>
                </a:solidFill>
              </a:rPr>
              <a:t>/TYPE</a:t>
            </a:r>
            <a:r>
              <a:rPr lang="en-GB" sz="3000" dirty="0"/>
              <a:t>=</a:t>
            </a:r>
            <a:r>
              <a:rPr lang="en-GB" sz="3000" dirty="0">
                <a:solidFill>
                  <a:srgbClr val="FF0000"/>
                </a:solidFill>
              </a:rPr>
              <a:t>XLSX</a:t>
            </a:r>
          </a:p>
          <a:p>
            <a:r>
              <a:rPr lang="en-GB" sz="3000" dirty="0">
                <a:solidFill>
                  <a:srgbClr val="00B050"/>
                </a:solidFill>
              </a:rPr>
              <a:t>/FILE</a:t>
            </a:r>
            <a:r>
              <a:rPr lang="en-GB" sz="3000" dirty="0" smtClean="0"/>
              <a:t>='</a:t>
            </a:r>
            <a:r>
              <a:rPr lang="cs-CZ" sz="3000" dirty="0" smtClean="0"/>
              <a:t>D</a:t>
            </a:r>
            <a:r>
              <a:rPr lang="en-GB" sz="3000" dirty="0"/>
              <a:t>:\</a:t>
            </a:r>
            <a:r>
              <a:rPr lang="cs-CZ" sz="3000" dirty="0"/>
              <a:t>Magdeburg</a:t>
            </a:r>
            <a:r>
              <a:rPr lang="en-GB" sz="3000" dirty="0"/>
              <a:t>\</a:t>
            </a:r>
            <a:r>
              <a:rPr lang="cs-CZ" sz="3000" dirty="0" err="1"/>
              <a:t>Decathlon</a:t>
            </a:r>
            <a:r>
              <a:rPr lang="en-GB" sz="3000" dirty="0"/>
              <a:t>.</a:t>
            </a:r>
            <a:r>
              <a:rPr lang="en-GB" sz="3000" dirty="0" err="1"/>
              <a:t>xlsx</a:t>
            </a:r>
            <a:r>
              <a:rPr lang="en-GB" sz="3000" dirty="0"/>
              <a:t> '</a:t>
            </a:r>
          </a:p>
        </p:txBody>
      </p:sp>
    </p:spTree>
    <p:extLst>
      <p:ext uri="{BB962C8B-B14F-4D97-AF65-F5344CB8AC3E}">
        <p14:creationId xmlns:p14="http://schemas.microsoft.com/office/powerpoint/2010/main" val="425529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Filtering data with the Select Cases dialog</a:t>
            </a:r>
            <a:endParaRPr lang="en-GB" dirty="0"/>
          </a:p>
        </p:txBody>
      </p:sp>
      <p:sp>
        <p:nvSpPr>
          <p:cNvPr id="3" name="Zástupný symbol pro obsah 2"/>
          <p:cNvSpPr>
            <a:spLocks noGrp="1"/>
          </p:cNvSpPr>
          <p:nvPr>
            <p:ph idx="1"/>
          </p:nvPr>
        </p:nvSpPr>
        <p:spPr>
          <a:xfrm>
            <a:off x="586410" y="1845734"/>
            <a:ext cx="7146234" cy="4023360"/>
          </a:xfrm>
        </p:spPr>
        <p:txBody>
          <a:bodyPr>
            <a:normAutofit/>
          </a:bodyPr>
          <a:lstStyle/>
          <a:p>
            <a:r>
              <a:rPr lang="en-GB" sz="3000" dirty="0"/>
              <a:t>Using the paste button in the Select Cases </a:t>
            </a:r>
            <a:r>
              <a:rPr lang="en-GB" sz="3000" dirty="0" smtClean="0"/>
              <a:t>dialog</a:t>
            </a:r>
            <a:r>
              <a:rPr lang="cs-CZ" sz="3000" dirty="0" smtClean="0"/>
              <a:t> </a:t>
            </a:r>
            <a:r>
              <a:rPr lang="en-GB" sz="3000" dirty="0" smtClean="0"/>
              <a:t>tends </a:t>
            </a:r>
            <a:r>
              <a:rPr lang="en-GB" sz="3000" dirty="0"/>
              <a:t>to generate surprisingly complex </a:t>
            </a:r>
            <a:r>
              <a:rPr lang="en-GB" sz="3000" dirty="0" smtClean="0"/>
              <a:t>syntax</a:t>
            </a:r>
            <a:endParaRPr lang="en-GB" sz="3000" dirty="0"/>
          </a:p>
        </p:txBody>
      </p:sp>
      <p:pic>
        <p:nvPicPr>
          <p:cNvPr id="4" name="Obrázek 3"/>
          <p:cNvPicPr>
            <a:picLocks noChangeAspect="1"/>
          </p:cNvPicPr>
          <p:nvPr/>
        </p:nvPicPr>
        <p:blipFill>
          <a:blip r:embed="rId2"/>
          <a:stretch>
            <a:fillRect/>
          </a:stretch>
        </p:blipFill>
        <p:spPr>
          <a:xfrm>
            <a:off x="8458201" y="1609981"/>
            <a:ext cx="4822754" cy="5402833"/>
          </a:xfrm>
          <a:prstGeom prst="rect">
            <a:avLst/>
          </a:prstGeom>
        </p:spPr>
      </p:pic>
      <p:pic>
        <p:nvPicPr>
          <p:cNvPr id="8" name="Obrázek 7"/>
          <p:cNvPicPr>
            <a:picLocks noChangeAspect="1"/>
          </p:cNvPicPr>
          <p:nvPr/>
        </p:nvPicPr>
        <p:blipFill>
          <a:blip r:embed="rId3"/>
          <a:stretch>
            <a:fillRect/>
          </a:stretch>
        </p:blipFill>
        <p:spPr>
          <a:xfrm>
            <a:off x="0" y="3055236"/>
            <a:ext cx="5546035" cy="3768735"/>
          </a:xfrm>
          <a:prstGeom prst="rect">
            <a:avLst/>
          </a:prstGeom>
        </p:spPr>
      </p:pic>
    </p:spTree>
    <p:extLst>
      <p:ext uri="{BB962C8B-B14F-4D97-AF65-F5344CB8AC3E}">
        <p14:creationId xmlns:p14="http://schemas.microsoft.com/office/powerpoint/2010/main" val="1294038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Useful Syntax Window Functions</a:t>
            </a:r>
          </a:p>
        </p:txBody>
      </p:sp>
      <p:sp>
        <p:nvSpPr>
          <p:cNvPr id="3" name="Zástupný symbol pro obsah 2"/>
          <p:cNvSpPr>
            <a:spLocks noGrp="1"/>
          </p:cNvSpPr>
          <p:nvPr>
            <p:ph idx="1"/>
          </p:nvPr>
        </p:nvSpPr>
        <p:spPr>
          <a:xfrm>
            <a:off x="377687" y="1845734"/>
            <a:ext cx="11539329" cy="4023360"/>
          </a:xfrm>
        </p:spPr>
        <p:txBody>
          <a:bodyPr>
            <a:noAutofit/>
          </a:bodyPr>
          <a:lstStyle/>
          <a:p>
            <a:r>
              <a:rPr lang="en-GB" sz="3000" dirty="0"/>
              <a:t>• Breakpoints: Breakpoints are used to stop command syntax execution at </a:t>
            </a:r>
            <a:r>
              <a:rPr lang="en-GB" sz="3000" dirty="0" smtClean="0"/>
              <a:t>positions </a:t>
            </a:r>
            <a:r>
              <a:rPr lang="en-GB" sz="3000" dirty="0"/>
              <a:t>so you can check the results at each stage before moving on.</a:t>
            </a:r>
          </a:p>
          <a:p>
            <a:r>
              <a:rPr lang="en-GB" sz="3000" dirty="0"/>
              <a:t>• Bookmarks: Creating bookmarks allow you to more easily navigate large command syntax files.</a:t>
            </a:r>
          </a:p>
          <a:p>
            <a:r>
              <a:rPr lang="en-GB" sz="3000" dirty="0" smtClean="0"/>
              <a:t>• </a:t>
            </a:r>
            <a:r>
              <a:rPr lang="en-GB" sz="3000" dirty="0"/>
              <a:t>Step Through: You can step through command syntax one command at a time.</a:t>
            </a:r>
          </a:p>
          <a:p>
            <a:r>
              <a:rPr lang="en-GB" sz="3000" dirty="0"/>
              <a:t>• Split view: From the main menu click Window &gt; Split View. This splits the syntax editor window into two panes so that you can check one part of the syntax file without losing focus on another.</a:t>
            </a:r>
          </a:p>
        </p:txBody>
      </p:sp>
    </p:spTree>
    <p:extLst>
      <p:ext uri="{BB962C8B-B14F-4D97-AF65-F5344CB8AC3E}">
        <p14:creationId xmlns:p14="http://schemas.microsoft.com/office/powerpoint/2010/main" val="41021118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60070" y="596348"/>
            <a:ext cx="12245444" cy="6241775"/>
          </a:xfrm>
          <a:prstGeom prst="rect">
            <a:avLst/>
          </a:prstGeom>
        </p:spPr>
      </p:pic>
    </p:spTree>
    <p:extLst>
      <p:ext uri="{BB962C8B-B14F-4D97-AF65-F5344CB8AC3E}">
        <p14:creationId xmlns:p14="http://schemas.microsoft.com/office/powerpoint/2010/main" val="1204474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8052" y="1441173"/>
            <a:ext cx="4820478" cy="3319669"/>
          </a:xfrm>
        </p:spPr>
        <p:txBody>
          <a:bodyPr/>
          <a:lstStyle/>
          <a:p>
            <a:r>
              <a:rPr lang="en-GB" b="1" dirty="0"/>
              <a:t>Without syntax, SPSS would be just another beautiful GUI without a soul</a:t>
            </a: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347253" y="13253"/>
            <a:ext cx="6844748" cy="684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80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25 </a:t>
            </a:r>
            <a:r>
              <a:rPr lang="cs-CZ" b="1" dirty="0" err="1" smtClean="0"/>
              <a:t>examples</a:t>
            </a:r>
            <a:r>
              <a:rPr lang="cs-CZ" b="1" dirty="0" smtClean="0"/>
              <a:t> </a:t>
            </a:r>
            <a:r>
              <a:rPr lang="cs-CZ" b="1" dirty="0" smtClean="0">
                <a:sym typeface="Wingdings" panose="05000000000000000000" pitchFamily="2" charset="2"/>
              </a:rPr>
              <a:t></a:t>
            </a:r>
            <a:endParaRPr lang="en-GB" b="1" dirty="0"/>
          </a:p>
        </p:txBody>
      </p:sp>
      <p:pic>
        <p:nvPicPr>
          <p:cNvPr id="4" name="Zástupný symbol pro obsah 3"/>
          <p:cNvPicPr>
            <a:picLocks noGrp="1" noChangeAspect="1"/>
          </p:cNvPicPr>
          <p:nvPr>
            <p:ph idx="1"/>
          </p:nvPr>
        </p:nvPicPr>
        <p:blipFill>
          <a:blip r:embed="rId2"/>
          <a:stretch>
            <a:fillRect/>
          </a:stretch>
        </p:blipFill>
        <p:spPr>
          <a:xfrm>
            <a:off x="9010" y="1828801"/>
            <a:ext cx="11796130" cy="4214190"/>
          </a:xfrm>
          <a:prstGeom prst="rect">
            <a:avLst/>
          </a:prstGeom>
        </p:spPr>
      </p:pic>
    </p:spTree>
    <p:extLst>
      <p:ext uri="{BB962C8B-B14F-4D97-AF65-F5344CB8AC3E}">
        <p14:creationId xmlns:p14="http://schemas.microsoft.com/office/powerpoint/2010/main" val="673726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r>
              <a:rPr lang="en-GB" b="1" dirty="0" smtClean="0"/>
              <a:t>What is scripting and automation?</a:t>
            </a:r>
            <a:endParaRPr lang="en-GB" b="1" dirty="0"/>
          </a:p>
        </p:txBody>
      </p:sp>
      <p:sp>
        <p:nvSpPr>
          <p:cNvPr id="5" name="Zástupný symbol pro obsah 2"/>
          <p:cNvSpPr>
            <a:spLocks noGrp="1"/>
          </p:cNvSpPr>
          <p:nvPr>
            <p:ph idx="1"/>
          </p:nvPr>
        </p:nvSpPr>
        <p:spPr>
          <a:xfrm>
            <a:off x="490993" y="1845734"/>
            <a:ext cx="10740224" cy="4023360"/>
          </a:xfrm>
        </p:spPr>
        <p:txBody>
          <a:bodyPr>
            <a:noAutofit/>
          </a:bodyPr>
          <a:lstStyle/>
          <a:p>
            <a:r>
              <a:rPr lang="en-GB" sz="3000" dirty="0" smtClean="0"/>
              <a:t>It </a:t>
            </a:r>
            <a:r>
              <a:rPr lang="en-GB" sz="3000" dirty="0"/>
              <a:t>allows users to:</a:t>
            </a:r>
          </a:p>
          <a:p>
            <a:pPr marL="514350" indent="-514350">
              <a:buFont typeface="+mj-lt"/>
              <a:buAutoNum type="alphaLcParenR"/>
            </a:pPr>
            <a:r>
              <a:rPr lang="en-GB" sz="3000" dirty="0"/>
              <a:t>Apply the same set of commands to multiple data files.</a:t>
            </a:r>
          </a:p>
          <a:p>
            <a:pPr marL="514350" indent="-514350">
              <a:buFont typeface="+mj-lt"/>
              <a:buAutoNum type="alphaLcParenR"/>
            </a:pPr>
            <a:r>
              <a:rPr lang="en-GB" sz="3000" dirty="0"/>
              <a:t>Automate complex data transformations and analyses.</a:t>
            </a:r>
          </a:p>
          <a:p>
            <a:pPr marL="514350" indent="-514350">
              <a:buFont typeface="+mj-lt"/>
              <a:buAutoNum type="alphaLcParenR"/>
            </a:pPr>
            <a:r>
              <a:rPr lang="en-GB" sz="3000" dirty="0"/>
              <a:t>Schedule tasks to run at specific times.</a:t>
            </a:r>
          </a:p>
          <a:p>
            <a:pPr marL="514350" indent="-514350">
              <a:buFont typeface="+mj-lt"/>
              <a:buAutoNum type="alphaLcParenR"/>
            </a:pPr>
            <a:r>
              <a:rPr lang="en-GB" sz="3000" dirty="0"/>
              <a:t>Reduce the potential for human error in repeated steps.</a:t>
            </a:r>
          </a:p>
          <a:p>
            <a:pPr marL="514350" indent="-514350">
              <a:buFont typeface="+mj-lt"/>
              <a:buAutoNum type="alphaLcParenR"/>
            </a:pPr>
            <a:r>
              <a:rPr lang="en-GB" sz="3000" dirty="0"/>
              <a:t>Document the analysis process for replication or review.</a:t>
            </a:r>
          </a:p>
          <a:p>
            <a:pPr marL="514350" indent="-514350">
              <a:buFont typeface="+mj-lt"/>
              <a:buAutoNum type="arabicPeriod"/>
            </a:pPr>
            <a:endParaRPr lang="en-GB" sz="3000" dirty="0"/>
          </a:p>
        </p:txBody>
      </p:sp>
    </p:spTree>
    <p:extLst>
      <p:ext uri="{BB962C8B-B14F-4D97-AF65-F5344CB8AC3E}">
        <p14:creationId xmlns:p14="http://schemas.microsoft.com/office/powerpoint/2010/main" val="275869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528407"/>
            <a:ext cx="10058400" cy="1450757"/>
          </a:xfrm>
        </p:spPr>
        <p:txBody>
          <a:bodyPr/>
          <a:lstStyle/>
          <a:p>
            <a:r>
              <a:rPr lang="cs-CZ" b="1" dirty="0" err="1"/>
              <a:t>Scripting</a:t>
            </a:r>
            <a:r>
              <a:rPr lang="cs-CZ" b="1" dirty="0"/>
              <a:t> and </a:t>
            </a:r>
            <a:r>
              <a:rPr lang="cs-CZ" b="1" dirty="0" err="1"/>
              <a:t>motivation</a:t>
            </a:r>
            <a:r>
              <a:rPr lang="cs-CZ" b="1" dirty="0"/>
              <a:t> - BITCOIN</a:t>
            </a:r>
            <a:endParaRPr lang="en-GB" dirty="0"/>
          </a:p>
        </p:txBody>
      </p:sp>
      <p:sp>
        <p:nvSpPr>
          <p:cNvPr id="3" name="Zástupný symbol pro obsah 2"/>
          <p:cNvSpPr>
            <a:spLocks noGrp="1"/>
          </p:cNvSpPr>
          <p:nvPr>
            <p:ph idx="1"/>
          </p:nvPr>
        </p:nvSpPr>
        <p:spPr/>
        <p:txBody>
          <a:bodyPr/>
          <a:lstStyle/>
          <a:p>
            <a:endParaRPr lang="en-GB"/>
          </a:p>
        </p:txBody>
      </p:sp>
      <p:pic>
        <p:nvPicPr>
          <p:cNvPr id="4" name="Obrázek 3"/>
          <p:cNvPicPr>
            <a:picLocks noChangeAspect="1"/>
          </p:cNvPicPr>
          <p:nvPr/>
        </p:nvPicPr>
        <p:blipFill>
          <a:blip r:embed="rId2"/>
          <a:stretch>
            <a:fillRect/>
          </a:stretch>
        </p:blipFill>
        <p:spPr>
          <a:xfrm>
            <a:off x="638660" y="824949"/>
            <a:ext cx="10648877" cy="6033052"/>
          </a:xfrm>
          <a:prstGeom prst="rect">
            <a:avLst/>
          </a:prstGeom>
        </p:spPr>
      </p:pic>
    </p:spTree>
    <p:extLst>
      <p:ext uri="{BB962C8B-B14F-4D97-AF65-F5344CB8AC3E}">
        <p14:creationId xmlns:p14="http://schemas.microsoft.com/office/powerpoint/2010/main" val="389259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Scripting</a:t>
            </a:r>
            <a:r>
              <a:rPr lang="cs-CZ" b="1" dirty="0" smtClean="0"/>
              <a:t> and </a:t>
            </a:r>
            <a:r>
              <a:rPr lang="cs-CZ" b="1" dirty="0" err="1" smtClean="0"/>
              <a:t>motivation</a:t>
            </a:r>
            <a:r>
              <a:rPr lang="cs-CZ" b="1" dirty="0" smtClean="0"/>
              <a:t> - BITCOIN</a:t>
            </a:r>
            <a:endParaRPr lang="en-GB" b="1" dirty="0"/>
          </a:p>
        </p:txBody>
      </p:sp>
      <p:sp>
        <p:nvSpPr>
          <p:cNvPr id="3" name="Zástupný symbol pro obsah 2"/>
          <p:cNvSpPr>
            <a:spLocks noGrp="1"/>
          </p:cNvSpPr>
          <p:nvPr>
            <p:ph idx="1"/>
          </p:nvPr>
        </p:nvSpPr>
        <p:spPr>
          <a:xfrm>
            <a:off x="685800" y="1845733"/>
            <a:ext cx="4820478" cy="4356283"/>
          </a:xfrm>
        </p:spPr>
        <p:txBody>
          <a:bodyPr>
            <a:normAutofit/>
          </a:bodyPr>
          <a:lstStyle/>
          <a:p>
            <a:pPr marL="514350" indent="-514350">
              <a:buFont typeface="+mj-lt"/>
              <a:buAutoNum type="alphaLcParenR"/>
            </a:pPr>
            <a:r>
              <a:rPr lang="en-GB" sz="3000" dirty="0"/>
              <a:t>the Bitcoin exchange rate in 2022 </a:t>
            </a:r>
            <a:r>
              <a:rPr lang="en-GB" sz="3000" dirty="0" smtClean="0"/>
              <a:t>and</a:t>
            </a:r>
            <a:endParaRPr lang="cs-CZ" sz="3000" dirty="0" smtClean="0"/>
          </a:p>
          <a:p>
            <a:pPr marL="514350" indent="-514350">
              <a:buFont typeface="+mj-lt"/>
              <a:buAutoNum type="alphaLcParenR"/>
            </a:pPr>
            <a:r>
              <a:rPr lang="en-GB" sz="3000" b="1" dirty="0" smtClean="0"/>
              <a:t>neural </a:t>
            </a:r>
            <a:r>
              <a:rPr lang="en-GB" sz="3000" b="1" dirty="0"/>
              <a:t>network model </a:t>
            </a:r>
            <a:r>
              <a:rPr lang="en-GB" sz="3000" dirty="0"/>
              <a:t>that predicts the values of this exchange rate very well</a:t>
            </a:r>
          </a:p>
        </p:txBody>
      </p:sp>
      <p:graphicFrame>
        <p:nvGraphicFramePr>
          <p:cNvPr id="4" name="Objekt 3"/>
          <p:cNvGraphicFramePr>
            <a:graphicFrameLocks noChangeAspect="1"/>
          </p:cNvGraphicFramePr>
          <p:nvPr>
            <p:extLst>
              <p:ext uri="{D42A27DB-BD31-4B8C-83A1-F6EECF244321}">
                <p14:modId xmlns:p14="http://schemas.microsoft.com/office/powerpoint/2010/main" val="3438074013"/>
              </p:ext>
            </p:extLst>
          </p:nvPr>
        </p:nvGraphicFramePr>
        <p:xfrm>
          <a:off x="5506278" y="1765093"/>
          <a:ext cx="6685722" cy="5014292"/>
        </p:xfrm>
        <a:graphic>
          <a:graphicData uri="http://schemas.openxmlformats.org/presentationml/2006/ole">
            <mc:AlternateContent xmlns:mc="http://schemas.openxmlformats.org/markup-compatibility/2006">
              <mc:Choice xmlns:v="urn:schemas-microsoft-com:vml" Requires="v">
                <p:oleObj spid="_x0000_s2053" name="Graph" r:id="rId3" imgW="5943600" imgH="4457880" progId="STATISTICA.Graph">
                  <p:embed/>
                </p:oleObj>
              </mc:Choice>
              <mc:Fallback>
                <p:oleObj name="Graph" r:id="rId3" imgW="5943600" imgH="4457880" progId="STATISTICA.Graph">
                  <p:embed/>
                  <p:pic>
                    <p:nvPicPr>
                      <p:cNvPr id="0" name=""/>
                      <p:cNvPicPr/>
                      <p:nvPr/>
                    </p:nvPicPr>
                    <p:blipFill>
                      <a:blip r:embed="rId4"/>
                      <a:stretch>
                        <a:fillRect/>
                      </a:stretch>
                    </p:blipFill>
                    <p:spPr>
                      <a:xfrm>
                        <a:off x="5506278" y="1765093"/>
                        <a:ext cx="6685722" cy="5014292"/>
                      </a:xfrm>
                      <a:prstGeom prst="rect">
                        <a:avLst/>
                      </a:prstGeom>
                    </p:spPr>
                  </p:pic>
                </p:oleObj>
              </mc:Fallback>
            </mc:AlternateContent>
          </a:graphicData>
        </a:graphic>
      </p:graphicFrame>
    </p:spTree>
    <p:extLst>
      <p:ext uri="{BB962C8B-B14F-4D97-AF65-F5344CB8AC3E}">
        <p14:creationId xmlns:p14="http://schemas.microsoft.com/office/powerpoint/2010/main" val="1849305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097280" y="286603"/>
            <a:ext cx="10058400" cy="1450757"/>
          </a:xfrm>
        </p:spPr>
        <p:txBody>
          <a:bodyPr/>
          <a:lstStyle/>
          <a:p>
            <a:endParaRPr lang="en-GB" b="1" dirty="0"/>
          </a:p>
        </p:txBody>
      </p:sp>
      <p:sp>
        <p:nvSpPr>
          <p:cNvPr id="5" name="Zástupný symbol pro obsah 2"/>
          <p:cNvSpPr>
            <a:spLocks noGrp="1"/>
          </p:cNvSpPr>
          <p:nvPr>
            <p:ph idx="1"/>
          </p:nvPr>
        </p:nvSpPr>
        <p:spPr>
          <a:xfrm>
            <a:off x="357809" y="1845733"/>
            <a:ext cx="4641574" cy="4356283"/>
          </a:xfrm>
        </p:spPr>
        <p:txBody>
          <a:bodyPr>
            <a:normAutofit lnSpcReduction="10000"/>
          </a:bodyPr>
          <a:lstStyle/>
          <a:p>
            <a:pPr marL="571500" indent="-571500">
              <a:buFont typeface="+mj-lt"/>
              <a:buAutoNum type="romanLcPeriod"/>
            </a:pPr>
            <a:r>
              <a:rPr lang="cs-CZ" sz="3000" dirty="0" err="1" smtClean="0"/>
              <a:t>Neural</a:t>
            </a:r>
            <a:r>
              <a:rPr lang="cs-CZ" sz="3000" dirty="0" smtClean="0"/>
              <a:t> network si </a:t>
            </a:r>
            <a:r>
              <a:rPr lang="cs-CZ" sz="3000" dirty="0" err="1" smtClean="0"/>
              <a:t>simple</a:t>
            </a:r>
            <a:r>
              <a:rPr lang="cs-CZ" sz="3000" dirty="0" smtClean="0"/>
              <a:t>.</a:t>
            </a:r>
          </a:p>
          <a:p>
            <a:pPr marL="571500" indent="-571500">
              <a:buFont typeface="+mj-lt"/>
              <a:buAutoNum type="romanLcPeriod"/>
            </a:pPr>
            <a:r>
              <a:rPr lang="en-GB" sz="3000" dirty="0"/>
              <a:t>1 input neuron, 8 hidden neurons, 1 hidden bias and 1 "max" output neuron. The inputs are connected to all hidden neurons. All hidden neurons and "hidden bias" are connected to the output neuron "max".</a:t>
            </a:r>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383" y="407504"/>
            <a:ext cx="7301074" cy="6051405"/>
          </a:xfrm>
          <a:prstGeom prst="rect">
            <a:avLst/>
          </a:prstGeom>
        </p:spPr>
      </p:pic>
    </p:spTree>
    <p:extLst>
      <p:ext uri="{BB962C8B-B14F-4D97-AF65-F5344CB8AC3E}">
        <p14:creationId xmlns:p14="http://schemas.microsoft.com/office/powerpoint/2010/main" val="275619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BITCON</a:t>
            </a:r>
            <a:endParaRPr lang="en-GB" dirty="0"/>
          </a:p>
        </p:txBody>
      </p:sp>
      <p:sp>
        <p:nvSpPr>
          <p:cNvPr id="4" name="Zástupný symbol pro obsah 3"/>
          <p:cNvSpPr>
            <a:spLocks noGrp="1"/>
          </p:cNvSpPr>
          <p:nvPr>
            <p:ph idx="1"/>
          </p:nvPr>
        </p:nvSpPr>
        <p:spPr/>
        <p:txBody>
          <a:bodyPr/>
          <a:lstStyle/>
          <a:p>
            <a:endParaRPr lang="en-GB"/>
          </a:p>
        </p:txBody>
      </p:sp>
      <p:pic>
        <p:nvPicPr>
          <p:cNvPr id="5" name="Obrázek 4"/>
          <p:cNvPicPr>
            <a:picLocks noChangeAspect="1"/>
          </p:cNvPicPr>
          <p:nvPr/>
        </p:nvPicPr>
        <p:blipFill>
          <a:blip r:embed="rId2"/>
          <a:stretch>
            <a:fillRect/>
          </a:stretch>
        </p:blipFill>
        <p:spPr>
          <a:xfrm>
            <a:off x="9940" y="-99391"/>
            <a:ext cx="12228142" cy="6957391"/>
          </a:xfrm>
          <a:prstGeom prst="rect">
            <a:avLst/>
          </a:prstGeom>
        </p:spPr>
      </p:pic>
    </p:spTree>
    <p:extLst>
      <p:ext uri="{BB962C8B-B14F-4D97-AF65-F5344CB8AC3E}">
        <p14:creationId xmlns:p14="http://schemas.microsoft.com/office/powerpoint/2010/main" val="365007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384</TotalTime>
  <Words>1996</Words>
  <Application>Microsoft Office PowerPoint</Application>
  <PresentationFormat>Širokoúhlá obrazovka</PresentationFormat>
  <Paragraphs>177</Paragraphs>
  <Slides>46</Slides>
  <Notes>0</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46</vt:i4>
      </vt:variant>
    </vt:vector>
  </HeadingPairs>
  <TitlesOfParts>
    <vt:vector size="51" baseType="lpstr">
      <vt:lpstr>Calibri</vt:lpstr>
      <vt:lpstr>Calibri Light</vt:lpstr>
      <vt:lpstr>Wingdings</vt:lpstr>
      <vt:lpstr>Retrospektiva</vt:lpstr>
      <vt:lpstr>Statistica Graph</vt:lpstr>
      <vt:lpstr>SPSS Scripting and Automation</vt:lpstr>
      <vt:lpstr>Hello, it is me </vt:lpstr>
      <vt:lpstr>Without syntax, SPSS would be just another beautiful GUI without a soul</vt:lpstr>
      <vt:lpstr>What is scripting and automation?</vt:lpstr>
      <vt:lpstr>What is scripting and automation?</vt:lpstr>
      <vt:lpstr>Scripting and motivation - BITCOIN</vt:lpstr>
      <vt:lpstr>Scripting and motivation - BITCOIN</vt:lpstr>
      <vt:lpstr>Prezentace aplikace PowerPoint</vt:lpstr>
      <vt:lpstr>BITCON</vt:lpstr>
      <vt:lpstr>Scripting and motivation - BITCOIN</vt:lpstr>
      <vt:lpstr>Is SPSS a programming language?</vt:lpstr>
      <vt:lpstr>Why use syntax?</vt:lpstr>
      <vt:lpstr>What is Syntax?</vt:lpstr>
      <vt:lpstr>Basic Syntax Rules</vt:lpstr>
      <vt:lpstr>SPSS Syntax Color Coding</vt:lpstr>
      <vt:lpstr>When should I use syntax?</vt:lpstr>
      <vt:lpstr>When should I use syntax? - Communication</vt:lpstr>
      <vt:lpstr>EXAMPLE</vt:lpstr>
      <vt:lpstr>HELP</vt:lpstr>
      <vt:lpstr>How to Make Syntax Print  in the Output Window</vt:lpstr>
      <vt:lpstr>OPENING THE SYNTAX EDITOR</vt:lpstr>
      <vt:lpstr>Files in SPSS</vt:lpstr>
      <vt:lpstr>Importing data</vt:lpstr>
      <vt:lpstr>Importing Data from an Excel File</vt:lpstr>
      <vt:lpstr>Importing Data from an Text File(txt, csv)</vt:lpstr>
      <vt:lpstr>Importing - my experience </vt:lpstr>
      <vt:lpstr>Opening the syntax editor</vt:lpstr>
      <vt:lpstr>Syntax editor</vt:lpstr>
      <vt:lpstr>Syntax editor</vt:lpstr>
      <vt:lpstr>Syntax editor</vt:lpstr>
      <vt:lpstr>How to execute</vt:lpstr>
      <vt:lpstr>Making sense of SPSS syntax</vt:lpstr>
      <vt:lpstr>The Dataset Activate command</vt:lpstr>
      <vt:lpstr>The Frequencies command</vt:lpstr>
      <vt:lpstr>A few things to note</vt:lpstr>
      <vt:lpstr>A few things to note</vt:lpstr>
      <vt:lpstr>Getting help with syntax</vt:lpstr>
      <vt:lpstr>Getting help with syntax</vt:lpstr>
      <vt:lpstr>Getting help with syntax</vt:lpstr>
      <vt:lpstr>Examples</vt:lpstr>
      <vt:lpstr>Opening data files</vt:lpstr>
      <vt:lpstr>Filtering data with the Select Cases dialog</vt:lpstr>
      <vt:lpstr>Useful Syntax Window Functions</vt:lpstr>
      <vt:lpstr>Prezentace aplikace PowerPoint</vt:lpstr>
      <vt:lpstr>Without syntax, SPSS would be just another beautiful GUI without a soul</vt:lpstr>
      <vt:lpstr>25 examples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Sebera Martin</dc:creator>
  <cp:lastModifiedBy>Sebera Martin</cp:lastModifiedBy>
  <cp:revision>33</cp:revision>
  <dcterms:created xsi:type="dcterms:W3CDTF">2024-01-04T08:57:01Z</dcterms:created>
  <dcterms:modified xsi:type="dcterms:W3CDTF">2024-01-05T07:05:51Z</dcterms:modified>
</cp:coreProperties>
</file>