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20683-1AD9-4A1B-B791-1686AEE6923B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Přednáška č. 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Ovlivnění rozsahu pohybu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 ovlivnění 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Pasivní pohyb do krajních poloh kloub</a:t>
            </a:r>
          </a:p>
          <a:p>
            <a:r>
              <a:rPr lang="cs-CZ" dirty="0" err="1"/>
              <a:t>Stretching</a:t>
            </a:r>
            <a:endParaRPr lang="cs-CZ" dirty="0"/>
          </a:p>
          <a:p>
            <a:r>
              <a:rPr lang="cs-CZ" dirty="0"/>
              <a:t>PFI – </a:t>
            </a:r>
            <a:r>
              <a:rPr lang="cs-CZ" dirty="0" err="1"/>
              <a:t>postfacilitační</a:t>
            </a:r>
            <a:r>
              <a:rPr lang="cs-CZ" dirty="0"/>
              <a:t> inhibice</a:t>
            </a:r>
          </a:p>
          <a:p>
            <a:r>
              <a:rPr lang="cs-CZ" dirty="0"/>
              <a:t>PIR – </a:t>
            </a:r>
            <a:r>
              <a:rPr lang="cs-CZ" dirty="0" err="1"/>
              <a:t>postizometrická</a:t>
            </a:r>
            <a:r>
              <a:rPr lang="cs-CZ" dirty="0"/>
              <a:t> inhibice</a:t>
            </a:r>
          </a:p>
          <a:p>
            <a:r>
              <a:rPr lang="cs-CZ" dirty="0"/>
              <a:t>AGR – antigravitační relaxace</a:t>
            </a:r>
          </a:p>
          <a:p>
            <a:r>
              <a:rPr lang="cs-CZ" dirty="0"/>
              <a:t>AEK – </a:t>
            </a:r>
            <a:r>
              <a:rPr lang="cs-CZ" dirty="0" err="1"/>
              <a:t>agisticko</a:t>
            </a:r>
            <a:r>
              <a:rPr lang="cs-CZ" dirty="0"/>
              <a:t>-excentrická kontrakce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Stretching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Prosté protažení zkrácených měkkých tkání (svalů, kloubních pouzder, vazů) pohybem do krajní polohy kloubu</a:t>
            </a:r>
          </a:p>
          <a:p>
            <a:r>
              <a:rPr lang="cs-CZ" dirty="0"/>
              <a:t>Balistický strečink – spojený se svalovým rytmickým pohybem</a:t>
            </a:r>
          </a:p>
          <a:p>
            <a:r>
              <a:rPr lang="cs-CZ" dirty="0"/>
              <a:t>Statický strečink – spojený s výdrží v krajní poloze</a:t>
            </a:r>
          </a:p>
          <a:p>
            <a:r>
              <a:rPr lang="cs-CZ" dirty="0"/>
              <a:t>Pasivní – sval je protažen zevní silou</a:t>
            </a:r>
          </a:p>
          <a:p>
            <a:r>
              <a:rPr lang="cs-CZ" dirty="0"/>
              <a:t>Pasivně aktivní – segment navíc držen aktivně pacientem</a:t>
            </a:r>
          </a:p>
          <a:p>
            <a:r>
              <a:rPr lang="cs-CZ" dirty="0"/>
              <a:t>Aktivní asistovaný – pac. Aktivně protáhne, pozice dotažena</a:t>
            </a:r>
          </a:p>
          <a:p>
            <a:r>
              <a:rPr lang="cs-CZ" dirty="0"/>
              <a:t>Aktivní – poloha dosažena vlastní silou pacienta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PFI – </a:t>
            </a:r>
            <a:r>
              <a:rPr lang="cs-CZ" dirty="0" err="1"/>
              <a:t>postfacilitační</a:t>
            </a:r>
            <a:r>
              <a:rPr lang="cs-CZ" dirty="0"/>
              <a:t> inhibice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Využívá reflexních mechanismů na úrovni segmentu, kdy bezprostředně po ukončení maximální volní aktivace svalu dojde k indukci útlumu jeho aktivity</a:t>
            </a:r>
          </a:p>
          <a:p>
            <a:r>
              <a:rPr lang="cs-CZ" dirty="0"/>
              <a:t>Máli být využito inhibičních dějů, předpokládá se nebolestivost výkonu!</a:t>
            </a:r>
          </a:p>
          <a:p>
            <a:r>
              <a:rPr lang="cs-CZ" dirty="0"/>
              <a:t>Slouží k protažení celého svalu (PIR lokální svalové spazmy)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 PFI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Pacient ze středního postavení v kloubu vyvine proti manuálnímu odporu terapeuta (izometricky) co největší kontrakci v opačném směru než je omezené pohybu (maximální stah zkráceného svalu) – 7s</a:t>
            </a:r>
          </a:p>
          <a:p>
            <a:r>
              <a:rPr lang="cs-CZ" dirty="0"/>
              <a:t>Pak pacient rychle sval uvolní a terapeut jej okamžitě protáhne v opačném směru než je jeho </a:t>
            </a:r>
            <a:r>
              <a:rPr lang="cs-CZ" dirty="0" err="1"/>
              <a:t>max</a:t>
            </a:r>
            <a:r>
              <a:rPr lang="cs-CZ" dirty="0"/>
              <a:t> mechanický směr působení – 10-20s</a:t>
            </a:r>
          </a:p>
          <a:p>
            <a:r>
              <a:rPr lang="cs-CZ" dirty="0"/>
              <a:t>Opakujeme 3-5x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PIR – </a:t>
            </a:r>
            <a:r>
              <a:rPr lang="cs-CZ" dirty="0" err="1"/>
              <a:t>postizometrická</a:t>
            </a:r>
            <a:r>
              <a:rPr lang="cs-CZ" dirty="0"/>
              <a:t> svalová relaxace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Specifická metoda léčení spoušťových bodů ve svalech ( </a:t>
            </a:r>
            <a:r>
              <a:rPr lang="cs-CZ" dirty="0" err="1"/>
              <a:t>TrP</a:t>
            </a:r>
            <a:r>
              <a:rPr lang="cs-CZ" dirty="0"/>
              <a:t>), dle </a:t>
            </a:r>
            <a:r>
              <a:rPr lang="cs-CZ" dirty="0" err="1"/>
              <a:t>Lewita</a:t>
            </a:r>
            <a:endParaRPr lang="cs-CZ" dirty="0"/>
          </a:p>
          <a:p>
            <a:r>
              <a:rPr lang="cs-CZ" dirty="0"/>
              <a:t>Postup</a:t>
            </a:r>
          </a:p>
          <a:p>
            <a:r>
              <a:rPr lang="cs-CZ" dirty="0"/>
              <a:t>Dosáhneme polohy, ve které je sval ve své </a:t>
            </a:r>
            <a:r>
              <a:rPr lang="cs-CZ" dirty="0" err="1"/>
              <a:t>max</a:t>
            </a:r>
            <a:r>
              <a:rPr lang="cs-CZ" dirty="0"/>
              <a:t> délce, aniž jej protahujeme (dosahujeme předpětí) – to odpovídá spoušťovému bodu</a:t>
            </a:r>
          </a:p>
          <a:p>
            <a:r>
              <a:rPr lang="cs-CZ" dirty="0"/>
              <a:t>V této pozici (krajní) vyzveme pacienta, aby kladl odpor minimální silou (izometricky, síla 1g, váha 2 motýlů) a pomalu nadechoval</a:t>
            </a:r>
          </a:p>
          <a:p>
            <a:r>
              <a:rPr lang="cs-CZ" dirty="0"/>
              <a:t>Odpor držíme 10 s, pak dáme pacientovi příkaz, aby se uvolnil a vydechnul</a:t>
            </a:r>
          </a:p>
          <a:p>
            <a:r>
              <a:rPr lang="cs-CZ" dirty="0"/>
              <a:t>Během relaxace dochází spontánně k prodloužení svalu dekontrakcí (nikoli pasivním protažením!) a </a:t>
            </a:r>
            <a:r>
              <a:rPr lang="cs-CZ" dirty="0" err="1"/>
              <a:t>tí</a:t>
            </a:r>
            <a:r>
              <a:rPr lang="cs-CZ" dirty="0"/>
              <a:t> opět dosahujeme předpětí</a:t>
            </a:r>
          </a:p>
          <a:p>
            <a:r>
              <a:rPr lang="cs-CZ" dirty="0"/>
              <a:t>Doba relaxace trvá tak dlouho, pokud cítíme, že se sval prodlužuje (10s a déle)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 – antigravitační relaxace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Autor – </a:t>
            </a:r>
            <a:r>
              <a:rPr lang="cs-CZ" dirty="0" err="1"/>
              <a:t>Zbojan</a:t>
            </a:r>
            <a:endParaRPr lang="cs-CZ" dirty="0"/>
          </a:p>
          <a:p>
            <a:r>
              <a:rPr lang="cs-CZ" dirty="0"/>
              <a:t>Během izometrického odporu a v relaxační fázi využíváme působení gravitace</a:t>
            </a:r>
          </a:p>
          <a:p>
            <a:r>
              <a:rPr lang="cs-CZ" dirty="0" err="1"/>
              <a:t>Autoterapie</a:t>
            </a:r>
            <a:endParaRPr lang="cs-CZ" dirty="0"/>
          </a:p>
          <a:p>
            <a:r>
              <a:rPr lang="cs-CZ" dirty="0"/>
              <a:t>Pac nehybně nese hmotnost části těla po dobu 21-28 s, léčebná poloha je těsně „před bolestí“, poté relaxace 21-28 s</a:t>
            </a:r>
          </a:p>
          <a:p>
            <a:r>
              <a:rPr lang="cs-CZ" dirty="0"/>
              <a:t>Opakování 3-5x</a:t>
            </a:r>
          </a:p>
          <a:p>
            <a:r>
              <a:rPr lang="cs-CZ" dirty="0"/>
              <a:t>Využití reciproční inhibice (při aktivaci </a:t>
            </a:r>
            <a:r>
              <a:rPr lang="cs-CZ" dirty="0" err="1"/>
              <a:t>ag</a:t>
            </a:r>
            <a:r>
              <a:rPr lang="cs-CZ" dirty="0"/>
              <a:t> se utlumuje </a:t>
            </a:r>
            <a:r>
              <a:rPr lang="cs-CZ" dirty="0" err="1"/>
              <a:t>antag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AEK – excentrická dekontrakce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Současný reciproční útlum hypertonických svalových vláken při aktivitě antagonisty</a:t>
            </a:r>
          </a:p>
          <a:p>
            <a:r>
              <a:rPr lang="cs-CZ" dirty="0"/>
              <a:t>Využívá reciproční inhibice</a:t>
            </a:r>
          </a:p>
          <a:p>
            <a:r>
              <a:rPr lang="cs-CZ" dirty="0"/>
              <a:t>Provedení</a:t>
            </a:r>
          </a:p>
          <a:p>
            <a:r>
              <a:rPr lang="cs-CZ" dirty="0"/>
              <a:t>T protáhne zkrácený sval, poté P kontrakci antagonisty a T klade tomuto pohybu v opačném směru odpor tak, aby segment přetlačil (T provede pomalý plynulý pohyb ve směru ošetřovaného svalu </a:t>
            </a:r>
            <a:r>
              <a:rPr lang="cs-CZ"/>
              <a:t>- agonisty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je dán pasivní 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Tvar skeletu</a:t>
            </a:r>
          </a:p>
          <a:p>
            <a:r>
              <a:rPr lang="cs-CZ" dirty="0"/>
              <a:t>Poddajnost měkkých tkání v okolí kloubu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je dán aktivní 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Tvar skeletu</a:t>
            </a:r>
          </a:p>
          <a:p>
            <a:r>
              <a:rPr lang="cs-CZ" dirty="0"/>
              <a:t>Poddajnost měkkých tkání v okolí kloubu</a:t>
            </a:r>
          </a:p>
          <a:p>
            <a:r>
              <a:rPr lang="cs-CZ" dirty="0"/>
              <a:t>Schopnost kontrakce a relaxace svalových vláken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Rozsah pohybu v kloubu ROM (</a:t>
            </a:r>
            <a:r>
              <a:rPr lang="cs-CZ" dirty="0" err="1"/>
              <a:t>range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 </a:t>
            </a:r>
            <a:r>
              <a:rPr lang="cs-CZ" dirty="0" err="1"/>
              <a:t>motion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Normální – goniometrie, metoda SFTR</a:t>
            </a:r>
          </a:p>
          <a:p>
            <a:r>
              <a:rPr lang="cs-CZ" dirty="0"/>
              <a:t>Užitkový – ADL</a:t>
            </a:r>
          </a:p>
          <a:p>
            <a:r>
              <a:rPr lang="cs-CZ" dirty="0"/>
              <a:t>Omezený, </a:t>
            </a:r>
            <a:r>
              <a:rPr lang="cs-CZ" dirty="0" err="1"/>
              <a:t>hypomobilita</a:t>
            </a:r>
            <a:r>
              <a:rPr lang="cs-CZ" dirty="0"/>
              <a:t> – snížení ROM, změna biomechanických podmínek</a:t>
            </a:r>
          </a:p>
          <a:p>
            <a:r>
              <a:rPr lang="cs-CZ" dirty="0"/>
              <a:t>Ankylóza -  vazivové nebo kostěné spojení vznikající v důsledku onemocnění, úrazu či chirurgického výkonu a nahrazují původní spojení. Ztuhlost kloubu, ztráta pohyblivosti kloubu</a:t>
            </a:r>
          </a:p>
          <a:p>
            <a:r>
              <a:rPr lang="cs-CZ" dirty="0" err="1"/>
              <a:t>Hypermobilita</a:t>
            </a:r>
            <a:r>
              <a:rPr lang="cs-CZ" dirty="0"/>
              <a:t> – zvýšený ROM (generalizovaná, lokální)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Patologický význam změny 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Změna biomechaniky kloubu – ovlivnění rozložení tlaků na kloubní plochy, příp. pomocné tkáně (menisky, disky) – iritace přetěžovaných částí kloubu – degenerace kloubu</a:t>
            </a:r>
          </a:p>
          <a:p>
            <a:r>
              <a:rPr lang="cs-CZ" dirty="0"/>
              <a:t>Kompenzační </a:t>
            </a:r>
            <a:r>
              <a:rPr lang="cs-CZ" dirty="0" err="1"/>
              <a:t>hypermobilita</a:t>
            </a:r>
            <a:r>
              <a:rPr lang="cs-CZ" dirty="0"/>
              <a:t> v ostatních kloubech</a:t>
            </a:r>
          </a:p>
          <a:p>
            <a:r>
              <a:rPr lang="cs-CZ" dirty="0"/>
              <a:t>Vliv na pohybové vzory daného segmentu -  změna stereotypu – řetězení funkčních poruch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omezení 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Bolest – signalizace možného poškození či již </a:t>
            </a:r>
            <a:r>
              <a:rPr lang="cs-CZ" dirty="0" err="1"/>
              <a:t>proběhlé</a:t>
            </a:r>
            <a:r>
              <a:rPr lang="cs-CZ" dirty="0"/>
              <a:t> léze tkáně</a:t>
            </a:r>
          </a:p>
          <a:p>
            <a:r>
              <a:rPr lang="cs-CZ" dirty="0"/>
              <a:t>Porucha </a:t>
            </a:r>
            <a:r>
              <a:rPr lang="cs-CZ" dirty="0" err="1"/>
              <a:t>nitrokloubních</a:t>
            </a:r>
            <a:r>
              <a:rPr lang="cs-CZ" dirty="0"/>
              <a:t> elementů – vazy, menisky, disky</a:t>
            </a:r>
          </a:p>
          <a:p>
            <a:r>
              <a:rPr lang="cs-CZ" dirty="0"/>
              <a:t>Porucha kloubního pouzdra – srůsty, svraštění</a:t>
            </a:r>
          </a:p>
          <a:p>
            <a:r>
              <a:rPr lang="cs-CZ" dirty="0"/>
              <a:t>Inkongruence kloubních ploch (artróza)</a:t>
            </a:r>
          </a:p>
          <a:p>
            <a:r>
              <a:rPr lang="cs-CZ" dirty="0"/>
              <a:t>Porucha svalů a fascií</a:t>
            </a:r>
          </a:p>
          <a:p>
            <a:r>
              <a:rPr lang="cs-CZ" dirty="0"/>
              <a:t>Porucha pohyblivosti kůže a podkoží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Porucha svalů a fascií</a:t>
            </a:r>
            <a:br>
              <a:rPr lang="cs-CZ" dirty="0"/>
            </a:br>
            <a:r>
              <a:rPr lang="cs-CZ" dirty="0"/>
              <a:t>svalové zkrácení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Svalové zkrácení bez klidové elektrické aktivity na EMG</a:t>
            </a:r>
          </a:p>
          <a:p>
            <a:r>
              <a:rPr lang="cs-CZ" dirty="0"/>
              <a:t>Sval v relaxaci nedosáhne své původní, normální délky (pomocí nulové polohy)</a:t>
            </a:r>
          </a:p>
          <a:p>
            <a:r>
              <a:rPr lang="cs-CZ" dirty="0"/>
              <a:t>Je méně </a:t>
            </a:r>
            <a:r>
              <a:rPr lang="cs-CZ" dirty="0" err="1"/>
              <a:t>protažitelný</a:t>
            </a:r>
            <a:r>
              <a:rPr lang="cs-CZ" dirty="0"/>
              <a:t> – vychýlení kloubu  nulové polohy – snížení prahu dráždivosti svalu – reaguje na minimální podněty</a:t>
            </a:r>
          </a:p>
          <a:p>
            <a:r>
              <a:rPr lang="cs-CZ" dirty="0"/>
              <a:t>Snížení svalové síly</a:t>
            </a:r>
          </a:p>
          <a:p>
            <a:r>
              <a:rPr lang="cs-CZ" dirty="0"/>
              <a:t>Mechanická obstrukce cévního systému svalu – ischemická degenerace vláken</a:t>
            </a:r>
          </a:p>
          <a:p>
            <a:r>
              <a:rPr lang="cs-CZ" dirty="0"/>
              <a:t>Větší překrývání aktinu a  myozinu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Porucha svalů a fascií</a:t>
            </a:r>
            <a:br>
              <a:rPr lang="cs-CZ" dirty="0"/>
            </a:br>
            <a:r>
              <a:rPr lang="cs-CZ" dirty="0"/>
              <a:t>svalové zkrácení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Svalové zkrácení s klidovou elektrickou aktivitou na EMG</a:t>
            </a:r>
          </a:p>
          <a:p>
            <a:r>
              <a:rPr lang="cs-CZ" dirty="0"/>
              <a:t>Stav zvýšeného napětí svalu s omezenou možností uvolnění</a:t>
            </a:r>
          </a:p>
          <a:p>
            <a:r>
              <a:rPr lang="cs-CZ" dirty="0"/>
              <a:t>Dysfunkce limbického systému</a:t>
            </a:r>
          </a:p>
          <a:p>
            <a:r>
              <a:rPr lang="cs-CZ" dirty="0" err="1"/>
              <a:t>Repetitive</a:t>
            </a:r>
            <a:r>
              <a:rPr lang="cs-CZ" dirty="0"/>
              <a:t> </a:t>
            </a:r>
            <a:r>
              <a:rPr lang="cs-CZ" dirty="0" err="1"/>
              <a:t>strain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 RSI – chronické přetěžování určitého svalu</a:t>
            </a:r>
          </a:p>
          <a:p>
            <a:r>
              <a:rPr lang="cs-CZ" dirty="0"/>
              <a:t>Lokální spazmy vláken uvnitř svalu -  Tender point, </a:t>
            </a:r>
            <a:r>
              <a:rPr lang="cs-CZ" dirty="0" err="1"/>
              <a:t>Trigger</a:t>
            </a:r>
            <a:r>
              <a:rPr lang="cs-CZ" dirty="0"/>
              <a:t> point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Diagnostika omezení sníženého 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Goniometrie</a:t>
            </a:r>
          </a:p>
          <a:p>
            <a:r>
              <a:rPr lang="cs-CZ" dirty="0"/>
              <a:t>Vyšetření zkrácených svalů</a:t>
            </a:r>
          </a:p>
          <a:p>
            <a:r>
              <a:rPr lang="cs-CZ" dirty="0"/>
              <a:t>Manuální vyšetření kloubů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745</Words>
  <Application>Microsoft Office PowerPoint</Application>
  <PresentationFormat>Předvádění na obrazovce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Přednáška č. 5</vt:lpstr>
      <vt:lpstr>Čím je dán pasivní ROM</vt:lpstr>
      <vt:lpstr>Čím je dán aktivní ROM</vt:lpstr>
      <vt:lpstr>Rozsah pohybu v kloubu ROM (range of  motion)</vt:lpstr>
      <vt:lpstr>Patologický význam změny ROM</vt:lpstr>
      <vt:lpstr>Příčiny omezení ROM</vt:lpstr>
      <vt:lpstr>Porucha svalů a fascií svalové zkrácení 1</vt:lpstr>
      <vt:lpstr>Porucha svalů a fascií svalové zkrácení 2</vt:lpstr>
      <vt:lpstr>Diagnostika omezení sníženého ROM</vt:lpstr>
      <vt:lpstr>Možnost ovlivnění ROM</vt:lpstr>
      <vt:lpstr>Stretching</vt:lpstr>
      <vt:lpstr>PFI – postfacilitační inhibice</vt:lpstr>
      <vt:lpstr>Provedení PFI</vt:lpstr>
      <vt:lpstr>PIR – postizometrická svalová relaxace</vt:lpstr>
      <vt:lpstr>AGR – antigravitační relaxace</vt:lpstr>
      <vt:lpstr>AEK – excentrická dekontrakce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 . 5</dc:title>
  <dc:creator>THINK</dc:creator>
  <cp:lastModifiedBy>lektor</cp:lastModifiedBy>
  <cp:revision>19</cp:revision>
  <dcterms:created xsi:type="dcterms:W3CDTF">2013-11-17T15:32:33Z</dcterms:created>
  <dcterms:modified xsi:type="dcterms:W3CDTF">2025-02-24T10:42:48Z</dcterms:modified>
</cp:coreProperties>
</file>