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7" r:id="rId2"/>
    <p:sldId id="306" r:id="rId3"/>
    <p:sldId id="338" r:id="rId4"/>
    <p:sldId id="334" r:id="rId5"/>
    <p:sldId id="339" r:id="rId6"/>
    <p:sldId id="340" r:id="rId7"/>
    <p:sldId id="279" r:id="rId8"/>
    <p:sldId id="297" r:id="rId9"/>
    <p:sldId id="311" r:id="rId10"/>
    <p:sldId id="314" r:id="rId11"/>
    <p:sldId id="336" r:id="rId12"/>
    <p:sldId id="312" r:id="rId13"/>
    <p:sldId id="310" r:id="rId14"/>
    <p:sldId id="291" r:id="rId15"/>
    <p:sldId id="318" r:id="rId16"/>
    <p:sldId id="320" r:id="rId17"/>
    <p:sldId id="324" r:id="rId18"/>
    <p:sldId id="325" r:id="rId19"/>
    <p:sldId id="331" r:id="rId20"/>
    <p:sldId id="332" r:id="rId21"/>
    <p:sldId id="341" r:id="rId22"/>
    <p:sldId id="333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061AB-885D-39A9-EF80-F6B7EBB0D78D}" v="87" dt="2024-02-26T20:11:33.8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5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14000"/>
              </a:lnSpc>
              <a:buClrTx/>
              <a:buFontTx/>
              <a:defRPr sz="2400"/>
            </a:lvl3pPr>
            <a:lvl4pPr>
              <a:lnSpc>
                <a:spcPct val="114000"/>
              </a:lnSpc>
              <a:buClrTx/>
              <a:buFontTx/>
              <a:defRPr sz="2400"/>
            </a:lvl4pPr>
            <a:lvl5pPr>
              <a:lnSpc>
                <a:spcPct val="114000"/>
              </a:lnSpc>
              <a:buClrTx/>
              <a:buFontTx/>
              <a:defRPr sz="2400"/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6" y="718711"/>
            <a:ext cx="5220004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500000"/>
            <a:ext cx="5220003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2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2" y="4068000"/>
            <a:ext cx="5220003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6251278" y="4500000"/>
            <a:ext cx="5220002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2002" y="4068000"/>
            <a:ext cx="5220002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4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58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8" y="6040794"/>
            <a:ext cx="8555979" cy="510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3pPr>
            <a:lvl4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4pPr>
            <a:lvl5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8247"/>
            <a:ext cx="1132479" cy="59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rafický objekt 5" descr="Grafický 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78" y="2014198"/>
            <a:ext cx="5366647" cy="282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56" y="2298931"/>
            <a:ext cx="8725021" cy="2260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4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8" y="1701505"/>
            <a:ext cx="5220001" cy="4139999"/>
          </a:xfrm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522000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54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6251278" y="1290515"/>
            <a:ext cx="5220002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6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735" y="2596844"/>
            <a:ext cx="4125467" cy="3208442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04000" indent="-180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Zástupný symbol pro obrázek 7"/>
          <p:cNvSpPr>
            <a:spLocks noGrp="1"/>
          </p:cNvSpPr>
          <p:nvPr>
            <p:ph type="pic" sz="half" idx="21"/>
          </p:nvPr>
        </p:nvSpPr>
        <p:spPr>
          <a:xfrm>
            <a:off x="729509" y="1665288"/>
            <a:ext cx="6207791" cy="413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Zástupný symbol pro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6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39999" y="1692000"/>
            <a:ext cx="3311527" cy="223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414270"/>
            <a:ext cx="3312004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999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8161200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4025136"/>
            <a:ext cx="3311525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047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6143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2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8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692150"/>
            <a:ext cx="10753203" cy="5139850"/>
          </a:xfrm>
          <a:prstGeom prst="rect">
            <a:avLst/>
          </a:prstGeom>
        </p:spPr>
        <p:txBody>
          <a:bodyPr/>
          <a:lstStyle>
            <a:lvl1pPr marL="0" indent="72000">
              <a:buClrTx/>
              <a:buSzTx/>
              <a:buFontTx/>
              <a:buNone/>
            </a:lvl1pPr>
            <a:lvl2pPr marL="647999" indent="-251999">
              <a:buClrTx/>
              <a:buFontTx/>
            </a:lvl2pPr>
            <a:lvl3pPr indent="72000">
              <a:buClrTx/>
              <a:buFontTx/>
            </a:lvl3pPr>
            <a:lvl4pPr indent="72000">
              <a:buClrTx/>
              <a:buFontTx/>
            </a:lvl4pPr>
            <a:lvl5pPr indent="72000"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 descr="Obrázek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719998" y="719998"/>
            <a:ext cx="10753203" cy="45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nadpis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1692000"/>
            <a:ext cx="10753203" cy="4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20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fsps.muni.cz/impact/uvod-do-fyzioterapie-propedeutika-2/autogenni-trenink/" TargetMode="External"/><Relationship Id="rId7" Type="http://schemas.openxmlformats.org/officeDocument/2006/relationships/hyperlink" Target="http://web.ftvs.cuni.cz/eknihy/attrenink/zkrforma.html" TargetMode="External"/><Relationship Id="rId2" Type="http://schemas.openxmlformats.org/officeDocument/2006/relationships/hyperlink" Target="https://www.fsps.muni.cz/impact/uvod-do-fyzioterapie-propedeutika-2/relax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ftvs.cuni.cz/eknihy/attrenink/nacvik.html" TargetMode="External"/><Relationship Id="rId5" Type="http://schemas.openxmlformats.org/officeDocument/2006/relationships/hyperlink" Target="https://www.fsps.muni.cz/impact/uvod-do-fyzioterapie-propedeutika-2/jogova-relaxace/" TargetMode="External"/><Relationship Id="rId4" Type="http://schemas.openxmlformats.org/officeDocument/2006/relationships/hyperlink" Target="https://www.fsps.muni.cz/impact/uvod-do-fyzioterapie-propedeutika-2/jacobsonova-progresivni-relaxac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BB04F-DC44-BBF9-A9B6-EB4F472E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9" cy="1171582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20000"/>
              </a:spcBef>
            </a:pPr>
            <a:r>
              <a:rPr lang="cs-CZ" b="0"/>
              <a:t>Relaxační techniky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5DBCB9-D2A5-FD61-FB32-ED9BFF596F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8502" y="4116401"/>
            <a:ext cx="5246687" cy="137001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 err="1"/>
              <a:t>FSpS</a:t>
            </a:r>
            <a:r>
              <a:rPr lang="cs-CZ" sz="2000" dirty="0"/>
              <a:t>: </a:t>
            </a:r>
            <a:r>
              <a:rPr lang="cs-CZ" sz="2000" b="1" dirty="0"/>
              <a:t>bp4817</a:t>
            </a:r>
            <a:r>
              <a:rPr lang="cs-CZ" sz="2000" dirty="0"/>
              <a:t> Propedeutika v rehabilitaci a základy fyzioterapie 2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Mgr. Lucie Poulová</a:t>
            </a:r>
          </a:p>
        </p:txBody>
      </p:sp>
      <p:pic>
        <p:nvPicPr>
          <p:cNvPr id="5122" name="Picture 2" descr="Relaxační Techniky: 10 Nejlepších Pro Snížení Stresu A Relaxaci">
            <a:extLst>
              <a:ext uri="{FF2B5EF4-FFF2-40B4-BE49-F238E27FC236}">
                <a16:creationId xmlns:a16="http://schemas.microsoft.com/office/drawing/2014/main" id="{12CB8517-3E6F-07A7-71E2-67B0007D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866" y="1893576"/>
            <a:ext cx="6096000" cy="31851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303604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AD6024-F9B3-7D74-E06A-DA8899BF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875572"/>
            <a:ext cx="10753203" cy="4956429"/>
          </a:xfrm>
        </p:spPr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i="1" dirty="0">
                <a:latin typeface="Times" pitchFamily="2" charset="0"/>
                <a:ea typeface="+mn-lt"/>
                <a:cs typeface="+mn-lt"/>
              </a:rPr>
              <a:t>„Relaxace znamená, že umíte ovlivnit vnitřní napětí natolik, že to má své důsledky i pro vývoj onemocnění. Je to někdy důležitější než cvičení. Tomu se naučíte pouze přes prožitek. U nás se více cvičí v posilovně svaly, ale prožitek pohybu se skoro netrénuje.“ 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(Pavel Kolář)</a:t>
            </a:r>
          </a:p>
          <a:p>
            <a:pPr marL="251460" indent="-179705"/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</a:rPr>
              <a:t> </a:t>
            </a:r>
            <a:r>
              <a:rPr lang="cs-CZ" b="1" dirty="0">
                <a:latin typeface="Times" pitchFamily="2" charset="0"/>
              </a:rPr>
              <a:t>Lepší vnímání vlastního těla </a:t>
            </a:r>
            <a:r>
              <a:rPr lang="cs-CZ" dirty="0">
                <a:latin typeface="Times" pitchFamily="2" charset="0"/>
              </a:rPr>
              <a:t>= lépe „poslouchám“ signály </a:t>
            </a:r>
            <a:br>
              <a:rPr lang="cs-CZ" dirty="0">
                <a:latin typeface="Times" pitchFamily="2" charset="0"/>
              </a:rPr>
            </a:br>
            <a:r>
              <a:rPr lang="cs-CZ" dirty="0">
                <a:latin typeface="Times" pitchFamily="2" charset="0"/>
              </a:rPr>
              <a:t>(bolest, </a:t>
            </a:r>
            <a:r>
              <a:rPr lang="cs-CZ" dirty="0" err="1">
                <a:latin typeface="Times" pitchFamily="2" charset="0"/>
              </a:rPr>
              <a:t>dyskomfort</a:t>
            </a:r>
            <a:r>
              <a:rPr lang="cs-CZ" dirty="0">
                <a:latin typeface="Times" pitchFamily="2" charset="0"/>
              </a:rPr>
              <a:t>) = snadnější spolupráce v terapii + prevence přetížení = dřívější výsledky</a:t>
            </a:r>
          </a:p>
        </p:txBody>
      </p:sp>
    </p:spTree>
    <p:extLst>
      <p:ext uri="{BB962C8B-B14F-4D97-AF65-F5344CB8AC3E}">
        <p14:creationId xmlns:p14="http://schemas.microsoft.com/office/powerpoint/2010/main" val="32487619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7077AFB5-117C-38DA-4BCA-8A592F02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57" y="453119"/>
            <a:ext cx="9818913" cy="55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51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7A2A7-9D43-F441-68C7-72D902E8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84141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Indikace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C01A50-909B-8028-B072-CBB26960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147715"/>
            <a:ext cx="10753203" cy="5536999"/>
          </a:xfrm>
        </p:spPr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sz="2400" dirty="0">
                <a:latin typeface="Times" pitchFamily="2" charset="0"/>
              </a:rPr>
              <a:t> Poruchy </a:t>
            </a:r>
            <a:r>
              <a:rPr lang="cs-CZ" sz="2400" dirty="0" err="1">
                <a:latin typeface="Times" pitchFamily="2" charset="0"/>
              </a:rPr>
              <a:t>somatognozie</a:t>
            </a:r>
            <a:r>
              <a:rPr lang="cs-CZ" sz="2400" dirty="0">
                <a:latin typeface="Times" pitchFamily="2" charset="0"/>
              </a:rPr>
              <a:t> a </a:t>
            </a:r>
            <a:r>
              <a:rPr lang="cs-CZ" sz="2400" dirty="0" err="1">
                <a:latin typeface="Times" pitchFamily="2" charset="0"/>
              </a:rPr>
              <a:t>stereognozie</a:t>
            </a:r>
            <a:r>
              <a:rPr lang="cs-CZ" sz="2400" dirty="0">
                <a:latin typeface="Times" pitchFamily="2" charset="0"/>
              </a:rPr>
              <a:t> (vč. poruch přijmu potravy!)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Psychosomatická onemocnění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Tendence k </a:t>
            </a:r>
            <a:r>
              <a:rPr lang="cs-CZ" sz="2400" dirty="0" err="1">
                <a:latin typeface="Times" pitchFamily="2" charset="0"/>
              </a:rPr>
              <a:t>hypertonu</a:t>
            </a:r>
            <a:r>
              <a:rPr lang="cs-CZ" sz="2400" dirty="0">
                <a:latin typeface="Times" pitchFamily="2" charset="0"/>
              </a:rPr>
              <a:t>, zvýšení nervosvalové dráždivosti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Doplněk fyzioterapie, psychoterapie...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Sportovci - navození relaxace pro rychlejší hojení a odpočinek mezi tréninky/výkony, psychologická příprava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Úzkostné stavy, deprese, poruchy spánku, zvýšena </a:t>
            </a:r>
            <a:r>
              <a:rPr lang="cs-CZ" sz="2400" dirty="0" err="1">
                <a:latin typeface="Times" pitchFamily="2" charset="0"/>
              </a:rPr>
              <a:t>nervosval</a:t>
            </a:r>
            <a:r>
              <a:rPr lang="cs-CZ" sz="2400" dirty="0">
                <a:latin typeface="Times" pitchFamily="2" charset="0"/>
              </a:rPr>
              <a:t>. dráždivost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Menstruační obtíže, funkční sterilita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Poruchy pozornosti a hyperaktivita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Příprava na porod</a:t>
            </a:r>
          </a:p>
          <a:p>
            <a:pPr marL="251460" indent="-179705"/>
            <a:r>
              <a:rPr lang="cs-CZ" sz="2400" dirty="0">
                <a:latin typeface="Times" pitchFamily="2" charset="0"/>
              </a:rPr>
              <a:t> Syndrom vyhoření, posttraumatické stresové poruchy, aj.</a:t>
            </a:r>
          </a:p>
        </p:txBody>
      </p:sp>
    </p:spTree>
    <p:extLst>
      <p:ext uri="{BB962C8B-B14F-4D97-AF65-F5344CB8AC3E}">
        <p14:creationId xmlns:p14="http://schemas.microsoft.com/office/powerpoint/2010/main" val="14762891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9C119-6C89-F054-AF40-E2019BC9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719998"/>
            <a:ext cx="10753203" cy="451579"/>
          </a:xfrm>
        </p:spPr>
        <p:txBody>
          <a:bodyPr lIns="0" tIns="0" rIns="0" bIns="0" anchor="ctr">
            <a:normAutofit/>
          </a:bodyPr>
          <a:lstStyle/>
          <a:p>
            <a:r>
              <a:rPr lang="cs-CZ" sz="2200"/>
              <a:t>Příklady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4CC0A2-6ABC-34EB-38BB-432FFBF8F5B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9998" y="1362077"/>
            <a:ext cx="5186101" cy="4352544"/>
          </a:xfr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/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Jacobsonova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progresivní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Autogenní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trénink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Jógová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na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signál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Diferencovaná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Aplikovaná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0" indent="0" hangingPunct="0">
              <a:spcAft>
                <a:spcPts val="600"/>
              </a:spcAft>
              <a:buClrTx/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 Mindfulness</a:t>
            </a:r>
          </a:p>
        </p:txBody>
      </p:sp>
      <p:pic>
        <p:nvPicPr>
          <p:cNvPr id="3074" name="Picture 2" descr="12 Best Relaxation Technique for Relaxation - Stress Free life">
            <a:extLst>
              <a:ext uri="{FF2B5EF4-FFF2-40B4-BE49-F238E27FC236}">
                <a16:creationId xmlns:a16="http://schemas.microsoft.com/office/drawing/2014/main" id="{915B55F4-8B60-7356-B412-39F8410F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-3" r="1607"/>
          <a:stretch/>
        </p:blipFill>
        <p:spPr bwMode="auto">
          <a:xfrm>
            <a:off x="5271099" y="937700"/>
            <a:ext cx="6480634" cy="47769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51597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7A03C-BBB8-5931-07A8-E28722F4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b="0" dirty="0" err="1">
                <a:ea typeface="+mn-lt"/>
                <a:cs typeface="+mn-lt"/>
              </a:rPr>
              <a:t>Schultzův</a:t>
            </a:r>
            <a:r>
              <a:rPr lang="cs-CZ" b="0" dirty="0">
                <a:ea typeface="+mn-lt"/>
                <a:cs typeface="+mn-lt"/>
              </a:rPr>
              <a:t> autogenní trénink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ED8A87-F2E5-8ADF-FE26-7FB1CDC00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14096"/>
            <a:ext cx="10571775" cy="4643842"/>
          </a:xfrm>
        </p:spPr>
        <p:txBody>
          <a:bodyPr lIns="0" tIns="0" rIns="0" bIns="0" anchor="t">
            <a:normAutofit lnSpcReduction="10000"/>
          </a:bodyPr>
          <a:lstStyle/>
          <a:p>
            <a:pPr marL="342900" indent="-179705">
              <a:lnSpc>
                <a:spcPct val="100000"/>
              </a:lnSpc>
              <a:spcBef>
                <a:spcPct val="20000"/>
              </a:spcBef>
            </a:pPr>
            <a:r>
              <a:rPr lang="cs-CZ" sz="2400" dirty="0">
                <a:latin typeface="Times" pitchFamily="2" charset="0"/>
                <a:ea typeface="+mn-lt"/>
                <a:cs typeface="+mn-lt"/>
              </a:rPr>
              <a:t> Autor: německý lékař </a:t>
            </a:r>
            <a:br>
              <a:rPr lang="cs-CZ" sz="2400" dirty="0">
                <a:latin typeface="Times" pitchFamily="2" charset="0"/>
                <a:ea typeface="+mn-lt"/>
                <a:cs typeface="+mn-lt"/>
              </a:rPr>
            </a:br>
            <a:r>
              <a:rPr lang="cs-CZ" sz="2400" dirty="0">
                <a:latin typeface="Times" pitchFamily="2" charset="0"/>
                <a:ea typeface="+mn-lt"/>
                <a:cs typeface="+mn-lt"/>
              </a:rPr>
              <a:t>Johannes Heinrich </a:t>
            </a:r>
            <a:r>
              <a:rPr lang="cs-CZ" sz="2400" dirty="0" err="1">
                <a:latin typeface="Times" pitchFamily="2" charset="0"/>
                <a:ea typeface="+mn-lt"/>
                <a:cs typeface="+mn-lt"/>
              </a:rPr>
              <a:t>Schultz</a:t>
            </a:r>
            <a:r>
              <a:rPr lang="cs-CZ" sz="2400" dirty="0">
                <a:latin typeface="Times" pitchFamily="2" charset="0"/>
                <a:ea typeface="+mn-lt"/>
                <a:cs typeface="+mn-lt"/>
              </a:rPr>
              <a:t> (1884–1970)</a:t>
            </a:r>
            <a:endParaRPr lang="cs-CZ" sz="2400" b="1" dirty="0">
              <a:latin typeface="Times" pitchFamily="2" charset="0"/>
              <a:ea typeface="+mn-lt"/>
              <a:cs typeface="+mn-lt"/>
            </a:endParaRPr>
          </a:p>
          <a:p>
            <a:pPr marL="16319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- metoda založená na autosugesci, kdy si člověk opakuje věty jako "moje ruce jsou těžké a teplé", čímž dochází k relaxaci těla.</a:t>
            </a:r>
            <a:endParaRPr lang="cs-CZ" sz="2400" dirty="0">
              <a:latin typeface="Times" pitchFamily="2" charset="0"/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latin typeface="Times" pitchFamily="2" charset="0"/>
                <a:ea typeface="+mn-lt"/>
                <a:cs typeface="+mn-lt"/>
              </a:rPr>
              <a:t>Formule tíha, teplo, klidný dech spolu s formulí klidu jsou nejdůležitější a také nejsnazší. </a:t>
            </a:r>
          </a:p>
          <a:p>
            <a:pPr marL="73865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" pitchFamily="2" charset="0"/>
                <a:ea typeface="+mn-lt"/>
                <a:cs typeface="+mn-lt"/>
              </a:rPr>
              <a:t>Formule tepla na povrchu těla a formule tepla proudícího do břicha -&gt; cíl změnit krevní oběh (při relaxaci jsou prokrvovány více pokožka a útroby, při stresu se více prokrvují kosterní svaly).</a:t>
            </a:r>
            <a:endParaRPr lang="cs-CZ" sz="2400" dirty="0">
              <a:latin typeface="Times" pitchFamily="2" charset="0"/>
            </a:endParaRPr>
          </a:p>
          <a:p>
            <a:pPr marL="738655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" pitchFamily="2" charset="0"/>
                <a:ea typeface="+mn-lt"/>
                <a:cs typeface="+mn-lt"/>
              </a:rPr>
              <a:t>Formule chladného čela - zaměřeno na snížení prokrvení hlavy (při stresu se překrvuje)</a:t>
            </a:r>
          </a:p>
        </p:txBody>
      </p:sp>
      <p:pic>
        <p:nvPicPr>
          <p:cNvPr id="4" name="Obrázek 4" descr="Obsah obrázku text, muž, nošení, oblek&#10;&#10;Popis se vygeneroval automaticky.">
            <a:extLst>
              <a:ext uri="{FF2B5EF4-FFF2-40B4-BE49-F238E27FC236}">
                <a16:creationId xmlns:a16="http://schemas.microsoft.com/office/drawing/2014/main" id="{4D244F5F-7EE4-BB5D-6058-4A1D9D8B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133122"/>
            <a:ext cx="1309485" cy="2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043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D09F3-029A-9D57-2450-2EF1B302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Autosugestivní formule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9647C5-4522-5D7A-0BE0-7A9BECC01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292858"/>
            <a:ext cx="10753203" cy="4775000"/>
          </a:xfrm>
        </p:spPr>
        <p:txBody>
          <a:bodyPr lIns="0" tIns="0" rIns="0" bIns="0" anchor="t">
            <a:normAutofit fontScale="92500"/>
          </a:bodyPr>
          <a:lstStyle/>
          <a:p>
            <a:pPr marL="71755" indent="0">
              <a:buNone/>
            </a:pP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Na závěr relaxace možné zařadit individuální formule k překonání určitého zdravotního nebo psychologického problému, k posílení určité dobré vlastnosti apod. 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Autosugesce by měli být pozitivní, krátké a jednoznačné. NE „zbytečně se nerozčiluji a krotím svůj hněv“ ALE. „klid a rozvahu zachovávám vždy“.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Opakování před usnutím, po probuzení, na začátku a na konci relaxace, nejméně třikrát (v autogenním tréninku 10x).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lze spojit s pozitivní imaginací (představa)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Je dobré dlouhodobě používat jednu autosugesci</a:t>
            </a:r>
            <a:endParaRPr lang="cs-CZ" dirty="0">
              <a:latin typeface="Times" pitchFamily="2" charset="0"/>
            </a:endParaRPr>
          </a:p>
          <a:p>
            <a:pPr marL="251460" indent="-179705"/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452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908FC-678A-432C-0FE3-FB20AFB8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cs-CZ" b="0" dirty="0" err="1"/>
              <a:t>Jacobsonova</a:t>
            </a:r>
            <a:r>
              <a:rPr lang="cs-CZ" b="0" dirty="0"/>
              <a:t> progresivní relaxace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392E63-7ABD-B248-C10B-C2DF085F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365" y="1481467"/>
            <a:ext cx="10762728" cy="5077985"/>
          </a:xfrm>
        </p:spPr>
        <p:txBody>
          <a:bodyPr lIns="0" tIns="0" rIns="0" bIns="0" anchor="t">
            <a:normAutofit/>
          </a:bodyPr>
          <a:lstStyle/>
          <a:p>
            <a:pPr marL="71755" indent="0">
              <a:buNone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Autor: Edmund Jacobson</a:t>
            </a:r>
          </a:p>
          <a:p>
            <a:pPr marL="528955" indent="-457200"/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Metoda spočívá v postupném napínání a uvolňování </a:t>
            </a:r>
            <a:b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</a:b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jednotlivých svalových skupin, pacient si uvědomuje, </a:t>
            </a:r>
            <a:b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</a:b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jaký je rozdíl mezi napětím a relaxací.</a:t>
            </a:r>
            <a:endParaRPr lang="cs-CZ" b="1" i="0" u="none" strike="noStrike" dirty="0">
              <a:solidFill>
                <a:srgbClr val="000000"/>
              </a:solidFill>
              <a:effectLst/>
              <a:latin typeface="Times" pitchFamily="2" charset="0"/>
              <a:ea typeface="+mn-lt"/>
              <a:cs typeface="+mn-lt"/>
            </a:endParaRPr>
          </a:p>
          <a:p>
            <a:pPr marL="528955" indent="-457200"/>
            <a:r>
              <a:rPr lang="cs-CZ" dirty="0">
                <a:latin typeface="Times" pitchFamily="2" charset="0"/>
                <a:ea typeface="+mn-lt"/>
                <a:cs typeface="+mn-lt"/>
              </a:rPr>
              <a:t>Cílem je postupně si uvědomit jednotlivé svalové skupiny, na 5 až 7 sekund je mírně aktivovat a dalších 30 až 40 sekund je nechat uvolnit. Zvyšování napětí svalových skupin lze spojit s nádechem nebo i s krátkým zadržením dechu, fázi uvolnění je vhodné spojit s výdechem.</a:t>
            </a:r>
            <a:endParaRPr lang="cs-CZ" dirty="0">
              <a:latin typeface="Times" pitchFamily="2" charset="0"/>
            </a:endParaRPr>
          </a:p>
        </p:txBody>
      </p:sp>
      <p:pic>
        <p:nvPicPr>
          <p:cNvPr id="4" name="Obrázek 4" descr="Obsah obrázku text, podepsat&#10;&#10;Popis se vygeneroval automaticky.">
            <a:extLst>
              <a:ext uri="{FF2B5EF4-FFF2-40B4-BE49-F238E27FC236}">
                <a16:creationId xmlns:a16="http://schemas.microsoft.com/office/drawing/2014/main" id="{92964F26-62DE-2816-0662-62C64890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024" y="101599"/>
            <a:ext cx="1778138" cy="2735942"/>
          </a:xfrm>
          <a:prstGeom prst="rect">
            <a:avLst/>
          </a:prstGeom>
        </p:spPr>
      </p:pic>
      <p:pic>
        <p:nvPicPr>
          <p:cNvPr id="5" name="Obrázek 5" descr="Obsah obrázku text, muž, osoba, oblek&#10;&#10;Popis se vygeneroval automaticky.">
            <a:extLst>
              <a:ext uri="{FF2B5EF4-FFF2-40B4-BE49-F238E27FC236}">
                <a16:creationId xmlns:a16="http://schemas.microsoft.com/office/drawing/2014/main" id="{432C7A8A-B956-ADA0-0C76-54B89D1E0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257" y="485157"/>
            <a:ext cx="1536342" cy="19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79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8C2A8-8081-6E2A-0FE2-11AED32F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Zkracování cvičení </a:t>
            </a:r>
            <a:r>
              <a:rPr lang="cs-CZ" dirty="0" err="1"/>
              <a:t>Jasobsonovy</a:t>
            </a:r>
            <a:r>
              <a:rPr lang="cs-CZ" dirty="0"/>
              <a:t> relaxace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53EBA5-8E78-5AD8-4E98-BFAC23850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85000" lnSpcReduction="10000"/>
          </a:bodyPr>
          <a:lstStyle/>
          <a:p>
            <a:pPr marL="71755" indent="0">
              <a:buNone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Cvičení je možné zkracovat tím, že se jednotlivé svalové skupiny spojí.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b="1" dirty="0">
                <a:latin typeface="Times" pitchFamily="2" charset="0"/>
                <a:ea typeface="+mn-lt"/>
                <a:cs typeface="+mn-lt"/>
              </a:rPr>
              <a:t>Nejprve se počet svalových skupin snižuje na sedm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: 1. celá pravá ruka, 2. celá levá ruka, 3. celý obličej, 4. krk a šíje, 5. hrudník a břicho, 6. celá pravá noha, 7. celá levá noha.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b="1" dirty="0">
                <a:latin typeface="Times" pitchFamily="2" charset="0"/>
                <a:ea typeface="+mn-lt"/>
                <a:cs typeface="+mn-lt"/>
              </a:rPr>
              <a:t>Pak se počet svalových skupiny snižuje na čtyři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: 1. obě ruce, 2. obličej a krk, 3. celý trup, 4. obě nohy. 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b="1" dirty="0">
                <a:latin typeface="Times" pitchFamily="2" charset="0"/>
                <a:ea typeface="+mn-lt"/>
                <a:cs typeface="+mn-lt"/>
              </a:rPr>
              <a:t>Hodně pokročilí se mohou velmi rychle uvolnit následujícím způsobem za pomoci počítání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: Na 1 a 2 nechávají uvolnit ruce, na 3 a 4 obličej a krk, na 5 a 6 hrudník, ramena, záda a břicho, na 7 a 8 nohy a na 9 a 10 uvolní celé tělo.</a:t>
            </a:r>
            <a:endParaRPr lang="cs-CZ" dirty="0">
              <a:latin typeface="Times" pitchFamily="2" charset="0"/>
            </a:endParaRPr>
          </a:p>
          <a:p>
            <a:pPr marL="251460" indent="-179705"/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61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A0825-6119-D928-D099-9A65E7C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Jógová relaxace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AA35FF-F5C0-C028-4D0F-FCAC1450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396271"/>
            <a:ext cx="10753203" cy="4729644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zaměřená na hluboké uvolnění těla a mysli. Využívá kombinaci dechových technik, vizualizace a vědomého uvolňování svalů</a:t>
            </a:r>
          </a:p>
          <a:p>
            <a:pPr marL="251460" indent="-179705"/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Využívá mentální skenování těla (body 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scan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), vizualizace a autosugesce.</a:t>
            </a: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Bhrámarí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(včelí dech) je technika, která pomocí jemného bzučení stimuluje parasympatikus a snižuje stres.</a:t>
            </a:r>
          </a:p>
          <a:p>
            <a:pPr marL="251460" indent="-179705"/>
            <a:r>
              <a:rPr lang="cs-CZ" dirty="0" err="1">
                <a:latin typeface="Times" pitchFamily="2" charset="0"/>
              </a:rPr>
              <a:t>N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ádí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šódhana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(střídavé dýchání nosními dírkami) pomáhá harmonizovat nervovou soustavu a zklidnit mysl.</a:t>
            </a:r>
            <a:endParaRPr lang="cs-CZ" dirty="0">
              <a:latin typeface="Times" pitchFamily="2" charset="0"/>
              <a:ea typeface="+mn-lt"/>
              <a:cs typeface="+mn-lt"/>
            </a:endParaRPr>
          </a:p>
          <a:p>
            <a:pPr marL="251460" indent="-179705"/>
            <a:r>
              <a:rPr lang="cs-CZ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Šavásana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(mrtvolná pozice) - vědomé uvolňování svalů a kontrolované dýchání.</a:t>
            </a:r>
            <a:endParaRPr lang="cs-CZ" dirty="0">
              <a:latin typeface="Times" pitchFamily="2" charset="0"/>
              <a:ea typeface="+mn-lt"/>
              <a:cs typeface="+mn-lt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Postup cvičení: předběžné uvolnění, předsevzetí, vnímání dechu, uvědomění si částí těla, relaxační představy, vizualizace...</a:t>
            </a:r>
          </a:p>
          <a:p>
            <a:pPr marL="71755" indent="0">
              <a:buNone/>
            </a:pPr>
            <a:endParaRPr lang="cs-CZ" dirty="0">
              <a:latin typeface="Times" pitchFamily="2" charset="0"/>
            </a:endParaRPr>
          </a:p>
        </p:txBody>
      </p:sp>
      <p:pic>
        <p:nvPicPr>
          <p:cNvPr id="4" name="Obrázek 4" descr="Obsah obrázku osoba, interiér&#10;&#10;Popis se vygeneroval automaticky.">
            <a:extLst>
              <a:ext uri="{FF2B5EF4-FFF2-40B4-BE49-F238E27FC236}">
                <a16:creationId xmlns:a16="http://schemas.microsoft.com/office/drawing/2014/main" id="{AD180775-817B-17E7-CC12-A9FE3C00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903" y="37373"/>
            <a:ext cx="2416629" cy="13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60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6D183-071F-3BB0-D688-0ECA9DB2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128212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pPr marL="71755">
              <a:lnSpc>
                <a:spcPts val="3600"/>
              </a:lnSpc>
            </a:pPr>
            <a:r>
              <a:rPr lang="cs-CZ" b="0" dirty="0">
                <a:ea typeface="+mn-lt"/>
                <a:cs typeface="+mn-lt"/>
              </a:rPr>
              <a:t>Relaxace na signál (</a:t>
            </a:r>
            <a:r>
              <a:rPr lang="cs-CZ" b="0" dirty="0" err="1">
                <a:ea typeface="+mn-lt"/>
                <a:cs typeface="+mn-lt"/>
              </a:rPr>
              <a:t>cue</a:t>
            </a:r>
            <a:r>
              <a:rPr lang="cs-CZ" b="0" dirty="0">
                <a:ea typeface="+mn-lt"/>
                <a:cs typeface="+mn-lt"/>
              </a:rPr>
              <a:t> </a:t>
            </a:r>
            <a:r>
              <a:rPr lang="cs-CZ" b="0" dirty="0" err="1">
                <a:ea typeface="+mn-lt"/>
                <a:cs typeface="+mn-lt"/>
              </a:rPr>
              <a:t>controlled</a:t>
            </a:r>
            <a:r>
              <a:rPr lang="cs-CZ" b="0" dirty="0">
                <a:ea typeface="+mn-lt"/>
                <a:cs typeface="+mn-lt"/>
              </a:rPr>
              <a:t> </a:t>
            </a:r>
            <a:r>
              <a:rPr lang="cs-CZ" b="0" dirty="0" err="1">
                <a:ea typeface="+mn-lt"/>
                <a:cs typeface="+mn-lt"/>
              </a:rPr>
              <a:t>relaxation</a:t>
            </a:r>
            <a:r>
              <a:rPr lang="cs-CZ" b="0" dirty="0">
                <a:ea typeface="+mn-lt"/>
                <a:cs typeface="+mn-lt"/>
              </a:rPr>
              <a:t>)</a:t>
            </a:r>
            <a:endParaRPr lang="en-US" b="0" dirty="0"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6132E0-C18A-B2B4-CE05-D3C12868F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71755" indent="0">
              <a:buNone/>
            </a:pPr>
            <a:endParaRPr lang="cs-CZ" dirty="0">
              <a:latin typeface="Times" pitchFamily="2" charset="0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Zvyk cvičit relaxaci či jógu na určitém místě =&gt; Už to, že se ocitá na místě, kde je zvyklý ji v obvyklém čase praktikovat, ho automaticky povede k uvolnění</a:t>
            </a:r>
            <a:endParaRPr lang="en-US" dirty="0">
              <a:latin typeface="Times" pitchFamily="2" charset="0"/>
              <a:ea typeface="+mn-lt"/>
              <a:cs typeface="+mn-lt"/>
            </a:endParaRP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Signálem k relaxaci může být i určité gesto rukou nebo určitý v duchu vyřčený pokyn (v anglických mluvících zemích např. „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relax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“ čili „uvolni se“).</a:t>
            </a:r>
            <a:br>
              <a:rPr lang="en-US" dirty="0">
                <a:latin typeface="Times" pitchFamily="2" charset="0"/>
              </a:rPr>
            </a:b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04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E4C346-02A0-CC3A-8795-9BD86F058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743" y="1921466"/>
            <a:ext cx="10544513" cy="4936534"/>
          </a:xfrm>
        </p:spPr>
        <p:txBody>
          <a:bodyPr lIns="0" tIns="0" rIns="0" bIns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cs-CZ" dirty="0">
                <a:latin typeface="Times" pitchFamily="2" charset="0"/>
                <a:cs typeface="Times New Roman" panose="02020603050405020304" pitchFamily="18" charset="0"/>
              </a:rPr>
              <a:t>Princip vnímání napětí příčně pruhovaného svalstva a následné relaxace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cs-CZ" dirty="0">
                <a:latin typeface="Times" pitchFamily="2" charset="0"/>
                <a:cs typeface="Times New Roman" panose="02020603050405020304" pitchFamily="18" charset="0"/>
              </a:rPr>
              <a:t>Relaxace nejen fyzická, ale i duševní (aktivace parasympatiku)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cs-CZ" dirty="0">
                <a:latin typeface="Times" pitchFamily="2" charset="0"/>
                <a:cs typeface="Times New Roman" panose="02020603050405020304" pitchFamily="18" charset="0"/>
              </a:rPr>
              <a:t>Lze dosáhnout lepší fyzické i psychické sebekontroly, zlepšení sebeovládání, zklidnění, zlepšení </a:t>
            </a:r>
            <a:r>
              <a:rPr lang="cs-CZ" dirty="0" err="1">
                <a:latin typeface="Times" pitchFamily="2" charset="0"/>
                <a:cs typeface="Times New Roman" panose="02020603050405020304" pitchFamily="18" charset="0"/>
              </a:rPr>
              <a:t>somatognozie</a:t>
            </a:r>
            <a:r>
              <a:rPr lang="cs-CZ" dirty="0">
                <a:latin typeface="Times" pitchFamily="2" charset="0"/>
                <a:cs typeface="Times New Roman" panose="02020603050405020304" pitchFamily="18" charset="0"/>
              </a:rPr>
              <a:t> a body image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  <a:cs typeface="Times New Roman" panose="02020603050405020304" pitchFamily="18" charset="0"/>
              </a:rPr>
              <a:t>Z neurofyziologického hlediska tedy relaxační techniky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  <a:cs typeface="Times New Roman" panose="02020603050405020304" pitchFamily="18" charset="0"/>
              </a:rPr>
              <a:t> pomáhají regulovat autonomní nervový systém, ovlivňují mozkovou aktivitu a podporují produkci neurochemických látek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  <a:cs typeface="Times New Roman" panose="02020603050405020304" pitchFamily="18" charset="0"/>
              </a:rPr>
              <a:t>, které vedou k lepšímu zvládání stresu, regeneraci a celkové pohodě. 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B4F3F04-3154-97C7-95E4-F1E294A9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Relaxační techniky</a:t>
            </a:r>
          </a:p>
        </p:txBody>
      </p:sp>
      <p:pic>
        <p:nvPicPr>
          <p:cNvPr id="6146" name="Picture 2" descr="Relaxační techniky - Yogapoint">
            <a:extLst>
              <a:ext uri="{FF2B5EF4-FFF2-40B4-BE49-F238E27FC236}">
                <a16:creationId xmlns:a16="http://schemas.microsoft.com/office/drawing/2014/main" id="{9254D954-D3A5-BEE6-0FC7-9343DE52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77" y="143570"/>
            <a:ext cx="3329955" cy="16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059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B312A9-2EF7-FDD8-5977-5652593B6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721357"/>
            <a:ext cx="10753203" cy="5709358"/>
          </a:xfrm>
        </p:spPr>
        <p:txBody>
          <a:bodyPr lIns="0" tIns="0" rIns="0" bIns="0" anchor="t">
            <a:normAutofit/>
          </a:bodyPr>
          <a:lstStyle/>
          <a:p>
            <a:pPr marL="71755" indent="0">
              <a:buNone/>
            </a:pPr>
            <a:r>
              <a:rPr lang="cs-CZ" sz="3600" dirty="0">
                <a:solidFill>
                  <a:schemeClr val="accent1"/>
                </a:solidFill>
                <a:latin typeface="Times" pitchFamily="2" charset="0"/>
              </a:rPr>
              <a:t>Diferencovaná (částečná) relaxace</a:t>
            </a: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Diferencovaná (částečná) relaxace znamená, že člověk uvolní určité části těla, zatímco jiné svalové skupiny pracují. </a:t>
            </a:r>
            <a:br>
              <a:rPr lang="cs-CZ" dirty="0">
                <a:latin typeface="Times" pitchFamily="2" charset="0"/>
                <a:ea typeface="+mn-lt"/>
                <a:cs typeface="+mn-lt"/>
              </a:rPr>
            </a:br>
            <a:endParaRPr lang="cs-CZ" dirty="0">
              <a:latin typeface="Times" pitchFamily="2" charset="0"/>
            </a:endParaRPr>
          </a:p>
          <a:p>
            <a:pPr marL="71755" indent="0">
              <a:buNone/>
            </a:pPr>
            <a:r>
              <a:rPr lang="cs-CZ" sz="3600" dirty="0">
                <a:solidFill>
                  <a:schemeClr val="accent1"/>
                </a:solidFill>
                <a:latin typeface="Times" pitchFamily="2" charset="0"/>
              </a:rPr>
              <a:t>Aplikovaná relaxace</a:t>
            </a: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Spočívá ve využití relaxační techniky, např. relaxace na signál nebo diferencované relaxace, bezprostředně poté, co se objeví symptom (třeba bolest hlavy).</a:t>
            </a:r>
          </a:p>
          <a:p>
            <a:pPr marL="251460" indent="-179705"/>
            <a:r>
              <a:rPr lang="cs-CZ" dirty="0">
                <a:latin typeface="Times" pitchFamily="2" charset="0"/>
                <a:ea typeface="+mn-lt"/>
                <a:cs typeface="+mn-lt"/>
              </a:rPr>
              <a:t> Dovednosti relaxace se tak přenášejí do situací každodenního života = velmi výhodné, ale nedoporučuje se to například při řízení auta (možné snížení hladiny bdělosti)</a:t>
            </a:r>
            <a:endParaRPr lang="cs-CZ" dirty="0">
              <a:latin typeface="Times" pitchFamily="2" charset="0"/>
            </a:endParaRPr>
          </a:p>
          <a:p>
            <a:pPr marL="251460" indent="-179705"/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402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413CF-3C07-1C8A-7185-ECF05E9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příklady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EC551-81CB-9CBE-B68E-39BBE34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314450"/>
            <a:ext cx="10753203" cy="5100638"/>
          </a:xfrm>
        </p:spPr>
        <p:txBody>
          <a:bodyPr>
            <a:normAutofit/>
          </a:bodyPr>
          <a:lstStyle/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Meditace a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mindfulness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– zaměření pozornosti na přítomný okamžik, což snižuje stres a podporuje duševní rovnováhu</a:t>
            </a:r>
          </a:p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Hudební a aromaterapie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– poslech uklidňující hudby nebo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vůne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jako levandule a heřmánek, které podporují relaxaci.</a:t>
            </a:r>
          </a:p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Jóga a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tai-chi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– kombinace pohybu, dýchání a meditace, která podporuje flexibilitu, rovnováhu a duševní klid.</a:t>
            </a:r>
          </a:p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Vizualizace a imaginace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– představování si klidných a příjemných obrazů, což pomáhá snižovat stres.</a:t>
            </a:r>
          </a:p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Dýchací techniky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 – zahrnují hluboké dýchání, techniku 4-7-8 (nádech na 4 sekundy, zadržení dechu na 7 sekund a výdech na 8 sekund) nebo brániční dýchání, které podporuje parasympatickou aktivaci.</a:t>
            </a:r>
          </a:p>
          <a:p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569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5C7AC-708C-6FD1-96EB-47D82946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Zdroje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131203-1689-FB7C-577C-79294089D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329143"/>
            <a:ext cx="5301276" cy="4502858"/>
          </a:xfrm>
        </p:spPr>
        <p:txBody>
          <a:bodyPr lIns="0" tIns="0" rIns="0" bIns="0" anchor="t">
            <a:normAutofit fontScale="32500" lnSpcReduction="20000"/>
          </a:bodyPr>
          <a:lstStyle/>
          <a:p>
            <a:pPr marL="251460" indent="-179705"/>
            <a:r>
              <a:rPr lang="cs-CZ" dirty="0">
                <a:ea typeface="+mn-lt"/>
                <a:cs typeface="+mn-lt"/>
                <a:hlinkClick r:id="rId2"/>
              </a:rPr>
              <a:t>https://www.fsps.muni.cz/impact/uvod-do-fyzioterapie-propedeutika-2/relaxace/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  <a:hlinkClick r:id="rId3"/>
              </a:rPr>
              <a:t>https://www.fsps.muni.cz/impact/uvod-do-fyzioterapie-propedeutika-2/autogenni-trenink/</a:t>
            </a:r>
          </a:p>
          <a:p>
            <a:pPr marL="251460" indent="-179705"/>
            <a:r>
              <a:rPr lang="cs-CZ" dirty="0">
                <a:ea typeface="+mn-lt"/>
                <a:cs typeface="+mn-lt"/>
                <a:hlinkClick r:id="rId4"/>
              </a:rPr>
              <a:t>https://www.fsps.muni.cz/impact/uvod-do-fyzioterapie-propedeutika-2/jacobsonova-progresivni-relaxace/</a:t>
            </a:r>
          </a:p>
          <a:p>
            <a:pPr marL="251460" indent="-179705"/>
            <a:r>
              <a:rPr lang="cs-CZ" dirty="0">
                <a:ea typeface="+mn-lt"/>
                <a:cs typeface="+mn-lt"/>
                <a:hlinkClick r:id="rId5"/>
              </a:rPr>
              <a:t>https://www.fsps.muni.cz/impact/uvod-do-fyzioterapie-propedeutika-2/jogova-relaxace/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PODĚBRADSKÝ, Jiří a Radana PODĚBRADSKÁ. </a:t>
            </a:r>
            <a:r>
              <a:rPr lang="cs-CZ" i="1" dirty="0">
                <a:ea typeface="+mn-lt"/>
                <a:cs typeface="+mn-lt"/>
              </a:rPr>
              <a:t>Fyzikální terapie: manuál a algoritmy</a:t>
            </a:r>
            <a:r>
              <a:rPr lang="cs-CZ" dirty="0">
                <a:ea typeface="+mn-lt"/>
                <a:cs typeface="+mn-lt"/>
              </a:rPr>
              <a:t>. Praha: Grada, 2009. ISBN 9788024728995.</a:t>
            </a:r>
          </a:p>
          <a:p>
            <a:pPr marL="251460" indent="-179705"/>
            <a:r>
              <a:rPr lang="cs-CZ" dirty="0">
                <a:ea typeface="+mn-lt"/>
                <a:cs typeface="+mn-lt"/>
                <a:hlinkClick r:id="rId6"/>
              </a:rPr>
              <a:t>http://web.ftvs.cuni.cz/eknihy/attrenink/nacvik.html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  <a:hlinkClick r:id="rId7"/>
              </a:rPr>
              <a:t>http://web.ftvs.cuni.cz/eknihy/attrenink/zkrforma.html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endParaRPr lang="cs-CZ" dirty="0">
              <a:ea typeface="+mn-lt"/>
              <a:cs typeface="+mn-lt"/>
            </a:endParaRPr>
          </a:p>
        </p:txBody>
      </p:sp>
      <p:pic>
        <p:nvPicPr>
          <p:cNvPr id="4098" name="Picture 2" descr="Time to relax You're done! - Kermit Drinking Tea Meme Generator">
            <a:extLst>
              <a:ext uri="{FF2B5EF4-FFF2-40B4-BE49-F238E27FC236}">
                <a16:creationId xmlns:a16="http://schemas.microsoft.com/office/drawing/2014/main" id="{3B9DECE7-ACBB-C2F5-5AB7-C59C3C1D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74" y="1329143"/>
            <a:ext cx="5996872" cy="40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138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B1C98-1479-6E4F-E163-F4C37998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719998"/>
            <a:ext cx="10753203" cy="451579"/>
          </a:xfrm>
        </p:spPr>
        <p:txBody>
          <a:bodyPr anchor="ctr">
            <a:noAutofit/>
          </a:bodyPr>
          <a:lstStyle/>
          <a:p>
            <a:r>
              <a:rPr lang="cs-CZ" sz="3600" dirty="0"/>
              <a:t>Princip fungování – vliv na ANS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1E91FF-EF13-3DAA-1179-3D5B5644F1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9998" y="1362077"/>
            <a:ext cx="5376002" cy="4920190"/>
          </a:xfr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anchor="t">
            <a:normAutofit fontScale="92500" lnSpcReduction="10000"/>
          </a:bodyPr>
          <a:lstStyle/>
          <a:p>
            <a:pPr marL="285750" indent="-285750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ovlivňují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nervovou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soustavu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především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prostřednictvím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autonomního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nervového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systému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(ANS)</a:t>
            </a:r>
          </a:p>
          <a:p>
            <a:pPr marL="285750" indent="-285750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pomáhají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tlumit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aktivitu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sympatického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systému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,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který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je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odpovědný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za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stresovou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reakci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(„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boj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nebo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útěk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“).</a:t>
            </a:r>
          </a:p>
          <a:p>
            <a:pPr marL="285750" indent="-285750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aktivace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parasympatiku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,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který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podporuje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klid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,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trávení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a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regeneraci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itchFamily="2" charset="0"/>
            </a:endParaRPr>
          </a:p>
          <a:p>
            <a:pPr marL="285750" indent="-285750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Stimulace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nervus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vagus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-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zpomaluje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srdeční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frekvenci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,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snižuje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krevní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tlak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a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podporuje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relaxaci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itchFamily="2" charset="0"/>
              </a:rPr>
              <a:t>.</a:t>
            </a:r>
          </a:p>
        </p:txBody>
      </p:sp>
      <p:pic>
        <p:nvPicPr>
          <p:cNvPr id="1026" name="Picture 2" descr="Obsah obrázku text, kostra, diagram&#10;&#10;Popis byl vytvořen automaticky">
            <a:extLst>
              <a:ext uri="{FF2B5EF4-FFF2-40B4-BE49-F238E27FC236}">
                <a16:creationId xmlns:a16="http://schemas.microsoft.com/office/drawing/2014/main" id="{B866F9E1-BC88-A098-223A-5358952D2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-3" b="-3"/>
          <a:stretch/>
        </p:blipFill>
        <p:spPr bwMode="auto">
          <a:xfrm>
            <a:off x="6285903" y="1252728"/>
            <a:ext cx="5667114" cy="43525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1743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607D-721F-DAB2-D6CD-DBCB09C3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Princip fungování – vliv na mozkovou aktivitu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47BDFF7-5574-BDED-3445-2AD93B60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7" y="4048443"/>
            <a:ext cx="6700837" cy="253256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4C891E3-0387-1AEF-46A1-1CAF6753591C}"/>
              </a:ext>
            </a:extLst>
          </p:cNvPr>
          <p:cNvSpPr txBox="1"/>
          <p:nvPr/>
        </p:nvSpPr>
        <p:spPr>
          <a:xfrm>
            <a:off x="5030108" y="6581005"/>
            <a:ext cx="878476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200" dirty="0">
                <a:ea typeface="+mn-lt"/>
                <a:cs typeface="+mn-lt"/>
              </a:rPr>
              <a:t>https://www.biofeedback-rhb.cz/eeg-biofeedback/</a:t>
            </a:r>
            <a:endParaRPr lang="cs-CZ" sz="1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2BCEDB-2645-201A-A871-55ABA7FE736B}"/>
              </a:ext>
            </a:extLst>
          </p:cNvPr>
          <p:cNvSpPr txBox="1"/>
          <p:nvPr/>
        </p:nvSpPr>
        <p:spPr>
          <a:xfrm>
            <a:off x="1114427" y="1563863"/>
            <a:ext cx="9544050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- Při relaxaci dochází ke změnám v 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mozkových vlnách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Beta vlny (14–30 Hz)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aktivní stav, soustředění, stres.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Alfa vlny (8–13 Hz)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stav klidu a relaxace.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  <a:effectLst/>
                <a:latin typeface="Times" pitchFamily="2" charset="0"/>
              </a:rPr>
              <a:t>Theta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 vlny (4–7 Hz)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hluboká relaxace, meditace.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Delta vlny (&lt; 4 Hz)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hluboký spánek.</a:t>
            </a:r>
          </a:p>
          <a:p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Př. při meditaci dochází ke 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zvýšení alfa a </a:t>
            </a:r>
            <a:r>
              <a:rPr lang="cs-CZ" b="1" dirty="0" err="1">
                <a:solidFill>
                  <a:srgbClr val="000000"/>
                </a:solidFill>
                <a:effectLst/>
                <a:latin typeface="Times" pitchFamily="2" charset="0"/>
              </a:rPr>
              <a:t>theta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 vln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, což je spojeno se snížením stresu a zvýšenou kreativitou.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131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F16F1-02E7-5186-57D2-25975298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fungování – neurochemické změny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8E5712-616E-A891-8783-04B188A37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Relaxace ovlivňuje 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produkci neurotransmiterů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Snížení kortizolu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hlavního stresového hormonu.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Zvýšení serotoninu a dopaminu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tyto hormony podporují pocit pohody.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Zvýšení GABA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neurotransmiter tlumící nervovou aktivitu, což pomáhá proti úzkosti.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Zvýšení oxytocinu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– hormon spojený s pocitem bezpečí a sociální vazbou.</a:t>
            </a:r>
          </a:p>
          <a:p>
            <a:pPr marL="7200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916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C7625-F2AE-A03E-5DB9-0243340F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fungování – ovlivnění specifických částí mozku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6AF4A8-8B53-F4CC-A5B7-4868F5AA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998001"/>
            <a:ext cx="8694935" cy="4140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Limbický systém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(centrum emocí) – relaxační techniky snižují hyperaktivitu amygdaly, která je spojena se stresem a úzkostí.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  <a:effectLst/>
                <a:latin typeface="Times" pitchFamily="2" charset="0"/>
              </a:rPr>
              <a:t>Prefrontální</a:t>
            </a:r>
            <a:r>
              <a:rPr lang="cs-CZ" b="1" dirty="0">
                <a:solidFill>
                  <a:srgbClr val="000000"/>
                </a:solidFill>
                <a:effectLst/>
                <a:latin typeface="Times" pitchFamily="2" charset="0"/>
              </a:rPr>
              <a:t> kortex</a:t>
            </a:r>
            <a:r>
              <a:rPr lang="cs-CZ" dirty="0">
                <a:solidFill>
                  <a:srgbClr val="000000"/>
                </a:solidFill>
                <a:effectLst/>
                <a:latin typeface="Times" pitchFamily="2" charset="0"/>
              </a:rPr>
              <a:t> (řízení emocí, plánování) – pravidelná relaxace zlepšuje kognitivní funkce a emocionální regulaci.</a:t>
            </a:r>
          </a:p>
          <a:p>
            <a:endParaRPr lang="cs-CZ" dirty="0"/>
          </a:p>
        </p:txBody>
      </p:sp>
      <p:pic>
        <p:nvPicPr>
          <p:cNvPr id="2050" name="Picture 2" descr="Limbický otisk (limbic imprint) - co je to?">
            <a:extLst>
              <a:ext uri="{FF2B5EF4-FFF2-40B4-BE49-F238E27FC236}">
                <a16:creationId xmlns:a16="http://schemas.microsoft.com/office/drawing/2014/main" id="{0E20E190-2851-AFEF-E899-0E5222FE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32" y="1557867"/>
            <a:ext cx="2789268" cy="21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á je spojitost mezi zánětem a schizofrenií?">
            <a:extLst>
              <a:ext uri="{FF2B5EF4-FFF2-40B4-BE49-F238E27FC236}">
                <a16:creationId xmlns:a16="http://schemas.microsoft.com/office/drawing/2014/main" id="{039069DF-3F22-9AB3-3CEB-30672F84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92" y="3918050"/>
            <a:ext cx="3520942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78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3A2A1F-5F4F-BD61-3D0D-E95192CB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383572"/>
            <a:ext cx="10753203" cy="4974570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 err="1">
                <a:latin typeface="Times" pitchFamily="2" charset="0"/>
                <a:ea typeface="+mn-lt"/>
                <a:cs typeface="+mn-lt"/>
              </a:rPr>
              <a:t>Hypertonus</a:t>
            </a:r>
            <a:r>
              <a:rPr lang="cs-CZ" b="1" dirty="0">
                <a:latin typeface="Times" pitchFamily="2" charset="0"/>
                <a:ea typeface="+mn-lt"/>
                <a:cs typeface="+mn-lt"/>
              </a:rPr>
              <a:t> na </a:t>
            </a:r>
            <a:r>
              <a:rPr lang="cs-CZ" b="1" dirty="0" err="1">
                <a:latin typeface="Times" pitchFamily="2" charset="0"/>
                <a:ea typeface="+mn-lt"/>
                <a:cs typeface="+mn-lt"/>
              </a:rPr>
              <a:t>kortiko</a:t>
            </a:r>
            <a:r>
              <a:rPr lang="cs-CZ" b="1" dirty="0">
                <a:latin typeface="Times" pitchFamily="2" charset="0"/>
                <a:ea typeface="+mn-lt"/>
                <a:cs typeface="+mn-lt"/>
              </a:rPr>
              <a:t>-subkortikální etáží </a:t>
            </a:r>
            <a:r>
              <a:rPr lang="cs-CZ" sz="1800" b="1" dirty="0">
                <a:latin typeface="Times" pitchFamily="2" charset="0"/>
                <a:ea typeface="+mn-lt"/>
                <a:cs typeface="+mn-lt"/>
              </a:rPr>
              <a:t>(Poděbradský a Poděbradská, 2009)</a:t>
            </a:r>
            <a:endParaRPr lang="cs-CZ" sz="1800" b="1" dirty="0">
              <a:latin typeface="Times" pitchFamily="2" charset="0"/>
            </a:endParaRPr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</a:pPr>
            <a:r>
              <a:rPr lang="cs-CZ" dirty="0" err="1">
                <a:latin typeface="Times" pitchFamily="2" charset="0"/>
                <a:ea typeface="+mn-lt"/>
                <a:cs typeface="+mn-lt"/>
              </a:rPr>
              <a:t>Dysfce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 limbického systému, dlouhodobé stresové vytížení (převaha aktivity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symaptiku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)</a:t>
            </a:r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Charakteristika:</a:t>
            </a:r>
          </a:p>
          <a:p>
            <a:pPr marL="457200" lvl="4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svaly jsou citlivé palpačně</a:t>
            </a:r>
          </a:p>
          <a:p>
            <a:pPr marL="457200" lvl="2" indent="-457200">
              <a:lnSpc>
                <a:spcPct val="100000"/>
              </a:lnSpc>
              <a:spcBef>
                <a:spcPct val="20000"/>
              </a:spcBef>
              <a:buSzPct val="100000"/>
              <a:buChar char="•"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na EMG je patrná zvýšená klidová aktivita (známka nedostatečné relaxace)</a:t>
            </a:r>
          </a:p>
          <a:p>
            <a:pPr marL="457200" lvl="2" indent="-457200">
              <a:lnSpc>
                <a:spcPct val="100000"/>
              </a:lnSpc>
              <a:spcBef>
                <a:spcPct val="20000"/>
              </a:spcBef>
              <a:buSzPct val="100000"/>
              <a:buChar char="•"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výrazný vliv gama systému (nejvíce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hypertonus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 ve stoje, v sedě a leže se snižuje)</a:t>
            </a:r>
          </a:p>
          <a:p>
            <a:pPr marL="457200" lvl="2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>
                <a:latin typeface="Times" pitchFamily="2" charset="0"/>
                <a:ea typeface="+mn-lt"/>
                <a:cs typeface="+mn-lt"/>
              </a:rPr>
              <a:t>postihuje predilekční svalové skupiny: mimické a žvýkací svaly, extenzory šíje (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trapezius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, levator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scapules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,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semispinalis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 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capitis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, krátké hluboké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extnezory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 šíje), vzpřimovače trupu v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Lp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, svaly pánevního dna (více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sfinctery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 – hlavně m. levator ani)</a:t>
            </a:r>
          </a:p>
          <a:p>
            <a:pPr marL="457200" lvl="2" indent="-45720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b="1" dirty="0">
                <a:latin typeface="Times" pitchFamily="2" charset="0"/>
                <a:ea typeface="+mn-lt"/>
                <a:cs typeface="+mn-lt"/>
              </a:rPr>
              <a:t>Terapie: 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celkový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myorelax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. účinek = </a:t>
            </a:r>
            <a:r>
              <a:rPr lang="cs-CZ" b="1" u="sng" dirty="0">
                <a:latin typeface="Times" pitchFamily="2" charset="0"/>
                <a:ea typeface="+mn-lt"/>
                <a:cs typeface="+mn-lt"/>
              </a:rPr>
              <a:t>relaxační techniky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, vodoléčba (perlička, mírně </a:t>
            </a:r>
            <a:r>
              <a:rPr lang="cs-CZ" dirty="0" err="1">
                <a:latin typeface="Times" pitchFamily="2" charset="0"/>
                <a:ea typeface="+mn-lt"/>
                <a:cs typeface="+mn-lt"/>
              </a:rPr>
              <a:t>hypertermní</a:t>
            </a:r>
            <a:r>
              <a:rPr lang="cs-CZ" dirty="0">
                <a:latin typeface="Times" pitchFamily="2" charset="0"/>
                <a:ea typeface="+mn-lt"/>
                <a:cs typeface="+mn-lt"/>
              </a:rPr>
              <a:t> celkové koupele), audiovizuální stimulace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463B9DB-989F-A414-F040-5573A177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/>
              <a:t>Hypertonus</a:t>
            </a:r>
            <a:r>
              <a:rPr lang="cs-CZ" dirty="0"/>
              <a:t> - etáže řízení</a:t>
            </a:r>
          </a:p>
        </p:txBody>
      </p:sp>
    </p:spTree>
    <p:extLst>
      <p:ext uri="{BB962C8B-B14F-4D97-AF65-F5344CB8AC3E}">
        <p14:creationId xmlns:p14="http://schemas.microsoft.com/office/powerpoint/2010/main" val="25393208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F0DCC-3205-CF5E-07F6-4194D14E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55" y="719998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pPr algn="ctr"/>
            <a:r>
              <a:rPr lang="cs-CZ" dirty="0"/>
              <a:t>Stres X Relaxace</a:t>
            </a:r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5DECDBB-94B8-5C21-28BB-0E888DA9F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83344"/>
              </p:ext>
            </p:extLst>
          </p:nvPr>
        </p:nvGraphicFramePr>
        <p:xfrm>
          <a:off x="1015999" y="1623785"/>
          <a:ext cx="10636091" cy="420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3945288075"/>
                    </a:ext>
                  </a:extLst>
                </a:gridCol>
                <a:gridCol w="7409791">
                  <a:extLst>
                    <a:ext uri="{9D8B030D-6E8A-4147-A177-3AD203B41FA5}">
                      <a16:colId xmlns:a16="http://schemas.microsoft.com/office/drawing/2014/main" val="601064163"/>
                    </a:ext>
                  </a:extLst>
                </a:gridCol>
                <a:gridCol w="1702301">
                  <a:extLst>
                    <a:ext uri="{9D8B030D-6E8A-4147-A177-3AD203B41FA5}">
                      <a16:colId xmlns:a16="http://schemas.microsoft.com/office/drawing/2014/main" val="984973385"/>
                    </a:ext>
                  </a:extLst>
                </a:gridCol>
              </a:tblGrid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Svalové napětí, prokrvení svalu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2691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Krevní tlak, tepová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7434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Dechová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602740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Látková výměna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80928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Produkce hormonů nadledvin a štítné žlázy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3355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Frekvence vln na EEG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45308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Hojení, imunita, spánek, trávení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813"/>
                  </a:ext>
                </a:extLst>
              </a:tr>
              <a:tr h="525424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latin typeface="Times" pitchFamily="2" charset="0"/>
                        </a:rPr>
                        <a:t>Kožní galvanický odpor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29329"/>
                  </a:ext>
                </a:extLst>
              </a:tr>
            </a:tbl>
          </a:graphicData>
        </a:graphic>
      </p:graphicFrame>
      <p:sp>
        <p:nvSpPr>
          <p:cNvPr id="6" name="Šipka: nahoru 5">
            <a:extLst>
              <a:ext uri="{FF2B5EF4-FFF2-40B4-BE49-F238E27FC236}">
                <a16:creationId xmlns:a16="http://schemas.microsoft.com/office/drawing/2014/main" id="{20E2367F-0F54-E340-45B5-CEF50FC3F5F3}"/>
              </a:ext>
            </a:extLst>
          </p:cNvPr>
          <p:cNvSpPr/>
          <p:nvPr/>
        </p:nvSpPr>
        <p:spPr>
          <a:xfrm>
            <a:off x="1533416" y="1712883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Šipka: nahoru 6">
            <a:extLst>
              <a:ext uri="{FF2B5EF4-FFF2-40B4-BE49-F238E27FC236}">
                <a16:creationId xmlns:a16="http://schemas.microsoft.com/office/drawing/2014/main" id="{B1117CD4-700A-FDB5-27EA-E3DCF74B7526}"/>
              </a:ext>
            </a:extLst>
          </p:cNvPr>
          <p:cNvSpPr/>
          <p:nvPr/>
        </p:nvSpPr>
        <p:spPr>
          <a:xfrm>
            <a:off x="1533415" y="2220882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Šipka: nahoru 7">
            <a:extLst>
              <a:ext uri="{FF2B5EF4-FFF2-40B4-BE49-F238E27FC236}">
                <a16:creationId xmlns:a16="http://schemas.microsoft.com/office/drawing/2014/main" id="{AC7B3699-9CE2-225C-CD03-204E924D8515}"/>
              </a:ext>
            </a:extLst>
          </p:cNvPr>
          <p:cNvSpPr/>
          <p:nvPr/>
        </p:nvSpPr>
        <p:spPr>
          <a:xfrm>
            <a:off x="1533415" y="2747025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FE46406D-9409-28B7-3460-987E0861B64E}"/>
              </a:ext>
            </a:extLst>
          </p:cNvPr>
          <p:cNvSpPr/>
          <p:nvPr/>
        </p:nvSpPr>
        <p:spPr>
          <a:xfrm>
            <a:off x="1533416" y="3781169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Šipka: nahoru 9">
            <a:extLst>
              <a:ext uri="{FF2B5EF4-FFF2-40B4-BE49-F238E27FC236}">
                <a16:creationId xmlns:a16="http://schemas.microsoft.com/office/drawing/2014/main" id="{C5109785-EB1D-C9FA-74BA-FC99B15C529E}"/>
              </a:ext>
            </a:extLst>
          </p:cNvPr>
          <p:cNvSpPr/>
          <p:nvPr/>
        </p:nvSpPr>
        <p:spPr>
          <a:xfrm>
            <a:off x="1533416" y="3245954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Šipka: nahoru 10">
            <a:extLst>
              <a:ext uri="{FF2B5EF4-FFF2-40B4-BE49-F238E27FC236}">
                <a16:creationId xmlns:a16="http://schemas.microsoft.com/office/drawing/2014/main" id="{4B406F65-0840-B8DD-B041-E9581A3EF44A}"/>
              </a:ext>
            </a:extLst>
          </p:cNvPr>
          <p:cNvSpPr/>
          <p:nvPr/>
        </p:nvSpPr>
        <p:spPr>
          <a:xfrm>
            <a:off x="1533416" y="4307311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Šipka: nahoru 11">
            <a:extLst>
              <a:ext uri="{FF2B5EF4-FFF2-40B4-BE49-F238E27FC236}">
                <a16:creationId xmlns:a16="http://schemas.microsoft.com/office/drawing/2014/main" id="{CFD5E9E9-F44B-28BB-3506-723BC2C250A4}"/>
              </a:ext>
            </a:extLst>
          </p:cNvPr>
          <p:cNvSpPr/>
          <p:nvPr/>
        </p:nvSpPr>
        <p:spPr>
          <a:xfrm>
            <a:off x="10586702" y="4833454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FC0D07FE-89DF-DDF4-1B93-C8C5C60C1CA4}"/>
              </a:ext>
            </a:extLst>
          </p:cNvPr>
          <p:cNvSpPr/>
          <p:nvPr/>
        </p:nvSpPr>
        <p:spPr>
          <a:xfrm>
            <a:off x="10586701" y="5341454"/>
            <a:ext cx="321347" cy="361552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ABDB98F5-C5A3-6E2A-5E4A-2E3E6B72FF16}"/>
              </a:ext>
            </a:extLst>
          </p:cNvPr>
          <p:cNvSpPr/>
          <p:nvPr/>
        </p:nvSpPr>
        <p:spPr>
          <a:xfrm>
            <a:off x="1531149" y="4849330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5043B7BD-20CC-E354-7E72-81E6D7D7217D}"/>
              </a:ext>
            </a:extLst>
          </p:cNvPr>
          <p:cNvSpPr/>
          <p:nvPr/>
        </p:nvSpPr>
        <p:spPr>
          <a:xfrm>
            <a:off x="1531148" y="5357329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68137785-7BC4-3E9B-0C70-33067B17EBE1}"/>
              </a:ext>
            </a:extLst>
          </p:cNvPr>
          <p:cNvSpPr/>
          <p:nvPr/>
        </p:nvSpPr>
        <p:spPr>
          <a:xfrm>
            <a:off x="10584434" y="4323186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EFC52195-A582-B463-FC50-5B4BEA9C8148}"/>
              </a:ext>
            </a:extLst>
          </p:cNvPr>
          <p:cNvSpPr/>
          <p:nvPr/>
        </p:nvSpPr>
        <p:spPr>
          <a:xfrm>
            <a:off x="10584434" y="3797044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49E9A795-8891-EAF0-5E3E-29DE9D5D78C6}"/>
              </a:ext>
            </a:extLst>
          </p:cNvPr>
          <p:cNvSpPr/>
          <p:nvPr/>
        </p:nvSpPr>
        <p:spPr>
          <a:xfrm>
            <a:off x="10584434" y="3307187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40F5C6DB-EF17-A067-08C6-03417E884BCF}"/>
              </a:ext>
            </a:extLst>
          </p:cNvPr>
          <p:cNvSpPr/>
          <p:nvPr/>
        </p:nvSpPr>
        <p:spPr>
          <a:xfrm>
            <a:off x="10584434" y="2762901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E8976356-4898-3EF4-FF84-B62CB298CAF9}"/>
              </a:ext>
            </a:extLst>
          </p:cNvPr>
          <p:cNvSpPr/>
          <p:nvPr/>
        </p:nvSpPr>
        <p:spPr>
          <a:xfrm>
            <a:off x="10584435" y="2236758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F5397CFC-7190-7B9A-C3DE-6ECC1FF0A37A}"/>
              </a:ext>
            </a:extLst>
          </p:cNvPr>
          <p:cNvSpPr/>
          <p:nvPr/>
        </p:nvSpPr>
        <p:spPr>
          <a:xfrm>
            <a:off x="10584435" y="1710615"/>
            <a:ext cx="321346" cy="35248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3" name="Obrázek 23">
            <a:extLst>
              <a:ext uri="{FF2B5EF4-FFF2-40B4-BE49-F238E27FC236}">
                <a16:creationId xmlns:a16="http://schemas.microsoft.com/office/drawing/2014/main" id="{235B0D12-0984-FBC3-86FD-4AF74C07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8478"/>
            <a:ext cx="2180771" cy="1463329"/>
          </a:xfrm>
          <a:prstGeom prst="rect">
            <a:avLst/>
          </a:prstGeom>
        </p:spPr>
      </p:pic>
      <p:pic>
        <p:nvPicPr>
          <p:cNvPr id="24" name="Obrázek 24">
            <a:extLst>
              <a:ext uri="{FF2B5EF4-FFF2-40B4-BE49-F238E27FC236}">
                <a16:creationId xmlns:a16="http://schemas.microsoft.com/office/drawing/2014/main" id="{086A72CA-A014-5F19-2F10-7AC29A68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115" y="168729"/>
            <a:ext cx="2108200" cy="1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50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65D55-90B6-2ED8-B612-3788B306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Efekt relaxačních technik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76C2E5-0D98-96C7-8364-1B5BC5478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>
                <a:latin typeface="Times" pitchFamily="2" charset="0"/>
              </a:rPr>
              <a:t> Snížení svalového napětí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Změna způsobu dýchání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Zlepšení kvality spánku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Zvýšení schopnosti koncentrace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Zlepšení </a:t>
            </a:r>
            <a:r>
              <a:rPr lang="cs-CZ" dirty="0" err="1">
                <a:latin typeface="Times" pitchFamily="2" charset="0"/>
              </a:rPr>
              <a:t>somatognozie</a:t>
            </a:r>
            <a:r>
              <a:rPr lang="cs-CZ" dirty="0">
                <a:latin typeface="Times" pitchFamily="2" charset="0"/>
              </a:rPr>
              <a:t>, </a:t>
            </a:r>
            <a:r>
              <a:rPr lang="cs-CZ" dirty="0" err="1">
                <a:latin typeface="Times" pitchFamily="2" charset="0"/>
              </a:rPr>
              <a:t>stereognozie</a:t>
            </a:r>
            <a:r>
              <a:rPr lang="cs-CZ" dirty="0">
                <a:latin typeface="Times" pitchFamily="2" charset="0"/>
              </a:rPr>
              <a:t> (lépe rozeznání pohybu a polohy těla, zlepšení celkové </a:t>
            </a:r>
            <a:r>
              <a:rPr lang="cs-CZ" dirty="0" err="1">
                <a:latin typeface="Times" pitchFamily="2" charset="0"/>
              </a:rPr>
              <a:t>aferentace</a:t>
            </a:r>
            <a:r>
              <a:rPr lang="cs-CZ" dirty="0">
                <a:latin typeface="Times" pitchFamily="2" charset="0"/>
              </a:rPr>
              <a:t>, body image  představa o vlastním těle)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Zlepšení schopnosti izolované hybnosti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 Zvýšení kvality relaxace</a:t>
            </a:r>
          </a:p>
          <a:p>
            <a:pPr marL="251460" indent="-179705"/>
            <a:r>
              <a:rPr lang="cs-CZ" dirty="0">
                <a:latin typeface="Times" pitchFamily="2" charset="0"/>
              </a:rPr>
              <a:t> Možné snížení vnímání bolesti</a:t>
            </a:r>
          </a:p>
        </p:txBody>
      </p:sp>
      <p:pic>
        <p:nvPicPr>
          <p:cNvPr id="4" name="Obrázek 4" descr="Obsah obrázku text, vektorová grafika&#10;&#10;Popis se vygeneroval automaticky.">
            <a:extLst>
              <a:ext uri="{FF2B5EF4-FFF2-40B4-BE49-F238E27FC236}">
                <a16:creationId xmlns:a16="http://schemas.microsoft.com/office/drawing/2014/main" id="{D88E3216-6821-6254-B8E1-F9E3473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7" y="406616"/>
            <a:ext cx="2960914" cy="25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66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1679</Words>
  <Application>Microsoft Macintosh PowerPoint</Application>
  <PresentationFormat>Širokoúhlá obrazovka</PresentationFormat>
  <Paragraphs>132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Courier New</vt:lpstr>
      <vt:lpstr>Times</vt:lpstr>
      <vt:lpstr>Wingdings</vt:lpstr>
      <vt:lpstr>Prezentace_MU_CZ</vt:lpstr>
      <vt:lpstr>Relaxační techniky</vt:lpstr>
      <vt:lpstr>Relaxační techniky</vt:lpstr>
      <vt:lpstr>Princip fungování – vliv na ANS</vt:lpstr>
      <vt:lpstr>Princip fungování – vliv na mozkovou aktivitu</vt:lpstr>
      <vt:lpstr>Princip fungování – neurochemické změny</vt:lpstr>
      <vt:lpstr>Princip fungování – ovlivnění specifických částí mozku</vt:lpstr>
      <vt:lpstr>Hypertonus - etáže řízení</vt:lpstr>
      <vt:lpstr>Stres X Relaxace</vt:lpstr>
      <vt:lpstr>Efekt relaxačních technik</vt:lpstr>
      <vt:lpstr>Prezentace aplikace PowerPoint</vt:lpstr>
      <vt:lpstr>Prezentace aplikace PowerPoint</vt:lpstr>
      <vt:lpstr>Indikace </vt:lpstr>
      <vt:lpstr>Příklady</vt:lpstr>
      <vt:lpstr>Schultzův autogenní trénink</vt:lpstr>
      <vt:lpstr>Autosugestivní formule</vt:lpstr>
      <vt:lpstr>Jacobsonova progresivní relaxace </vt:lpstr>
      <vt:lpstr>Zkracování cvičení Jasobsonovy relaxace</vt:lpstr>
      <vt:lpstr>Jógová relaxace</vt:lpstr>
      <vt:lpstr>Relaxace na signál (cue controlled relaxation) </vt:lpstr>
      <vt:lpstr>Prezentace aplikace PowerPoint</vt:lpstr>
      <vt:lpstr>Další příklady</vt:lpstr>
      <vt:lpstr>Zdroje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</dc:title>
  <cp:lastModifiedBy>Lucie Chytilová</cp:lastModifiedBy>
  <cp:revision>1931</cp:revision>
  <dcterms:modified xsi:type="dcterms:W3CDTF">2025-02-23T17:59:06Z</dcterms:modified>
</cp:coreProperties>
</file>