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72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60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64C22-32EA-44AC-AEA4-971019987E67}" type="datetimeFigureOut">
              <a:rPr lang="cs-CZ" smtClean="0"/>
              <a:t>10.04.2024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E4CDD5-9093-4D60-896F-1784F27DBBA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E4CDD5-9093-4D60-896F-1784F27DBBA7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DB57-4784-482D-9C74-572F6A3821DC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9D80-D30E-4CDE-BCE9-B61D579F7F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DB57-4784-482D-9C74-572F6A3821DC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9D80-D30E-4CDE-BCE9-B61D579F7F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DB57-4784-482D-9C74-572F6A3821DC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9D80-D30E-4CDE-BCE9-B61D579F7F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DB57-4784-482D-9C74-572F6A3821DC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9D80-D30E-4CDE-BCE9-B61D579F7F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DB57-4784-482D-9C74-572F6A3821DC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9D80-D30E-4CDE-BCE9-B61D579F7F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DB57-4784-482D-9C74-572F6A3821DC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9D80-D30E-4CDE-BCE9-B61D579F7F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DB57-4784-482D-9C74-572F6A3821DC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9D80-D30E-4CDE-BCE9-B61D579F7F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DB57-4784-482D-9C74-572F6A3821DC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9D80-D30E-4CDE-BCE9-B61D579F7F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DB57-4784-482D-9C74-572F6A3821DC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9D80-D30E-4CDE-BCE9-B61D579F7F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DB57-4784-482D-9C74-572F6A3821DC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9D80-D30E-4CDE-BCE9-B61D579F7F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DB57-4784-482D-9C74-572F6A3821DC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9D80-D30E-4CDE-BCE9-B61D579F7F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2DB57-4784-482D-9C74-572F6A3821DC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39D80-D30E-4CDE-BCE9-B61D579F7F9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/>
          <a:lstStyle/>
          <a:p>
            <a:r>
              <a:rPr lang="cs-CZ" dirty="0"/>
              <a:t>FYZIOTERAPIE U CMP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S</a:t>
            </a:r>
            <a:r>
              <a:rPr lang="cs-CZ" dirty="0"/>
              <a:t>.Bartošová</a:t>
            </a:r>
          </a:p>
          <a:p>
            <a:r>
              <a:rPr lang="cs-CZ" dirty="0" err="1"/>
              <a:t>L</a:t>
            </a:r>
            <a:r>
              <a:rPr lang="cs-CZ" dirty="0"/>
              <a:t>.Chytilová</a:t>
            </a:r>
          </a:p>
        </p:txBody>
      </p:sp>
      <p:pic>
        <p:nvPicPr>
          <p:cNvPr id="4" name="Obrázek 3" descr="mrtvice2-480x25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764704"/>
            <a:ext cx="7251375" cy="238287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Stadia CMP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altLang="cs-CZ" b="1" dirty="0" err="1">
                <a:latin typeface="Times New Roman" pitchFamily="18" charset="0"/>
                <a:cs typeface="Times New Roman" pitchFamily="18" charset="0"/>
              </a:rPr>
              <a:t>pseudochabé</a:t>
            </a:r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 1-3.týden (JIP – lůžko)</a:t>
            </a:r>
          </a:p>
          <a:p>
            <a:pPr lvl="1"/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konč.hadrovité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čím déle trvá tím horší prognóza</a:t>
            </a:r>
          </a:p>
          <a:p>
            <a:pPr lvl="1"/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polohování – antispastické polohy</a:t>
            </a:r>
          </a:p>
          <a:p>
            <a:pPr lvl="1"/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placing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handling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proprioceptivní dráždění v kořenových kloubech</a:t>
            </a:r>
          </a:p>
          <a:p>
            <a:pPr lvl="1"/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míčkování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 a jiné </a:t>
            </a: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facilitační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 metody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mobilizace – lopatky -  příprava ramenního kloubu pro pohyb, dochází k odlepení lopatky od hrudního koše a tím k uvolnění.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sám pacient si stimuluje max. </a:t>
            </a: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plegickou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konč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vertikalizace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Stadia CMP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subakutní  st.</a:t>
            </a:r>
          </a:p>
          <a:p>
            <a:pPr marL="65087" indent="0">
              <a:buFont typeface="Wingdings 2" pitchFamily="18" charset="2"/>
              <a:buNone/>
              <a:defRPr/>
            </a:pPr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(od 3 dnů až po 3 týdny)</a:t>
            </a:r>
          </a:p>
          <a:p>
            <a:pPr lvl="1">
              <a:defRPr/>
            </a:pP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Zvýš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. sv. tonu</a:t>
            </a:r>
          </a:p>
          <a:p>
            <a:pPr lvl="1">
              <a:defRPr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Omezená pohyblivost v segmentu</a:t>
            </a:r>
          </a:p>
          <a:p>
            <a:pPr lvl="1">
              <a:defRPr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Může být náznak aktivní hybnosti</a:t>
            </a:r>
          </a:p>
          <a:p>
            <a:pPr lvl="1">
              <a:defRPr/>
            </a:pP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Wernicke-manovo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 držení HK i DK</a:t>
            </a:r>
          </a:p>
          <a:p>
            <a:pPr lvl="1">
              <a:defRPr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Chůze s cirkumdukcí </a:t>
            </a:r>
          </a:p>
          <a:p>
            <a:pPr lvl="1">
              <a:defRPr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Chůze, antispastické polohy, prevence kontraktur</a:t>
            </a:r>
          </a:p>
          <a:p>
            <a:pPr lvl="1">
              <a:defRPr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sed a </a:t>
            </a: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vertikalizace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476672"/>
            <a:ext cx="8229600" cy="5649491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/>
              <a:t> </a:t>
            </a:r>
            <a:r>
              <a:rPr lang="cs-CZ" b="1" dirty="0"/>
              <a:t>subakutní stadium fyzioterapie</a:t>
            </a:r>
          </a:p>
          <a:p>
            <a:pPr marL="447675" lvl="1" indent="-382588">
              <a:buSzPct val="80000"/>
              <a:buNone/>
            </a:pPr>
            <a:r>
              <a:rPr lang="cs-CZ" b="1" dirty="0"/>
              <a:t> </a:t>
            </a:r>
            <a:r>
              <a:rPr lang="cs-CZ" dirty="0"/>
              <a:t>- 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sed a </a:t>
            </a: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vertikalizace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 marL="447675" lvl="1" indent="-382588">
              <a:buSzPct val="80000"/>
              <a:buFontTx/>
              <a:buChar char="-"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pokračovat v předchozí terapii</a:t>
            </a:r>
          </a:p>
          <a:p>
            <a:pPr marL="447675" lvl="1" indent="-382588">
              <a:buSzPct val="80000"/>
              <a:buFontTx/>
              <a:buChar char="-"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zařadit metody k ovlivnění </a:t>
            </a: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spasticity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 marL="447675" lvl="1" indent="-382588">
              <a:buSzPct val="80000"/>
              <a:buFontTx/>
              <a:buChar char="-"/>
            </a:pP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Bobath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koncept (nácvik přesunů, vstávání, stabilita sedu…)</a:t>
            </a:r>
          </a:p>
          <a:p>
            <a:pPr marL="447675" lvl="1" indent="-382588">
              <a:buSzPct val="80000"/>
              <a:buFontTx/>
              <a:buChar char="-"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PNF</a:t>
            </a:r>
          </a:p>
          <a:p>
            <a:pPr marL="447675" lvl="1" indent="-382588">
              <a:buSzPct val="80000"/>
              <a:buFontTx/>
              <a:buChar char="-"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důraz na nácvik aktivní hybnosti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08720"/>
            <a:ext cx="8229600" cy="521744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stadium relativního zotavení</a:t>
            </a:r>
          </a:p>
          <a:p>
            <a:pPr lvl="1"/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pacient chodí, </a:t>
            </a: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spasticita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 mírná (antispastické polohy, chůze – pomůcky)</a:t>
            </a:r>
          </a:p>
          <a:p>
            <a:pPr lvl="1"/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vázne samostatné používání prstů (ergoterapie)</a:t>
            </a:r>
          </a:p>
          <a:p>
            <a:pPr lvl="1"/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vylepšování chůze, důraz na rotaci pánve, zlepšování souhry prstů (koncepty na NF podkladě)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reedukace běžných životních úkonů, pacient se učí svlékání, oblékání, samostatné hygieně, provádí se nácvik stolování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0728"/>
            <a:ext cx="8229600" cy="514543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reziduální neurologický nález (chronické stadium</a:t>
            </a:r>
          </a:p>
          <a:p>
            <a:pPr lvl="1"/>
            <a:r>
              <a:rPr lang="cs-CZ" altLang="cs-CZ" dirty="0">
                <a:latin typeface="Calibri" pitchFamily="34" charset="0"/>
                <a:cs typeface="Calibri" pitchFamily="34" charset="0"/>
              </a:rPr>
              <a:t>největší zlepšení do 1 roka od ataky (vývoj,ale až 5 let)</a:t>
            </a:r>
          </a:p>
          <a:p>
            <a:pPr lvl="1"/>
            <a:r>
              <a:rPr lang="cs-CZ" altLang="cs-CZ" dirty="0">
                <a:latin typeface="Calibri" pitchFamily="34" charset="0"/>
                <a:cs typeface="Calibri" pitchFamily="34" charset="0"/>
              </a:rPr>
              <a:t>následně spíše zlepšování soběstačnosti</a:t>
            </a:r>
          </a:p>
          <a:p>
            <a:pPr lvl="1"/>
            <a:r>
              <a:rPr lang="cs-CZ" dirty="0">
                <a:latin typeface="Calibri" pitchFamily="34" charset="0"/>
                <a:cs typeface="Calibri" pitchFamily="34" charset="0"/>
              </a:rPr>
              <a:t>snažíme se o znovu začlenění do společnosti a zlepšení kvality života.</a:t>
            </a:r>
          </a:p>
          <a:p>
            <a:pPr lvl="1"/>
            <a:r>
              <a:rPr lang="cs-CZ" dirty="0">
                <a:latin typeface="Calibri" pitchFamily="34" charset="0"/>
                <a:cs typeface="Calibri" pitchFamily="34" charset="0"/>
              </a:rPr>
              <a:t>pokračování v předchozí fyzioterapii a to i v domácím ošetření. </a:t>
            </a:r>
          </a:p>
          <a:p>
            <a:pPr lvl="1"/>
            <a:r>
              <a:rPr lang="cs-CZ" dirty="0">
                <a:latin typeface="Calibri" pitchFamily="34" charset="0"/>
                <a:cs typeface="Calibri" pitchFamily="34" charset="0"/>
              </a:rPr>
              <a:t>dle stavu pacienta se přistupuje k lázeňské terapii. </a:t>
            </a:r>
          </a:p>
          <a:p>
            <a:pPr lvl="1"/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Chůze u </a:t>
            </a:r>
            <a:r>
              <a:rPr lang="cs-CZ" dirty="0" err="1"/>
              <a:t>hemiparetiků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změny časoprostorových parametrů (délka,šířka kroku)</a:t>
            </a:r>
          </a:p>
          <a:p>
            <a:pPr>
              <a:buFontTx/>
              <a:buChar char="-"/>
            </a:pPr>
            <a:r>
              <a:rPr lang="cs-CZ" dirty="0"/>
              <a:t>dynamických i kinematických charakteristik</a:t>
            </a:r>
          </a:p>
          <a:p>
            <a:pPr>
              <a:buNone/>
            </a:pPr>
            <a:r>
              <a:rPr lang="cs-CZ" dirty="0"/>
              <a:t>    (distribuce zatížení, změna těžiště,produkovaná síla,rychlost,rytmus…</a:t>
            </a:r>
          </a:p>
          <a:p>
            <a:pPr>
              <a:buFontTx/>
              <a:buChar char="-"/>
            </a:pPr>
            <a:r>
              <a:rPr lang="cs-CZ" dirty="0"/>
              <a:t>změna ve stojné i švihové fázi</a:t>
            </a:r>
          </a:p>
          <a:p>
            <a:pPr>
              <a:buFontTx/>
              <a:buChar char="-"/>
            </a:pPr>
            <a:r>
              <a:rPr lang="cs-CZ" dirty="0"/>
              <a:t>patologická synergie pohybu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Charakteristika 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/>
              <a:t> důkladné neurologické vyšetření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zhodnocení funkčního deficitu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stanovení cíle a přípravy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</a:t>
            </a:r>
            <a:r>
              <a:rPr lang="cs-CZ" dirty="0" err="1"/>
              <a:t>multisenzorický</a:t>
            </a:r>
            <a:r>
              <a:rPr lang="cs-CZ" dirty="0"/>
              <a:t> přístup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participace a aktivní přístup pacienta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</a:t>
            </a:r>
            <a:r>
              <a:rPr lang="cs-CZ" dirty="0" err="1"/>
              <a:t>interdisplinární</a:t>
            </a:r>
            <a:r>
              <a:rPr lang="cs-CZ" dirty="0"/>
              <a:t> péče</a:t>
            </a:r>
          </a:p>
          <a:p>
            <a:pPr>
              <a:buNone/>
            </a:pPr>
            <a:endParaRPr lang="cs-CZ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/>
              <a:t>společným rysem je reflexní působení, které vede k facilitaci volní hybnosti, ale současně i k inhibici patologické reflexní aktivity</a:t>
            </a:r>
          </a:p>
          <a:p>
            <a:pPr>
              <a:buFontTx/>
              <a:buChar char="-"/>
            </a:pPr>
            <a:r>
              <a:rPr lang="cs-CZ" dirty="0"/>
              <a:t>metoda manželů </a:t>
            </a:r>
            <a:r>
              <a:rPr lang="cs-CZ" dirty="0" err="1"/>
              <a:t>Bobathových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PNF (</a:t>
            </a:r>
            <a:r>
              <a:rPr lang="cs-CZ" dirty="0" err="1"/>
              <a:t>Kabatova</a:t>
            </a:r>
            <a:r>
              <a:rPr lang="cs-CZ" dirty="0"/>
              <a:t> metoda)</a:t>
            </a:r>
          </a:p>
          <a:p>
            <a:pPr>
              <a:buFontTx/>
              <a:buChar char="-"/>
            </a:pPr>
            <a:r>
              <a:rPr lang="cs-CZ" dirty="0" err="1"/>
              <a:t>Mirror</a:t>
            </a:r>
            <a:r>
              <a:rPr lang="cs-CZ" dirty="0"/>
              <a:t> </a:t>
            </a:r>
            <a:r>
              <a:rPr lang="cs-CZ" dirty="0" err="1"/>
              <a:t>therapy</a:t>
            </a:r>
            <a:endParaRPr lang="cs-CZ" dirty="0"/>
          </a:p>
          <a:p>
            <a:pPr>
              <a:buFontTx/>
              <a:buChar char="-"/>
            </a:pPr>
            <a:r>
              <a:rPr lang="cs-CZ" dirty="0" err="1"/>
              <a:t>Ponsettiho</a:t>
            </a:r>
            <a:r>
              <a:rPr lang="cs-CZ" dirty="0"/>
              <a:t> metoda</a:t>
            </a:r>
          </a:p>
          <a:p>
            <a:pPr>
              <a:buFontTx/>
              <a:buChar char="-"/>
            </a:pPr>
            <a:r>
              <a:rPr lang="cs-CZ" dirty="0"/>
              <a:t>Vojtova metoda </a:t>
            </a:r>
          </a:p>
          <a:p>
            <a:pPr>
              <a:buFontTx/>
              <a:buChar char="-"/>
            </a:pPr>
            <a:r>
              <a:rPr lang="cs-CZ" dirty="0"/>
              <a:t>atd. (kombinace </a:t>
            </a:r>
            <a:r>
              <a:rPr lang="cs-CZ" dirty="0" err="1"/>
              <a:t>Treadmill</a:t>
            </a:r>
            <a:r>
              <a:rPr lang="cs-CZ" dirty="0"/>
              <a:t> </a:t>
            </a:r>
            <a:r>
              <a:rPr lang="cs-CZ"/>
              <a:t>a odlehčení….)</a:t>
            </a:r>
            <a:endParaRPr lang="cs-CZ" dirty="0"/>
          </a:p>
        </p:txBody>
      </p:sp>
      <p:pic>
        <p:nvPicPr>
          <p:cNvPr id="4" name="Obrázek 3" descr="Obr 3 Mirror Ne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2924944"/>
            <a:ext cx="2592288" cy="22585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RIZIKOVÉ FAKTORY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altLang="cs-CZ" dirty="0"/>
              <a:t>hypertenze</a:t>
            </a:r>
          </a:p>
          <a:p>
            <a:pPr>
              <a:buFont typeface="Wingdings" pitchFamily="2" charset="2"/>
              <a:buChar char="Ø"/>
            </a:pPr>
            <a:r>
              <a:rPr lang="cs-CZ" altLang="cs-CZ" dirty="0" err="1"/>
              <a:t>hypercholesterolemie</a:t>
            </a:r>
            <a:endParaRPr lang="cs-CZ" altLang="cs-CZ" dirty="0"/>
          </a:p>
          <a:p>
            <a:pPr>
              <a:buFont typeface="Wingdings" pitchFamily="2" charset="2"/>
              <a:buChar char="Ø"/>
            </a:pPr>
            <a:r>
              <a:rPr lang="cs-CZ" altLang="cs-CZ" dirty="0"/>
              <a:t>nedostatek pohybu</a:t>
            </a:r>
          </a:p>
          <a:p>
            <a:pPr>
              <a:buFont typeface="Wingdings" pitchFamily="2" charset="2"/>
              <a:buChar char="Ø"/>
            </a:pPr>
            <a:r>
              <a:rPr lang="cs-CZ" altLang="cs-CZ" dirty="0"/>
              <a:t>kouření</a:t>
            </a:r>
          </a:p>
          <a:p>
            <a:pPr>
              <a:buFont typeface="Wingdings" pitchFamily="2" charset="2"/>
              <a:buChar char="Ø"/>
            </a:pPr>
            <a:r>
              <a:rPr lang="cs-CZ" altLang="cs-CZ" dirty="0"/>
              <a:t>obezita</a:t>
            </a:r>
          </a:p>
          <a:p>
            <a:pPr>
              <a:buFont typeface="Wingdings" pitchFamily="2" charset="2"/>
              <a:buChar char="Ø"/>
            </a:pPr>
            <a:r>
              <a:rPr lang="cs-CZ" altLang="cs-CZ" dirty="0"/>
              <a:t>stres</a:t>
            </a:r>
          </a:p>
          <a:p>
            <a:pPr>
              <a:buFont typeface="Wingdings" pitchFamily="2" charset="2"/>
              <a:buChar char="Ø"/>
            </a:pPr>
            <a:r>
              <a:rPr lang="cs-CZ" altLang="cs-CZ" dirty="0"/>
              <a:t>prodělaný IM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CMP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b="1" u="sng" dirty="0">
                <a:latin typeface="Times New Roman" pitchFamily="18" charset="0"/>
                <a:cs typeface="Times New Roman" pitchFamily="18" charset="0"/>
              </a:rPr>
              <a:t>Ischemická</a:t>
            </a:r>
          </a:p>
          <a:p>
            <a:pPr lvl="1"/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častější</a:t>
            </a:r>
          </a:p>
          <a:p>
            <a:pPr lvl="1"/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snížení regionálního mozkového průtoku </a:t>
            </a:r>
            <a:r>
              <a:rPr lang="cs-CZ" altLang="cs-CZ" b="1" i="1" dirty="0">
                <a:latin typeface="Times New Roman" pitchFamily="18" charset="0"/>
                <a:cs typeface="Times New Roman" pitchFamily="18" charset="0"/>
              </a:rPr>
              <a:t>(zúžení tepny, embolus, trombus, vrozená vada)</a:t>
            </a:r>
          </a:p>
          <a:p>
            <a:r>
              <a:rPr lang="cs-CZ" altLang="cs-CZ" b="1" u="sng" dirty="0">
                <a:latin typeface="Times New Roman" pitchFamily="18" charset="0"/>
                <a:cs typeface="Times New Roman" pitchFamily="18" charset="0"/>
              </a:rPr>
              <a:t>Hemoragická</a:t>
            </a:r>
          </a:p>
          <a:p>
            <a:pPr>
              <a:buFont typeface="Wingdings" pitchFamily="2" charset="2"/>
              <a:buChar char="Ø"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ruptura </a:t>
            </a: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venozního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 nebo tepenného řečiště</a:t>
            </a:r>
          </a:p>
          <a:p>
            <a:pPr>
              <a:buFont typeface="Wingdings" pitchFamily="2" charset="2"/>
              <a:buChar char="Ø"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vyšší mortalita</a:t>
            </a:r>
          </a:p>
          <a:p>
            <a:pPr>
              <a:buFont typeface="Wingdings" pitchFamily="2" charset="2"/>
              <a:buChar char="Ø"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většinou starších s hypertenzí (mladší- cévní anomálie)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APE51056e_zdramrtvice.jp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1043608" y="1412776"/>
            <a:ext cx="7413059" cy="4163367"/>
          </a:xfr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5472ECEC-E726-4691-A0A5-66C9A681A5D8}"/>
              </a:ext>
            </a:extLst>
          </p:cNvPr>
          <p:cNvSpPr txBox="1"/>
          <p:nvPr/>
        </p:nvSpPr>
        <p:spPr>
          <a:xfrm>
            <a:off x="3851920" y="404664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FAST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Stadia CMP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1.ASYMPTOMATICKÉ –neprojeví, ale je snížení mozkového průtoku</a:t>
            </a:r>
          </a:p>
          <a:p>
            <a:pPr marL="65087" indent="0">
              <a:buNone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2.TRANZITORNÍ – TIA – přechodná ischemická ataka – „varování“</a:t>
            </a:r>
          </a:p>
          <a:p>
            <a:pPr lvl="1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Úprava do 24hod</a:t>
            </a:r>
          </a:p>
          <a:p>
            <a:pPr lvl="1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Přechodné poruchy hybnosti (parézy), řeči, vidění</a:t>
            </a:r>
          </a:p>
          <a:p>
            <a:pPr lvl="1">
              <a:defRPr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3 a) reverzibilní ischemický deficit 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: úplná úprava do 1 – 2 týdnů</a:t>
            </a:r>
          </a:p>
          <a:p>
            <a:pPr>
              <a:buFont typeface="Wingdings" pitchFamily="2" charset="2"/>
              <a:buChar char="Ø"/>
            </a:pPr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3.b) parciálně reverzibilní ischemický neurologický syndrom 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stroke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evolution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, některé drobné neurolog.příznaky přetrvávají (brnění, obratnost, řeč)</a:t>
            </a:r>
          </a:p>
          <a:p>
            <a:pPr>
              <a:buFont typeface="Wingdings" pitchFamily="2" charset="2"/>
              <a:buChar char="Ø"/>
            </a:pPr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4) ireverzibilní neurologický syndrom 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completed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stroke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progreduje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 na určitou hladinu  tam už setrvá, u lidí nad 50let, zde !!časný začátek RHB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Hemoragická CMP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cs-CZ" altLang="cs-CZ" i="1" dirty="0">
                <a:latin typeface="Times New Roman" pitchFamily="18" charset="0"/>
                <a:cs typeface="Times New Roman" pitchFamily="18" charset="0"/>
              </a:rPr>
              <a:t>krvácení do BG 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– provalení do 3mozk. Komory, porušení i okolních motorických drah</a:t>
            </a:r>
          </a:p>
          <a:p>
            <a:pPr>
              <a:buFont typeface="Wingdings" pitchFamily="2" charset="2"/>
              <a:buChar char="Ø"/>
            </a:pPr>
            <a:r>
              <a:rPr lang="cs-CZ" altLang="cs-CZ" i="1" dirty="0">
                <a:latin typeface="Times New Roman" pitchFamily="18" charset="0"/>
                <a:cs typeface="Times New Roman" pitchFamily="18" charset="0"/>
              </a:rPr>
              <a:t>krvácení do mozečku 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– hemiparéza, lze odsát, nemusí být reziduum</a:t>
            </a:r>
          </a:p>
          <a:p>
            <a:pPr>
              <a:buFont typeface="Wingdings" pitchFamily="2" charset="2"/>
              <a:buChar char="Ø"/>
            </a:pPr>
            <a:r>
              <a:rPr lang="cs-CZ" altLang="cs-CZ" i="1" dirty="0">
                <a:latin typeface="Times New Roman" pitchFamily="18" charset="0"/>
                <a:cs typeface="Times New Roman" pitchFamily="18" charset="0"/>
              </a:rPr>
              <a:t>krvácení do </a:t>
            </a:r>
            <a:r>
              <a:rPr lang="cs-CZ" altLang="cs-CZ" i="1" dirty="0" err="1">
                <a:latin typeface="Times New Roman" pitchFamily="18" charset="0"/>
                <a:cs typeface="Times New Roman" pitchFamily="18" charset="0"/>
              </a:rPr>
              <a:t>mozk</a:t>
            </a:r>
            <a:r>
              <a:rPr lang="cs-CZ" altLang="cs-CZ" i="1" dirty="0">
                <a:latin typeface="Times New Roman" pitchFamily="18" charset="0"/>
                <a:cs typeface="Times New Roman" pitchFamily="18" charset="0"/>
              </a:rPr>
              <a:t>. kmene 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– u masivnějších fatální</a:t>
            </a:r>
          </a:p>
          <a:p>
            <a:pPr>
              <a:buFont typeface="Wingdings" pitchFamily="2" charset="2"/>
              <a:buChar char="Ø"/>
            </a:pPr>
            <a:r>
              <a:rPr lang="cs-CZ" altLang="cs-CZ" i="1" dirty="0" err="1">
                <a:latin typeface="Times New Roman" pitchFamily="18" charset="0"/>
                <a:cs typeface="Times New Roman" pitchFamily="18" charset="0"/>
              </a:rPr>
              <a:t>subarachnoidální</a:t>
            </a:r>
            <a:r>
              <a:rPr lang="cs-CZ" altLang="cs-CZ" i="1" dirty="0">
                <a:latin typeface="Times New Roman" pitchFamily="18" charset="0"/>
                <a:cs typeface="Times New Roman" pitchFamily="18" charset="0"/>
              </a:rPr>
              <a:t> krvácení 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– u mladých z tepenných výdutí, náhlá bolest hlavy a meningeální příznaky, !!3 týdny naprostý klid, pro snížení intrakraniálního tlaku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Klinické příznaky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hemihypestezie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hemiparéza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plegie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poruchy řeči (artikulace,percepční afázie)</a:t>
            </a:r>
          </a:p>
          <a:p>
            <a:pPr>
              <a:buFont typeface="Wingdings" pitchFamily="2" charset="2"/>
              <a:buChar char="Ø"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poruchy symbolických funkcí (pasní, čtení, vyjadřování, rozumění, vyjadřování)</a:t>
            </a:r>
          </a:p>
          <a:p>
            <a:pPr>
              <a:buFont typeface="Wingdings" pitchFamily="2" charset="2"/>
              <a:buChar char="Ø"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poruchy stability</a:t>
            </a:r>
          </a:p>
          <a:p>
            <a:pPr>
              <a:buFont typeface="Wingdings" pitchFamily="2" charset="2"/>
              <a:buChar char="Ø"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psychické a emoční poruchy</a:t>
            </a:r>
          </a:p>
          <a:p>
            <a:pPr>
              <a:buFont typeface="Wingdings" pitchFamily="2" charset="2"/>
              <a:buChar char="Ø"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gnostické poruchy</a:t>
            </a:r>
          </a:p>
          <a:p>
            <a:pPr>
              <a:buFont typeface="Wingdings" pitchFamily="2" charset="2"/>
              <a:buChar char="Ø"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poruchy jemné motoriky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Rehabilitace u CMP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 1) JIP  – co nejdříve začít s </a:t>
            </a: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Rhb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 2) RHB – lůžko</a:t>
            </a:r>
          </a:p>
          <a:p>
            <a:pPr>
              <a:buNone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 3) lázně a další doléčovací ústavy,domácí péče</a:t>
            </a:r>
          </a:p>
          <a:p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1)</a:t>
            </a:r>
          </a:p>
          <a:p>
            <a:pPr lvl="1"/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ošetřovatelství</a:t>
            </a:r>
          </a:p>
          <a:p>
            <a:pPr lvl="1"/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Prevence dekubitů</a:t>
            </a:r>
          </a:p>
          <a:p>
            <a:pPr lvl="1"/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Péče o sfinktery</a:t>
            </a:r>
          </a:p>
          <a:p>
            <a:pPr lvl="1"/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Polohování</a:t>
            </a:r>
          </a:p>
          <a:p>
            <a:pPr lvl="1"/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Prevence </a:t>
            </a:r>
            <a:r>
              <a:rPr lang="cs-CZ" altLang="cs-CZ" sz="2400" dirty="0" err="1">
                <a:latin typeface="Times New Roman" pitchFamily="18" charset="0"/>
                <a:cs typeface="Times New Roman" pitchFamily="18" charset="0"/>
              </a:rPr>
              <a:t>spasticity</a:t>
            </a:r>
            <a:endParaRPr lang="cs-CZ" altLang="cs-CZ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Nácvik aktivní hybnosti</a:t>
            </a:r>
          </a:p>
          <a:p>
            <a:pPr lvl="1"/>
            <a:r>
              <a:rPr lang="cs-CZ" altLang="cs-CZ" sz="2400" dirty="0" err="1">
                <a:latin typeface="Times New Roman" pitchFamily="18" charset="0"/>
                <a:cs typeface="Times New Roman" pitchFamily="18" charset="0"/>
              </a:rPr>
              <a:t>Bobath</a:t>
            </a:r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, Vojta, </a:t>
            </a:r>
            <a:r>
              <a:rPr lang="cs-CZ" altLang="cs-CZ" sz="2400" dirty="0" err="1">
                <a:latin typeface="Times New Roman" pitchFamily="18" charset="0"/>
                <a:cs typeface="Times New Roman" pitchFamily="18" charset="0"/>
              </a:rPr>
              <a:t>Kabat</a:t>
            </a:r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….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696</Words>
  <Application>Microsoft Office PowerPoint</Application>
  <PresentationFormat>Předvádění na obrazovce (4:3)</PresentationFormat>
  <Paragraphs>117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Wingdings 2</vt:lpstr>
      <vt:lpstr>Motiv sady Office</vt:lpstr>
      <vt:lpstr>FYZIOTERAPIE U CMP</vt:lpstr>
      <vt:lpstr>RIZIKOVÉ FAKTORY</vt:lpstr>
      <vt:lpstr>Typy CMP</vt:lpstr>
      <vt:lpstr>Prezentace aplikace PowerPoint</vt:lpstr>
      <vt:lpstr>Stadia CMP</vt:lpstr>
      <vt:lpstr>Prezentace aplikace PowerPoint</vt:lpstr>
      <vt:lpstr>Hemoragická CMP</vt:lpstr>
      <vt:lpstr>Klinické příznaky</vt:lpstr>
      <vt:lpstr>Rehabilitace u CMP</vt:lpstr>
      <vt:lpstr>Stadia CMP</vt:lpstr>
      <vt:lpstr>Stadia CMP</vt:lpstr>
      <vt:lpstr>Prezentace aplikace PowerPoint</vt:lpstr>
      <vt:lpstr>Prezentace aplikace PowerPoint</vt:lpstr>
      <vt:lpstr>Prezentace aplikace PowerPoint</vt:lpstr>
      <vt:lpstr>Chůze u hemiparetiků</vt:lpstr>
      <vt:lpstr>Charakteristika terapie</vt:lpstr>
      <vt:lpstr>Metody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FYZIOTERAPIE U CMP</dc:title>
  <dc:creator>sabina</dc:creator>
  <cp:lastModifiedBy>sabinab@seznam.cz</cp:lastModifiedBy>
  <cp:revision>3</cp:revision>
  <dcterms:created xsi:type="dcterms:W3CDTF">2023-04-04T18:17:52Z</dcterms:created>
  <dcterms:modified xsi:type="dcterms:W3CDTF">2024-04-10T08:34:03Z</dcterms:modified>
</cp:coreProperties>
</file>