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4" r:id="rId14"/>
    <p:sldId id="275" r:id="rId15"/>
    <p:sldId id="276" r:id="rId16"/>
    <p:sldId id="277" r:id="rId17"/>
    <p:sldId id="268" r:id="rId18"/>
    <p:sldId id="269" r:id="rId19"/>
    <p:sldId id="270" r:id="rId20"/>
    <p:sldId id="271" r:id="rId21"/>
    <p:sldId id="272" r:id="rId22"/>
    <p:sldId id="273" r:id="rId23"/>
  </p:sldIdLst>
  <p:sldSz cx="24384000" cy="13716000"/>
  <p:notesSz cx="6858000" cy="9144000"/>
  <p:embeddedFontLst>
    <p:embeddedFont>
      <p:font typeface="Georgia" panose="02040502050405020303" pitchFamily="18" charset="0"/>
      <p:regular r:id="rId25"/>
      <p:bold r:id="rId26"/>
      <p:italic r:id="rId27"/>
      <p:boldItalic r:id="rId28"/>
    </p:embeddedFont>
    <p:embeddedFont>
      <p:font typeface="Helvetica Neue" panose="020B0604020202020204" charset="0"/>
      <p:regular r:id="rId29"/>
      <p:bold r:id="rId30"/>
      <p:italic r:id="rId31"/>
      <p:boldItalic r:id="rId32"/>
    </p:embeddedFont>
    <p:embeddedFont>
      <p:font typeface="Tahoma" panose="020B0604030504040204" pitchFamily="34" charset="0"/>
      <p:regular r:id="rId33"/>
      <p:bold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5" roundtripDataSignature="AMtx7mjXmSKbSCmAnOx5LmMica4nfQscw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D16A04-7CB8-40A4-ACD9-040730BE7016}" v="549" dt="2023-04-10T17:33:09.871"/>
    <p1510:client id="{588162E7-C2D8-5E68-F92A-302952CF35CD}" v="26" dt="2023-04-10T17:50:56.500"/>
    <p1510:client id="{5B1295FD-7873-7E3E-E658-82B562099D83}" v="1456" dt="2023-04-10T16:51:53.137"/>
    <p1510:client id="{61FB57DF-6119-BEC5-2276-9D67D9E7210D}" v="829" dt="2023-04-10T17:43:59.500"/>
    <p1510:client id="{7A8788AC-30AA-F69B-DED3-EF8A466C876B}" v="65" dt="2023-04-02T19:36:34.305"/>
    <p1510:client id="{869CF7E4-E720-A479-7090-3282391EFF98}" v="142" dt="2023-04-10T16:55:19.971"/>
    <p1510:client id="{8CD4446E-4E0A-4B1D-F977-645264D7E8A7}" v="862" dt="2023-04-10T17:03:55.550"/>
    <p1510:client id="{B026EDE9-5A28-066B-67FE-82301E812CC0}" v="139" dt="2023-04-10T17:49:30.767"/>
  </p1510:revLst>
</p1510:revInfo>
</file>

<file path=ppt/tableStyles.xml><?xml version="1.0" encoding="utf-8"?>
<a:tblStyleLst xmlns:a="http://schemas.openxmlformats.org/drawingml/2006/main" def="{93384A00-2075-4F15-A6B4-224E2DCAD421}">
  <a:tblStyle styleId="{93384A00-2075-4F15-A6B4-224E2DCAD421}" styleName="Table_0">
    <a:wholeTbl>
      <a:tcTxStyle b="off" i="off">
        <a:font>
          <a:latin typeface="Avenir Next Regular"/>
          <a:ea typeface="Avenir Next Regular"/>
          <a:cs typeface="Avenir Next Regular"/>
        </a:font>
        <a:srgbClr val="4A4A4B"/>
      </a:tcTxStyle>
      <a:tcStyle>
        <a:tcBdr>
          <a:left>
            <a:ln w="12700" cap="flat" cmpd="sng">
              <a:solidFill>
                <a:srgbClr val="4A4A4B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4A4A4B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4A4A4B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4A4A4B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4A4A4B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4A4A4B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</a:tcStyle>
    </a:band1H>
    <a:band2H>
      <a:tcTxStyle b="off" i="off"/>
      <a:tcStyle>
        <a:tcBdr/>
        <a:fill>
          <a:solidFill>
            <a:srgbClr val="D9D5CA"/>
          </a:solidFill>
        </a:fill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n" i="off">
        <a:font>
          <a:latin typeface="Avenir Next Regular"/>
          <a:ea typeface="Avenir Next Regular"/>
          <a:cs typeface="Avenir Next Regular"/>
        </a:font>
        <a:srgbClr val="4A4A4B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25400" cap="flat" cmpd="sng">
              <a:solidFill>
                <a:srgbClr val="4A4A4B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4A4A4B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4A4A4B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4A4A4B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4A4A4B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firstCol>
    <a:lastRow>
      <a:tcTxStyle b="on" i="off">
        <a:font>
          <a:latin typeface="Avenir Next Regular"/>
          <a:ea typeface="Avenir Next Regular"/>
          <a:cs typeface="Avenir Next Regular"/>
        </a:font>
        <a:srgbClr val="4A4A4B"/>
      </a:tcTxStyle>
      <a:tcStyle>
        <a:tcBdr>
          <a:left>
            <a:ln w="12700" cap="flat" cmpd="sng">
              <a:solidFill>
                <a:srgbClr val="4A4A4B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4A4A4B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25400" cap="flat" cmpd="sng">
              <a:solidFill>
                <a:srgbClr val="4A4A4B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4A4A4B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4A4A4B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Avenir Next Regular"/>
          <a:ea typeface="Avenir Next Regular"/>
          <a:cs typeface="Avenir Next Regular"/>
        </a:font>
        <a:srgbClr val="4A4A4B"/>
      </a:tcTxStyle>
      <a:tcStyle>
        <a:tcBdr>
          <a:left>
            <a:ln w="12700" cap="flat" cmpd="sng">
              <a:solidFill>
                <a:srgbClr val="4A4A4B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4A4A4B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25400" cap="flat" cmpd="sng">
              <a:solidFill>
                <a:srgbClr val="4A4A4B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4A4A4B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4A4A4B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customschemas.google.com/relationships/presentationmetadata" Target="meta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4" name="Google Shape;13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0" name="Google Shape;19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8" name="Google Shape;19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4" name="Google Shape;20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0" name="Google Shape;2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6" name="Google Shape;21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2" name="Google Shape;22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9" name="Google Shape;22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6" name="Google Shape;23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3" name="Google Shape;24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0" name="Google Shape;14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6" name="Google Shape;14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2" name="Google Shape;15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1ce8fecfe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1ce8fecfee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4" name="Google Shape;16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6" name="Google Shape;17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Úvodní snímek">
  <p:cSld name="Úvodní snímek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g18955ebdd89_0_5"/>
          <p:cNvSpPr txBox="1">
            <a:spLocks noGrp="1"/>
          </p:cNvSpPr>
          <p:nvPr>
            <p:ph type="ftr" idx="11"/>
          </p:nvPr>
        </p:nvSpPr>
        <p:spPr>
          <a:xfrm>
            <a:off x="1440000" y="12456000"/>
            <a:ext cx="15840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g18955ebdd89_0_5"/>
          <p:cNvSpPr txBox="1">
            <a:spLocks noGrp="1"/>
          </p:cNvSpPr>
          <p:nvPr>
            <p:ph type="sldNum" idx="12"/>
          </p:nvPr>
        </p:nvSpPr>
        <p:spPr>
          <a:xfrm>
            <a:off x="828000" y="12456000"/>
            <a:ext cx="504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" name="Google Shape;13;g18955ebdd89_0_5"/>
          <p:cNvSpPr txBox="1">
            <a:spLocks noGrp="1"/>
          </p:cNvSpPr>
          <p:nvPr>
            <p:ph type="title"/>
          </p:nvPr>
        </p:nvSpPr>
        <p:spPr>
          <a:xfrm>
            <a:off x="797004" y="5800730"/>
            <a:ext cx="22723200" cy="23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8800"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g18955ebdd89_0_5"/>
          <p:cNvSpPr txBox="1">
            <a:spLocks noGrp="1"/>
          </p:cNvSpPr>
          <p:nvPr>
            <p:ph type="subTitle" idx="1"/>
          </p:nvPr>
        </p:nvSpPr>
        <p:spPr>
          <a:xfrm>
            <a:off x="797004" y="8232804"/>
            <a:ext cx="22723200" cy="13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4800"/>
              <a:buFont typeface="Arial"/>
              <a:buNone/>
              <a:defRPr sz="4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rial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Arial"/>
              <a:buNone/>
              <a:defRPr sz="360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2900"/>
              <a:buFont typeface="Arial"/>
              <a:buNone/>
              <a:defRPr sz="32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"/>
              <a:buNone/>
              <a:defRPr sz="3200"/>
            </a:lvl5pPr>
            <a:lvl6pPr lvl="5" algn="ctr">
              <a:spcBef>
                <a:spcPts val="60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pic>
        <p:nvPicPr>
          <p:cNvPr id="15" name="Google Shape;15;g18955ebdd89_0_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7998" y="828000"/>
            <a:ext cx="4038715" cy="213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64">
          <p15:clr>
            <a:srgbClr val="FBAE40"/>
          </p15:clr>
        </p15:guide>
        <p15:guide id="2" pos="46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ky, text - dva sloupce">
  <p:cSld name="Obrázky, text - dva sloupce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8955ebdd89_0_73"/>
          <p:cNvSpPr txBox="1">
            <a:spLocks noGrp="1"/>
          </p:cNvSpPr>
          <p:nvPr>
            <p:ph type="body" idx="1"/>
          </p:nvPr>
        </p:nvSpPr>
        <p:spPr>
          <a:xfrm>
            <a:off x="1439994" y="1437424"/>
            <a:ext cx="10440000" cy="6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5600"/>
              <a:buFont typeface="Arial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marL="2743200" lvl="5" indent="-457200" algn="l">
              <a:spcBef>
                <a:spcPts val="700"/>
              </a:spcBef>
              <a:spcAft>
                <a:spcPts val="0"/>
              </a:spcAft>
              <a:buSzPts val="36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g18955ebdd89_0_73"/>
          <p:cNvSpPr txBox="1">
            <a:spLocks noGrp="1"/>
          </p:cNvSpPr>
          <p:nvPr>
            <p:ph type="ftr" idx="11"/>
          </p:nvPr>
        </p:nvSpPr>
        <p:spPr>
          <a:xfrm>
            <a:off x="1440000" y="12456000"/>
            <a:ext cx="15840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g18955ebdd89_0_73"/>
          <p:cNvSpPr txBox="1">
            <a:spLocks noGrp="1"/>
          </p:cNvSpPr>
          <p:nvPr>
            <p:ph type="sldNum" idx="12"/>
          </p:nvPr>
        </p:nvSpPr>
        <p:spPr>
          <a:xfrm>
            <a:off x="828000" y="12456000"/>
            <a:ext cx="504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2" name="Google Shape;82;g18955ebdd89_0_73"/>
          <p:cNvSpPr txBox="1">
            <a:spLocks noGrp="1"/>
          </p:cNvSpPr>
          <p:nvPr>
            <p:ph type="body" idx="2"/>
          </p:nvPr>
        </p:nvSpPr>
        <p:spPr>
          <a:xfrm>
            <a:off x="1439998" y="9000000"/>
            <a:ext cx="10440000" cy="26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/>
              <a:buNone/>
              <a:defRPr sz="30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/>
              <a:buNone/>
              <a:defRPr u="none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700"/>
              <a:buFont typeface="Arial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/>
              <a:buNone/>
              <a:defRPr/>
            </a:lvl5pPr>
            <a:lvl6pPr marL="2743200" lvl="5" indent="-457200" algn="l">
              <a:spcBef>
                <a:spcPts val="700"/>
              </a:spcBef>
              <a:spcAft>
                <a:spcPts val="0"/>
              </a:spcAft>
              <a:buSzPts val="36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g18955ebdd89_0_73"/>
          <p:cNvSpPr txBox="1">
            <a:spLocks noGrp="1"/>
          </p:cNvSpPr>
          <p:nvPr>
            <p:ph type="body" idx="3"/>
          </p:nvPr>
        </p:nvSpPr>
        <p:spPr>
          <a:xfrm>
            <a:off x="1441448" y="8136000"/>
            <a:ext cx="1044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  <a:defRPr sz="2200" b="1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marL="2743200" lvl="5" indent="-457200" algn="l">
              <a:spcBef>
                <a:spcPts val="700"/>
              </a:spcBef>
              <a:spcAft>
                <a:spcPts val="0"/>
              </a:spcAft>
              <a:buSzPts val="36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g18955ebdd89_0_73"/>
          <p:cNvSpPr txBox="1">
            <a:spLocks noGrp="1"/>
          </p:cNvSpPr>
          <p:nvPr>
            <p:ph type="body" idx="4"/>
          </p:nvPr>
        </p:nvSpPr>
        <p:spPr>
          <a:xfrm>
            <a:off x="12502556" y="9000000"/>
            <a:ext cx="10440000" cy="26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/>
              <a:buNone/>
              <a:defRPr sz="30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/>
              <a:buNone/>
              <a:defRPr u="none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700"/>
              <a:buFont typeface="Arial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/>
              <a:buNone/>
              <a:defRPr/>
            </a:lvl5pPr>
            <a:lvl6pPr marL="2743200" lvl="5" indent="-457200" algn="l">
              <a:spcBef>
                <a:spcPts val="700"/>
              </a:spcBef>
              <a:spcAft>
                <a:spcPts val="0"/>
              </a:spcAft>
              <a:buSzPts val="36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g18955ebdd89_0_73"/>
          <p:cNvSpPr txBox="1">
            <a:spLocks noGrp="1"/>
          </p:cNvSpPr>
          <p:nvPr>
            <p:ph type="body" idx="5"/>
          </p:nvPr>
        </p:nvSpPr>
        <p:spPr>
          <a:xfrm>
            <a:off x="12504006" y="8136000"/>
            <a:ext cx="1044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  <a:defRPr sz="2200" b="1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marL="2743200" lvl="5" indent="-457200" algn="l">
              <a:spcBef>
                <a:spcPts val="700"/>
              </a:spcBef>
              <a:spcAft>
                <a:spcPts val="0"/>
              </a:spcAft>
              <a:buSzPts val="36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g18955ebdd89_0_73"/>
          <p:cNvSpPr txBox="1">
            <a:spLocks noGrp="1"/>
          </p:cNvSpPr>
          <p:nvPr>
            <p:ph type="body" idx="6"/>
          </p:nvPr>
        </p:nvSpPr>
        <p:spPr>
          <a:xfrm>
            <a:off x="12502556" y="1437424"/>
            <a:ext cx="10440000" cy="6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5600"/>
              <a:buFont typeface="Arial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marL="2743200" lvl="5" indent="-457200" algn="l">
              <a:spcBef>
                <a:spcPts val="700"/>
              </a:spcBef>
              <a:spcAft>
                <a:spcPts val="0"/>
              </a:spcAft>
              <a:buSzPts val="36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pic>
        <p:nvPicPr>
          <p:cNvPr id="87" name="Google Shape;87;g18955ebdd89_0_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762554" y="12096000"/>
            <a:ext cx="2264954" cy="1195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>
  <p:cSld name="Prázdný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8955ebdd89_0_83"/>
          <p:cNvSpPr txBox="1">
            <a:spLocks noGrp="1"/>
          </p:cNvSpPr>
          <p:nvPr>
            <p:ph type="ftr" idx="11"/>
          </p:nvPr>
        </p:nvSpPr>
        <p:spPr>
          <a:xfrm>
            <a:off x="1440000" y="12456000"/>
            <a:ext cx="15840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g18955ebdd89_0_83"/>
          <p:cNvSpPr txBox="1">
            <a:spLocks noGrp="1"/>
          </p:cNvSpPr>
          <p:nvPr>
            <p:ph type="sldNum" idx="12"/>
          </p:nvPr>
        </p:nvSpPr>
        <p:spPr>
          <a:xfrm>
            <a:off x="828000" y="12456000"/>
            <a:ext cx="504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1" name="Google Shape;91;g18955ebdd89_0_8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762554" y="12096000"/>
            <a:ext cx="2264954" cy="1195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Rozdělovník (alternativní) 1">
  <p:cSld name="Rozdělovník (alternativní) 1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8955ebdd89_0_87"/>
          <p:cNvSpPr txBox="1">
            <a:spLocks noGrp="1"/>
          </p:cNvSpPr>
          <p:nvPr>
            <p:ph type="sldNum" idx="12"/>
          </p:nvPr>
        </p:nvSpPr>
        <p:spPr>
          <a:xfrm>
            <a:off x="828000" y="12456000"/>
            <a:ext cx="504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4" name="Google Shape;94;g18955ebdd89_0_87"/>
          <p:cNvSpPr txBox="1">
            <a:spLocks noGrp="1"/>
          </p:cNvSpPr>
          <p:nvPr>
            <p:ph type="title"/>
          </p:nvPr>
        </p:nvSpPr>
        <p:spPr>
          <a:xfrm>
            <a:off x="797004" y="5800730"/>
            <a:ext cx="10493100" cy="23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8800">
                <a:solidFill>
                  <a:srgbClr val="0000D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g18955ebdd89_0_87"/>
          <p:cNvSpPr txBox="1">
            <a:spLocks noGrp="1"/>
          </p:cNvSpPr>
          <p:nvPr>
            <p:ph type="subTitle" idx="1"/>
          </p:nvPr>
        </p:nvSpPr>
        <p:spPr>
          <a:xfrm>
            <a:off x="797004" y="8232804"/>
            <a:ext cx="10493100" cy="13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4800"/>
              <a:buFont typeface="Arial"/>
              <a:buNone/>
              <a:defRPr sz="4800" b="0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rial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Arial"/>
              <a:buNone/>
              <a:defRPr sz="360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2900"/>
              <a:buFont typeface="Arial"/>
              <a:buNone/>
              <a:defRPr sz="32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"/>
              <a:buNone/>
              <a:defRPr sz="3200"/>
            </a:lvl5pPr>
            <a:lvl6pPr lvl="5" algn="ctr">
              <a:spcBef>
                <a:spcPts val="60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6" name="Google Shape;96;g18955ebdd89_0_87"/>
          <p:cNvSpPr>
            <a:spLocks noGrp="1"/>
          </p:cNvSpPr>
          <p:nvPr>
            <p:ph type="pic" idx="2"/>
          </p:nvPr>
        </p:nvSpPr>
        <p:spPr>
          <a:xfrm>
            <a:off x="12192000" y="0"/>
            <a:ext cx="12192000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g18955ebdd89_0_87"/>
          <p:cNvSpPr txBox="1">
            <a:spLocks noGrp="1"/>
          </p:cNvSpPr>
          <p:nvPr>
            <p:ph type="ftr" idx="11"/>
          </p:nvPr>
        </p:nvSpPr>
        <p:spPr>
          <a:xfrm>
            <a:off x="1440000" y="12456000"/>
            <a:ext cx="98499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98" name="Google Shape;98;g18955ebdd89_0_8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7998" y="828000"/>
            <a:ext cx="4038715" cy="213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64">
          <p15:clr>
            <a:srgbClr val="FBAE40"/>
          </p15:clr>
        </p15:guide>
        <p15:guide id="2" pos="46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Úvodní snímek - inverzní">
  <p:cSld name="Úvodní snímek - inverzní">
    <p:bg>
      <p:bgPr>
        <a:solidFill>
          <a:srgbClr val="5AC8AF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8955ebdd89_0_94"/>
          <p:cNvSpPr txBox="1">
            <a:spLocks noGrp="1"/>
          </p:cNvSpPr>
          <p:nvPr>
            <p:ph type="ftr" idx="11"/>
          </p:nvPr>
        </p:nvSpPr>
        <p:spPr>
          <a:xfrm>
            <a:off x="1440000" y="12456000"/>
            <a:ext cx="15840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g18955ebdd89_0_94"/>
          <p:cNvSpPr txBox="1">
            <a:spLocks noGrp="1"/>
          </p:cNvSpPr>
          <p:nvPr>
            <p:ph type="sldNum" idx="12"/>
          </p:nvPr>
        </p:nvSpPr>
        <p:spPr>
          <a:xfrm>
            <a:off x="828000" y="12456000"/>
            <a:ext cx="504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2" name="Google Shape;102;g18955ebdd89_0_94"/>
          <p:cNvSpPr txBox="1">
            <a:spLocks noGrp="1"/>
          </p:cNvSpPr>
          <p:nvPr>
            <p:ph type="title"/>
          </p:nvPr>
        </p:nvSpPr>
        <p:spPr>
          <a:xfrm>
            <a:off x="797004" y="5800730"/>
            <a:ext cx="22723200" cy="23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88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g18955ebdd89_0_94"/>
          <p:cNvSpPr txBox="1">
            <a:spLocks noGrp="1"/>
          </p:cNvSpPr>
          <p:nvPr>
            <p:ph type="subTitle" idx="1"/>
          </p:nvPr>
        </p:nvSpPr>
        <p:spPr>
          <a:xfrm>
            <a:off x="797004" y="8232804"/>
            <a:ext cx="22723200" cy="13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4800"/>
              <a:buFont typeface="Arial"/>
              <a:buNone/>
              <a:defRPr sz="4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rial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Arial"/>
              <a:buNone/>
              <a:defRPr sz="360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2900"/>
              <a:buFont typeface="Arial"/>
              <a:buNone/>
              <a:defRPr sz="32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"/>
              <a:buNone/>
              <a:defRPr sz="3200"/>
            </a:lvl5pPr>
            <a:lvl6pPr lvl="5" algn="ctr">
              <a:spcBef>
                <a:spcPts val="60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pic>
        <p:nvPicPr>
          <p:cNvPr id="104" name="Google Shape;104;g18955ebdd89_0_9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7998" y="831696"/>
            <a:ext cx="4038715" cy="21238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64">
          <p15:clr>
            <a:srgbClr val="FBAE40"/>
          </p15:clr>
        </p15:guide>
        <p15:guide id="2" pos="46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Rozdělovník (alternativní) 2">
  <p:cSld name="Rozdělovník (alternativní) 2">
    <p:bg>
      <p:bgPr>
        <a:solidFill>
          <a:srgbClr val="5AC8AF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8955ebdd89_0_100"/>
          <p:cNvSpPr txBox="1">
            <a:spLocks noGrp="1"/>
          </p:cNvSpPr>
          <p:nvPr>
            <p:ph type="sldNum" idx="12"/>
          </p:nvPr>
        </p:nvSpPr>
        <p:spPr>
          <a:xfrm>
            <a:off x="828000" y="12456000"/>
            <a:ext cx="504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7" name="Google Shape;107;g18955ebdd89_0_100"/>
          <p:cNvSpPr txBox="1">
            <a:spLocks noGrp="1"/>
          </p:cNvSpPr>
          <p:nvPr>
            <p:ph type="title"/>
          </p:nvPr>
        </p:nvSpPr>
        <p:spPr>
          <a:xfrm>
            <a:off x="797004" y="5800730"/>
            <a:ext cx="10493100" cy="23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88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g18955ebdd89_0_100"/>
          <p:cNvSpPr txBox="1">
            <a:spLocks noGrp="1"/>
          </p:cNvSpPr>
          <p:nvPr>
            <p:ph type="subTitle" idx="1"/>
          </p:nvPr>
        </p:nvSpPr>
        <p:spPr>
          <a:xfrm>
            <a:off x="797004" y="8232804"/>
            <a:ext cx="10493100" cy="13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4800"/>
              <a:buFont typeface="Arial"/>
              <a:buNone/>
              <a:defRPr sz="4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rial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Arial"/>
              <a:buNone/>
              <a:defRPr sz="360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2900"/>
              <a:buFont typeface="Arial"/>
              <a:buNone/>
              <a:defRPr sz="32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"/>
              <a:buNone/>
              <a:defRPr sz="3200"/>
            </a:lvl5pPr>
            <a:lvl6pPr lvl="5" algn="ctr">
              <a:spcBef>
                <a:spcPts val="60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109" name="Google Shape;109;g18955ebdd89_0_100"/>
          <p:cNvSpPr>
            <a:spLocks noGrp="1"/>
          </p:cNvSpPr>
          <p:nvPr>
            <p:ph type="pic" idx="2"/>
          </p:nvPr>
        </p:nvSpPr>
        <p:spPr>
          <a:xfrm>
            <a:off x="12192000" y="0"/>
            <a:ext cx="12192000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110" name="Google Shape;110;g18955ebdd89_0_100"/>
          <p:cNvSpPr txBox="1">
            <a:spLocks noGrp="1"/>
          </p:cNvSpPr>
          <p:nvPr>
            <p:ph type="ftr" idx="11"/>
          </p:nvPr>
        </p:nvSpPr>
        <p:spPr>
          <a:xfrm>
            <a:off x="1440000" y="12456000"/>
            <a:ext cx="98499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11" name="Google Shape;111;g18955ebdd89_0_1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7998" y="831696"/>
            <a:ext cx="4038715" cy="21238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64">
          <p15:clr>
            <a:srgbClr val="FBAE40"/>
          </p15:clr>
        </p15:guide>
        <p15:guide id="2" pos="46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verzní s obrázkem">
  <p:cSld name="Inverzní s obrázkem">
    <p:bg>
      <p:bgPr>
        <a:solidFill>
          <a:srgbClr val="5AC8AF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8955ebdd89_0_107"/>
          <p:cNvSpPr>
            <a:spLocks noGrp="1"/>
          </p:cNvSpPr>
          <p:nvPr>
            <p:ph type="pic" idx="2"/>
          </p:nvPr>
        </p:nvSpPr>
        <p:spPr>
          <a:xfrm>
            <a:off x="0" y="2"/>
            <a:ext cx="24384000" cy="11684100"/>
          </a:xfrm>
          <a:prstGeom prst="rect">
            <a:avLst/>
          </a:prstGeom>
          <a:noFill/>
          <a:ln>
            <a:noFill/>
          </a:ln>
        </p:spPr>
      </p:sp>
      <p:sp>
        <p:nvSpPr>
          <p:cNvPr id="114" name="Google Shape;114;g18955ebdd89_0_107"/>
          <p:cNvSpPr txBox="1">
            <a:spLocks noGrp="1"/>
          </p:cNvSpPr>
          <p:nvPr>
            <p:ph type="body" idx="1"/>
          </p:nvPr>
        </p:nvSpPr>
        <p:spPr>
          <a:xfrm>
            <a:off x="1440000" y="12081590"/>
            <a:ext cx="17112000" cy="10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/>
              <a:buNone/>
              <a:defRPr u="none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700"/>
              <a:buFont typeface="Arial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/>
              <a:buNone/>
              <a:defRPr/>
            </a:lvl5pPr>
            <a:lvl6pPr marL="2743200" lvl="5" indent="-457200" algn="l">
              <a:spcBef>
                <a:spcPts val="700"/>
              </a:spcBef>
              <a:spcAft>
                <a:spcPts val="0"/>
              </a:spcAft>
              <a:buSzPts val="36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pic>
        <p:nvPicPr>
          <p:cNvPr id="115" name="Google Shape;115;g18955ebdd89_0_10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762554" y="12096494"/>
            <a:ext cx="2264955" cy="11942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NI SPORT slide">
  <p:cSld name="MUNI SPORT slide">
    <p:bg>
      <p:bgPr>
        <a:solidFill>
          <a:srgbClr val="5AC8AF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g18955ebdd89_0_1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25356" y="4028400"/>
            <a:ext cx="10733292" cy="5659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NI slide">
  <p:cSld name="MUNI slide">
    <p:bg>
      <p:bgPr>
        <a:solidFill>
          <a:schemeClr val="dk2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g18955ebdd89_0_1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01912" y="4597866"/>
            <a:ext cx="17450042" cy="45202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gram" type="tx">
  <p:cSld name="TITLE_AND_BODY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8955ebdd89_0_115"/>
          <p:cNvSpPr txBox="1">
            <a:spLocks noGrp="1"/>
          </p:cNvSpPr>
          <p:nvPr>
            <p:ph type="title"/>
          </p:nvPr>
        </p:nvSpPr>
        <p:spPr>
          <a:xfrm>
            <a:off x="1727200" y="1739900"/>
            <a:ext cx="20929500" cy="3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None/>
              <a:defRPr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None/>
              <a:defRPr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None/>
              <a:defRPr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None/>
              <a:defRPr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None/>
              <a:defRPr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None/>
              <a:defRPr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None/>
              <a:defRPr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None/>
              <a:defRPr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g18955ebdd89_0_115"/>
          <p:cNvSpPr txBox="1">
            <a:spLocks noGrp="1"/>
          </p:cNvSpPr>
          <p:nvPr>
            <p:ph type="body" idx="1"/>
          </p:nvPr>
        </p:nvSpPr>
        <p:spPr>
          <a:xfrm>
            <a:off x="1727200" y="5043258"/>
            <a:ext cx="20929500" cy="61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4A4A4A"/>
              </a:buClr>
              <a:buSzPts val="5600"/>
              <a:buFont typeface="Avenir"/>
              <a:buNone/>
              <a:defRPr sz="5600">
                <a:solidFill>
                  <a:srgbClr val="4A4A4A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4A4A4A"/>
              </a:buClr>
              <a:buSzPts val="5600"/>
              <a:buFont typeface="Avenir"/>
              <a:buNone/>
              <a:defRPr sz="5600">
                <a:solidFill>
                  <a:srgbClr val="4A4A4A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4A4A4A"/>
              </a:buClr>
              <a:buSzPts val="5600"/>
              <a:buFont typeface="Avenir"/>
              <a:buNone/>
              <a:defRPr sz="5600">
                <a:solidFill>
                  <a:srgbClr val="4A4A4A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4A4A4A"/>
              </a:buClr>
              <a:buSzPts val="5600"/>
              <a:buFont typeface="Avenir"/>
              <a:buNone/>
              <a:defRPr sz="5600">
                <a:solidFill>
                  <a:srgbClr val="4A4A4A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4A4A4A"/>
              </a:buClr>
              <a:buSzPts val="5600"/>
              <a:buFont typeface="Avenir"/>
              <a:buNone/>
              <a:defRPr sz="5600">
                <a:solidFill>
                  <a:srgbClr val="4A4A4A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lvl="5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7AAE"/>
              </a:buClr>
              <a:buSzPts val="1800"/>
              <a:buNone/>
              <a:defRPr/>
            </a:lvl6pPr>
            <a:lvl7pPr marL="3200400" lvl="6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7AAE"/>
              </a:buClr>
              <a:buSzPts val="1800"/>
              <a:buNone/>
              <a:defRPr/>
            </a:lvl7pPr>
            <a:lvl8pPr marL="3657600" lvl="7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7AAE"/>
              </a:buClr>
              <a:buSzPts val="1800"/>
              <a:buNone/>
              <a:defRPr/>
            </a:lvl8pPr>
            <a:lvl9pPr marL="4114800" lvl="8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7AAE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g18955ebdd89_0_115"/>
          <p:cNvSpPr txBox="1">
            <a:spLocks noGrp="1"/>
          </p:cNvSpPr>
          <p:nvPr>
            <p:ph type="sldNum" idx="12"/>
          </p:nvPr>
        </p:nvSpPr>
        <p:spPr>
          <a:xfrm>
            <a:off x="12001500" y="13030199"/>
            <a:ext cx="3864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7AAF"/>
              </a:buClr>
              <a:buSzPts val="1800"/>
              <a:buFont typeface="Avenir"/>
              <a:buNone/>
              <a:defRPr sz="1800" b="0" i="0" u="none" strike="noStrike" cap="none">
                <a:solidFill>
                  <a:srgbClr val="227AA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7AAF"/>
              </a:buClr>
              <a:buSzPts val="1800"/>
              <a:buFont typeface="Avenir"/>
              <a:buNone/>
              <a:defRPr sz="1800" b="0" i="0" u="none" strike="noStrike" cap="none">
                <a:solidFill>
                  <a:srgbClr val="227AA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7AAF"/>
              </a:buClr>
              <a:buSzPts val="1800"/>
              <a:buFont typeface="Avenir"/>
              <a:buNone/>
              <a:defRPr sz="1800" b="0" i="0" u="none" strike="noStrike" cap="none">
                <a:solidFill>
                  <a:srgbClr val="227AA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7AAF"/>
              </a:buClr>
              <a:buSzPts val="1800"/>
              <a:buFont typeface="Avenir"/>
              <a:buNone/>
              <a:defRPr sz="1800" b="0" i="0" u="none" strike="noStrike" cap="none">
                <a:solidFill>
                  <a:srgbClr val="227AA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7AAF"/>
              </a:buClr>
              <a:buSzPts val="1800"/>
              <a:buFont typeface="Avenir"/>
              <a:buNone/>
              <a:defRPr sz="1800" b="0" i="0" u="none" strike="noStrike" cap="none">
                <a:solidFill>
                  <a:srgbClr val="227AA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7AAF"/>
              </a:buClr>
              <a:buSzPts val="1800"/>
              <a:buFont typeface="Avenir"/>
              <a:buNone/>
              <a:defRPr sz="1800" b="0" i="0" u="none" strike="noStrike" cap="none">
                <a:solidFill>
                  <a:srgbClr val="227AA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7AAF"/>
              </a:buClr>
              <a:buSzPts val="1800"/>
              <a:buFont typeface="Avenir"/>
              <a:buNone/>
              <a:defRPr sz="1800" b="0" i="0" u="none" strike="noStrike" cap="none">
                <a:solidFill>
                  <a:srgbClr val="227AA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7AAF"/>
              </a:buClr>
              <a:buSzPts val="1800"/>
              <a:buFont typeface="Avenir"/>
              <a:buNone/>
              <a:defRPr sz="1800" b="0" i="0" u="none" strike="noStrike" cap="none">
                <a:solidFill>
                  <a:srgbClr val="227AA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7AAF"/>
              </a:buClr>
              <a:buSzPts val="1800"/>
              <a:buFont typeface="Avenir"/>
              <a:buNone/>
              <a:defRPr sz="1800" b="0" i="0" u="none" strike="noStrike" cap="none">
                <a:solidFill>
                  <a:srgbClr val="227AA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ázev a odrážky">
  <p:cSld name="Název a odrážk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8955ebdd89_0_119"/>
          <p:cNvSpPr txBox="1">
            <a:spLocks noGrp="1"/>
          </p:cNvSpPr>
          <p:nvPr>
            <p:ph type="title"/>
          </p:nvPr>
        </p:nvSpPr>
        <p:spPr>
          <a:xfrm>
            <a:off x="1727200" y="1739900"/>
            <a:ext cx="20929500" cy="32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None/>
              <a:defRPr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None/>
              <a:defRPr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None/>
              <a:defRPr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None/>
              <a:defRPr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None/>
              <a:defRPr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None/>
              <a:defRPr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None/>
              <a:defRPr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None/>
              <a:defRPr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g18955ebdd89_0_119"/>
          <p:cNvSpPr txBox="1">
            <a:spLocks noGrp="1"/>
          </p:cNvSpPr>
          <p:nvPr>
            <p:ph type="body" idx="1"/>
          </p:nvPr>
        </p:nvSpPr>
        <p:spPr>
          <a:xfrm>
            <a:off x="1727200" y="1003300"/>
            <a:ext cx="20929500" cy="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7AAF"/>
              </a:buClr>
              <a:buSzPts val="2000"/>
              <a:buFont typeface="Arial"/>
              <a:buNone/>
              <a:defRPr sz="2000" b="1" cap="none">
                <a:solidFill>
                  <a:srgbClr val="227AAF"/>
                </a:solidFill>
              </a:defRPr>
            </a:lvl1pPr>
            <a:lvl2pPr marL="914400" lvl="1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7AAE"/>
              </a:buClr>
              <a:buSzPts val="1800"/>
              <a:buNone/>
              <a:defRPr/>
            </a:lvl2pPr>
            <a:lvl3pPr marL="1371600" lvl="2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7AAE"/>
              </a:buClr>
              <a:buSzPts val="1800"/>
              <a:buNone/>
              <a:defRPr/>
            </a:lvl3pPr>
            <a:lvl4pPr marL="1828800" lvl="3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7AAE"/>
              </a:buClr>
              <a:buSzPts val="1800"/>
              <a:buNone/>
              <a:defRPr/>
            </a:lvl4pPr>
            <a:lvl5pPr marL="2286000" lvl="4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7AAE"/>
              </a:buClr>
              <a:buSzPts val="1800"/>
              <a:buNone/>
              <a:defRPr/>
            </a:lvl5pPr>
            <a:lvl6pPr marL="2743200" lvl="5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7AAE"/>
              </a:buClr>
              <a:buSzPts val="1800"/>
              <a:buNone/>
              <a:defRPr/>
            </a:lvl6pPr>
            <a:lvl7pPr marL="3200400" lvl="6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7AAE"/>
              </a:buClr>
              <a:buSzPts val="1800"/>
              <a:buNone/>
              <a:defRPr/>
            </a:lvl7pPr>
            <a:lvl8pPr marL="3657600" lvl="7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7AAE"/>
              </a:buClr>
              <a:buSzPts val="1800"/>
              <a:buNone/>
              <a:defRPr/>
            </a:lvl8pPr>
            <a:lvl9pPr marL="4114800" lvl="8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7AAE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g18955ebdd89_0_119"/>
          <p:cNvSpPr txBox="1">
            <a:spLocks noGrp="1"/>
          </p:cNvSpPr>
          <p:nvPr>
            <p:ph type="body" idx="2"/>
          </p:nvPr>
        </p:nvSpPr>
        <p:spPr>
          <a:xfrm>
            <a:off x="1727200" y="4965700"/>
            <a:ext cx="20929500" cy="61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457200" algn="l" rtl="0">
              <a:lnSpc>
                <a:spcPct val="80000"/>
              </a:lnSpc>
              <a:spcBef>
                <a:spcPts val="2400"/>
              </a:spcBef>
              <a:spcAft>
                <a:spcPts val="0"/>
              </a:spcAft>
              <a:buClr>
                <a:srgbClr val="4A4A4A"/>
              </a:buClr>
              <a:buSzPts val="3600"/>
              <a:buFont typeface="Avenir"/>
              <a:buChar char="•"/>
              <a:defRPr sz="3600">
                <a:solidFill>
                  <a:srgbClr val="4A4A4A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457200" algn="l" rtl="0">
              <a:lnSpc>
                <a:spcPct val="80000"/>
              </a:lnSpc>
              <a:spcBef>
                <a:spcPts val="2400"/>
              </a:spcBef>
              <a:spcAft>
                <a:spcPts val="0"/>
              </a:spcAft>
              <a:buClr>
                <a:srgbClr val="4A4A4A"/>
              </a:buClr>
              <a:buSzPts val="3600"/>
              <a:buFont typeface="Avenir"/>
              <a:buChar char="•"/>
              <a:defRPr sz="3600">
                <a:solidFill>
                  <a:srgbClr val="4A4A4A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lvl="2" indent="-457200" algn="l" rtl="0">
              <a:lnSpc>
                <a:spcPct val="80000"/>
              </a:lnSpc>
              <a:spcBef>
                <a:spcPts val="2400"/>
              </a:spcBef>
              <a:spcAft>
                <a:spcPts val="0"/>
              </a:spcAft>
              <a:buClr>
                <a:srgbClr val="4A4A4A"/>
              </a:buClr>
              <a:buSzPts val="3600"/>
              <a:buFont typeface="Avenir"/>
              <a:buChar char="•"/>
              <a:defRPr sz="3600">
                <a:solidFill>
                  <a:srgbClr val="4A4A4A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lvl="3" indent="-457200" algn="l" rtl="0">
              <a:lnSpc>
                <a:spcPct val="80000"/>
              </a:lnSpc>
              <a:spcBef>
                <a:spcPts val="2400"/>
              </a:spcBef>
              <a:spcAft>
                <a:spcPts val="0"/>
              </a:spcAft>
              <a:buClr>
                <a:srgbClr val="4A4A4A"/>
              </a:buClr>
              <a:buSzPts val="3600"/>
              <a:buFont typeface="Avenir"/>
              <a:buChar char="•"/>
              <a:defRPr sz="3600">
                <a:solidFill>
                  <a:srgbClr val="4A4A4A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lvl="4" indent="-457200" algn="l" rtl="0">
              <a:lnSpc>
                <a:spcPct val="80000"/>
              </a:lnSpc>
              <a:spcBef>
                <a:spcPts val="2400"/>
              </a:spcBef>
              <a:spcAft>
                <a:spcPts val="0"/>
              </a:spcAft>
              <a:buClr>
                <a:srgbClr val="4A4A4A"/>
              </a:buClr>
              <a:buSzPts val="3600"/>
              <a:buFont typeface="Avenir"/>
              <a:buChar char="•"/>
              <a:defRPr sz="3600">
                <a:solidFill>
                  <a:srgbClr val="4A4A4A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lvl="5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7AAE"/>
              </a:buClr>
              <a:buSzPts val="1800"/>
              <a:buNone/>
              <a:defRPr/>
            </a:lvl6pPr>
            <a:lvl7pPr marL="3200400" lvl="6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7AAE"/>
              </a:buClr>
              <a:buSzPts val="1800"/>
              <a:buNone/>
              <a:defRPr/>
            </a:lvl7pPr>
            <a:lvl8pPr marL="3657600" lvl="7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7AAE"/>
              </a:buClr>
              <a:buSzPts val="1800"/>
              <a:buNone/>
              <a:defRPr/>
            </a:lvl8pPr>
            <a:lvl9pPr marL="4114800" lvl="8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7AAE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g18955ebdd89_0_119"/>
          <p:cNvSpPr txBox="1">
            <a:spLocks noGrp="1"/>
          </p:cNvSpPr>
          <p:nvPr>
            <p:ph type="sldNum" idx="12"/>
          </p:nvPr>
        </p:nvSpPr>
        <p:spPr>
          <a:xfrm>
            <a:off x="12001500" y="13030199"/>
            <a:ext cx="3864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7AAF"/>
              </a:buClr>
              <a:buSzPts val="1800"/>
              <a:buFont typeface="Avenir"/>
              <a:buNone/>
              <a:defRPr sz="1800" b="0" i="0" u="none" strike="noStrike" cap="none">
                <a:solidFill>
                  <a:srgbClr val="227AA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7AAF"/>
              </a:buClr>
              <a:buSzPts val="1800"/>
              <a:buFont typeface="Avenir"/>
              <a:buNone/>
              <a:defRPr sz="1800" b="0" i="0" u="none" strike="noStrike" cap="none">
                <a:solidFill>
                  <a:srgbClr val="227AA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7AAF"/>
              </a:buClr>
              <a:buSzPts val="1800"/>
              <a:buFont typeface="Avenir"/>
              <a:buNone/>
              <a:defRPr sz="1800" b="0" i="0" u="none" strike="noStrike" cap="none">
                <a:solidFill>
                  <a:srgbClr val="227AA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7AAF"/>
              </a:buClr>
              <a:buSzPts val="1800"/>
              <a:buFont typeface="Avenir"/>
              <a:buNone/>
              <a:defRPr sz="1800" b="0" i="0" u="none" strike="noStrike" cap="none">
                <a:solidFill>
                  <a:srgbClr val="227AA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7AAF"/>
              </a:buClr>
              <a:buSzPts val="1800"/>
              <a:buFont typeface="Avenir"/>
              <a:buNone/>
              <a:defRPr sz="1800" b="0" i="0" u="none" strike="noStrike" cap="none">
                <a:solidFill>
                  <a:srgbClr val="227AA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7AAF"/>
              </a:buClr>
              <a:buSzPts val="1800"/>
              <a:buFont typeface="Avenir"/>
              <a:buNone/>
              <a:defRPr sz="1800" b="0" i="0" u="none" strike="noStrike" cap="none">
                <a:solidFill>
                  <a:srgbClr val="227AA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7AAF"/>
              </a:buClr>
              <a:buSzPts val="1800"/>
              <a:buFont typeface="Avenir"/>
              <a:buNone/>
              <a:defRPr sz="1800" b="0" i="0" u="none" strike="noStrike" cap="none">
                <a:solidFill>
                  <a:srgbClr val="227AA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7AAF"/>
              </a:buClr>
              <a:buSzPts val="1800"/>
              <a:buFont typeface="Avenir"/>
              <a:buNone/>
              <a:defRPr sz="1800" b="0" i="0" u="none" strike="noStrike" cap="none">
                <a:solidFill>
                  <a:srgbClr val="227AA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7AAF"/>
              </a:buClr>
              <a:buSzPts val="1800"/>
              <a:buFont typeface="Avenir"/>
              <a:buNone/>
              <a:defRPr sz="1800" b="0" i="0" u="none" strike="noStrike" cap="none">
                <a:solidFill>
                  <a:srgbClr val="227AA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>
  <p:cSld name="Nadpis a obsah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g18955ebdd89_0_11"/>
          <p:cNvSpPr txBox="1">
            <a:spLocks noGrp="1"/>
          </p:cNvSpPr>
          <p:nvPr>
            <p:ph type="ftr" idx="11"/>
          </p:nvPr>
        </p:nvSpPr>
        <p:spPr>
          <a:xfrm>
            <a:off x="1440000" y="12456000"/>
            <a:ext cx="15840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g18955ebdd89_0_11"/>
          <p:cNvSpPr txBox="1">
            <a:spLocks noGrp="1"/>
          </p:cNvSpPr>
          <p:nvPr>
            <p:ph type="sldNum" idx="12"/>
          </p:nvPr>
        </p:nvSpPr>
        <p:spPr>
          <a:xfrm>
            <a:off x="828000" y="12456000"/>
            <a:ext cx="504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" name="Google Shape;19;g18955ebdd89_0_11"/>
          <p:cNvSpPr txBox="1">
            <a:spLocks noGrp="1"/>
          </p:cNvSpPr>
          <p:nvPr>
            <p:ph type="title"/>
          </p:nvPr>
        </p:nvSpPr>
        <p:spPr>
          <a:xfrm>
            <a:off x="1440000" y="1440000"/>
            <a:ext cx="21506400" cy="9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g18955ebdd89_0_11"/>
          <p:cNvSpPr txBox="1">
            <a:spLocks noGrp="1"/>
          </p:cNvSpPr>
          <p:nvPr>
            <p:ph type="body" idx="1"/>
          </p:nvPr>
        </p:nvSpPr>
        <p:spPr>
          <a:xfrm>
            <a:off x="1440000" y="3384004"/>
            <a:ext cx="21506400" cy="82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5842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600"/>
              <a:buFont typeface="Arial"/>
              <a:buChar char="̶"/>
              <a:defRPr b="0"/>
            </a:lvl1pPr>
            <a:lvl2pPr marL="914400" lvl="1" indent="-482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Char char="̶"/>
              <a:defRPr sz="40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None/>
              <a:defRPr sz="3200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marL="2743200" lvl="5" indent="-457200" algn="l">
              <a:spcBef>
                <a:spcPts val="700"/>
              </a:spcBef>
              <a:spcAft>
                <a:spcPts val="0"/>
              </a:spcAft>
              <a:buSzPts val="36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pic>
        <p:nvPicPr>
          <p:cNvPr id="21" name="Google Shape;21;g18955ebdd89_0_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762554" y="12096000"/>
            <a:ext cx="2264954" cy="1195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4">
          <p15:clr>
            <a:srgbClr val="FBAE40"/>
          </p15:clr>
        </p15:guide>
        <p15:guide id="2" pos="876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ýpis">
  <p:cSld name="Výpis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8955ebdd89_0_124"/>
          <p:cNvSpPr txBox="1">
            <a:spLocks noGrp="1"/>
          </p:cNvSpPr>
          <p:nvPr>
            <p:ph type="body" idx="1"/>
          </p:nvPr>
        </p:nvSpPr>
        <p:spPr>
          <a:xfrm>
            <a:off x="1727200" y="5281886"/>
            <a:ext cx="20929500" cy="31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lvl="0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8600"/>
              <a:buFont typeface="Arial"/>
              <a:buNone/>
              <a:defRPr sz="8600">
                <a:solidFill>
                  <a:srgbClr val="4A4A4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8600"/>
              <a:buFont typeface="Arial"/>
              <a:buNone/>
              <a:defRPr sz="8600">
                <a:solidFill>
                  <a:srgbClr val="4A4A4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8600"/>
              <a:buFont typeface="Arial"/>
              <a:buNone/>
              <a:defRPr sz="8600">
                <a:solidFill>
                  <a:srgbClr val="4A4A4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8600"/>
              <a:buFont typeface="Arial"/>
              <a:buNone/>
              <a:defRPr sz="8600">
                <a:solidFill>
                  <a:srgbClr val="4A4A4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8600"/>
              <a:buFont typeface="Arial"/>
              <a:buNone/>
              <a:defRPr sz="8600">
                <a:solidFill>
                  <a:srgbClr val="4A4A4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7AAE"/>
              </a:buClr>
              <a:buSzPts val="1800"/>
              <a:buNone/>
              <a:defRPr/>
            </a:lvl6pPr>
            <a:lvl7pPr marL="3200400" lvl="6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7AAE"/>
              </a:buClr>
              <a:buSzPts val="1800"/>
              <a:buNone/>
              <a:defRPr/>
            </a:lvl7pPr>
            <a:lvl8pPr marL="3657600" lvl="7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7AAE"/>
              </a:buClr>
              <a:buSzPts val="1800"/>
              <a:buNone/>
              <a:defRPr/>
            </a:lvl8pPr>
            <a:lvl9pPr marL="4114800" lvl="8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7AAE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g18955ebdd89_0_124"/>
          <p:cNvSpPr txBox="1">
            <a:spLocks noGrp="1"/>
          </p:cNvSpPr>
          <p:nvPr>
            <p:ph type="sldNum" idx="12"/>
          </p:nvPr>
        </p:nvSpPr>
        <p:spPr>
          <a:xfrm>
            <a:off x="12001500" y="13030199"/>
            <a:ext cx="3864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7AAF"/>
              </a:buClr>
              <a:buSzPts val="1800"/>
              <a:buFont typeface="Avenir"/>
              <a:buNone/>
              <a:defRPr sz="1800" b="0" i="0" u="none" strike="noStrike" cap="none">
                <a:solidFill>
                  <a:srgbClr val="227AA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7AAF"/>
              </a:buClr>
              <a:buSzPts val="1800"/>
              <a:buFont typeface="Avenir"/>
              <a:buNone/>
              <a:defRPr sz="1800" b="0" i="0" u="none" strike="noStrike" cap="none">
                <a:solidFill>
                  <a:srgbClr val="227AA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7AAF"/>
              </a:buClr>
              <a:buSzPts val="1800"/>
              <a:buFont typeface="Avenir"/>
              <a:buNone/>
              <a:defRPr sz="1800" b="0" i="0" u="none" strike="noStrike" cap="none">
                <a:solidFill>
                  <a:srgbClr val="227AA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7AAF"/>
              </a:buClr>
              <a:buSzPts val="1800"/>
              <a:buFont typeface="Avenir"/>
              <a:buNone/>
              <a:defRPr sz="1800" b="0" i="0" u="none" strike="noStrike" cap="none">
                <a:solidFill>
                  <a:srgbClr val="227AA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7AAF"/>
              </a:buClr>
              <a:buSzPts val="1800"/>
              <a:buFont typeface="Avenir"/>
              <a:buNone/>
              <a:defRPr sz="1800" b="0" i="0" u="none" strike="noStrike" cap="none">
                <a:solidFill>
                  <a:srgbClr val="227AA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7AAF"/>
              </a:buClr>
              <a:buSzPts val="1800"/>
              <a:buFont typeface="Avenir"/>
              <a:buNone/>
              <a:defRPr sz="1800" b="0" i="0" u="none" strike="noStrike" cap="none">
                <a:solidFill>
                  <a:srgbClr val="227AA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7AAF"/>
              </a:buClr>
              <a:buSzPts val="1800"/>
              <a:buFont typeface="Avenir"/>
              <a:buNone/>
              <a:defRPr sz="1800" b="0" i="0" u="none" strike="noStrike" cap="none">
                <a:solidFill>
                  <a:srgbClr val="227AA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7AAF"/>
              </a:buClr>
              <a:buSzPts val="1800"/>
              <a:buFont typeface="Avenir"/>
              <a:buNone/>
              <a:defRPr sz="1800" b="0" i="0" u="none" strike="noStrike" cap="none">
                <a:solidFill>
                  <a:srgbClr val="227AA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7AAF"/>
              </a:buClr>
              <a:buSzPts val="1800"/>
              <a:buFont typeface="Avenir"/>
              <a:buNone/>
              <a:defRPr sz="1800" b="0" i="0" u="none" strike="noStrike" cap="none">
                <a:solidFill>
                  <a:srgbClr val="227AA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, podnadpis a obsah">
  <p:cSld name="Nadpis, podnadpis a obsah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g18955ebdd89_0_17"/>
          <p:cNvSpPr txBox="1">
            <a:spLocks noGrp="1"/>
          </p:cNvSpPr>
          <p:nvPr>
            <p:ph type="ftr" idx="11"/>
          </p:nvPr>
        </p:nvSpPr>
        <p:spPr>
          <a:xfrm>
            <a:off x="1440000" y="12456000"/>
            <a:ext cx="15840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g18955ebdd89_0_17"/>
          <p:cNvSpPr txBox="1">
            <a:spLocks noGrp="1"/>
          </p:cNvSpPr>
          <p:nvPr>
            <p:ph type="sldNum" idx="12"/>
          </p:nvPr>
        </p:nvSpPr>
        <p:spPr>
          <a:xfrm>
            <a:off x="828000" y="12456000"/>
            <a:ext cx="504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" name="Google Shape;25;g18955ebdd89_0_17"/>
          <p:cNvSpPr txBox="1">
            <a:spLocks noGrp="1"/>
          </p:cNvSpPr>
          <p:nvPr>
            <p:ph type="body" idx="1"/>
          </p:nvPr>
        </p:nvSpPr>
        <p:spPr>
          <a:xfrm>
            <a:off x="1441450" y="2592002"/>
            <a:ext cx="21504300" cy="5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Font typeface="Arial"/>
              <a:buNone/>
              <a:defRPr sz="40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marL="2743200" lvl="5" indent="-457200" algn="l">
              <a:spcBef>
                <a:spcPts val="700"/>
              </a:spcBef>
              <a:spcAft>
                <a:spcPts val="0"/>
              </a:spcAft>
              <a:buSzPts val="36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g18955ebdd89_0_17"/>
          <p:cNvSpPr txBox="1">
            <a:spLocks noGrp="1"/>
          </p:cNvSpPr>
          <p:nvPr>
            <p:ph type="title"/>
          </p:nvPr>
        </p:nvSpPr>
        <p:spPr>
          <a:xfrm>
            <a:off x="1440000" y="1440000"/>
            <a:ext cx="21506400" cy="9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g18955ebdd89_0_17"/>
          <p:cNvSpPr txBox="1">
            <a:spLocks noGrp="1"/>
          </p:cNvSpPr>
          <p:nvPr>
            <p:ph type="body" idx="2"/>
          </p:nvPr>
        </p:nvSpPr>
        <p:spPr>
          <a:xfrm>
            <a:off x="1440000" y="3384004"/>
            <a:ext cx="21506400" cy="82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5842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600"/>
              <a:buFont typeface="Arial"/>
              <a:buChar char="̶"/>
              <a:defRPr b="0"/>
            </a:lvl1pPr>
            <a:lvl2pPr marL="914400" lvl="1" indent="-482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Char char="̶"/>
              <a:defRPr sz="40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None/>
              <a:defRPr sz="3200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marL="2743200" lvl="5" indent="-457200" algn="l">
              <a:spcBef>
                <a:spcPts val="700"/>
              </a:spcBef>
              <a:spcAft>
                <a:spcPts val="0"/>
              </a:spcAft>
              <a:buSzPts val="36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pic>
        <p:nvPicPr>
          <p:cNvPr id="28" name="Google Shape;28;g18955ebdd89_0_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762554" y="12096000"/>
            <a:ext cx="2264954" cy="1195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porovnání">
  <p:cSld name="Nadpis a porovnání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g18955ebdd89_0_24"/>
          <p:cNvSpPr txBox="1">
            <a:spLocks noGrp="1"/>
          </p:cNvSpPr>
          <p:nvPr>
            <p:ph type="ftr" idx="11"/>
          </p:nvPr>
        </p:nvSpPr>
        <p:spPr>
          <a:xfrm>
            <a:off x="1440000" y="12456000"/>
            <a:ext cx="15840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g18955ebdd89_0_24"/>
          <p:cNvSpPr txBox="1">
            <a:spLocks noGrp="1"/>
          </p:cNvSpPr>
          <p:nvPr>
            <p:ph type="sldNum" idx="12"/>
          </p:nvPr>
        </p:nvSpPr>
        <p:spPr>
          <a:xfrm>
            <a:off x="828000" y="12456000"/>
            <a:ext cx="504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" name="Google Shape;32;g18955ebdd89_0_24"/>
          <p:cNvSpPr txBox="1">
            <a:spLocks noGrp="1"/>
          </p:cNvSpPr>
          <p:nvPr>
            <p:ph type="title"/>
          </p:nvPr>
        </p:nvSpPr>
        <p:spPr>
          <a:xfrm>
            <a:off x="1440000" y="1440000"/>
            <a:ext cx="21506400" cy="9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g18955ebdd89_0_24"/>
          <p:cNvSpPr txBox="1">
            <a:spLocks noGrp="1"/>
          </p:cNvSpPr>
          <p:nvPr>
            <p:ph type="body" idx="1"/>
          </p:nvPr>
        </p:nvSpPr>
        <p:spPr>
          <a:xfrm>
            <a:off x="1440000" y="3403010"/>
            <a:ext cx="10440000" cy="82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5842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600"/>
              <a:buFont typeface="Arial"/>
              <a:buChar char="̶"/>
              <a:defRPr b="0"/>
            </a:lvl1pPr>
            <a:lvl2pPr marL="914400" lvl="1" indent="-482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Char char="̶"/>
              <a:defRPr sz="40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None/>
              <a:defRPr sz="3200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marL="2743200" lvl="5" indent="-457200" algn="l">
              <a:spcBef>
                <a:spcPts val="700"/>
              </a:spcBef>
              <a:spcAft>
                <a:spcPts val="0"/>
              </a:spcAft>
              <a:buSzPts val="36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g18955ebdd89_0_24"/>
          <p:cNvSpPr txBox="1">
            <a:spLocks noGrp="1"/>
          </p:cNvSpPr>
          <p:nvPr>
            <p:ph type="body" idx="2"/>
          </p:nvPr>
        </p:nvSpPr>
        <p:spPr>
          <a:xfrm>
            <a:off x="12502560" y="3403010"/>
            <a:ext cx="10440000" cy="82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5842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600"/>
              <a:buFont typeface="Arial"/>
              <a:buChar char="̶"/>
              <a:defRPr b="0"/>
            </a:lvl1pPr>
            <a:lvl2pPr marL="914400" lvl="1" indent="-482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Char char="̶"/>
              <a:defRPr sz="40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None/>
              <a:defRPr sz="3200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marL="2743200" lvl="5" indent="-457200" algn="l">
              <a:spcBef>
                <a:spcPts val="700"/>
              </a:spcBef>
              <a:spcAft>
                <a:spcPts val="0"/>
              </a:spcAft>
              <a:buSzPts val="36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pic>
        <p:nvPicPr>
          <p:cNvPr id="35" name="Google Shape;35;g18955ebdd89_0_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762554" y="12096000"/>
            <a:ext cx="2264954" cy="1195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14">
          <p15:clr>
            <a:srgbClr val="FBAE40"/>
          </p15:clr>
        </p15:guide>
        <p15:guide id="2" pos="1448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, podnadpis a porovnání">
  <p:cSld name="Nadpis, podnadpis a porovnání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18955ebdd89_0_31"/>
          <p:cNvSpPr txBox="1">
            <a:spLocks noGrp="1"/>
          </p:cNvSpPr>
          <p:nvPr>
            <p:ph type="ftr" idx="11"/>
          </p:nvPr>
        </p:nvSpPr>
        <p:spPr>
          <a:xfrm>
            <a:off x="1440000" y="12456000"/>
            <a:ext cx="15840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g18955ebdd89_0_31"/>
          <p:cNvSpPr txBox="1">
            <a:spLocks noGrp="1"/>
          </p:cNvSpPr>
          <p:nvPr>
            <p:ph type="sldNum" idx="12"/>
          </p:nvPr>
        </p:nvSpPr>
        <p:spPr>
          <a:xfrm>
            <a:off x="828000" y="12456000"/>
            <a:ext cx="504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" name="Google Shape;39;g18955ebdd89_0_31"/>
          <p:cNvSpPr txBox="1">
            <a:spLocks noGrp="1"/>
          </p:cNvSpPr>
          <p:nvPr>
            <p:ph type="body" idx="1"/>
          </p:nvPr>
        </p:nvSpPr>
        <p:spPr>
          <a:xfrm>
            <a:off x="1441450" y="2592002"/>
            <a:ext cx="10440000" cy="5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Font typeface="Arial"/>
              <a:buNone/>
              <a:defRPr sz="40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marL="2743200" lvl="5" indent="-457200" algn="l">
              <a:spcBef>
                <a:spcPts val="700"/>
              </a:spcBef>
              <a:spcAft>
                <a:spcPts val="0"/>
              </a:spcAft>
              <a:buSzPts val="36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g18955ebdd89_0_31"/>
          <p:cNvSpPr txBox="1">
            <a:spLocks noGrp="1"/>
          </p:cNvSpPr>
          <p:nvPr>
            <p:ph type="title"/>
          </p:nvPr>
        </p:nvSpPr>
        <p:spPr>
          <a:xfrm>
            <a:off x="1440000" y="1440000"/>
            <a:ext cx="21506400" cy="9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g18955ebdd89_0_31"/>
          <p:cNvSpPr txBox="1">
            <a:spLocks noGrp="1"/>
          </p:cNvSpPr>
          <p:nvPr>
            <p:ph type="body" idx="2"/>
          </p:nvPr>
        </p:nvSpPr>
        <p:spPr>
          <a:xfrm>
            <a:off x="12502556" y="2581030"/>
            <a:ext cx="10440000" cy="5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Font typeface="Arial"/>
              <a:buNone/>
              <a:defRPr sz="40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marL="2743200" lvl="5" indent="-457200" algn="l">
              <a:spcBef>
                <a:spcPts val="700"/>
              </a:spcBef>
              <a:spcAft>
                <a:spcPts val="0"/>
              </a:spcAft>
              <a:buSzPts val="36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g18955ebdd89_0_31"/>
          <p:cNvSpPr txBox="1">
            <a:spLocks noGrp="1"/>
          </p:cNvSpPr>
          <p:nvPr>
            <p:ph type="body" idx="3"/>
          </p:nvPr>
        </p:nvSpPr>
        <p:spPr>
          <a:xfrm>
            <a:off x="1440000" y="3403010"/>
            <a:ext cx="10440000" cy="82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5842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600"/>
              <a:buFont typeface="Arial"/>
              <a:buChar char="̶"/>
              <a:defRPr b="0"/>
            </a:lvl1pPr>
            <a:lvl2pPr marL="914400" lvl="1" indent="-482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Char char="̶"/>
              <a:defRPr sz="40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None/>
              <a:defRPr sz="3200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marL="2743200" lvl="5" indent="-457200" algn="l">
              <a:spcBef>
                <a:spcPts val="700"/>
              </a:spcBef>
              <a:spcAft>
                <a:spcPts val="0"/>
              </a:spcAft>
              <a:buSzPts val="36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g18955ebdd89_0_31"/>
          <p:cNvSpPr txBox="1">
            <a:spLocks noGrp="1"/>
          </p:cNvSpPr>
          <p:nvPr>
            <p:ph type="body" idx="4"/>
          </p:nvPr>
        </p:nvSpPr>
        <p:spPr>
          <a:xfrm>
            <a:off x="12502560" y="3403010"/>
            <a:ext cx="10440000" cy="82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5842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600"/>
              <a:buFont typeface="Arial"/>
              <a:buChar char="̶"/>
              <a:defRPr b="0"/>
            </a:lvl1pPr>
            <a:lvl2pPr marL="914400" lvl="1" indent="-482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Char char="̶"/>
              <a:defRPr sz="40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None/>
              <a:defRPr sz="3200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marL="2743200" lvl="5" indent="-457200" algn="l">
              <a:spcBef>
                <a:spcPts val="700"/>
              </a:spcBef>
              <a:spcAft>
                <a:spcPts val="0"/>
              </a:spcAft>
              <a:buSzPts val="36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pic>
        <p:nvPicPr>
          <p:cNvPr id="44" name="Google Shape;44;g18955ebdd89_0_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762554" y="12096000"/>
            <a:ext cx="2264954" cy="1195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72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extem">
  <p:cSld name="Obrázek s textem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18955ebdd89_0_40"/>
          <p:cNvSpPr txBox="1">
            <a:spLocks noGrp="1"/>
          </p:cNvSpPr>
          <p:nvPr>
            <p:ph type="title"/>
          </p:nvPr>
        </p:nvSpPr>
        <p:spPr>
          <a:xfrm>
            <a:off x="1440000" y="1440000"/>
            <a:ext cx="21506400" cy="9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g18955ebdd89_0_40"/>
          <p:cNvSpPr txBox="1">
            <a:spLocks noGrp="1"/>
          </p:cNvSpPr>
          <p:nvPr>
            <p:ph type="ftr" idx="11"/>
          </p:nvPr>
        </p:nvSpPr>
        <p:spPr>
          <a:xfrm>
            <a:off x="1440000" y="12456000"/>
            <a:ext cx="15840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g18955ebdd89_0_40"/>
          <p:cNvSpPr txBox="1">
            <a:spLocks noGrp="1"/>
          </p:cNvSpPr>
          <p:nvPr>
            <p:ph type="sldNum" idx="12"/>
          </p:nvPr>
        </p:nvSpPr>
        <p:spPr>
          <a:xfrm>
            <a:off x="828000" y="12456000"/>
            <a:ext cx="504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" name="Google Shape;49;g18955ebdd89_0_40"/>
          <p:cNvSpPr txBox="1">
            <a:spLocks noGrp="1"/>
          </p:cNvSpPr>
          <p:nvPr>
            <p:ph type="body" idx="1"/>
          </p:nvPr>
        </p:nvSpPr>
        <p:spPr>
          <a:xfrm>
            <a:off x="14695470" y="5193690"/>
            <a:ext cx="8250900" cy="6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8260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Char char="̶"/>
              <a:defRPr sz="4000" b="0"/>
            </a:lvl1pPr>
            <a:lvl2pPr marL="914400" lvl="1" indent="-482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Char char="̶"/>
              <a:defRPr sz="40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None/>
              <a:defRPr sz="3200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marL="2743200" lvl="5" indent="-457200" algn="l">
              <a:spcBef>
                <a:spcPts val="700"/>
              </a:spcBef>
              <a:spcAft>
                <a:spcPts val="0"/>
              </a:spcAft>
              <a:buSzPts val="36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g18955ebdd89_0_40"/>
          <p:cNvSpPr>
            <a:spLocks noGrp="1"/>
          </p:cNvSpPr>
          <p:nvPr>
            <p:ph type="pic" idx="2"/>
          </p:nvPr>
        </p:nvSpPr>
        <p:spPr>
          <a:xfrm>
            <a:off x="1459018" y="3330576"/>
            <a:ext cx="12415500" cy="8280000"/>
          </a:xfrm>
          <a:prstGeom prst="rect">
            <a:avLst/>
          </a:prstGeom>
          <a:noFill/>
          <a:ln>
            <a:noFill/>
          </a:ln>
        </p:spPr>
      </p:sp>
      <p:sp>
        <p:nvSpPr>
          <p:cNvPr id="51" name="Google Shape;51;g18955ebdd89_0_40"/>
          <p:cNvSpPr txBox="1">
            <a:spLocks noGrp="1"/>
          </p:cNvSpPr>
          <p:nvPr>
            <p:ph type="body" idx="3"/>
          </p:nvPr>
        </p:nvSpPr>
        <p:spPr>
          <a:xfrm>
            <a:off x="1441450" y="2592002"/>
            <a:ext cx="21504300" cy="5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Font typeface="Arial"/>
              <a:buNone/>
              <a:defRPr sz="40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marL="2743200" lvl="5" indent="-457200" algn="l">
              <a:spcBef>
                <a:spcPts val="700"/>
              </a:spcBef>
              <a:spcAft>
                <a:spcPts val="0"/>
              </a:spcAft>
              <a:buSzPts val="36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pic>
        <p:nvPicPr>
          <p:cNvPr id="52" name="Google Shape;52;g18955ebdd89_0_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762554" y="12096000"/>
            <a:ext cx="2264954" cy="1195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, podnadpis a tři sloupce">
  <p:cSld name="Nadpis, podnadpis a tři sloupc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18955ebdd89_0_48"/>
          <p:cNvSpPr txBox="1">
            <a:spLocks noGrp="1"/>
          </p:cNvSpPr>
          <p:nvPr>
            <p:ph type="body" idx="1"/>
          </p:nvPr>
        </p:nvSpPr>
        <p:spPr>
          <a:xfrm>
            <a:off x="8880000" y="3384004"/>
            <a:ext cx="6623100" cy="44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5600"/>
              <a:buFont typeface="Arial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marL="2743200" lvl="5" indent="-457200" algn="l">
              <a:spcBef>
                <a:spcPts val="700"/>
              </a:spcBef>
              <a:spcAft>
                <a:spcPts val="0"/>
              </a:spcAft>
              <a:buSzPts val="36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g18955ebdd89_0_48"/>
          <p:cNvSpPr txBox="1">
            <a:spLocks noGrp="1"/>
          </p:cNvSpPr>
          <p:nvPr>
            <p:ph type="ftr" idx="11"/>
          </p:nvPr>
        </p:nvSpPr>
        <p:spPr>
          <a:xfrm>
            <a:off x="1440000" y="12456000"/>
            <a:ext cx="15840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g18955ebdd89_0_48"/>
          <p:cNvSpPr txBox="1">
            <a:spLocks noGrp="1"/>
          </p:cNvSpPr>
          <p:nvPr>
            <p:ph type="sldNum" idx="12"/>
          </p:nvPr>
        </p:nvSpPr>
        <p:spPr>
          <a:xfrm>
            <a:off x="828000" y="12456000"/>
            <a:ext cx="504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7" name="Google Shape;57;g18955ebdd89_0_48"/>
          <p:cNvSpPr txBox="1">
            <a:spLocks noGrp="1"/>
          </p:cNvSpPr>
          <p:nvPr>
            <p:ph type="body" idx="2"/>
          </p:nvPr>
        </p:nvSpPr>
        <p:spPr>
          <a:xfrm>
            <a:off x="1439998" y="8828542"/>
            <a:ext cx="6624000" cy="28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/>
              <a:buNone/>
              <a:defRPr sz="30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/>
              <a:buNone/>
              <a:defRPr u="none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700"/>
              <a:buFont typeface="Arial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/>
              <a:buNone/>
              <a:defRPr/>
            </a:lvl5pPr>
            <a:lvl6pPr marL="2743200" lvl="5" indent="-457200" algn="l">
              <a:spcBef>
                <a:spcPts val="700"/>
              </a:spcBef>
              <a:spcAft>
                <a:spcPts val="0"/>
              </a:spcAft>
              <a:buSzPts val="36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g18955ebdd89_0_48"/>
          <p:cNvSpPr txBox="1">
            <a:spLocks noGrp="1"/>
          </p:cNvSpPr>
          <p:nvPr>
            <p:ph type="body" idx="3"/>
          </p:nvPr>
        </p:nvSpPr>
        <p:spPr>
          <a:xfrm>
            <a:off x="8880000" y="8828542"/>
            <a:ext cx="6624000" cy="28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/>
              <a:buNone/>
              <a:defRPr sz="30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/>
              <a:buNone/>
              <a:defRPr u="none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700"/>
              <a:buFont typeface="Arial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/>
              <a:buNone/>
              <a:defRPr/>
            </a:lvl5pPr>
            <a:lvl6pPr marL="2743200" lvl="5" indent="-457200" algn="l">
              <a:spcBef>
                <a:spcPts val="700"/>
              </a:spcBef>
              <a:spcAft>
                <a:spcPts val="0"/>
              </a:spcAft>
              <a:buSzPts val="36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g18955ebdd89_0_48"/>
          <p:cNvSpPr txBox="1">
            <a:spLocks noGrp="1"/>
          </p:cNvSpPr>
          <p:nvPr>
            <p:ph type="body" idx="4"/>
          </p:nvPr>
        </p:nvSpPr>
        <p:spPr>
          <a:xfrm>
            <a:off x="16322400" y="8828540"/>
            <a:ext cx="6624000" cy="28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/>
              <a:buNone/>
              <a:defRPr sz="30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/>
              <a:buNone/>
              <a:defRPr u="none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700"/>
              <a:buFont typeface="Arial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/>
              <a:buNone/>
              <a:defRPr/>
            </a:lvl5pPr>
            <a:lvl6pPr marL="2743200" lvl="5" indent="-457200" algn="l">
              <a:spcBef>
                <a:spcPts val="700"/>
              </a:spcBef>
              <a:spcAft>
                <a:spcPts val="0"/>
              </a:spcAft>
              <a:buSzPts val="36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g18955ebdd89_0_48"/>
          <p:cNvSpPr txBox="1">
            <a:spLocks noGrp="1"/>
          </p:cNvSpPr>
          <p:nvPr>
            <p:ph type="body" idx="5"/>
          </p:nvPr>
        </p:nvSpPr>
        <p:spPr>
          <a:xfrm>
            <a:off x="1441450" y="8050272"/>
            <a:ext cx="66231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sz="2000" b="0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marL="2743200" lvl="5" indent="-457200" algn="l">
              <a:spcBef>
                <a:spcPts val="700"/>
              </a:spcBef>
              <a:spcAft>
                <a:spcPts val="0"/>
              </a:spcAft>
              <a:buSzPts val="36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g18955ebdd89_0_48"/>
          <p:cNvSpPr txBox="1">
            <a:spLocks noGrp="1"/>
          </p:cNvSpPr>
          <p:nvPr>
            <p:ph type="body" idx="6"/>
          </p:nvPr>
        </p:nvSpPr>
        <p:spPr>
          <a:xfrm>
            <a:off x="8880950" y="8050272"/>
            <a:ext cx="66231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sz="2000" b="0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marL="2743200" lvl="5" indent="-457200" algn="l">
              <a:spcBef>
                <a:spcPts val="700"/>
              </a:spcBef>
              <a:spcAft>
                <a:spcPts val="0"/>
              </a:spcAft>
              <a:buSzPts val="36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g18955ebdd89_0_48"/>
          <p:cNvSpPr txBox="1">
            <a:spLocks noGrp="1"/>
          </p:cNvSpPr>
          <p:nvPr>
            <p:ph type="body" idx="7"/>
          </p:nvPr>
        </p:nvSpPr>
        <p:spPr>
          <a:xfrm>
            <a:off x="16322872" y="8050272"/>
            <a:ext cx="66231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sz="2000" b="0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marL="2743200" lvl="5" indent="-457200" algn="l">
              <a:spcBef>
                <a:spcPts val="700"/>
              </a:spcBef>
              <a:spcAft>
                <a:spcPts val="0"/>
              </a:spcAft>
              <a:buSzPts val="36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g18955ebdd89_0_48"/>
          <p:cNvSpPr txBox="1">
            <a:spLocks noGrp="1"/>
          </p:cNvSpPr>
          <p:nvPr>
            <p:ph type="body" idx="8"/>
          </p:nvPr>
        </p:nvSpPr>
        <p:spPr>
          <a:xfrm>
            <a:off x="1439998" y="3384004"/>
            <a:ext cx="6623100" cy="44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5600"/>
              <a:buFont typeface="Arial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marL="2743200" lvl="5" indent="-457200" algn="l">
              <a:spcBef>
                <a:spcPts val="700"/>
              </a:spcBef>
              <a:spcAft>
                <a:spcPts val="0"/>
              </a:spcAft>
              <a:buSzPts val="36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g18955ebdd89_0_48"/>
          <p:cNvSpPr txBox="1">
            <a:spLocks noGrp="1"/>
          </p:cNvSpPr>
          <p:nvPr>
            <p:ph type="body" idx="9"/>
          </p:nvPr>
        </p:nvSpPr>
        <p:spPr>
          <a:xfrm>
            <a:off x="16320002" y="3384004"/>
            <a:ext cx="6623100" cy="44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5600"/>
              <a:buFont typeface="Arial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marL="2743200" lvl="5" indent="-457200" algn="l">
              <a:spcBef>
                <a:spcPts val="700"/>
              </a:spcBef>
              <a:spcAft>
                <a:spcPts val="0"/>
              </a:spcAft>
              <a:buSzPts val="36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g18955ebdd89_0_48"/>
          <p:cNvSpPr txBox="1">
            <a:spLocks noGrp="1"/>
          </p:cNvSpPr>
          <p:nvPr>
            <p:ph type="body" idx="13"/>
          </p:nvPr>
        </p:nvSpPr>
        <p:spPr>
          <a:xfrm>
            <a:off x="1441450" y="2592002"/>
            <a:ext cx="21504300" cy="5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Font typeface="Arial"/>
              <a:buNone/>
              <a:defRPr sz="40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marL="2743200" lvl="5" indent="-457200" algn="l">
              <a:spcBef>
                <a:spcPts val="700"/>
              </a:spcBef>
              <a:spcAft>
                <a:spcPts val="0"/>
              </a:spcAft>
              <a:buSzPts val="36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g18955ebdd89_0_48"/>
          <p:cNvSpPr txBox="1">
            <a:spLocks noGrp="1"/>
          </p:cNvSpPr>
          <p:nvPr>
            <p:ph type="title"/>
          </p:nvPr>
        </p:nvSpPr>
        <p:spPr>
          <a:xfrm>
            <a:off x="1440000" y="1440000"/>
            <a:ext cx="21506400" cy="9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67" name="Google Shape;67;g18955ebdd89_0_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762554" y="12096000"/>
            <a:ext cx="2264954" cy="1195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98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uze obsah">
  <p:cSld name="Pouze obsah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8955ebdd89_0_63"/>
          <p:cNvSpPr txBox="1">
            <a:spLocks noGrp="1"/>
          </p:cNvSpPr>
          <p:nvPr>
            <p:ph type="ftr" idx="11"/>
          </p:nvPr>
        </p:nvSpPr>
        <p:spPr>
          <a:xfrm>
            <a:off x="1440000" y="12456000"/>
            <a:ext cx="15840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g18955ebdd89_0_63"/>
          <p:cNvSpPr txBox="1">
            <a:spLocks noGrp="1"/>
          </p:cNvSpPr>
          <p:nvPr>
            <p:ph type="sldNum" idx="12"/>
          </p:nvPr>
        </p:nvSpPr>
        <p:spPr>
          <a:xfrm>
            <a:off x="828000" y="12456000"/>
            <a:ext cx="504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1" name="Google Shape;71;g18955ebdd89_0_63"/>
          <p:cNvSpPr txBox="1">
            <a:spLocks noGrp="1"/>
          </p:cNvSpPr>
          <p:nvPr>
            <p:ph type="body" idx="1"/>
          </p:nvPr>
        </p:nvSpPr>
        <p:spPr>
          <a:xfrm>
            <a:off x="1440000" y="1384300"/>
            <a:ext cx="21506400" cy="102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600"/>
              <a:buFont typeface="Arial"/>
              <a:buNone/>
              <a:defRPr b="0"/>
            </a:lvl1pPr>
            <a:lvl2pPr marL="914400" lvl="1" indent="-482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Char char="̶"/>
              <a:defRPr sz="40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None/>
              <a:defRPr sz="3200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marL="2743200" lvl="5" indent="-457200" algn="l">
              <a:spcBef>
                <a:spcPts val="700"/>
              </a:spcBef>
              <a:spcAft>
                <a:spcPts val="0"/>
              </a:spcAft>
              <a:buSzPts val="36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pic>
        <p:nvPicPr>
          <p:cNvPr id="72" name="Google Shape;72;g18955ebdd89_0_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762554" y="12096000"/>
            <a:ext cx="2264954" cy="1195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72">
          <p15:clr>
            <a:srgbClr val="FBAE40"/>
          </p15:clr>
        </p15:guide>
        <p15:guide id="2" pos="87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uze nadpis">
  <p:cSld name="Pouze nadpis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8955ebdd89_0_68"/>
          <p:cNvSpPr txBox="1">
            <a:spLocks noGrp="1"/>
          </p:cNvSpPr>
          <p:nvPr>
            <p:ph type="ftr" idx="11"/>
          </p:nvPr>
        </p:nvSpPr>
        <p:spPr>
          <a:xfrm>
            <a:off x="1440000" y="12456000"/>
            <a:ext cx="15840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g18955ebdd89_0_68"/>
          <p:cNvSpPr txBox="1">
            <a:spLocks noGrp="1"/>
          </p:cNvSpPr>
          <p:nvPr>
            <p:ph type="sldNum" idx="12"/>
          </p:nvPr>
        </p:nvSpPr>
        <p:spPr>
          <a:xfrm>
            <a:off x="828000" y="12456000"/>
            <a:ext cx="504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6" name="Google Shape;76;g18955ebdd89_0_68"/>
          <p:cNvSpPr txBox="1">
            <a:spLocks noGrp="1"/>
          </p:cNvSpPr>
          <p:nvPr>
            <p:ph type="title"/>
          </p:nvPr>
        </p:nvSpPr>
        <p:spPr>
          <a:xfrm>
            <a:off x="1440000" y="1440000"/>
            <a:ext cx="21506400" cy="9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77" name="Google Shape;77;g18955ebdd89_0_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762554" y="12096000"/>
            <a:ext cx="2264954" cy="1195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18955ebdd89_0_0"/>
          <p:cNvSpPr txBox="1">
            <a:spLocks noGrp="1"/>
          </p:cNvSpPr>
          <p:nvPr>
            <p:ph type="ftr" idx="11"/>
          </p:nvPr>
        </p:nvSpPr>
        <p:spPr>
          <a:xfrm>
            <a:off x="1440000" y="12456000"/>
            <a:ext cx="15840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7" name="Google Shape;7;g18955ebdd89_0_0"/>
          <p:cNvSpPr txBox="1">
            <a:spLocks noGrp="1"/>
          </p:cNvSpPr>
          <p:nvPr>
            <p:ph type="sldNum" idx="12"/>
          </p:nvPr>
        </p:nvSpPr>
        <p:spPr>
          <a:xfrm>
            <a:off x="828000" y="12456000"/>
            <a:ext cx="504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" name="Google Shape;8;g18955ebdd89_0_0"/>
          <p:cNvSpPr txBox="1">
            <a:spLocks noGrp="1"/>
          </p:cNvSpPr>
          <p:nvPr>
            <p:ph type="title"/>
          </p:nvPr>
        </p:nvSpPr>
        <p:spPr>
          <a:xfrm>
            <a:off x="1440000" y="1440000"/>
            <a:ext cx="21506400" cy="9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8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9" name="Google Shape;9;g18955ebdd89_0_0"/>
          <p:cNvSpPr txBox="1">
            <a:spLocks noGrp="1"/>
          </p:cNvSpPr>
          <p:nvPr>
            <p:ph type="body" idx="1"/>
          </p:nvPr>
        </p:nvSpPr>
        <p:spPr>
          <a:xfrm>
            <a:off x="1437600" y="3744000"/>
            <a:ext cx="21506400" cy="79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600"/>
              <a:buFont typeface="Arial"/>
              <a:buNone/>
              <a:defRPr sz="5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24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7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457200" algn="l" rtl="0"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Noto Sans Symbols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0">
          <p15:clr>
            <a:srgbClr val="F26B43"/>
          </p15:clr>
        </p15:guide>
        <p15:guide id="2" pos="87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playlist?list=PL96PwaGX4JBNeDZj10iFZ5VJaA8686SzR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"/>
          <p:cNvSpPr txBox="1">
            <a:spLocks noGrp="1"/>
          </p:cNvSpPr>
          <p:nvPr>
            <p:ph type="title"/>
          </p:nvPr>
        </p:nvSpPr>
        <p:spPr>
          <a:xfrm>
            <a:off x="1727199" y="10662928"/>
            <a:ext cx="20929601" cy="3300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4500"/>
              <a:buFont typeface="Arial"/>
              <a:buNone/>
            </a:pPr>
            <a:r>
              <a:rPr lang="en-US" sz="4400" i="1">
                <a:latin typeface="Arial"/>
                <a:ea typeface="Arial"/>
                <a:cs typeface="Arial"/>
                <a:sym typeface="Arial"/>
              </a:rPr>
              <a:t>B</a:t>
            </a:r>
            <a:r>
              <a:rPr lang="en-US" sz="4400" i="1"/>
              <a:t>p</a:t>
            </a:r>
            <a:r>
              <a:rPr lang="en-US" sz="4400" i="1">
                <a:latin typeface="Arial"/>
                <a:ea typeface="Arial"/>
                <a:cs typeface="Arial"/>
                <a:sym typeface="Arial"/>
              </a:rPr>
              <a:t>4822 Kineziologie, algeziologie a odvozené techniky diagnostiky a terapie 2</a:t>
            </a:r>
            <a:endParaRPr sz="7900"/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4500"/>
              <a:buFont typeface="Arial"/>
              <a:buNone/>
            </a:pPr>
            <a:r>
              <a:rPr lang="en-US" sz="4500" i="1">
                <a:latin typeface="Arial"/>
                <a:ea typeface="Arial"/>
                <a:cs typeface="Arial"/>
                <a:sym typeface="Arial"/>
              </a:rPr>
              <a:t>Mgr. Lucie Chytilová</a:t>
            </a:r>
            <a:endParaRPr/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4500"/>
              <a:buFont typeface="Arial"/>
              <a:buNone/>
            </a:pPr>
            <a:r>
              <a:rPr lang="en-US" sz="4500" i="1">
                <a:latin typeface="Arial"/>
                <a:ea typeface="Arial"/>
                <a:cs typeface="Arial"/>
                <a:sym typeface="Arial"/>
              </a:rPr>
              <a:t>Mgr. </a:t>
            </a:r>
            <a:r>
              <a:rPr lang="en-US" sz="4500" i="1"/>
              <a:t>Sabina Bartošová</a:t>
            </a:r>
            <a:endParaRPr/>
          </a:p>
        </p:txBody>
      </p:sp>
      <p:sp>
        <p:nvSpPr>
          <p:cNvPr id="137" name="Google Shape;137;p1"/>
          <p:cNvSpPr txBox="1">
            <a:spLocks noGrp="1"/>
          </p:cNvSpPr>
          <p:nvPr>
            <p:ph type="body" idx="1"/>
          </p:nvPr>
        </p:nvSpPr>
        <p:spPr>
          <a:xfrm>
            <a:off x="1727200" y="3232928"/>
            <a:ext cx="20929601" cy="6172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6400"/>
              <a:buFont typeface="Georgia"/>
              <a:buNone/>
            </a:pPr>
            <a:r>
              <a:rPr lang="en-US" sz="16400" b="1" i="0" dirty="0" err="1"/>
              <a:t>Základy</a:t>
            </a:r>
            <a:r>
              <a:rPr lang="en-US" sz="16400" b="1" i="0" dirty="0"/>
              <a:t> PNF</a:t>
            </a:r>
            <a:br>
              <a:rPr lang="en-US" sz="16400" b="1" i="0" dirty="0"/>
            </a:br>
            <a:br>
              <a:rPr lang="en-US" sz="8400" b="1" i="1" dirty="0">
                <a:latin typeface="Georgia"/>
                <a:ea typeface="Georgia"/>
                <a:cs typeface="Georgia"/>
              </a:rPr>
            </a:br>
            <a:r>
              <a:rPr lang="en-US" b="1" dirty="0" err="1"/>
              <a:t>Proprioceptivní</a:t>
            </a:r>
            <a:r>
              <a:rPr lang="en-US" b="1" dirty="0"/>
              <a:t> </a:t>
            </a:r>
            <a:r>
              <a:rPr lang="en-US" b="1" dirty="0" err="1"/>
              <a:t>neuromuskulární</a:t>
            </a:r>
            <a:r>
              <a:rPr lang="en-US" b="1" dirty="0"/>
              <a:t> </a:t>
            </a:r>
            <a:r>
              <a:rPr lang="en-US" b="1" dirty="0" err="1"/>
              <a:t>facilitace</a:t>
            </a:r>
            <a:endParaRPr lang="cs-CZ" b="1" dirty="0" err="1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9"/>
          <p:cNvSpPr txBox="1">
            <a:spLocks noGrp="1"/>
          </p:cNvSpPr>
          <p:nvPr>
            <p:ph type="title"/>
          </p:nvPr>
        </p:nvSpPr>
        <p:spPr>
          <a:xfrm>
            <a:off x="1727200" y="898104"/>
            <a:ext cx="20929601" cy="3225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8600"/>
              <a:buFont typeface="Arial"/>
              <a:buNone/>
            </a:pPr>
            <a:r>
              <a:rPr lang="en-US" sz="8600" b="0" i="0" u="none" strike="noStrike" cap="none">
                <a:solidFill>
                  <a:srgbClr val="4A4A4A"/>
                </a:solidFill>
                <a:latin typeface="Arial"/>
                <a:ea typeface="Arial"/>
                <a:cs typeface="Arial"/>
                <a:sym typeface="Arial"/>
              </a:rPr>
              <a:t>pohybové vzory pánve</a:t>
            </a:r>
            <a:endParaRPr/>
          </a:p>
        </p:txBody>
      </p:sp>
      <p:sp>
        <p:nvSpPr>
          <p:cNvPr id="193" name="Google Shape;193;p9"/>
          <p:cNvSpPr txBox="1">
            <a:spLocks noGrp="1"/>
          </p:cNvSpPr>
          <p:nvPr>
            <p:ph type="body" idx="2"/>
          </p:nvPr>
        </p:nvSpPr>
        <p:spPr>
          <a:xfrm>
            <a:off x="1727200" y="2664793"/>
            <a:ext cx="20929600" cy="6165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482600" lvl="0" indent="-482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3600"/>
              <a:buFont typeface="Avenir"/>
              <a:buChar char="•"/>
            </a:pPr>
            <a:r>
              <a:rPr lang="en-US" sz="3600">
                <a:solidFill>
                  <a:srgbClr val="4A4A4A"/>
                </a:solidFill>
                <a:latin typeface="Avenir"/>
                <a:ea typeface="Avenir"/>
                <a:cs typeface="Avenir"/>
                <a:sym typeface="Avenir"/>
              </a:rPr>
              <a:t>nejsou vždy v souladu s pohybovými vzory DKK, jelikož jsou fčně odděleny, během pohybu nesmí docházet k izolovaným pohybům pánve /do ante/retroverze či rotace, Lp musí být napřímená!</a:t>
            </a:r>
            <a:endParaRPr/>
          </a:p>
        </p:txBody>
      </p:sp>
      <p:graphicFrame>
        <p:nvGraphicFramePr>
          <p:cNvPr id="194" name="Google Shape;194;p9"/>
          <p:cNvGraphicFramePr/>
          <p:nvPr>
            <p:extLst>
              <p:ext uri="{D42A27DB-BD31-4B8C-83A1-F6EECF244321}">
                <p14:modId xmlns:p14="http://schemas.microsoft.com/office/powerpoint/2010/main" val="1421514982"/>
              </p:ext>
            </p:extLst>
          </p:nvPr>
        </p:nvGraphicFramePr>
        <p:xfrm>
          <a:off x="1055076" y="3946769"/>
          <a:ext cx="16500575" cy="9371696"/>
        </p:xfrm>
        <a:graphic>
          <a:graphicData uri="http://schemas.openxmlformats.org/drawingml/2006/table">
            <a:tbl>
              <a:tblPr>
                <a:noFill/>
                <a:tableStyleId>{93384A00-2075-4F15-A6B4-224E2DCAD421}</a:tableStyleId>
              </a:tblPr>
              <a:tblGrid>
                <a:gridCol w="364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98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8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74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052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81497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rPr lang="en-US" sz="3000" b="1" u="none" strike="noStrike" cap="none" dirty="0" err="1"/>
                        <a:t>Anteriorní</a:t>
                      </a:r>
                      <a:r>
                        <a:rPr lang="en-US" sz="3000" b="1" u="none" strike="noStrike" cap="none" dirty="0"/>
                        <a:t> </a:t>
                      </a:r>
                      <a:r>
                        <a:rPr lang="en-US" sz="3000" b="1" u="none" strike="noStrike" cap="none" dirty="0" err="1"/>
                        <a:t>elevace</a:t>
                      </a:r>
                      <a:endParaRPr sz="1400" u="none" strike="noStrike" cap="none" dirty="0" err="1"/>
                    </a:p>
                  </a:txBody>
                  <a:tcPr marL="50800" marR="50800" marT="50800" marB="50800" anchor="ctr">
                    <a:lnL w="63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63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D0E7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rPr lang="en-US" sz="3000" b="1" u="none" strike="noStrike" cap="none" dirty="0" err="1"/>
                        <a:t>Posteriorní</a:t>
                      </a:r>
                      <a:r>
                        <a:rPr lang="en-US" sz="3000" b="1" u="none" strike="noStrike" cap="none" dirty="0"/>
                        <a:t> </a:t>
                      </a:r>
                      <a:r>
                        <a:rPr lang="en-US" sz="3000" b="1" u="none" strike="noStrike" cap="none" dirty="0" err="1"/>
                        <a:t>deprese</a:t>
                      </a:r>
                      <a:endParaRPr sz="1400" u="none" strike="noStrike" cap="none" dirty="0" err="1"/>
                    </a:p>
                  </a:txBody>
                  <a:tcPr marL="50800" marR="50800" marT="50800" marB="50800" anchor="ctr">
                    <a:lnT w="63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EFEEA8"/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endParaRPr sz="3000" b="1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50800" marR="50800" marT="50800" marB="50800" anchor="ctr">
                    <a:lnT w="63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ED24C"/>
                        </a:gs>
                        <a:gs pos="100000">
                          <a:schemeClr val="accent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rPr lang="en-US" sz="3000" b="1" u="none" strike="noStrike" cap="none" dirty="0" err="1"/>
                        <a:t>Posteriorní</a:t>
                      </a:r>
                      <a:r>
                        <a:rPr lang="en-US" sz="3000" b="1" u="none" strike="noStrike" cap="none" dirty="0"/>
                        <a:t> </a:t>
                      </a:r>
                      <a:r>
                        <a:rPr lang="en-US" sz="3000" b="1" u="none" strike="noStrike" cap="none" dirty="0" err="1"/>
                        <a:t>elevace</a:t>
                      </a:r>
                      <a:endParaRPr sz="1400" u="none" strike="noStrike" cap="none" dirty="0" err="1"/>
                    </a:p>
                  </a:txBody>
                  <a:tcPr marL="50800" marR="50800" marT="50800" marB="50800" anchor="ctr">
                    <a:lnT w="63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E5D7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rPr lang="en-US" sz="3000" b="1" u="none" strike="noStrike" cap="none" dirty="0" err="1"/>
                        <a:t>Anteriorní</a:t>
                      </a:r>
                      <a:r>
                        <a:rPr lang="en-US" sz="3000" b="1" u="none" strike="noStrike" cap="none" dirty="0"/>
                        <a:t> </a:t>
                      </a:r>
                      <a:r>
                        <a:rPr lang="en-US" sz="3000" b="1" u="none" strike="noStrike" cap="none" dirty="0" err="1"/>
                        <a:t>deprese</a:t>
                      </a:r>
                      <a:endParaRPr sz="1400" u="none" strike="noStrike" cap="none" dirty="0" err="1"/>
                    </a:p>
                  </a:txBody>
                  <a:tcPr marL="50800" marR="50800" marT="50800" marB="50800" anchor="ctr">
                    <a:lnR w="63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BBE1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73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i="1" u="none" strike="noStrike" cap="none" dirty="0"/>
                        <a:t>“</a:t>
                      </a:r>
                      <a:r>
                        <a:rPr lang="en-US" sz="2200" i="1" u="none" strike="noStrike" cap="none" dirty="0" err="1"/>
                        <a:t>Přitáhněte</a:t>
                      </a:r>
                      <a:r>
                        <a:rPr lang="en-US" sz="2200" i="1" u="none" strike="noStrike" cap="none" dirty="0"/>
                        <a:t> </a:t>
                      </a:r>
                      <a:r>
                        <a:rPr lang="en-US" sz="2200" i="1" u="none" strike="noStrike" cap="none" dirty="0" err="1"/>
                        <a:t>pánev</a:t>
                      </a:r>
                      <a:r>
                        <a:rPr lang="en-US" sz="2200" i="1" u="none" strike="noStrike" cap="none" dirty="0"/>
                        <a:t> k </a:t>
                      </a:r>
                      <a:r>
                        <a:rPr lang="en-US" sz="2200" i="1" u="none" strike="noStrike" cap="none" dirty="0" err="1"/>
                        <a:t>prsní</a:t>
                      </a:r>
                      <a:r>
                        <a:rPr lang="en-US" sz="2200" i="1" u="none" strike="noStrike" cap="none" dirty="0"/>
                        <a:t> </a:t>
                      </a:r>
                      <a:r>
                        <a:rPr lang="en-US" sz="2200" i="1" u="none" strike="noStrike" cap="none" dirty="0" err="1"/>
                        <a:t>kosti</a:t>
                      </a:r>
                      <a:r>
                        <a:rPr lang="en-US" sz="2200" i="1" u="none" strike="noStrike" cap="none" dirty="0"/>
                        <a:t>”</a:t>
                      </a:r>
                      <a:endParaRPr sz="1400" u="none" strike="noStrike" cap="none" dirty="0"/>
                    </a:p>
                  </a:txBody>
                  <a:tcPr marL="50800" marR="50800" marT="50800" marB="50800" anchor="ctr">
                    <a:lnL w="63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D0E7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i="1" u="none" strike="noStrike" cap="none" dirty="0"/>
                        <a:t>“</a:t>
                      </a:r>
                      <a:r>
                        <a:rPr lang="en-US" sz="2200" i="1" u="none" strike="noStrike" cap="none" dirty="0" err="1"/>
                        <a:t>Posaďte</a:t>
                      </a:r>
                      <a:r>
                        <a:rPr lang="en-US" sz="2200" i="1" u="none" strike="noStrike" cap="none" dirty="0"/>
                        <a:t> se </a:t>
                      </a:r>
                      <a:r>
                        <a:rPr lang="en-US" sz="2200" i="1" u="none" strike="noStrike" cap="none" dirty="0" err="1"/>
                        <a:t>na</a:t>
                      </a:r>
                      <a:r>
                        <a:rPr lang="en-US" sz="2200" i="1" u="none" strike="noStrike" cap="none" dirty="0"/>
                        <a:t> </a:t>
                      </a:r>
                      <a:r>
                        <a:rPr lang="en-US" sz="2200" i="1" u="none" strike="noStrike" cap="none" dirty="0" err="1"/>
                        <a:t>mou</a:t>
                      </a:r>
                      <a:r>
                        <a:rPr lang="en-US" sz="2200" i="1" u="none" strike="noStrike" cap="none" dirty="0"/>
                        <a:t> </a:t>
                      </a:r>
                      <a:r>
                        <a:rPr lang="en-US" sz="2200" i="1" u="none" strike="noStrike" cap="none" dirty="0" err="1"/>
                        <a:t>ruku</a:t>
                      </a:r>
                      <a:r>
                        <a:rPr lang="en-US" sz="2200" i="1" u="none" strike="noStrike" cap="none" dirty="0"/>
                        <a:t>”</a:t>
                      </a:r>
                      <a:endParaRPr sz="1400" u="none" strike="noStrike" cap="none" dirty="0"/>
                    </a:p>
                  </a:txBody>
                  <a:tcPr marL="50800" marR="50800" marT="50800" marB="50800" anchor="ctr">
                    <a:solidFill>
                      <a:srgbClr val="EFEEA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i="1" u="none" strike="noStrike" cap="none" dirty="0"/>
                        <a:t>“</a:t>
                      </a:r>
                      <a:r>
                        <a:rPr lang="en-US" sz="2200" i="1" u="none" strike="noStrike" cap="none" dirty="0" err="1"/>
                        <a:t>Vytáhněte</a:t>
                      </a:r>
                      <a:r>
                        <a:rPr lang="en-US" sz="2200" i="1" u="none" strike="noStrike" cap="none" dirty="0"/>
                        <a:t> </a:t>
                      </a:r>
                      <a:r>
                        <a:rPr lang="en-US" sz="2200" i="1" u="none" strike="noStrike" cap="none" dirty="0" err="1"/>
                        <a:t>pánev</a:t>
                      </a:r>
                      <a:r>
                        <a:rPr lang="en-US" sz="2200" i="1" u="none" strike="noStrike" cap="none" dirty="0"/>
                        <a:t> </a:t>
                      </a:r>
                      <a:r>
                        <a:rPr lang="en-US" sz="2200" i="1" u="none" strike="noStrike" cap="none" dirty="0" err="1"/>
                        <a:t>dozadu</a:t>
                      </a:r>
                      <a:r>
                        <a:rPr lang="en-US" sz="2200" i="1" u="none" strike="noStrike" cap="none" dirty="0"/>
                        <a:t> </a:t>
                      </a:r>
                      <a:r>
                        <a:rPr lang="en-US" sz="2200" i="1" u="none" strike="noStrike" cap="none" dirty="0" err="1"/>
                        <a:t>nahoru</a:t>
                      </a:r>
                      <a:r>
                        <a:rPr lang="en-US" sz="2200" i="1" u="none" strike="noStrike" cap="none" dirty="0"/>
                        <a:t>, </a:t>
                      </a:r>
                      <a:r>
                        <a:rPr lang="en-US" sz="2200" i="1" u="none" strike="noStrike" cap="none" dirty="0" err="1"/>
                        <a:t>směrem</a:t>
                      </a:r>
                      <a:r>
                        <a:rPr lang="en-US" sz="2200" i="1" u="none" strike="noStrike" cap="none" dirty="0"/>
                        <a:t> k </a:t>
                      </a:r>
                      <a:r>
                        <a:rPr lang="en-US" sz="2200" i="1" u="none" strike="noStrike" cap="none" dirty="0" err="1"/>
                        <a:t>protilehlé</a:t>
                      </a:r>
                      <a:r>
                        <a:rPr lang="en-US" sz="2200" i="1" u="none" strike="noStrike" cap="none" dirty="0"/>
                        <a:t> </a:t>
                      </a:r>
                      <a:r>
                        <a:rPr lang="en-US" sz="2200" i="1" u="none" strike="noStrike" cap="none" dirty="0" err="1"/>
                        <a:t>lopatce</a:t>
                      </a:r>
                      <a:r>
                        <a:rPr lang="en-US" sz="2200" i="1" u="none" strike="noStrike" cap="none" dirty="0"/>
                        <a:t>”</a:t>
                      </a:r>
                      <a:endParaRPr sz="1400" u="none" strike="noStrike" cap="none" dirty="0"/>
                    </a:p>
                  </a:txBody>
                  <a:tcPr marL="50800" marR="50800" marT="50800" marB="50800" anchor="ctr">
                    <a:solidFill>
                      <a:srgbClr val="E5D7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i="1" u="none" strike="noStrike" cap="none" dirty="0"/>
                        <a:t>“</a:t>
                      </a:r>
                      <a:r>
                        <a:rPr lang="en-US" sz="2200" i="1" u="none" strike="noStrike" cap="none" dirty="0" err="1"/>
                        <a:t>Stáhněte</a:t>
                      </a:r>
                      <a:r>
                        <a:rPr lang="en-US" sz="2200" i="1" u="none" strike="noStrike" cap="none" dirty="0"/>
                        <a:t> </a:t>
                      </a:r>
                      <a:r>
                        <a:rPr lang="en-US" sz="2200" i="1" u="none" strike="noStrike" cap="none" dirty="0" err="1"/>
                        <a:t>pánev</a:t>
                      </a:r>
                      <a:r>
                        <a:rPr lang="en-US" sz="2200" i="1" u="none" strike="noStrike" cap="none" dirty="0"/>
                        <a:t> </a:t>
                      </a:r>
                      <a:r>
                        <a:rPr lang="en-US" sz="2200" i="1" u="none" strike="noStrike" cap="none" dirty="0" err="1"/>
                        <a:t>dopředu</a:t>
                      </a:r>
                      <a:r>
                        <a:rPr lang="en-US" sz="2200" i="1" u="none" strike="noStrike" cap="none" dirty="0"/>
                        <a:t> </a:t>
                      </a:r>
                      <a:r>
                        <a:rPr lang="en-US" sz="2200" i="1" u="none" strike="noStrike" cap="none" dirty="0" err="1"/>
                        <a:t>dolů</a:t>
                      </a:r>
                      <a:r>
                        <a:rPr lang="en-US" sz="2200" i="1" u="none" strike="noStrike" cap="none" dirty="0"/>
                        <a:t> </a:t>
                      </a:r>
                      <a:r>
                        <a:rPr lang="en-US" sz="2200" i="1" u="none" strike="noStrike" cap="none" dirty="0" err="1"/>
                        <a:t>směrem</a:t>
                      </a:r>
                      <a:r>
                        <a:rPr lang="en-US" sz="2200" i="1" u="none" strike="noStrike" cap="none" dirty="0"/>
                        <a:t> </a:t>
                      </a:r>
                      <a:r>
                        <a:rPr lang="en-US" sz="2200" i="1" u="none" strike="noStrike" cap="none" dirty="0" err="1"/>
                        <a:t>ke</a:t>
                      </a:r>
                      <a:r>
                        <a:rPr lang="en-US" sz="2200" i="1" u="none" strike="noStrike" cap="none" dirty="0"/>
                        <a:t> </a:t>
                      </a:r>
                      <a:r>
                        <a:rPr lang="en-US" sz="2200" i="1" u="none" strike="noStrike" cap="none" dirty="0" err="1"/>
                        <a:t>kolenům</a:t>
                      </a:r>
                      <a:r>
                        <a:rPr lang="en-US" sz="2200" i="1" u="none" strike="noStrike" cap="none" dirty="0"/>
                        <a:t>”</a:t>
                      </a:r>
                      <a:endParaRPr sz="1400" u="none" strike="noStrike" cap="none" dirty="0"/>
                    </a:p>
                  </a:txBody>
                  <a:tcPr marL="50800" marR="50800" marT="50800" marB="50800" anchor="ctr">
                    <a:lnR w="63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BBE1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44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strike="noStrike" cap="none" dirty="0" err="1"/>
                        <a:t>střed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dlaně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na</a:t>
                      </a:r>
                      <a:r>
                        <a:rPr lang="en-US" sz="2200" u="none" strike="noStrike" cap="none" dirty="0"/>
                        <a:t> SIAS</a:t>
                      </a:r>
                      <a:endParaRPr sz="1400" u="none" strike="noStrike" cap="none" dirty="0"/>
                    </a:p>
                  </a:txBody>
                  <a:tcPr marL="50800" marR="50800" marT="50800" marB="50800" anchor="ctr">
                    <a:lnL w="63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D0E7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strike="noStrike" cap="none" dirty="0" err="1"/>
                        <a:t>kořen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dlaně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na</a:t>
                      </a:r>
                      <a:r>
                        <a:rPr lang="en-US" sz="2200" u="none" strike="noStrike" cap="none" dirty="0"/>
                        <a:t> tuber </a:t>
                      </a:r>
                      <a:r>
                        <a:rPr lang="en-US" sz="2200" u="none" strike="noStrike" cap="none" dirty="0" err="1"/>
                        <a:t>ossis</a:t>
                      </a:r>
                      <a:r>
                        <a:rPr lang="en-US" sz="2200" u="none" strike="noStrike" cap="none" dirty="0"/>
                        <a:t> ischii </a:t>
                      </a:r>
                      <a:r>
                        <a:rPr lang="en-US" sz="2200" u="none" strike="noStrike" cap="none" dirty="0" err="1"/>
                        <a:t>kaudálně</a:t>
                      </a:r>
                      <a:endParaRPr sz="1400" u="none" strike="noStrike" cap="none" dirty="0" err="1"/>
                    </a:p>
                  </a:txBody>
                  <a:tcPr marL="50800" marR="50800" marT="50800" marB="50800" anchor="ctr">
                    <a:solidFill>
                      <a:srgbClr val="EFEEA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strike="noStrike" cap="none" dirty="0" err="1"/>
                        <a:t>kořen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dlaně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na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zadní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stranu</a:t>
                      </a:r>
                      <a:r>
                        <a:rPr lang="en-US" sz="2200" u="none" strike="noStrike" cap="none" dirty="0"/>
                        <a:t> crista </a:t>
                      </a:r>
                      <a:r>
                        <a:rPr lang="en-US" sz="2200" u="none" strike="noStrike" cap="none" dirty="0" err="1"/>
                        <a:t>iliaca</a:t>
                      </a:r>
                      <a:endParaRPr sz="1400" u="none" strike="noStrike" cap="none" dirty="0" err="1"/>
                    </a:p>
                  </a:txBody>
                  <a:tcPr marL="50800" marR="50800" marT="50800" marB="50800" anchor="ctr">
                    <a:solidFill>
                      <a:srgbClr val="E5D7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strike="noStrike" cap="none" dirty="0" err="1"/>
                        <a:t>plošný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kontakt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na</a:t>
                      </a:r>
                      <a:r>
                        <a:rPr lang="en-US" sz="2200" u="none" strike="noStrike" cap="none" dirty="0"/>
                        <a:t> SIAI, </a:t>
                      </a:r>
                      <a:r>
                        <a:rPr lang="en-US" sz="2200" u="none" strike="noStrike" cap="none" dirty="0" err="1"/>
                        <a:t>druhá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na</a:t>
                      </a:r>
                      <a:r>
                        <a:rPr lang="en-US" sz="2200" u="none" strike="noStrike" cap="none" dirty="0"/>
                        <a:t> trochanter major </a:t>
                      </a:r>
                      <a:r>
                        <a:rPr lang="en-US" sz="2200" u="none" strike="noStrike" cap="none" dirty="0" err="1"/>
                        <a:t>nebo</a:t>
                      </a:r>
                      <a:r>
                        <a:rPr lang="en-US" sz="2200" u="none" strike="noStrike" cap="none" dirty="0"/>
                        <a:t> tuber ischii, </a:t>
                      </a:r>
                      <a:r>
                        <a:rPr lang="en-US" sz="2200" u="none" strike="noStrike" cap="none" dirty="0" err="1"/>
                        <a:t>popř</a:t>
                      </a:r>
                      <a:r>
                        <a:rPr lang="en-US" sz="2200" u="none" strike="noStrike" cap="none" dirty="0"/>
                        <a:t>. </a:t>
                      </a:r>
                      <a:r>
                        <a:rPr lang="en-US" sz="2200" u="none" strike="noStrike" cap="none" dirty="0" err="1"/>
                        <a:t>kontakt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přes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koleno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svrchní</a:t>
                      </a:r>
                      <a:r>
                        <a:rPr lang="en-US" sz="2200" u="none" strike="noStrike" cap="none" dirty="0"/>
                        <a:t> DK</a:t>
                      </a:r>
                      <a:endParaRPr sz="1400" u="none" strike="noStrike" cap="none" dirty="0"/>
                    </a:p>
                  </a:txBody>
                  <a:tcPr marL="50800" marR="50800" marT="50800" marB="50800" anchor="ctr">
                    <a:lnR w="63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BBE1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0125"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strike="noStrike" cap="none" dirty="0" err="1"/>
                        <a:t>svrchní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polovina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pánve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pohyb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nahoru</a:t>
                      </a:r>
                      <a:r>
                        <a:rPr lang="en-US" sz="2200" u="none" strike="noStrike" cap="none" dirty="0"/>
                        <a:t>, </a:t>
                      </a:r>
                      <a:r>
                        <a:rPr lang="en-US" sz="2200" u="none" strike="noStrike" cap="none" dirty="0" err="1"/>
                        <a:t>dopředu</a:t>
                      </a:r>
                      <a:r>
                        <a:rPr lang="en-US" sz="2200" u="none" strike="noStrike" cap="none" dirty="0"/>
                        <a:t> a </a:t>
                      </a:r>
                      <a:r>
                        <a:rPr lang="en-US" sz="2200" u="none" strike="noStrike" cap="none" dirty="0" err="1"/>
                        <a:t>směrem</a:t>
                      </a:r>
                      <a:r>
                        <a:rPr lang="en-US" sz="2200" u="none" strike="noStrike" cap="none" dirty="0"/>
                        <a:t> k proc. </a:t>
                      </a:r>
                      <a:r>
                        <a:rPr lang="en-US" sz="2200" u="none" strike="noStrike" cap="none" dirty="0" err="1"/>
                        <a:t>xiphoideus</a:t>
                      </a:r>
                      <a:r>
                        <a:rPr lang="en-US" sz="2200" u="none" strike="noStrike" cap="none" dirty="0"/>
                        <a:t>,</a:t>
                      </a:r>
                      <a:endParaRPr sz="1400" u="none" strike="noStrike" cap="none" dirty="0"/>
                    </a:p>
                  </a:txBody>
                  <a:tcPr marL="50800" marR="50800" marT="50800" marB="50800" anchor="ctr">
                    <a:lnL w="63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D0E7F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strike="noStrike" cap="none" dirty="0" err="1"/>
                        <a:t>svrchní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polovina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pánve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směrem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dolů</a:t>
                      </a:r>
                      <a:r>
                        <a:rPr lang="en-US" sz="2200" u="none" strike="noStrike" cap="none" dirty="0"/>
                        <a:t> a </a:t>
                      </a:r>
                      <a:r>
                        <a:rPr lang="en-US" sz="2200" u="none" strike="noStrike" cap="none" dirty="0" err="1"/>
                        <a:t>dozadu</a:t>
                      </a:r>
                      <a:r>
                        <a:rPr lang="en-US" sz="2200" u="none" strike="noStrike" cap="none" dirty="0"/>
                        <a:t>, </a:t>
                      </a:r>
                      <a:r>
                        <a:rPr lang="en-US" sz="2200" u="none" strike="noStrike" cap="none" dirty="0" err="1"/>
                        <a:t>prodloužení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vzdálenosti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mezi</a:t>
                      </a:r>
                      <a:r>
                        <a:rPr lang="en-US" sz="2200" u="none" strike="noStrike" cap="none" dirty="0"/>
                        <a:t> tuber ischii a proc. </a:t>
                      </a:r>
                      <a:r>
                        <a:rPr lang="en-US" sz="2200" u="none" strike="noStrike" cap="none" dirty="0" err="1"/>
                        <a:t>xiphoideus</a:t>
                      </a:r>
                      <a:endParaRPr sz="1400" u="none" strike="noStrike" cap="none" dirty="0" err="1"/>
                    </a:p>
                  </a:txBody>
                  <a:tcPr marL="50800" marR="50800" marT="50800" marB="50800" anchor="ctr">
                    <a:solidFill>
                      <a:srgbClr val="EFEEA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strike="noStrike" cap="none" dirty="0" err="1"/>
                        <a:t>svrchní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polovina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pánve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pohyb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směrem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nahoru</a:t>
                      </a:r>
                      <a:r>
                        <a:rPr lang="en-US" sz="2200" u="none" strike="noStrike" cap="none" dirty="0"/>
                        <a:t> a </a:t>
                      </a:r>
                      <a:r>
                        <a:rPr lang="en-US" sz="2200" u="none" strike="noStrike" cap="none" dirty="0" err="1"/>
                        <a:t>dozadu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směrem</a:t>
                      </a:r>
                      <a:r>
                        <a:rPr lang="en-US" sz="2200" u="none" strike="noStrike" cap="none" dirty="0"/>
                        <a:t> k </a:t>
                      </a:r>
                      <a:r>
                        <a:rPr lang="en-US" sz="2200" u="none" strike="noStrike" cap="none" dirty="0" err="1"/>
                        <a:t>dolní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Thp</a:t>
                      </a:r>
                      <a:endParaRPr sz="1400" u="none" strike="noStrike" cap="none" dirty="0" err="1"/>
                    </a:p>
                  </a:txBody>
                  <a:tcPr marL="50800" marR="50800" marT="50800" marB="50800" anchor="ctr">
                    <a:solidFill>
                      <a:srgbClr val="E5D7E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strike="noStrike" cap="none" dirty="0" err="1"/>
                        <a:t>svrchní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polovina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pánve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pohyb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směrem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dolů</a:t>
                      </a:r>
                      <a:r>
                        <a:rPr lang="en-US" sz="2200" u="none" strike="noStrike" cap="none" dirty="0"/>
                        <a:t> a </a:t>
                      </a:r>
                      <a:r>
                        <a:rPr lang="en-US" sz="2200" u="none" strike="noStrike" cap="none" dirty="0" err="1"/>
                        <a:t>dopředu</a:t>
                      </a:r>
                      <a:endParaRPr sz="1400" u="none" strike="noStrike" cap="none" dirty="0" err="1"/>
                    </a:p>
                  </a:txBody>
                  <a:tcPr marL="50800" marR="50800" marT="50800" marB="50800" anchor="ctr">
                    <a:lnR w="63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BBE1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327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61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strike="noStrike" cap="none" dirty="0" err="1"/>
                        <a:t>homolaterálně</a:t>
                      </a:r>
                      <a:r>
                        <a:rPr lang="en-US" sz="2200" u="none" strike="noStrike" cap="none" dirty="0"/>
                        <a:t>: m. obliquus </a:t>
                      </a:r>
                      <a:r>
                        <a:rPr lang="en-US" sz="2200" u="none" strike="noStrike" cap="none" dirty="0" err="1"/>
                        <a:t>abd</a:t>
                      </a:r>
                      <a:r>
                        <a:rPr lang="en-US" sz="2200" u="none" strike="noStrike" cap="none" dirty="0"/>
                        <a:t>. </a:t>
                      </a:r>
                      <a:r>
                        <a:rPr lang="en-US" sz="2200" u="none" strike="noStrike" cap="none" dirty="0" err="1"/>
                        <a:t>INTernus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kontrolaterálně</a:t>
                      </a:r>
                      <a:r>
                        <a:rPr lang="en-US" sz="2200" u="none" strike="noStrike" cap="none" dirty="0"/>
                        <a:t>: m. obliquus EXT </a:t>
                      </a:r>
                      <a:r>
                        <a:rPr lang="en-US" sz="2200" u="none" strike="noStrike" cap="none" dirty="0" err="1"/>
                        <a:t>abd</a:t>
                      </a:r>
                      <a:endParaRPr sz="1400" u="none" strike="noStrike" cap="none" dirty="0" err="1"/>
                    </a:p>
                  </a:txBody>
                  <a:tcPr marL="50800" marR="50800" marT="50800" marB="50800" anchor="ctr">
                    <a:lnL w="63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63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E7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strike="noStrike" cap="none" dirty="0" err="1"/>
                        <a:t>homolaterálně</a:t>
                      </a:r>
                      <a:r>
                        <a:rPr lang="en-US" sz="2200" u="none" strike="noStrike" cap="none" dirty="0"/>
                        <a:t>: m. </a:t>
                      </a:r>
                      <a:r>
                        <a:rPr lang="en-US" sz="2200" u="none" strike="noStrike" cap="none" dirty="0" err="1"/>
                        <a:t>obliquue</a:t>
                      </a:r>
                      <a:r>
                        <a:rPr lang="en-US" sz="2200" u="none" strike="noStrike" cap="none" dirty="0"/>
                        <a:t> EXT </a:t>
                      </a:r>
                      <a:r>
                        <a:rPr lang="en-US" sz="2200" u="none" strike="noStrike" cap="none" dirty="0" err="1"/>
                        <a:t>abd</a:t>
                      </a:r>
                      <a:r>
                        <a:rPr lang="en-US" sz="2200" u="none" strike="noStrike" cap="none" dirty="0"/>
                        <a:t>.</a:t>
                      </a:r>
                      <a:br>
                        <a:rPr lang="en-US" sz="2200" u="none" strike="noStrike" cap="none" dirty="0"/>
                      </a:br>
                      <a:r>
                        <a:rPr lang="en-US" sz="2200" u="none" strike="noStrike" cap="none" dirty="0" err="1"/>
                        <a:t>kontralaterálně</a:t>
                      </a:r>
                      <a:r>
                        <a:rPr lang="en-US" sz="2200" u="none" strike="noStrike" cap="none" dirty="0"/>
                        <a:t>: m. obliquus INT. </a:t>
                      </a:r>
                      <a:r>
                        <a:rPr lang="en-US" sz="2200" u="none" strike="noStrike" cap="none" dirty="0" err="1"/>
                        <a:t>abd</a:t>
                      </a:r>
                      <a:r>
                        <a:rPr lang="en-US" sz="2200" u="none" strike="noStrike" cap="none" dirty="0"/>
                        <a:t>., m. quadratus lumborum</a:t>
                      </a:r>
                      <a:endParaRPr sz="1400" u="none" strike="noStrike" cap="none" dirty="0"/>
                    </a:p>
                  </a:txBody>
                  <a:tcPr marL="50800" marR="50800" marT="50800" marB="50800" anchor="ctr">
                    <a:lnB w="63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EA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strike="noStrike" cap="none" dirty="0" err="1"/>
                        <a:t>homolaterálně</a:t>
                      </a:r>
                      <a:r>
                        <a:rPr lang="en-US" sz="2200" u="none" strike="noStrike" cap="none" dirty="0"/>
                        <a:t>: m. quadratus lumborum: m. iliocostalis lumborum</a:t>
                      </a:r>
                      <a:endParaRPr sz="1400" u="none" strike="noStrike" cap="none" dirty="0"/>
                    </a:p>
                  </a:txBody>
                  <a:tcPr marL="50800" marR="50800" marT="50800" marB="50800" anchor="ctr">
                    <a:lnB w="63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5D7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strike="noStrike" cap="none" dirty="0" err="1"/>
                        <a:t>homolaterálně</a:t>
                      </a:r>
                      <a:r>
                        <a:rPr lang="en-US" sz="2200" u="none" strike="noStrike" cap="none" dirty="0"/>
                        <a:t>: m obliquus EXT abd</a:t>
                      </a:r>
                      <a:br>
                        <a:rPr lang="en-US" sz="2200" u="none" strike="noStrike" cap="none" dirty="0"/>
                      </a:br>
                      <a:r>
                        <a:rPr lang="en-US" sz="2200" u="none" strike="noStrike" cap="none" dirty="0"/>
                        <a:t>kontralat: m. quadratus lumborum, m. iliocostalis lumborum, m. obliquus INT. </a:t>
                      </a:r>
                      <a:r>
                        <a:rPr lang="en-US" sz="2200" u="none" strike="noStrike" cap="none" dirty="0" err="1"/>
                        <a:t>abd</a:t>
                      </a:r>
                      <a:endParaRPr sz="1400" u="none" strike="noStrike" cap="none" dirty="0" err="1"/>
                    </a:p>
                  </a:txBody>
                  <a:tcPr marL="50800" marR="50800" marT="50800" marB="50800" anchor="ctr">
                    <a:lnR w="63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63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BE1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95" name="Google Shape;195;p9" descr="Obráze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027825" y="6482597"/>
            <a:ext cx="5783506" cy="31287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10" descr="PNF (Proprioceptive Neuromuscular Facilitation) for the Pelvi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55771" y="824743"/>
            <a:ext cx="14272458" cy="10704344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10"/>
          <p:cNvSpPr txBox="1"/>
          <p:nvPr/>
        </p:nvSpPr>
        <p:spPr>
          <a:xfrm>
            <a:off x="8736691" y="11826820"/>
            <a:ext cx="6068823" cy="444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venir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https://www.youtube.com/watch?v=Rm8fsOYQ_1c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1"/>
          <p:cNvSpPr txBox="1">
            <a:spLocks noGrp="1"/>
          </p:cNvSpPr>
          <p:nvPr>
            <p:ph type="title"/>
          </p:nvPr>
        </p:nvSpPr>
        <p:spPr>
          <a:xfrm>
            <a:off x="1727199" y="982284"/>
            <a:ext cx="20929601" cy="3225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8600"/>
              <a:buFont typeface="Arial"/>
              <a:buNone/>
            </a:pPr>
            <a:r>
              <a:rPr lang="en-US" sz="8600" b="0" i="0" u="none" strike="noStrike" cap="none">
                <a:solidFill>
                  <a:srgbClr val="4A4A4A"/>
                </a:solidFill>
                <a:latin typeface="Arial"/>
                <a:ea typeface="Arial"/>
                <a:cs typeface="Arial"/>
                <a:sym typeface="Arial"/>
              </a:rPr>
              <a:t>pohybové vzory HK</a:t>
            </a:r>
            <a:endParaRPr/>
          </a:p>
        </p:txBody>
      </p:sp>
      <p:pic>
        <p:nvPicPr>
          <p:cNvPr id="207" name="Google Shape;207;p11" descr="Obráze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66126" y="2746181"/>
            <a:ext cx="18761147" cy="1051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959447-21EB-BA3F-5F41-C04AB1D07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7200" y="987983"/>
            <a:ext cx="20929500" cy="1558018"/>
          </a:xfrm>
        </p:spPr>
        <p:txBody>
          <a:bodyPr/>
          <a:lstStyle/>
          <a:p>
            <a:r>
              <a:rPr lang="cs-CZ" dirty="0" err="1"/>
              <a:t>I.diagonála</a:t>
            </a:r>
            <a:r>
              <a:rPr lang="cs-CZ" dirty="0"/>
              <a:t> HK – vzor </a:t>
            </a:r>
            <a:r>
              <a:rPr lang="cs-CZ" dirty="0" err="1"/>
              <a:t>flexe+add+ZR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5DF4E23-CB7C-BF15-6403-0D7CEE37AABB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727200" y="2357207"/>
            <a:ext cx="12755320" cy="3942916"/>
          </a:xfrm>
        </p:spPr>
        <p:txBody>
          <a:bodyPr>
            <a:normAutofit lnSpcReduction="10000"/>
          </a:bodyPr>
          <a:lstStyle/>
          <a:p>
            <a:r>
              <a:rPr lang="cs-CZ" dirty="0"/>
              <a:t>Pohyb je zahajován rotační komponentou od </a:t>
            </a:r>
            <a:r>
              <a:rPr lang="cs-CZ" dirty="0" err="1"/>
              <a:t>akra</a:t>
            </a:r>
            <a:endParaRPr lang="cs-CZ"/>
          </a:p>
          <a:p>
            <a:r>
              <a:rPr lang="cs-CZ" i="1" dirty="0"/>
              <a:t>" Začněte otáčet ruku dlaní k sobě, ohýbejte prsty, uchopte mne za ruku, zvedejte ruku dlaní směrem k obličeji, zvedejte jí nad hlavu, loktem směrem k n</a:t>
            </a:r>
            <a:r>
              <a:rPr lang="cs-CZ" dirty="0"/>
              <a:t>osu"</a:t>
            </a:r>
          </a:p>
          <a:p>
            <a:r>
              <a:rPr lang="cs-CZ" dirty="0"/>
              <a:t>Úchop: druhou rukou než je ošetřovaná HK pacienta z palmární strany, prsty na ulnární a palec na radiální hraně ruky pacienta, dlaň v dlani pacienta, nedotýkat e dorzální plochy ruky pacienta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graphicFrame>
        <p:nvGraphicFramePr>
          <p:cNvPr id="5" name="Tabulka 5">
            <a:extLst>
              <a:ext uri="{FF2B5EF4-FFF2-40B4-BE49-F238E27FC236}">
                <a16:creationId xmlns:a16="http://schemas.microsoft.com/office/drawing/2014/main" id="{9CF8B521-4F7F-0430-C375-9910473A25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6905827"/>
              </p:ext>
            </p:extLst>
          </p:nvPr>
        </p:nvGraphicFramePr>
        <p:xfrm>
          <a:off x="1146173" y="6386434"/>
          <a:ext cx="14415944" cy="6821734"/>
        </p:xfrm>
        <a:graphic>
          <a:graphicData uri="http://schemas.openxmlformats.org/drawingml/2006/table">
            <a:tbl>
              <a:tblPr firstRow="1" bandRow="1">
                <a:tableStyleId>{93384A00-2075-4F15-A6B4-224E2DCAD421}</a:tableStyleId>
              </a:tblPr>
              <a:tblGrid>
                <a:gridCol w="1801226">
                  <a:extLst>
                    <a:ext uri="{9D8B030D-6E8A-4147-A177-3AD203B41FA5}">
                      <a16:colId xmlns:a16="http://schemas.microsoft.com/office/drawing/2014/main" val="981465368"/>
                    </a:ext>
                  </a:extLst>
                </a:gridCol>
                <a:gridCol w="3375705">
                  <a:extLst>
                    <a:ext uri="{9D8B030D-6E8A-4147-A177-3AD203B41FA5}">
                      <a16:colId xmlns:a16="http://schemas.microsoft.com/office/drawing/2014/main" val="1194596760"/>
                    </a:ext>
                  </a:extLst>
                </a:gridCol>
                <a:gridCol w="9239013">
                  <a:extLst>
                    <a:ext uri="{9D8B030D-6E8A-4147-A177-3AD203B41FA5}">
                      <a16:colId xmlns:a16="http://schemas.microsoft.com/office/drawing/2014/main" val="2701901880"/>
                    </a:ext>
                  </a:extLst>
                </a:gridCol>
              </a:tblGrid>
              <a:tr h="130009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cs-CZ" sz="2900" b="0" dirty="0"/>
                        <a:t>Prsty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900" b="0" dirty="0"/>
                        <a:t>Flexe, ADD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cs-CZ" sz="2900" b="0" dirty="0"/>
                        <a:t>m. flexor </a:t>
                      </a:r>
                      <a:r>
                        <a:rPr lang="cs-CZ" sz="2900" b="0" dirty="0" err="1"/>
                        <a:t>digitorum</a:t>
                      </a:r>
                      <a:r>
                        <a:rPr lang="cs-CZ" sz="2900" b="0" dirty="0"/>
                        <a:t> sup., m. </a:t>
                      </a:r>
                      <a:r>
                        <a:rPr lang="cs-CZ" sz="2900" b="0" dirty="0" err="1"/>
                        <a:t>flex</a:t>
                      </a:r>
                      <a:r>
                        <a:rPr lang="cs-CZ" sz="2900" b="0" dirty="0"/>
                        <a:t>. </a:t>
                      </a:r>
                      <a:r>
                        <a:rPr lang="cs-CZ" sz="2900" b="0" dirty="0" err="1"/>
                        <a:t>dig</a:t>
                      </a:r>
                      <a:r>
                        <a:rPr lang="cs-CZ" sz="2900" b="0" dirty="0"/>
                        <a:t>. prof., </a:t>
                      </a:r>
                      <a:br>
                        <a:rPr lang="cs-CZ" sz="2900" b="0" dirty="0"/>
                      </a:br>
                      <a:r>
                        <a:rPr lang="cs-CZ" sz="2900" b="0" dirty="0"/>
                        <a:t>m. </a:t>
                      </a:r>
                      <a:r>
                        <a:rPr lang="cs-CZ" sz="2900" b="0" dirty="0" err="1"/>
                        <a:t>opponens</a:t>
                      </a:r>
                      <a:r>
                        <a:rPr lang="cs-CZ" sz="2900" b="0" dirty="0"/>
                        <a:t> </a:t>
                      </a:r>
                      <a:r>
                        <a:rPr lang="cs-CZ" sz="2900" b="0" dirty="0" err="1"/>
                        <a:t>dig</a:t>
                      </a:r>
                      <a:r>
                        <a:rPr lang="cs-CZ" sz="2900" b="0" dirty="0"/>
                        <a:t> </a:t>
                      </a:r>
                      <a:r>
                        <a:rPr lang="cs-CZ" sz="2900" b="0" dirty="0" err="1"/>
                        <a:t>minimi</a:t>
                      </a:r>
                      <a:r>
                        <a:rPr lang="cs-CZ" sz="2900" b="0" dirty="0"/>
                        <a:t>, mm. </a:t>
                      </a:r>
                      <a:r>
                        <a:rPr lang="cs-CZ" sz="2900" b="0" dirty="0" err="1"/>
                        <a:t>interossei</a:t>
                      </a:r>
                      <a:r>
                        <a:rPr lang="cs-CZ" sz="2900" b="0" dirty="0"/>
                        <a:t> </a:t>
                      </a:r>
                      <a:r>
                        <a:rPr lang="cs-CZ" sz="2900" b="0" dirty="0" err="1"/>
                        <a:t>palm</a:t>
                      </a:r>
                      <a:r>
                        <a:rPr lang="cs-CZ" sz="2900" b="0" dirty="0"/>
                        <a:t>, </a:t>
                      </a:r>
                      <a:br>
                        <a:rPr lang="cs-CZ" sz="2900" b="0" dirty="0"/>
                      </a:br>
                      <a:r>
                        <a:rPr lang="cs-CZ" sz="2900" b="0" dirty="0"/>
                        <a:t>mm. </a:t>
                      </a:r>
                      <a:r>
                        <a:rPr lang="cs-CZ" sz="2900" b="0" dirty="0" err="1"/>
                        <a:t>lumbricales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9272284"/>
                  </a:ext>
                </a:extLst>
              </a:tr>
              <a:tr h="482893">
                <a:tc>
                  <a:txBody>
                    <a:bodyPr/>
                    <a:lstStyle/>
                    <a:p>
                      <a:r>
                        <a:rPr lang="cs-CZ" sz="2900" dirty="0"/>
                        <a:t>Palec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900" dirty="0"/>
                        <a:t>Flexe, ADD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cs-CZ" sz="2900" dirty="0"/>
                        <a:t>m. flexor </a:t>
                      </a:r>
                      <a:r>
                        <a:rPr lang="cs-CZ" sz="2900" dirty="0" err="1"/>
                        <a:t>poll</a:t>
                      </a:r>
                      <a:r>
                        <a:rPr lang="cs-CZ" sz="2900" dirty="0"/>
                        <a:t> long et </a:t>
                      </a:r>
                      <a:r>
                        <a:rPr lang="cs-CZ" sz="2900" dirty="0" err="1"/>
                        <a:t>brev</a:t>
                      </a:r>
                      <a:r>
                        <a:rPr lang="cs-CZ" sz="2900" dirty="0"/>
                        <a:t>, m. </a:t>
                      </a:r>
                      <a:r>
                        <a:rPr lang="cs-CZ" sz="2900" dirty="0" err="1"/>
                        <a:t>adductor</a:t>
                      </a:r>
                      <a:r>
                        <a:rPr lang="cs-CZ" sz="2900" dirty="0"/>
                        <a:t> </a:t>
                      </a:r>
                      <a:r>
                        <a:rPr lang="cs-CZ" sz="2900" dirty="0" err="1"/>
                        <a:t>pollicis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7902675"/>
                  </a:ext>
                </a:extLst>
              </a:tr>
              <a:tr h="891495">
                <a:tc>
                  <a:txBody>
                    <a:bodyPr/>
                    <a:lstStyle/>
                    <a:p>
                      <a:r>
                        <a:rPr lang="cs-CZ" sz="2900" dirty="0"/>
                        <a:t>Zápěstí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900" dirty="0"/>
                        <a:t>Palmární flexe, radiální dukce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cs-CZ" sz="2900" dirty="0"/>
                        <a:t>m. flexor </a:t>
                      </a:r>
                      <a:r>
                        <a:rPr lang="cs-CZ" sz="2900" dirty="0" err="1"/>
                        <a:t>carpi</a:t>
                      </a:r>
                      <a:r>
                        <a:rPr lang="cs-CZ" sz="2900" dirty="0"/>
                        <a:t> rad, m. </a:t>
                      </a:r>
                      <a:r>
                        <a:rPr lang="cs-CZ" sz="2900" dirty="0" err="1"/>
                        <a:t>palmaris</a:t>
                      </a:r>
                      <a:r>
                        <a:rPr lang="cs-CZ" sz="2900" dirty="0"/>
                        <a:t> </a:t>
                      </a:r>
                      <a:r>
                        <a:rPr lang="cs-CZ" sz="2900" dirty="0" err="1"/>
                        <a:t>longus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5687627"/>
                  </a:ext>
                </a:extLst>
              </a:tr>
              <a:tr h="482893">
                <a:tc>
                  <a:txBody>
                    <a:bodyPr/>
                    <a:lstStyle/>
                    <a:p>
                      <a:r>
                        <a:rPr lang="cs-CZ" sz="2900" dirty="0"/>
                        <a:t>Předloktí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900" dirty="0"/>
                        <a:t>supinace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cs-CZ" sz="2900" dirty="0"/>
                        <a:t>m. </a:t>
                      </a:r>
                      <a:r>
                        <a:rPr lang="cs-CZ" sz="2900" dirty="0" err="1"/>
                        <a:t>supinator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066392"/>
                  </a:ext>
                </a:extLst>
              </a:tr>
              <a:tr h="482893">
                <a:tc>
                  <a:txBody>
                    <a:bodyPr/>
                    <a:lstStyle/>
                    <a:p>
                      <a:r>
                        <a:rPr lang="cs-CZ" sz="2900" dirty="0"/>
                        <a:t>Loket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900" dirty="0"/>
                        <a:t>Zůstává v extenzi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cs-CZ" sz="2900" dirty="0"/>
                        <a:t>m. biceps </a:t>
                      </a:r>
                      <a:r>
                        <a:rPr lang="cs-CZ" sz="2900" dirty="0" err="1"/>
                        <a:t>brachii</a:t>
                      </a:r>
                      <a:r>
                        <a:rPr lang="cs-CZ" sz="2900" dirty="0"/>
                        <a:t> a </a:t>
                      </a:r>
                      <a:r>
                        <a:rPr lang="cs-CZ" sz="2900" dirty="0" err="1"/>
                        <a:t>brachialis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2276260"/>
                  </a:ext>
                </a:extLst>
              </a:tr>
              <a:tr h="1300097">
                <a:tc>
                  <a:txBody>
                    <a:bodyPr/>
                    <a:lstStyle/>
                    <a:p>
                      <a:r>
                        <a:rPr lang="cs-CZ" sz="2900" dirty="0"/>
                        <a:t>Rameno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900" dirty="0"/>
                        <a:t>Flexe, ADD, ZR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cs-CZ" sz="2900" dirty="0"/>
                        <a:t>m. </a:t>
                      </a:r>
                      <a:r>
                        <a:rPr lang="cs-CZ" sz="2900" err="1"/>
                        <a:t>coracobrachialis</a:t>
                      </a:r>
                      <a:r>
                        <a:rPr lang="cs-CZ" sz="2900" dirty="0"/>
                        <a:t>, m. </a:t>
                      </a:r>
                      <a:r>
                        <a:rPr lang="cs-CZ" sz="2900" err="1"/>
                        <a:t>pectoralis</a:t>
                      </a:r>
                      <a:r>
                        <a:rPr lang="cs-CZ" sz="2900" dirty="0"/>
                        <a:t> major (</a:t>
                      </a:r>
                      <a:r>
                        <a:rPr lang="cs-CZ" sz="2900" err="1"/>
                        <a:t>clavicul</a:t>
                      </a:r>
                      <a:r>
                        <a:rPr lang="cs-CZ" sz="2900" dirty="0"/>
                        <a:t>. část), m. </a:t>
                      </a:r>
                      <a:r>
                        <a:rPr lang="cs-CZ" sz="2900" err="1"/>
                        <a:t>deltoideus</a:t>
                      </a:r>
                      <a:r>
                        <a:rPr lang="cs-CZ" sz="2900" dirty="0"/>
                        <a:t> (</a:t>
                      </a:r>
                      <a:r>
                        <a:rPr lang="cs-CZ" sz="2900" err="1"/>
                        <a:t>e'ventrální</a:t>
                      </a:r>
                      <a:r>
                        <a:rPr lang="cs-CZ" sz="2900" dirty="0"/>
                        <a:t> část), m. biceps </a:t>
                      </a:r>
                      <a:r>
                        <a:rPr lang="cs-CZ" sz="2900" err="1"/>
                        <a:t>brachii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6185919"/>
                  </a:ext>
                </a:extLst>
              </a:tr>
              <a:tr h="1411534">
                <a:tc>
                  <a:txBody>
                    <a:bodyPr/>
                    <a:lstStyle/>
                    <a:p>
                      <a:r>
                        <a:rPr lang="cs-CZ" sz="2900" dirty="0"/>
                        <a:t>Lopatka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900" dirty="0"/>
                        <a:t>Anteriorní elevace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cs-CZ" sz="2900" dirty="0"/>
                        <a:t>m. </a:t>
                      </a:r>
                      <a:r>
                        <a:rPr lang="cs-CZ" sz="2900" err="1"/>
                        <a:t>serratus</a:t>
                      </a:r>
                      <a:r>
                        <a:rPr lang="cs-CZ" sz="2900" dirty="0"/>
                        <a:t> ant, m. </a:t>
                      </a:r>
                      <a:r>
                        <a:rPr lang="cs-CZ" sz="2900" err="1"/>
                        <a:t>trapezius</a:t>
                      </a:r>
                      <a:r>
                        <a:rPr lang="cs-CZ" sz="2900" dirty="0"/>
                        <a:t> sestupná vlákna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0434490"/>
                  </a:ext>
                </a:extLst>
              </a:tr>
            </a:tbl>
          </a:graphicData>
        </a:graphic>
      </p:graphicFrame>
      <p:pic>
        <p:nvPicPr>
          <p:cNvPr id="7" name="Obrázek 7" descr="Obsah obrázku osoba, interiér, ležet, noha&#10;&#10;Popis se vygeneroval automaticky.">
            <a:extLst>
              <a:ext uri="{FF2B5EF4-FFF2-40B4-BE49-F238E27FC236}">
                <a16:creationId xmlns:a16="http://schemas.microsoft.com/office/drawing/2014/main" id="{27FB7826-589C-2A41-3A8F-1155CC865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8082" y="7967404"/>
            <a:ext cx="7292594" cy="5297077"/>
          </a:xfrm>
          <a:prstGeom prst="rect">
            <a:avLst/>
          </a:prstGeom>
        </p:spPr>
      </p:pic>
      <p:pic>
        <p:nvPicPr>
          <p:cNvPr id="3" name="Obrázek 7" descr="Obsah obrázku text, osoba, smyčcový nástroj&#10;&#10;Popis se vygeneroval automaticky.">
            <a:extLst>
              <a:ext uri="{FF2B5EF4-FFF2-40B4-BE49-F238E27FC236}">
                <a16:creationId xmlns:a16="http://schemas.microsoft.com/office/drawing/2014/main" id="{87A47663-048A-501A-505C-A3552F0D4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3070" y="2265242"/>
            <a:ext cx="7315199" cy="528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3564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235949-40B2-FB2F-35CE-69B2A6BA8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7200" y="793416"/>
            <a:ext cx="20929500" cy="1701300"/>
          </a:xfrm>
        </p:spPr>
        <p:txBody>
          <a:bodyPr/>
          <a:lstStyle/>
          <a:p>
            <a:r>
              <a:rPr lang="cs-CZ" dirty="0" err="1"/>
              <a:t>I.diagonála</a:t>
            </a:r>
            <a:r>
              <a:rPr lang="cs-CZ" dirty="0"/>
              <a:t> HK – vzor </a:t>
            </a:r>
            <a:r>
              <a:rPr lang="cs-CZ" dirty="0" err="1"/>
              <a:t>extenze+abd+VR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95613D6-43EE-8C1D-0F90-F479A2F95F6B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727200" y="2142290"/>
            <a:ext cx="13919100" cy="3340755"/>
          </a:xfrm>
        </p:spPr>
        <p:txBody>
          <a:bodyPr/>
          <a:lstStyle/>
          <a:p>
            <a:r>
              <a:rPr lang="cs-CZ" i="1" dirty="0"/>
              <a:t>"Začněte otáčet ruku dlaní od sebe, natahujte prsty, zvedněte zápěstí, pokládejte paže podél těla, prsty směřují d</a:t>
            </a:r>
            <a:r>
              <a:rPr lang="cs-CZ" dirty="0"/>
              <a:t>opředu"</a:t>
            </a:r>
          </a:p>
          <a:p>
            <a:r>
              <a:rPr lang="cs-CZ" dirty="0"/>
              <a:t>Úchop: stejnostrannou rukou jako je ošetřovaná HK pacienta z dorzální strany ruky, prsty na ulnární a palec na radiální hraně, nedotýkáme se palmární strany</a:t>
            </a:r>
          </a:p>
        </p:txBody>
      </p:sp>
      <p:graphicFrame>
        <p:nvGraphicFramePr>
          <p:cNvPr id="5" name="Tabulka 5">
            <a:extLst>
              <a:ext uri="{FF2B5EF4-FFF2-40B4-BE49-F238E27FC236}">
                <a16:creationId xmlns:a16="http://schemas.microsoft.com/office/drawing/2014/main" id="{69814F8A-9632-FC1F-A821-A5C2F18ABC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5543867"/>
              </p:ext>
            </p:extLst>
          </p:nvPr>
        </p:nvGraphicFramePr>
        <p:xfrm>
          <a:off x="924780" y="5646860"/>
          <a:ext cx="15336725" cy="6750451"/>
        </p:xfrm>
        <a:graphic>
          <a:graphicData uri="http://schemas.openxmlformats.org/drawingml/2006/table">
            <a:tbl>
              <a:tblPr firstRow="1" bandRow="1">
                <a:tableStyleId>{93384A00-2075-4F15-A6B4-224E2DCAD421}</a:tableStyleId>
              </a:tblPr>
              <a:tblGrid>
                <a:gridCol w="1916275">
                  <a:extLst>
                    <a:ext uri="{9D8B030D-6E8A-4147-A177-3AD203B41FA5}">
                      <a16:colId xmlns:a16="http://schemas.microsoft.com/office/drawing/2014/main" val="981465368"/>
                    </a:ext>
                  </a:extLst>
                </a:gridCol>
                <a:gridCol w="3591320">
                  <a:extLst>
                    <a:ext uri="{9D8B030D-6E8A-4147-A177-3AD203B41FA5}">
                      <a16:colId xmlns:a16="http://schemas.microsoft.com/office/drawing/2014/main" val="1194596760"/>
                    </a:ext>
                  </a:extLst>
                </a:gridCol>
                <a:gridCol w="9829130">
                  <a:extLst>
                    <a:ext uri="{9D8B030D-6E8A-4147-A177-3AD203B41FA5}">
                      <a16:colId xmlns:a16="http://schemas.microsoft.com/office/drawing/2014/main" val="2701901880"/>
                    </a:ext>
                  </a:extLst>
                </a:gridCol>
              </a:tblGrid>
              <a:tr h="102760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cs-CZ" sz="3200" b="0" dirty="0"/>
                        <a:t>Prsty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3200" b="0" dirty="0"/>
                        <a:t>Extenze, ABD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cs-CZ" sz="3200" b="0" dirty="0"/>
                        <a:t>m. </a:t>
                      </a:r>
                      <a:r>
                        <a:rPr lang="cs-CZ" sz="3200" b="0" dirty="0" err="1"/>
                        <a:t>ext</a:t>
                      </a:r>
                      <a:r>
                        <a:rPr lang="cs-CZ" sz="3200" b="0" dirty="0"/>
                        <a:t> </a:t>
                      </a:r>
                      <a:r>
                        <a:rPr lang="cs-CZ" sz="3200" b="0" dirty="0" err="1"/>
                        <a:t>dig</a:t>
                      </a:r>
                      <a:r>
                        <a:rPr lang="cs-CZ" sz="3200" b="0" dirty="0"/>
                        <a:t> </a:t>
                      </a:r>
                      <a:r>
                        <a:rPr lang="cs-CZ" sz="3200" b="0" dirty="0" err="1"/>
                        <a:t>communis</a:t>
                      </a:r>
                      <a:r>
                        <a:rPr lang="cs-CZ" sz="3200" b="0" dirty="0"/>
                        <a:t>, m. </a:t>
                      </a:r>
                      <a:r>
                        <a:rPr lang="cs-CZ" sz="3200" b="0" dirty="0" err="1"/>
                        <a:t>ext</a:t>
                      </a:r>
                      <a:r>
                        <a:rPr lang="cs-CZ" sz="3200" b="0" dirty="0"/>
                        <a:t> </a:t>
                      </a:r>
                      <a:r>
                        <a:rPr lang="cs-CZ" sz="3200" b="0" dirty="0" err="1"/>
                        <a:t>dig</a:t>
                      </a:r>
                      <a:r>
                        <a:rPr lang="cs-CZ" sz="3200" b="0" dirty="0"/>
                        <a:t> min, m. </a:t>
                      </a:r>
                      <a:r>
                        <a:rPr lang="cs-CZ" sz="3200" b="0" dirty="0" err="1"/>
                        <a:t>abd</a:t>
                      </a:r>
                      <a:r>
                        <a:rPr lang="cs-CZ" sz="3200" b="0" dirty="0"/>
                        <a:t> </a:t>
                      </a:r>
                      <a:r>
                        <a:rPr lang="cs-CZ" sz="3200" b="0" dirty="0" err="1"/>
                        <a:t>dig</a:t>
                      </a:r>
                      <a:r>
                        <a:rPr lang="cs-CZ" sz="3200" b="0" dirty="0"/>
                        <a:t> min, mm. </a:t>
                      </a:r>
                      <a:r>
                        <a:rPr lang="cs-CZ" sz="3200" b="0" dirty="0" err="1"/>
                        <a:t>Interossei</a:t>
                      </a:r>
                      <a:r>
                        <a:rPr lang="cs-CZ" sz="3200" b="0" dirty="0"/>
                        <a:t> </a:t>
                      </a:r>
                      <a:r>
                        <a:rPr lang="cs-CZ" sz="3200" b="0" dirty="0" err="1"/>
                        <a:t>dorsales</a:t>
                      </a:r>
                      <a:r>
                        <a:rPr lang="cs-CZ" sz="3200" b="0" dirty="0"/>
                        <a:t>, mm. </a:t>
                      </a:r>
                      <a:r>
                        <a:rPr lang="cs-CZ" sz="3200" b="0" dirty="0" err="1"/>
                        <a:t>lumbricales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9272284"/>
                  </a:ext>
                </a:extLst>
              </a:tr>
              <a:tr h="574251">
                <a:tc>
                  <a:txBody>
                    <a:bodyPr/>
                    <a:lstStyle/>
                    <a:p>
                      <a:r>
                        <a:rPr lang="cs-CZ" sz="3200" dirty="0"/>
                        <a:t>Palec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3200" b="0" i="0" u="none" strike="noStrike" noProof="0" dirty="0">
                          <a:latin typeface="Avenir Next Regular"/>
                        </a:rPr>
                        <a:t>Extenze, ABD</a:t>
                      </a:r>
                      <a:endParaRPr lang="cs-CZ" sz="32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cs-CZ" sz="3200" dirty="0"/>
                        <a:t>m. </a:t>
                      </a:r>
                      <a:r>
                        <a:rPr lang="cs-CZ" sz="3200" err="1"/>
                        <a:t>abd</a:t>
                      </a:r>
                      <a:r>
                        <a:rPr lang="cs-CZ" sz="3200" dirty="0"/>
                        <a:t> </a:t>
                      </a:r>
                      <a:r>
                        <a:rPr lang="cs-CZ" sz="3200" err="1"/>
                        <a:t>poll</a:t>
                      </a:r>
                      <a:r>
                        <a:rPr lang="cs-CZ" sz="3200" dirty="0"/>
                        <a:t> </a:t>
                      </a:r>
                      <a:r>
                        <a:rPr lang="cs-CZ" sz="3200" err="1"/>
                        <a:t>brev</a:t>
                      </a:r>
                      <a:r>
                        <a:rPr lang="cs-CZ" sz="3200" dirty="0"/>
                        <a:t>, m. </a:t>
                      </a:r>
                      <a:r>
                        <a:rPr lang="cs-CZ" sz="3200" err="1"/>
                        <a:t>ext</a:t>
                      </a:r>
                      <a:r>
                        <a:rPr lang="cs-CZ" sz="3200" dirty="0"/>
                        <a:t> </a:t>
                      </a:r>
                      <a:r>
                        <a:rPr lang="cs-CZ" sz="3200" err="1"/>
                        <a:t>poll</a:t>
                      </a:r>
                      <a:r>
                        <a:rPr lang="cs-CZ" sz="3200" dirty="0"/>
                        <a:t> long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7902675"/>
                  </a:ext>
                </a:extLst>
              </a:tr>
              <a:tr h="1027608">
                <a:tc>
                  <a:txBody>
                    <a:bodyPr/>
                    <a:lstStyle/>
                    <a:p>
                      <a:r>
                        <a:rPr lang="cs-CZ" sz="3200" dirty="0"/>
                        <a:t>Zápěstí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cs-CZ" sz="3200" dirty="0"/>
                        <a:t>Dorzální flexe, ulnární dukce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cs-CZ" sz="3200" dirty="0"/>
                        <a:t>m. extensor </a:t>
                      </a:r>
                      <a:r>
                        <a:rPr lang="cs-CZ" sz="3200" dirty="0" err="1"/>
                        <a:t>carpi</a:t>
                      </a:r>
                      <a:r>
                        <a:rPr lang="cs-CZ" sz="3200" dirty="0"/>
                        <a:t> </a:t>
                      </a:r>
                      <a:r>
                        <a:rPr lang="cs-CZ" sz="3200" dirty="0" err="1"/>
                        <a:t>ulnaris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5687627"/>
                  </a:ext>
                </a:extLst>
              </a:tr>
              <a:tr h="574251">
                <a:tc>
                  <a:txBody>
                    <a:bodyPr/>
                    <a:lstStyle/>
                    <a:p>
                      <a:r>
                        <a:rPr lang="cs-CZ" sz="3200" dirty="0"/>
                        <a:t>Předloktí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cs-CZ" sz="3200" dirty="0"/>
                        <a:t>pronace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cs-CZ" sz="3200" dirty="0"/>
                        <a:t>m. </a:t>
                      </a:r>
                      <a:r>
                        <a:rPr lang="cs-CZ" sz="3200" err="1"/>
                        <a:t>pronator</a:t>
                      </a:r>
                      <a:r>
                        <a:rPr lang="cs-CZ" sz="3200" dirty="0"/>
                        <a:t> </a:t>
                      </a:r>
                      <a:r>
                        <a:rPr lang="cs-CZ" sz="3200" err="1"/>
                        <a:t>quadratus</a:t>
                      </a:r>
                      <a:endParaRPr lang="cs-CZ" sz="3200" dirty="0" err="1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066392"/>
                  </a:ext>
                </a:extLst>
              </a:tr>
              <a:tr h="574251">
                <a:tc>
                  <a:txBody>
                    <a:bodyPr/>
                    <a:lstStyle/>
                    <a:p>
                      <a:r>
                        <a:rPr lang="cs-CZ" sz="3200" dirty="0"/>
                        <a:t>Loket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cs-CZ" sz="3200" dirty="0"/>
                        <a:t>extenze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cs-CZ" sz="3200" dirty="0"/>
                        <a:t>m. triceps </a:t>
                      </a:r>
                      <a:r>
                        <a:rPr lang="cs-CZ" sz="3200" err="1"/>
                        <a:t>brachii</a:t>
                      </a:r>
                      <a:r>
                        <a:rPr lang="cs-CZ" sz="3200" dirty="0"/>
                        <a:t>, m. </a:t>
                      </a:r>
                      <a:r>
                        <a:rPr lang="cs-CZ" sz="3200" err="1"/>
                        <a:t>anconeus</a:t>
                      </a:r>
                      <a:endParaRPr lang="cs-CZ" sz="3200" dirty="0" err="1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2276260"/>
                  </a:ext>
                </a:extLst>
              </a:tr>
              <a:tr h="1428750">
                <a:tc>
                  <a:txBody>
                    <a:bodyPr/>
                    <a:lstStyle/>
                    <a:p>
                      <a:r>
                        <a:rPr lang="cs-CZ" sz="3200" dirty="0"/>
                        <a:t>Rameno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cs-CZ" sz="3200" dirty="0"/>
                        <a:t>Extenze, ABD, VR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cs-CZ" sz="3200" dirty="0"/>
                        <a:t>m. </a:t>
                      </a:r>
                      <a:r>
                        <a:rPr lang="cs-CZ" sz="3200" err="1"/>
                        <a:t>teres</a:t>
                      </a:r>
                      <a:r>
                        <a:rPr lang="cs-CZ" sz="3200" dirty="0"/>
                        <a:t> major, m. </a:t>
                      </a:r>
                      <a:r>
                        <a:rPr lang="cs-CZ" sz="3200" err="1"/>
                        <a:t>latissimus</a:t>
                      </a:r>
                      <a:r>
                        <a:rPr lang="cs-CZ" sz="3200" dirty="0"/>
                        <a:t> </a:t>
                      </a:r>
                      <a:r>
                        <a:rPr lang="cs-CZ" sz="3200" err="1"/>
                        <a:t>dorsi</a:t>
                      </a:r>
                      <a:r>
                        <a:rPr lang="cs-CZ" sz="3200" dirty="0"/>
                        <a:t>, m. </a:t>
                      </a:r>
                      <a:r>
                        <a:rPr lang="cs-CZ" sz="3200" err="1"/>
                        <a:t>deltoideus</a:t>
                      </a:r>
                      <a:r>
                        <a:rPr lang="cs-CZ" sz="3200" dirty="0"/>
                        <a:t> (zadní část), m. triceps </a:t>
                      </a:r>
                      <a:r>
                        <a:rPr lang="cs-CZ" sz="3200" err="1"/>
                        <a:t>brachii</a:t>
                      </a:r>
                      <a:r>
                        <a:rPr lang="cs-CZ" sz="3200" dirty="0"/>
                        <a:t> (c. </a:t>
                      </a:r>
                      <a:r>
                        <a:rPr lang="cs-CZ" sz="3200" err="1"/>
                        <a:t>longum</a:t>
                      </a:r>
                      <a:r>
                        <a:rPr lang="cs-CZ" sz="3200" dirty="0"/>
                        <a:t>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6185919"/>
                  </a:ext>
                </a:extLst>
              </a:tr>
              <a:tr h="1450741">
                <a:tc>
                  <a:txBody>
                    <a:bodyPr/>
                    <a:lstStyle/>
                    <a:p>
                      <a:r>
                        <a:rPr lang="cs-CZ" sz="3200" dirty="0"/>
                        <a:t>Lopatka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cs-CZ" sz="3200" dirty="0"/>
                        <a:t>Posteriorní deprese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cs-CZ" sz="3200" dirty="0"/>
                        <a:t>mm. </a:t>
                      </a:r>
                      <a:r>
                        <a:rPr lang="cs-CZ" sz="3200" err="1"/>
                        <a:t>rhomboideii</a:t>
                      </a:r>
                      <a:r>
                        <a:rPr lang="cs-CZ" sz="3200" dirty="0"/>
                        <a:t>, m. </a:t>
                      </a:r>
                      <a:r>
                        <a:rPr lang="cs-CZ" sz="3200" err="1"/>
                        <a:t>trapezius</a:t>
                      </a:r>
                      <a:r>
                        <a:rPr lang="cs-CZ" sz="3200" dirty="0"/>
                        <a:t> vzestupná vlákna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0434490"/>
                  </a:ext>
                </a:extLst>
              </a:tr>
            </a:tbl>
          </a:graphicData>
        </a:graphic>
      </p:graphicFrame>
      <p:pic>
        <p:nvPicPr>
          <p:cNvPr id="3" name="Obrázek 5" descr="Obsah obrázku osoba, interiér, žena&#10;&#10;Popis se vygeneroval automaticky.">
            <a:extLst>
              <a:ext uri="{FF2B5EF4-FFF2-40B4-BE49-F238E27FC236}">
                <a16:creationId xmlns:a16="http://schemas.microsoft.com/office/drawing/2014/main" id="{F848E4BE-4526-A41E-513B-933D91987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5385" y="2142508"/>
            <a:ext cx="7186862" cy="5227955"/>
          </a:xfrm>
          <a:prstGeom prst="rect">
            <a:avLst/>
          </a:prstGeom>
        </p:spPr>
      </p:pic>
      <p:pic>
        <p:nvPicPr>
          <p:cNvPr id="6" name="Obrázek 6" descr="Obsah obrázku osoba, žena, hráč, pózování&#10;&#10;Popis se vygeneroval automaticky.">
            <a:extLst>
              <a:ext uri="{FF2B5EF4-FFF2-40B4-BE49-F238E27FC236}">
                <a16:creationId xmlns:a16="http://schemas.microsoft.com/office/drawing/2014/main" id="{EE624D63-48D8-3D66-D068-DF1078195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9785" y="6161545"/>
            <a:ext cx="5903493" cy="721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338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572E45-E5C7-F180-E406-D54E462D6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7200" y="536742"/>
            <a:ext cx="20929500" cy="1252122"/>
          </a:xfrm>
        </p:spPr>
        <p:txBody>
          <a:bodyPr/>
          <a:lstStyle/>
          <a:p>
            <a:r>
              <a:rPr lang="cs-CZ" dirty="0" err="1"/>
              <a:t>II.diagonála</a:t>
            </a:r>
            <a:r>
              <a:rPr lang="cs-CZ" dirty="0"/>
              <a:t> HK – vzor </a:t>
            </a:r>
            <a:r>
              <a:rPr lang="cs-CZ" dirty="0" err="1"/>
              <a:t>flexe+ABD+ZR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8E49CBC-B4F9-22C5-9796-0E4C800510FA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727200" y="2270627"/>
            <a:ext cx="13905226" cy="3342489"/>
          </a:xfrm>
        </p:spPr>
        <p:txBody>
          <a:bodyPr>
            <a:normAutofit/>
          </a:bodyPr>
          <a:lstStyle/>
          <a:p>
            <a:r>
              <a:rPr lang="cs-CZ" dirty="0"/>
              <a:t>"Z</a:t>
            </a:r>
            <a:r>
              <a:rPr lang="cs-CZ" i="1" dirty="0"/>
              <a:t>ačněte otáčet ruku palcem nahoru, natahujte prsty, zápěstí nahoru, zvedejte paži podél hlavy nahoru, palec směřuje dozadu"</a:t>
            </a:r>
          </a:p>
          <a:p>
            <a:r>
              <a:rPr lang="cs-CZ" dirty="0"/>
              <a:t>Úchop: druhou rukou než je ošetřovaná HK pacienta z dorzální strany ruky, prsty na radiální a palec na ulnární hraně ruky, nedotýkat se palmární strany</a:t>
            </a:r>
          </a:p>
          <a:p>
            <a:pPr marL="0" indent="0">
              <a:buNone/>
            </a:pPr>
            <a:endParaRPr lang="cs-CZ" dirty="0"/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883DCE34-C4A8-65B3-8015-13A7953421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2637268"/>
              </p:ext>
            </p:extLst>
          </p:nvPr>
        </p:nvGraphicFramePr>
        <p:xfrm>
          <a:off x="924780" y="5646860"/>
          <a:ext cx="15336725" cy="6750451"/>
        </p:xfrm>
        <a:graphic>
          <a:graphicData uri="http://schemas.openxmlformats.org/drawingml/2006/table">
            <a:tbl>
              <a:tblPr firstRow="1" bandRow="1">
                <a:tableStyleId>{93384A00-2075-4F15-A6B4-224E2DCAD421}</a:tableStyleId>
              </a:tblPr>
              <a:tblGrid>
                <a:gridCol w="1916275">
                  <a:extLst>
                    <a:ext uri="{9D8B030D-6E8A-4147-A177-3AD203B41FA5}">
                      <a16:colId xmlns:a16="http://schemas.microsoft.com/office/drawing/2014/main" val="981465368"/>
                    </a:ext>
                  </a:extLst>
                </a:gridCol>
                <a:gridCol w="3591320">
                  <a:extLst>
                    <a:ext uri="{9D8B030D-6E8A-4147-A177-3AD203B41FA5}">
                      <a16:colId xmlns:a16="http://schemas.microsoft.com/office/drawing/2014/main" val="1194596760"/>
                    </a:ext>
                  </a:extLst>
                </a:gridCol>
                <a:gridCol w="9829130">
                  <a:extLst>
                    <a:ext uri="{9D8B030D-6E8A-4147-A177-3AD203B41FA5}">
                      <a16:colId xmlns:a16="http://schemas.microsoft.com/office/drawing/2014/main" val="2701901880"/>
                    </a:ext>
                  </a:extLst>
                </a:gridCol>
              </a:tblGrid>
              <a:tr h="102760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cs-CZ" sz="3200" b="0" dirty="0"/>
                        <a:t>Prsty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3200" b="0" dirty="0"/>
                        <a:t>Extenze, ABD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cs-CZ" sz="3200" b="0" dirty="0"/>
                        <a:t>m. </a:t>
                      </a:r>
                      <a:r>
                        <a:rPr lang="cs-CZ" sz="3200" b="0" dirty="0" err="1"/>
                        <a:t>ext</a:t>
                      </a:r>
                      <a:r>
                        <a:rPr lang="cs-CZ" sz="3200" b="0" dirty="0"/>
                        <a:t> </a:t>
                      </a:r>
                      <a:r>
                        <a:rPr lang="cs-CZ" sz="3200" b="0" dirty="0" err="1"/>
                        <a:t>dig</a:t>
                      </a:r>
                      <a:r>
                        <a:rPr lang="cs-CZ" sz="3200" b="0" dirty="0"/>
                        <a:t> </a:t>
                      </a:r>
                      <a:r>
                        <a:rPr lang="cs-CZ" sz="3200" b="0" dirty="0" err="1"/>
                        <a:t>communis</a:t>
                      </a:r>
                      <a:r>
                        <a:rPr lang="cs-CZ" sz="3200" b="0" dirty="0"/>
                        <a:t>, m. extensor </a:t>
                      </a:r>
                      <a:r>
                        <a:rPr lang="cs-CZ" sz="3200" b="0" dirty="0" err="1"/>
                        <a:t>indicis</a:t>
                      </a:r>
                      <a:r>
                        <a:rPr lang="cs-CZ" sz="3200" b="0" dirty="0"/>
                        <a:t> </a:t>
                      </a:r>
                      <a:r>
                        <a:rPr lang="cs-CZ" sz="3200" b="0" dirty="0" err="1"/>
                        <a:t>proprius</a:t>
                      </a:r>
                      <a:r>
                        <a:rPr lang="cs-CZ" sz="3200" b="0" dirty="0"/>
                        <a:t>, mm. </a:t>
                      </a:r>
                      <a:r>
                        <a:rPr lang="cs-CZ" sz="3200" b="0" dirty="0" err="1"/>
                        <a:t>Interossei</a:t>
                      </a:r>
                      <a:r>
                        <a:rPr lang="cs-CZ" sz="3200" b="0" dirty="0"/>
                        <a:t> </a:t>
                      </a:r>
                      <a:r>
                        <a:rPr lang="cs-CZ" sz="3200" b="0" dirty="0" err="1"/>
                        <a:t>dorsales</a:t>
                      </a:r>
                      <a:r>
                        <a:rPr lang="cs-CZ" sz="3200" b="0" dirty="0"/>
                        <a:t>, mm. </a:t>
                      </a:r>
                      <a:r>
                        <a:rPr lang="cs-CZ" sz="3200" b="0" dirty="0" err="1"/>
                        <a:t>lumbricales</a:t>
                      </a:r>
                      <a:endParaRPr lang="cs-CZ" sz="3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9272284"/>
                  </a:ext>
                </a:extLst>
              </a:tr>
              <a:tr h="574251">
                <a:tc>
                  <a:txBody>
                    <a:bodyPr/>
                    <a:lstStyle/>
                    <a:p>
                      <a:r>
                        <a:rPr lang="cs-CZ" sz="3200" dirty="0"/>
                        <a:t>Palec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3200" b="0" i="0" u="none" strike="noStrike" noProof="0" dirty="0">
                          <a:latin typeface="Avenir Next Regular"/>
                        </a:rPr>
                        <a:t>Extenze, ABD</a:t>
                      </a:r>
                      <a:endParaRPr lang="cs-CZ" sz="32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cs-CZ" sz="3200" dirty="0"/>
                        <a:t>m. </a:t>
                      </a:r>
                      <a:r>
                        <a:rPr lang="cs-CZ" sz="3200" dirty="0" err="1"/>
                        <a:t>abd</a:t>
                      </a:r>
                      <a:r>
                        <a:rPr lang="cs-CZ" sz="3200" dirty="0"/>
                        <a:t> </a:t>
                      </a:r>
                      <a:r>
                        <a:rPr lang="cs-CZ" sz="3200" dirty="0" err="1"/>
                        <a:t>poll</a:t>
                      </a:r>
                      <a:r>
                        <a:rPr lang="cs-CZ" sz="3200" dirty="0"/>
                        <a:t> long, m. </a:t>
                      </a:r>
                      <a:r>
                        <a:rPr lang="cs-CZ" sz="3200" dirty="0" err="1"/>
                        <a:t>ext</a:t>
                      </a:r>
                      <a:r>
                        <a:rPr lang="cs-CZ" sz="3200" dirty="0"/>
                        <a:t> </a:t>
                      </a:r>
                      <a:r>
                        <a:rPr lang="cs-CZ" sz="3200" dirty="0" err="1"/>
                        <a:t>poll</a:t>
                      </a:r>
                      <a:r>
                        <a:rPr lang="cs-CZ" sz="3200" dirty="0"/>
                        <a:t> long et </a:t>
                      </a:r>
                      <a:r>
                        <a:rPr lang="cs-CZ" sz="3200" dirty="0" err="1"/>
                        <a:t>brev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7902675"/>
                  </a:ext>
                </a:extLst>
              </a:tr>
              <a:tr h="1027608">
                <a:tc>
                  <a:txBody>
                    <a:bodyPr/>
                    <a:lstStyle/>
                    <a:p>
                      <a:r>
                        <a:rPr lang="cs-CZ" sz="3200" dirty="0"/>
                        <a:t>Zápěstí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cs-CZ" sz="3200" dirty="0"/>
                        <a:t>Dorzální flexe, radiální dukce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cs-CZ" sz="3200" dirty="0"/>
                        <a:t>m. extensor </a:t>
                      </a:r>
                      <a:r>
                        <a:rPr lang="cs-CZ" sz="3200" dirty="0" err="1"/>
                        <a:t>carpi</a:t>
                      </a:r>
                      <a:r>
                        <a:rPr lang="cs-CZ" sz="3200" dirty="0"/>
                        <a:t> </a:t>
                      </a:r>
                      <a:r>
                        <a:rPr lang="cs-CZ" sz="3200" dirty="0" err="1"/>
                        <a:t>radialis</a:t>
                      </a:r>
                      <a:r>
                        <a:rPr lang="cs-CZ" sz="3200" dirty="0"/>
                        <a:t> long a </a:t>
                      </a:r>
                      <a:r>
                        <a:rPr lang="cs-CZ" sz="3200" dirty="0" err="1"/>
                        <a:t>brev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5687627"/>
                  </a:ext>
                </a:extLst>
              </a:tr>
              <a:tr h="574251">
                <a:tc>
                  <a:txBody>
                    <a:bodyPr/>
                    <a:lstStyle/>
                    <a:p>
                      <a:r>
                        <a:rPr lang="cs-CZ" sz="3200" dirty="0"/>
                        <a:t>Předloktí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cs-CZ" sz="3200" dirty="0"/>
                        <a:t>supinace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cs-CZ" sz="3200" dirty="0"/>
                        <a:t>m. </a:t>
                      </a:r>
                      <a:r>
                        <a:rPr lang="cs-CZ" sz="3200" dirty="0" err="1"/>
                        <a:t>brachioradialis</a:t>
                      </a:r>
                      <a:endParaRPr lang="cs-CZ" dirty="0" err="1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066392"/>
                  </a:ext>
                </a:extLst>
              </a:tr>
              <a:tr h="574251">
                <a:tc>
                  <a:txBody>
                    <a:bodyPr/>
                    <a:lstStyle/>
                    <a:p>
                      <a:r>
                        <a:rPr lang="cs-CZ" sz="3200" dirty="0"/>
                        <a:t>Loket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cs-CZ" sz="3200" dirty="0"/>
                        <a:t>flexe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3200" b="0" i="0" u="none" strike="noStrike" noProof="0" dirty="0">
                          <a:latin typeface="Avenir Next Regular"/>
                        </a:rPr>
                        <a:t>m. biceps </a:t>
                      </a:r>
                      <a:r>
                        <a:rPr lang="cs-CZ" sz="3200" b="0" i="0" u="none" strike="noStrike" noProof="0" dirty="0" err="1">
                          <a:latin typeface="Avenir Next Regular"/>
                        </a:rPr>
                        <a:t>brachii</a:t>
                      </a:r>
                      <a:r>
                        <a:rPr lang="cs-CZ" sz="3200" b="0" i="0" u="none" strike="noStrike" noProof="0" dirty="0">
                          <a:latin typeface="Avenir Next Regular"/>
                        </a:rPr>
                        <a:t> a </a:t>
                      </a:r>
                      <a:r>
                        <a:rPr lang="cs-CZ" sz="3200" b="0" i="0" u="none" strike="noStrike" noProof="0" dirty="0" err="1">
                          <a:latin typeface="Avenir Next Regular"/>
                        </a:rPr>
                        <a:t>brachialis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2276260"/>
                  </a:ext>
                </a:extLst>
              </a:tr>
              <a:tr h="1428750">
                <a:tc>
                  <a:txBody>
                    <a:bodyPr/>
                    <a:lstStyle/>
                    <a:p>
                      <a:r>
                        <a:rPr lang="cs-CZ" sz="3200" dirty="0"/>
                        <a:t>Rameno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cs-CZ" sz="3200" dirty="0"/>
                        <a:t>Flexe, ABD, ZR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cs-CZ" sz="3200" dirty="0"/>
                        <a:t>m. </a:t>
                      </a:r>
                      <a:r>
                        <a:rPr lang="cs-CZ" sz="3200" dirty="0" err="1"/>
                        <a:t>teres</a:t>
                      </a:r>
                      <a:r>
                        <a:rPr lang="cs-CZ" sz="3200" dirty="0"/>
                        <a:t> minor, m. </a:t>
                      </a:r>
                      <a:r>
                        <a:rPr lang="cs-CZ" sz="3200" dirty="0" err="1"/>
                        <a:t>supraspinatus</a:t>
                      </a:r>
                      <a:r>
                        <a:rPr lang="cs-CZ" sz="3200" dirty="0"/>
                        <a:t>, m. </a:t>
                      </a:r>
                      <a:r>
                        <a:rPr lang="cs-CZ" sz="3200" dirty="0" err="1"/>
                        <a:t>infraspinatus</a:t>
                      </a:r>
                      <a:r>
                        <a:rPr lang="cs-CZ" sz="3200" dirty="0"/>
                        <a:t>, m </a:t>
                      </a:r>
                      <a:r>
                        <a:rPr lang="cs-CZ" sz="3200" dirty="0" err="1"/>
                        <a:t>deltoideus</a:t>
                      </a:r>
                      <a:r>
                        <a:rPr lang="cs-CZ" sz="3200" dirty="0"/>
                        <a:t> (</a:t>
                      </a:r>
                      <a:r>
                        <a:rPr lang="cs-CZ" sz="3200" dirty="0" err="1"/>
                        <a:t>pars</a:t>
                      </a:r>
                      <a:r>
                        <a:rPr lang="cs-CZ" sz="3200" dirty="0"/>
                        <a:t> med)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6185919"/>
                  </a:ext>
                </a:extLst>
              </a:tr>
              <a:tr h="1450741">
                <a:tc>
                  <a:txBody>
                    <a:bodyPr/>
                    <a:lstStyle/>
                    <a:p>
                      <a:r>
                        <a:rPr lang="cs-CZ" sz="3200" dirty="0"/>
                        <a:t>Lopatka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cs-CZ" sz="3200" dirty="0"/>
                        <a:t>Posteriorní elevace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cs-CZ" sz="3200" dirty="0"/>
                        <a:t>m. </a:t>
                      </a:r>
                      <a:r>
                        <a:rPr lang="cs-CZ" sz="3200" dirty="0" err="1"/>
                        <a:t>trapezius</a:t>
                      </a:r>
                      <a:r>
                        <a:rPr lang="cs-CZ" sz="3200" dirty="0"/>
                        <a:t>, m. levator </a:t>
                      </a:r>
                      <a:r>
                        <a:rPr lang="cs-CZ" sz="3200" dirty="0" err="1"/>
                        <a:t>scapulae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0434490"/>
                  </a:ext>
                </a:extLst>
              </a:tr>
            </a:tbl>
          </a:graphicData>
        </a:graphic>
      </p:graphicFrame>
      <p:pic>
        <p:nvPicPr>
          <p:cNvPr id="7" name="Obrázek 7" descr="Obsah obrázku osoba&#10;&#10;Popis se vygeneroval automaticky.">
            <a:extLst>
              <a:ext uri="{FF2B5EF4-FFF2-40B4-BE49-F238E27FC236}">
                <a16:creationId xmlns:a16="http://schemas.microsoft.com/office/drawing/2014/main" id="{AF8876A8-1140-C779-C401-F917681C9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1869" y="1560460"/>
            <a:ext cx="4908884" cy="6247671"/>
          </a:xfrm>
          <a:prstGeom prst="rect">
            <a:avLst/>
          </a:prstGeom>
        </p:spPr>
      </p:pic>
      <p:pic>
        <p:nvPicPr>
          <p:cNvPr id="8" name="Obrázek 8" descr="Obsah obrázku osoba, noha&#10;&#10;Popis se vygeneroval automaticky.">
            <a:extLst>
              <a:ext uri="{FF2B5EF4-FFF2-40B4-BE49-F238E27FC236}">
                <a16:creationId xmlns:a16="http://schemas.microsoft.com/office/drawing/2014/main" id="{8C0BCD17-1975-762B-2C32-2971DBE91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1027" y="7023738"/>
            <a:ext cx="5342021" cy="616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9969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5D69D3-29BE-154A-2D95-8BFFC25A5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7200" y="857584"/>
            <a:ext cx="20929500" cy="1091700"/>
          </a:xfrm>
        </p:spPr>
        <p:txBody>
          <a:bodyPr/>
          <a:lstStyle/>
          <a:p>
            <a:r>
              <a:rPr lang="cs-CZ" dirty="0" err="1"/>
              <a:t>II.diagonála</a:t>
            </a:r>
            <a:r>
              <a:rPr lang="cs-CZ" dirty="0"/>
              <a:t> HK – vzor </a:t>
            </a:r>
            <a:r>
              <a:rPr lang="cs-CZ" dirty="0" err="1"/>
              <a:t>extenze+ADD+VR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4D0444A-D383-2D0A-9FCA-7844B0D1B2C6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727200" y="2431047"/>
            <a:ext cx="15475184" cy="3076711"/>
          </a:xfrm>
        </p:spPr>
        <p:txBody>
          <a:bodyPr>
            <a:normAutofit/>
          </a:bodyPr>
          <a:lstStyle/>
          <a:p>
            <a:r>
              <a:rPr lang="cs-CZ" i="1" dirty="0"/>
              <a:t>"Začněte otáčet ruku palcem k sobě, slaní dolů, ohýbejte prsty, uchopte mne za ruku, pokládejte celou paži směrem přes břicho k druhostranné kyčli"</a:t>
            </a:r>
          </a:p>
          <a:p>
            <a:r>
              <a:rPr lang="cs-CZ" dirty="0"/>
              <a:t>Úchop: stejnostranná ruka jako je ošetřovaná HK pacienta, prsty na radiální hraně a palec na ulnární hraně ruky, nedotýkáme se dorzální strany</a:t>
            </a:r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11248BA6-01D8-EF08-C0C9-CD6F3562FB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432007"/>
              </p:ext>
            </p:extLst>
          </p:nvPr>
        </p:nvGraphicFramePr>
        <p:xfrm>
          <a:off x="924780" y="5646860"/>
          <a:ext cx="15336725" cy="7238131"/>
        </p:xfrm>
        <a:graphic>
          <a:graphicData uri="http://schemas.openxmlformats.org/drawingml/2006/table">
            <a:tbl>
              <a:tblPr firstRow="1" bandRow="1">
                <a:tableStyleId>{93384A00-2075-4F15-A6B4-224E2DCAD421}</a:tableStyleId>
              </a:tblPr>
              <a:tblGrid>
                <a:gridCol w="1916275">
                  <a:extLst>
                    <a:ext uri="{9D8B030D-6E8A-4147-A177-3AD203B41FA5}">
                      <a16:colId xmlns:a16="http://schemas.microsoft.com/office/drawing/2014/main" val="981465368"/>
                    </a:ext>
                  </a:extLst>
                </a:gridCol>
                <a:gridCol w="3591320">
                  <a:extLst>
                    <a:ext uri="{9D8B030D-6E8A-4147-A177-3AD203B41FA5}">
                      <a16:colId xmlns:a16="http://schemas.microsoft.com/office/drawing/2014/main" val="1194596760"/>
                    </a:ext>
                  </a:extLst>
                </a:gridCol>
                <a:gridCol w="9829130">
                  <a:extLst>
                    <a:ext uri="{9D8B030D-6E8A-4147-A177-3AD203B41FA5}">
                      <a16:colId xmlns:a16="http://schemas.microsoft.com/office/drawing/2014/main" val="2701901880"/>
                    </a:ext>
                  </a:extLst>
                </a:gridCol>
              </a:tblGrid>
              <a:tr h="102760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cs-CZ" sz="3200" b="0" dirty="0"/>
                        <a:t>Prsty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cs-CZ" sz="3200" b="0" dirty="0"/>
                        <a:t>Flexe, ADD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cs-CZ" sz="3200" b="0" dirty="0"/>
                        <a:t>m. </a:t>
                      </a:r>
                      <a:r>
                        <a:rPr lang="cs-CZ" sz="3200" b="0" dirty="0" err="1"/>
                        <a:t>flex</a:t>
                      </a:r>
                      <a:r>
                        <a:rPr lang="cs-CZ" sz="3200" b="0" dirty="0"/>
                        <a:t> </a:t>
                      </a:r>
                      <a:r>
                        <a:rPr lang="cs-CZ" sz="3200" b="0" dirty="0" err="1"/>
                        <a:t>dig</a:t>
                      </a:r>
                      <a:r>
                        <a:rPr lang="cs-CZ" sz="3200" b="0" dirty="0"/>
                        <a:t> sup a </a:t>
                      </a:r>
                      <a:r>
                        <a:rPr lang="cs-CZ" sz="3200" b="0" dirty="0" err="1"/>
                        <a:t>prof</a:t>
                      </a:r>
                      <a:r>
                        <a:rPr lang="cs-CZ" sz="3200" b="0" dirty="0"/>
                        <a:t>, mm. </a:t>
                      </a:r>
                      <a:r>
                        <a:rPr lang="cs-CZ" sz="3200" b="0" dirty="0" err="1"/>
                        <a:t>Interosseii</a:t>
                      </a:r>
                      <a:r>
                        <a:rPr lang="cs-CZ" sz="3200" b="0" dirty="0"/>
                        <a:t> </a:t>
                      </a:r>
                      <a:r>
                        <a:rPr lang="cs-CZ" sz="3200" b="0" dirty="0" err="1"/>
                        <a:t>palm</a:t>
                      </a:r>
                      <a:r>
                        <a:rPr lang="cs-CZ" sz="3200" b="0" dirty="0"/>
                        <a:t>, </a:t>
                      </a:r>
                      <a:br>
                        <a:rPr lang="cs-CZ" sz="3200" b="0" dirty="0"/>
                      </a:br>
                      <a:r>
                        <a:rPr lang="cs-CZ" sz="3200" b="0" dirty="0"/>
                        <a:t>mm. </a:t>
                      </a:r>
                      <a:r>
                        <a:rPr lang="cs-CZ" sz="3200" b="0" dirty="0" err="1"/>
                        <a:t>lumbricales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9272284"/>
                  </a:ext>
                </a:extLst>
              </a:tr>
              <a:tr h="574251">
                <a:tc>
                  <a:txBody>
                    <a:bodyPr/>
                    <a:lstStyle/>
                    <a:p>
                      <a:r>
                        <a:rPr lang="cs-CZ" sz="3200" dirty="0"/>
                        <a:t>Palec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3200" b="0" i="0" u="none" strike="noStrike" noProof="0" dirty="0">
                          <a:latin typeface="Avenir Next Regular"/>
                        </a:rPr>
                        <a:t>Flexe, opozice</a:t>
                      </a:r>
                      <a:endParaRPr lang="cs-CZ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cs-CZ" sz="3200" dirty="0"/>
                        <a:t>m. </a:t>
                      </a:r>
                      <a:r>
                        <a:rPr lang="cs-CZ" sz="3200" dirty="0" err="1"/>
                        <a:t>flex</a:t>
                      </a:r>
                      <a:r>
                        <a:rPr lang="cs-CZ" sz="3200" dirty="0"/>
                        <a:t> </a:t>
                      </a:r>
                      <a:r>
                        <a:rPr lang="cs-CZ" sz="3200" dirty="0" err="1"/>
                        <a:t>poll</a:t>
                      </a:r>
                      <a:r>
                        <a:rPr lang="cs-CZ" sz="3200" dirty="0"/>
                        <a:t> long et </a:t>
                      </a:r>
                      <a:r>
                        <a:rPr lang="cs-CZ" sz="3200" dirty="0" err="1"/>
                        <a:t>brev</a:t>
                      </a:r>
                      <a:r>
                        <a:rPr lang="cs-CZ" sz="3200" dirty="0"/>
                        <a:t>, m. </a:t>
                      </a:r>
                      <a:r>
                        <a:rPr lang="cs-CZ" sz="3200" dirty="0" err="1"/>
                        <a:t>opponens</a:t>
                      </a:r>
                      <a:r>
                        <a:rPr lang="cs-CZ" sz="3200" dirty="0"/>
                        <a:t> </a:t>
                      </a:r>
                      <a:r>
                        <a:rPr lang="cs-CZ" sz="3200" dirty="0" err="1"/>
                        <a:t>poll</a:t>
                      </a:r>
                      <a:r>
                        <a:rPr lang="cs-CZ" sz="3200" dirty="0"/>
                        <a:t>, </a:t>
                      </a:r>
                      <a:br>
                        <a:rPr lang="cs-CZ" sz="3200" dirty="0"/>
                      </a:br>
                      <a:r>
                        <a:rPr lang="cs-CZ" sz="3200" dirty="0"/>
                        <a:t>m. </a:t>
                      </a:r>
                      <a:r>
                        <a:rPr lang="cs-CZ" sz="3200" dirty="0" err="1"/>
                        <a:t>palmaris</a:t>
                      </a:r>
                      <a:r>
                        <a:rPr lang="cs-CZ" sz="3200" dirty="0"/>
                        <a:t> brevis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7902675"/>
                  </a:ext>
                </a:extLst>
              </a:tr>
              <a:tr h="1027608">
                <a:tc>
                  <a:txBody>
                    <a:bodyPr/>
                    <a:lstStyle/>
                    <a:p>
                      <a:r>
                        <a:rPr lang="cs-CZ" sz="3200" dirty="0"/>
                        <a:t>Zápěstí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cs-CZ" sz="3200" dirty="0"/>
                        <a:t>Palmární flexe, ulnární dukce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cs-CZ" sz="3200" dirty="0"/>
                        <a:t>m. flexor </a:t>
                      </a:r>
                      <a:r>
                        <a:rPr lang="cs-CZ" sz="3200" dirty="0" err="1"/>
                        <a:t>carpi</a:t>
                      </a:r>
                      <a:r>
                        <a:rPr lang="cs-CZ" sz="3200" dirty="0"/>
                        <a:t> </a:t>
                      </a:r>
                      <a:r>
                        <a:rPr lang="cs-CZ" sz="3200" dirty="0" err="1"/>
                        <a:t>ulnaris</a:t>
                      </a:r>
                      <a:r>
                        <a:rPr lang="cs-CZ" sz="3200" dirty="0"/>
                        <a:t>, m. </a:t>
                      </a:r>
                      <a:r>
                        <a:rPr lang="cs-CZ" sz="3200" dirty="0" err="1"/>
                        <a:t>palmaris</a:t>
                      </a:r>
                      <a:r>
                        <a:rPr lang="cs-CZ" sz="3200" dirty="0"/>
                        <a:t> long</a:t>
                      </a:r>
                      <a:endParaRPr lang="cs-CZ" sz="3200" dirty="0" err="1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5687627"/>
                  </a:ext>
                </a:extLst>
              </a:tr>
              <a:tr h="574251">
                <a:tc>
                  <a:txBody>
                    <a:bodyPr/>
                    <a:lstStyle/>
                    <a:p>
                      <a:r>
                        <a:rPr lang="cs-CZ" sz="3200" dirty="0"/>
                        <a:t>Předloktí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cs-CZ" sz="3200" dirty="0"/>
                        <a:t>pronace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cs-CZ" sz="3200" dirty="0"/>
                        <a:t>m. </a:t>
                      </a:r>
                      <a:r>
                        <a:rPr lang="cs-CZ" sz="3200" dirty="0" err="1"/>
                        <a:t>pronator</a:t>
                      </a:r>
                      <a:r>
                        <a:rPr lang="cs-CZ" sz="3200" dirty="0"/>
                        <a:t> </a:t>
                      </a:r>
                      <a:r>
                        <a:rPr lang="cs-CZ" sz="3200" dirty="0" err="1"/>
                        <a:t>teres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066392"/>
                  </a:ext>
                </a:extLst>
              </a:tr>
              <a:tr h="574251">
                <a:tc>
                  <a:txBody>
                    <a:bodyPr/>
                    <a:lstStyle/>
                    <a:p>
                      <a:r>
                        <a:rPr lang="cs-CZ" sz="3200" dirty="0"/>
                        <a:t>Loket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cs-CZ" sz="3200" dirty="0"/>
                        <a:t>extenze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cs-CZ" sz="3200" dirty="0"/>
                        <a:t>m. triceps </a:t>
                      </a:r>
                      <a:r>
                        <a:rPr lang="cs-CZ" sz="3200" err="1"/>
                        <a:t>brachii</a:t>
                      </a:r>
                      <a:r>
                        <a:rPr lang="cs-CZ" sz="3200" dirty="0"/>
                        <a:t>, m. </a:t>
                      </a:r>
                      <a:r>
                        <a:rPr lang="cs-CZ" sz="3200" err="1"/>
                        <a:t>anconeus</a:t>
                      </a:r>
                      <a:endParaRPr lang="cs-CZ" sz="3200" dirty="0" err="1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2276260"/>
                  </a:ext>
                </a:extLst>
              </a:tr>
              <a:tr h="1428750">
                <a:tc>
                  <a:txBody>
                    <a:bodyPr/>
                    <a:lstStyle/>
                    <a:p>
                      <a:r>
                        <a:rPr lang="cs-CZ" sz="3200" dirty="0"/>
                        <a:t>Rameno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cs-CZ" sz="3200" dirty="0"/>
                        <a:t>Extenze, ADD, VR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cs-CZ" sz="3200" dirty="0"/>
                        <a:t>m. </a:t>
                      </a:r>
                      <a:r>
                        <a:rPr lang="cs-CZ" sz="3200" dirty="0" err="1"/>
                        <a:t>subscapularis</a:t>
                      </a:r>
                      <a:r>
                        <a:rPr lang="cs-CZ" sz="3200" dirty="0"/>
                        <a:t>, m </a:t>
                      </a:r>
                      <a:r>
                        <a:rPr lang="cs-CZ" sz="3200" dirty="0" err="1"/>
                        <a:t>pectoralis</a:t>
                      </a:r>
                      <a:r>
                        <a:rPr lang="cs-CZ" sz="3200" dirty="0"/>
                        <a:t> major (sternální část)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6185919"/>
                  </a:ext>
                </a:extLst>
              </a:tr>
              <a:tr h="1450741">
                <a:tc>
                  <a:txBody>
                    <a:bodyPr/>
                    <a:lstStyle/>
                    <a:p>
                      <a:r>
                        <a:rPr lang="cs-CZ" sz="3200" dirty="0"/>
                        <a:t>Lopatka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cs-CZ" sz="3200" dirty="0"/>
                        <a:t>Anteriorní deprese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cs-CZ" sz="3200" dirty="0"/>
                        <a:t>mm. </a:t>
                      </a:r>
                      <a:r>
                        <a:rPr lang="cs-CZ" sz="3200" dirty="0" err="1"/>
                        <a:t>Pectoralis</a:t>
                      </a:r>
                      <a:r>
                        <a:rPr lang="cs-CZ" sz="3200" dirty="0"/>
                        <a:t> minor, m. </a:t>
                      </a:r>
                      <a:r>
                        <a:rPr lang="cs-CZ" sz="3200" dirty="0" err="1"/>
                        <a:t>subclavius</a:t>
                      </a:r>
                      <a:r>
                        <a:rPr lang="cs-CZ" sz="3200" dirty="0"/>
                        <a:t>, </a:t>
                      </a:r>
                      <a:br>
                        <a:rPr lang="cs-CZ" sz="3200" dirty="0"/>
                      </a:br>
                      <a:r>
                        <a:rPr lang="cs-CZ" sz="3200" dirty="0"/>
                        <a:t>m. </a:t>
                      </a:r>
                      <a:r>
                        <a:rPr lang="cs-CZ" sz="3200" dirty="0" err="1"/>
                        <a:t>serratus</a:t>
                      </a:r>
                      <a:r>
                        <a:rPr lang="cs-CZ" sz="3200" dirty="0"/>
                        <a:t> </a:t>
                      </a:r>
                      <a:r>
                        <a:rPr lang="cs-CZ" sz="3200" dirty="0" err="1"/>
                        <a:t>anterior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0434490"/>
                  </a:ext>
                </a:extLst>
              </a:tr>
            </a:tbl>
          </a:graphicData>
        </a:graphic>
      </p:graphicFrame>
      <p:pic>
        <p:nvPicPr>
          <p:cNvPr id="7" name="Obrázek 7" descr="Obsah obrázku text, osoba, muž, interiér&#10;&#10;Popis se vygeneroval automaticky.">
            <a:extLst>
              <a:ext uri="{FF2B5EF4-FFF2-40B4-BE49-F238E27FC236}">
                <a16:creationId xmlns:a16="http://schemas.microsoft.com/office/drawing/2014/main" id="{A1068478-D8B3-0D98-E266-4165793C1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8122" y="1958487"/>
            <a:ext cx="4523873" cy="5900793"/>
          </a:xfrm>
          <a:prstGeom prst="rect">
            <a:avLst/>
          </a:prstGeom>
        </p:spPr>
      </p:pic>
      <p:pic>
        <p:nvPicPr>
          <p:cNvPr id="8" name="Obrázek 8">
            <a:extLst>
              <a:ext uri="{FF2B5EF4-FFF2-40B4-BE49-F238E27FC236}">
                <a16:creationId xmlns:a16="http://schemas.microsoft.com/office/drawing/2014/main" id="{DC9FF136-6243-DC36-C14A-856534A44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74164" y="7128507"/>
            <a:ext cx="5342021" cy="585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4998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2"/>
          <p:cNvSpPr txBox="1">
            <a:spLocks noGrp="1"/>
          </p:cNvSpPr>
          <p:nvPr>
            <p:ph type="title"/>
          </p:nvPr>
        </p:nvSpPr>
        <p:spPr>
          <a:xfrm>
            <a:off x="1727199" y="898104"/>
            <a:ext cx="20929601" cy="3225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8600"/>
              <a:buFont typeface="Arial"/>
              <a:buNone/>
            </a:pPr>
            <a:r>
              <a:rPr lang="en-US" sz="8600" b="0" i="0" u="none" strike="noStrike" cap="none">
                <a:solidFill>
                  <a:srgbClr val="4A4A4A"/>
                </a:solidFill>
                <a:latin typeface="Arial"/>
                <a:ea typeface="Arial"/>
                <a:cs typeface="Arial"/>
                <a:sym typeface="Arial"/>
              </a:rPr>
              <a:t>pohybové vzory DK</a:t>
            </a:r>
            <a:endParaRPr/>
          </a:p>
        </p:txBody>
      </p:sp>
      <p:pic>
        <p:nvPicPr>
          <p:cNvPr id="213" name="Google Shape;213;p12" descr="Obráze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46672" y="2643115"/>
            <a:ext cx="19090656" cy="108077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3"/>
          <p:cNvSpPr txBox="1">
            <a:spLocks noGrp="1"/>
          </p:cNvSpPr>
          <p:nvPr>
            <p:ph type="title"/>
          </p:nvPr>
        </p:nvSpPr>
        <p:spPr>
          <a:xfrm>
            <a:off x="1727200" y="1327372"/>
            <a:ext cx="20929600" cy="3225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8600"/>
              <a:buFont typeface="Arial"/>
              <a:buNone/>
            </a:pPr>
            <a:r>
              <a:rPr lang="en-US" sz="8600" b="0" i="0" u="none" strike="noStrike" cap="none">
                <a:solidFill>
                  <a:srgbClr val="4A4A4A"/>
                </a:solidFill>
                <a:latin typeface="Arial"/>
                <a:ea typeface="Arial"/>
                <a:cs typeface="Arial"/>
                <a:sym typeface="Arial"/>
              </a:rPr>
              <a:t>Příklady využití iradiace a odporu</a:t>
            </a:r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body" idx="2"/>
          </p:nvPr>
        </p:nvSpPr>
        <p:spPr>
          <a:xfrm>
            <a:off x="1727200" y="3228019"/>
            <a:ext cx="20929601" cy="9637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482600" lvl="0" indent="-5016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4800"/>
              <a:buFont typeface="Avenir"/>
              <a:buChar char="•"/>
            </a:pPr>
            <a:r>
              <a:rPr lang="en-US" sz="4800"/>
              <a:t>odpor kladený zdravé končetině facilituje svalovou aktivitu kontralaterální končetiny</a:t>
            </a:r>
            <a:br>
              <a:rPr lang="en-US" sz="4800"/>
            </a:br>
            <a:r>
              <a:rPr lang="en-US" sz="4800"/>
              <a:t>—&gt; využití např. u imobilizované končetiny - fraktury, hemipareza/hemiplegie)</a:t>
            </a:r>
            <a:endParaRPr sz="3900"/>
          </a:p>
          <a:p>
            <a:pPr marL="482600" lvl="0" indent="-501650" algn="l" rtl="0">
              <a:lnSpc>
                <a:spcPct val="80000"/>
              </a:lnSpc>
              <a:spcBef>
                <a:spcPts val="2400"/>
              </a:spcBef>
              <a:spcAft>
                <a:spcPts val="0"/>
              </a:spcAft>
              <a:buClr>
                <a:srgbClr val="4A4A4A"/>
              </a:buClr>
              <a:buSzPts val="4800"/>
              <a:buFont typeface="Avenir"/>
              <a:buChar char="•"/>
            </a:pPr>
            <a:r>
              <a:rPr lang="en-US" sz="4800"/>
              <a:t>bilat. kladený odpor do flexe DKK aktivuje flexory trupu </a:t>
            </a:r>
            <a:br>
              <a:rPr lang="en-US" sz="4800"/>
            </a:br>
            <a:r>
              <a:rPr lang="en-US" sz="4800"/>
              <a:t>—&gt; využití zejména u ležících pacientů - facilitace břišních svalů a břišního lisu, popř. u kohokoliv, kde chceme facilitovat ventrální muskulaturu</a:t>
            </a:r>
            <a:endParaRPr sz="3900"/>
          </a:p>
          <a:p>
            <a:pPr marL="482600" lvl="0" indent="-501650" algn="l" rtl="0">
              <a:lnSpc>
                <a:spcPct val="80000"/>
              </a:lnSpc>
              <a:spcBef>
                <a:spcPts val="2400"/>
              </a:spcBef>
              <a:spcAft>
                <a:spcPts val="0"/>
              </a:spcAft>
              <a:buClr>
                <a:srgbClr val="4A4A4A"/>
              </a:buClr>
              <a:buSzPts val="4800"/>
              <a:buFont typeface="Avenir"/>
              <a:buChar char="•"/>
            </a:pPr>
            <a:r>
              <a:rPr lang="en-US" sz="4800"/>
              <a:t>odpor supinaci předloktí facilituje zevní rotátory ramenního kloubu</a:t>
            </a:r>
            <a:br>
              <a:rPr lang="en-US" sz="4800"/>
            </a:br>
            <a:r>
              <a:rPr lang="en-US" sz="4800"/>
              <a:t>—&gt; využití např. pooperační stavy se zakázaným pohybem do rotace, popř. bolestivá zevní rotace RAMkl</a:t>
            </a:r>
            <a:endParaRPr sz="3900"/>
          </a:p>
          <a:p>
            <a:pPr marL="482600" lvl="0" indent="-501650" algn="l" rtl="0">
              <a:lnSpc>
                <a:spcPct val="80000"/>
              </a:lnSpc>
              <a:spcBef>
                <a:spcPts val="2400"/>
              </a:spcBef>
              <a:spcAft>
                <a:spcPts val="0"/>
              </a:spcAft>
              <a:buClr>
                <a:srgbClr val="4A4A4A"/>
              </a:buClr>
              <a:buSzPts val="4800"/>
              <a:buFont typeface="Avenir"/>
              <a:buChar char="•"/>
            </a:pPr>
            <a:r>
              <a:rPr lang="en-US" sz="4800"/>
              <a:t>odporovaná everze nohy facilituje aktivitu abduktorů KYK, popř. rotátorů</a:t>
            </a:r>
            <a:br>
              <a:rPr lang="en-US" sz="4800"/>
            </a:br>
            <a:r>
              <a:rPr lang="en-US" sz="4800"/>
              <a:t>—&gt; využití u TEP pro facilitaci svalů, aktivace svalů bez provedení zakázaných pohyb</a:t>
            </a:r>
            <a:endParaRPr sz="39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4"/>
          <p:cNvSpPr txBox="1">
            <a:spLocks noGrp="1"/>
          </p:cNvSpPr>
          <p:nvPr>
            <p:ph type="title"/>
          </p:nvPr>
        </p:nvSpPr>
        <p:spPr>
          <a:xfrm>
            <a:off x="1727200" y="1739900"/>
            <a:ext cx="20929600" cy="3225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8600"/>
              <a:buFont typeface="Arial"/>
              <a:buNone/>
            </a:pPr>
            <a:r>
              <a:rPr lang="en-US" sz="8600" b="0" i="0" u="none" strike="noStrike" cap="none">
                <a:solidFill>
                  <a:srgbClr val="4A4A4A"/>
                </a:solidFill>
                <a:latin typeface="Arial"/>
                <a:ea typeface="Arial"/>
                <a:cs typeface="Arial"/>
                <a:sym typeface="Arial"/>
              </a:rPr>
              <a:t>Doporučená literatura + zdroje</a:t>
            </a:r>
            <a:endParaRPr/>
          </a:p>
        </p:txBody>
      </p:sp>
      <p:sp>
        <p:nvSpPr>
          <p:cNvPr id="225" name="Google Shape;225;p14"/>
          <p:cNvSpPr txBox="1">
            <a:spLocks noGrp="1"/>
          </p:cNvSpPr>
          <p:nvPr>
            <p:ph type="body" idx="2"/>
          </p:nvPr>
        </p:nvSpPr>
        <p:spPr>
          <a:xfrm>
            <a:off x="1727200" y="4964062"/>
            <a:ext cx="13816883" cy="6165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3800"/>
              <a:buFont typeface="Avenir"/>
              <a:buNone/>
            </a:pPr>
            <a:r>
              <a:rPr lang="en-US" sz="3800"/>
              <a:t>BASTLOVÁ, Petra. Proprioceptivní neuromuskulární facilitace. 2. vydání. Olomouc: Univerzita Palackého v Olomouci, 2018. ISBN 978-80-244-5301-9.</a:t>
            </a:r>
            <a:endParaRPr sz="3800"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3800"/>
              <a:buFont typeface="Avenir"/>
              <a:buNone/>
            </a:pPr>
            <a:endParaRPr sz="3800"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3800"/>
              <a:buFont typeface="Avenir"/>
              <a:buNone/>
            </a:pPr>
            <a:r>
              <a:rPr lang="en-US" sz="3800"/>
              <a:t>PNF Lekce online: </a:t>
            </a:r>
            <a:r>
              <a:rPr lang="en-US" sz="3800" u="sng">
                <a:solidFill>
                  <a:schemeClr val="hlink"/>
                </a:solidFill>
                <a:hlinkClick r:id="rId3"/>
              </a:rPr>
              <a:t>https://www.youtube.com/playlist?list=PL96PwaGX4JBNeDZj10iFZ5VJaA8686SzR</a:t>
            </a:r>
            <a:r>
              <a:rPr lang="en-US" sz="3800"/>
              <a:t> </a:t>
            </a:r>
            <a:endParaRPr sz="3800"/>
          </a:p>
        </p:txBody>
      </p:sp>
      <p:pic>
        <p:nvPicPr>
          <p:cNvPr id="226" name="Google Shape;226;p14" descr="Obrázek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56220" y="3496895"/>
            <a:ext cx="6754219" cy="9720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"/>
          <p:cNvSpPr txBox="1">
            <a:spLocks noGrp="1"/>
          </p:cNvSpPr>
          <p:nvPr>
            <p:ph type="title"/>
          </p:nvPr>
        </p:nvSpPr>
        <p:spPr>
          <a:xfrm>
            <a:off x="1727199" y="1327372"/>
            <a:ext cx="20929601" cy="3225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F351D"/>
              </a:buClr>
              <a:buSzPts val="7568"/>
              <a:buFont typeface="Arial"/>
              <a:buNone/>
            </a:pPr>
            <a:r>
              <a:rPr lang="en-US" sz="7568">
                <a:solidFill>
                  <a:srgbClr val="1F351D"/>
                </a:solidFill>
              </a:rPr>
              <a:t>PNF </a:t>
            </a:r>
            <a:br>
              <a:rPr lang="en-US" sz="7568">
                <a:solidFill>
                  <a:srgbClr val="1F351D"/>
                </a:solidFill>
              </a:rPr>
            </a:br>
            <a:r>
              <a:rPr lang="en-US" sz="7568">
                <a:solidFill>
                  <a:srgbClr val="1F351D"/>
                </a:solidFill>
              </a:rPr>
              <a:t>= proprioceptivní neuromuskulární facilitace</a:t>
            </a:r>
            <a:endParaRPr/>
          </a:p>
        </p:txBody>
      </p:sp>
      <p:sp>
        <p:nvSpPr>
          <p:cNvPr id="143" name="Google Shape;143;p2"/>
          <p:cNvSpPr txBox="1">
            <a:spLocks noGrp="1"/>
          </p:cNvSpPr>
          <p:nvPr>
            <p:ph type="body" idx="2"/>
          </p:nvPr>
        </p:nvSpPr>
        <p:spPr>
          <a:xfrm>
            <a:off x="1149500" y="4964050"/>
            <a:ext cx="22695900" cy="61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448818" lvl="0" indent="-44881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E8D77"/>
              </a:buClr>
              <a:buSzPts val="4900"/>
              <a:buFont typeface="Avenir"/>
              <a:buChar char="•"/>
            </a:pPr>
            <a:r>
              <a:rPr lang="en-US" sz="4400" b="1">
                <a:solidFill>
                  <a:srgbClr val="FE8D77"/>
                </a:solidFill>
                <a:latin typeface="Avenir"/>
                <a:ea typeface="Avenir"/>
                <a:cs typeface="Avenir"/>
                <a:sym typeface="Avenir"/>
              </a:rPr>
              <a:t>Proprioceptivní</a:t>
            </a:r>
            <a:r>
              <a:rPr lang="en-US" sz="4400">
                <a:solidFill>
                  <a:srgbClr val="FE8D77"/>
                </a:solidFill>
              </a:rPr>
              <a:t> </a:t>
            </a:r>
            <a:r>
              <a:rPr lang="en-US" sz="5729"/>
              <a:t>- stimulace receptorů, které mají vztah k pohybu</a:t>
            </a:r>
            <a:endParaRPr sz="4400"/>
          </a:p>
          <a:p>
            <a:pPr marL="448818" lvl="0" indent="-448818" algn="l" rtl="0">
              <a:lnSpc>
                <a:spcPct val="80000"/>
              </a:lnSpc>
              <a:spcBef>
                <a:spcPts val="2200"/>
              </a:spcBef>
              <a:spcAft>
                <a:spcPts val="0"/>
              </a:spcAft>
              <a:buClr>
                <a:schemeClr val="accent1"/>
              </a:buClr>
              <a:buSzPts val="4900"/>
              <a:buFont typeface="Avenir"/>
              <a:buChar char="•"/>
            </a:pPr>
            <a:r>
              <a:rPr lang="en-US" sz="4400" b="1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  <a:t>Neuromuskulární</a:t>
            </a:r>
            <a:r>
              <a:rPr lang="en-US" sz="5729"/>
              <a:t> - práce se svaly i nervy, zlepšení jejich fčního propojení</a:t>
            </a:r>
            <a:endParaRPr sz="4400"/>
          </a:p>
          <a:p>
            <a:pPr marL="448818" lvl="0" indent="-448818" algn="l" rtl="0">
              <a:lnSpc>
                <a:spcPct val="80000"/>
              </a:lnSpc>
              <a:spcBef>
                <a:spcPts val="2200"/>
              </a:spcBef>
              <a:spcAft>
                <a:spcPts val="0"/>
              </a:spcAft>
              <a:buClr>
                <a:schemeClr val="accent3"/>
              </a:buClr>
              <a:buSzPts val="4900"/>
              <a:buFont typeface="Avenir"/>
              <a:buChar char="•"/>
            </a:pPr>
            <a:r>
              <a:rPr lang="en-US" sz="4400" b="1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rPr>
              <a:t>Facilitace</a:t>
            </a:r>
            <a:r>
              <a:rPr lang="en-US" sz="5729"/>
              <a:t> - napomáhá, podporuje pohyb, umožňuje iniciaci a snadnější provedení</a:t>
            </a:r>
            <a:endParaRPr sz="4400"/>
          </a:p>
          <a:p>
            <a:pPr marL="0" lvl="0" indent="0" algn="l" rtl="0">
              <a:lnSpc>
                <a:spcPct val="80000"/>
              </a:lnSpc>
              <a:spcBef>
                <a:spcPts val="2200"/>
              </a:spcBef>
              <a:spcAft>
                <a:spcPts val="0"/>
              </a:spcAft>
              <a:buClr>
                <a:srgbClr val="4A4A4A"/>
              </a:buClr>
              <a:buSzPts val="4929"/>
              <a:buFont typeface="Avenir"/>
              <a:buNone/>
            </a:pPr>
            <a:endParaRPr sz="5729"/>
          </a:p>
          <a:p>
            <a:pPr marL="0" lvl="1" indent="425194" algn="l" rtl="0">
              <a:lnSpc>
                <a:spcPct val="80000"/>
              </a:lnSpc>
              <a:spcBef>
                <a:spcPts val="2200"/>
              </a:spcBef>
              <a:spcAft>
                <a:spcPts val="0"/>
              </a:spcAft>
              <a:buClr>
                <a:srgbClr val="4A4A4A"/>
              </a:buClr>
              <a:buSzPts val="4800"/>
              <a:buFont typeface="Avenir"/>
              <a:buNone/>
            </a:pPr>
            <a:r>
              <a:rPr lang="en-US" sz="4400" i="1"/>
              <a:t>cíl = pomoci pacientovi dosáhnout co nejvyšší možné úrovně ovlivňované fce</a:t>
            </a:r>
            <a:endParaRPr sz="44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15" descr="Beyonce PNF Diagonal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0264" y="1942003"/>
            <a:ext cx="17479100" cy="9831994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15"/>
          <p:cNvSpPr txBox="1"/>
          <p:nvPr/>
        </p:nvSpPr>
        <p:spPr>
          <a:xfrm>
            <a:off x="7986913" y="613092"/>
            <a:ext cx="8005802" cy="1041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venir"/>
              <a:buNone/>
            </a:pPr>
            <a:r>
              <a:rPr lang="en-US" sz="54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Učení nemusí být nuda…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15"/>
          <p:cNvSpPr txBox="1"/>
          <p:nvPr/>
        </p:nvSpPr>
        <p:spPr>
          <a:xfrm>
            <a:off x="8440366" y="12061507"/>
            <a:ext cx="5931917" cy="444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venir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https://www.youtube.com/watch?v=o4zpxl8PVX0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16" descr="PNF Dance for MS Patient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41510" y="2086822"/>
            <a:ext cx="18900980" cy="10631801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16"/>
          <p:cNvSpPr txBox="1"/>
          <p:nvPr/>
        </p:nvSpPr>
        <p:spPr>
          <a:xfrm>
            <a:off x="7185202" y="551653"/>
            <a:ext cx="10013596" cy="939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venir"/>
              <a:buNone/>
            </a:pPr>
            <a:r>
              <a:rPr lang="en-US" sz="48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A pacienti mohou klidně i tancovat!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16"/>
          <p:cNvSpPr txBox="1"/>
          <p:nvPr/>
        </p:nvSpPr>
        <p:spPr>
          <a:xfrm>
            <a:off x="8768187" y="12949213"/>
            <a:ext cx="6005831" cy="444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venir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https://www.youtube.com/watch?v=JhRzRKkS0Ho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7"/>
          <p:cNvSpPr txBox="1">
            <a:spLocks noGrp="1"/>
          </p:cNvSpPr>
          <p:nvPr>
            <p:ph type="body" idx="1"/>
          </p:nvPr>
        </p:nvSpPr>
        <p:spPr>
          <a:xfrm>
            <a:off x="1727199" y="1269329"/>
            <a:ext cx="20929601" cy="3136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A4A4B"/>
              </a:buClr>
              <a:buSzPts val="5676"/>
              <a:buFont typeface="Arial"/>
              <a:buNone/>
            </a:pPr>
            <a:r>
              <a:rPr lang="en-US" sz="5676">
                <a:solidFill>
                  <a:srgbClr val="4A4A4B"/>
                </a:solidFill>
                <a:latin typeface="Arial"/>
                <a:ea typeface="Arial"/>
                <a:cs typeface="Arial"/>
                <a:sym typeface="Arial"/>
              </a:rPr>
              <a:t>„Studium bez touhy kazí paměť a neuchovává nic, co přijalo.“ —  Leonardo Da Vinci italský renesanční umělec 1452 - 1519</a:t>
            </a:r>
            <a:endParaRPr/>
          </a:p>
        </p:txBody>
      </p:sp>
      <p:pic>
        <p:nvPicPr>
          <p:cNvPr id="246" name="Google Shape;246;p17" descr="Obráze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301104" y="4625302"/>
            <a:ext cx="9647571" cy="6304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7" descr="Obrázek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90364" y="4761158"/>
            <a:ext cx="7874001" cy="6032501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7"/>
          <p:cNvSpPr txBox="1"/>
          <p:nvPr/>
        </p:nvSpPr>
        <p:spPr>
          <a:xfrm>
            <a:off x="5393311" y="11124893"/>
            <a:ext cx="12587225" cy="1525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A98935"/>
              </a:buClr>
              <a:buSzPts val="8600"/>
              <a:buFont typeface="Arial"/>
              <a:buNone/>
            </a:pPr>
            <a:r>
              <a:rPr lang="en-US" sz="8600" b="0" i="0" u="none" strike="noStrike" cap="none">
                <a:solidFill>
                  <a:srgbClr val="A98935"/>
                </a:solidFill>
                <a:latin typeface="Arial"/>
                <a:ea typeface="Arial"/>
                <a:cs typeface="Arial"/>
                <a:sym typeface="Arial"/>
              </a:rPr>
              <a:t>Děkujeme za pozornost!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"/>
          <p:cNvSpPr txBox="1">
            <a:spLocks noGrp="1"/>
          </p:cNvSpPr>
          <p:nvPr>
            <p:ph type="title"/>
          </p:nvPr>
        </p:nvSpPr>
        <p:spPr>
          <a:xfrm>
            <a:off x="1727200" y="1739900"/>
            <a:ext cx="20929600" cy="3225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75428"/>
              </a:buClr>
              <a:buSzPts val="8600"/>
              <a:buFont typeface="Arial"/>
              <a:buNone/>
            </a:pPr>
            <a:r>
              <a:rPr lang="en-US">
                <a:solidFill>
                  <a:srgbClr val="375428"/>
                </a:solidFill>
              </a:rPr>
              <a:t>PNF Filozofie</a:t>
            </a:r>
            <a:endParaRPr/>
          </a:p>
        </p:txBody>
      </p:sp>
      <p:sp>
        <p:nvSpPr>
          <p:cNvPr id="149" name="Google Shape;149;p3"/>
          <p:cNvSpPr txBox="1">
            <a:spLocks noGrp="1"/>
          </p:cNvSpPr>
          <p:nvPr>
            <p:ph type="body" idx="2"/>
          </p:nvPr>
        </p:nvSpPr>
        <p:spPr>
          <a:xfrm>
            <a:off x="1727200" y="3762666"/>
            <a:ext cx="20929601" cy="8568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482600" lvl="0" indent="-5270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4300"/>
              <a:buFont typeface="Avenir"/>
              <a:buChar char="•"/>
            </a:pPr>
            <a:r>
              <a:rPr lang="en-US" sz="4300" b="1">
                <a:latin typeface="Avenir"/>
                <a:ea typeface="Avenir"/>
                <a:cs typeface="Avenir"/>
                <a:sym typeface="Avenir"/>
              </a:rPr>
              <a:t>1. pozitivní přístup</a:t>
            </a:r>
            <a:r>
              <a:rPr lang="en-US" sz="4300">
                <a:solidFill>
                  <a:srgbClr val="4A4A4A"/>
                </a:solidFill>
                <a:latin typeface="Avenir"/>
                <a:ea typeface="Avenir"/>
                <a:cs typeface="Avenir"/>
                <a:sym typeface="Avenir"/>
              </a:rPr>
              <a:t> = hledáme silné stránky a snažíme se je využít v terapii, komunikace s pacientem, společné stanovení cíle</a:t>
            </a:r>
            <a:endParaRPr sz="4300">
              <a:solidFill>
                <a:srgbClr val="4A4A4A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82600" lvl="0" indent="-527050" algn="l" rtl="0">
              <a:lnSpc>
                <a:spcPct val="80000"/>
              </a:lnSpc>
              <a:spcBef>
                <a:spcPts val="2400"/>
              </a:spcBef>
              <a:spcAft>
                <a:spcPts val="0"/>
              </a:spcAft>
              <a:buClr>
                <a:srgbClr val="4A4A4A"/>
              </a:buClr>
              <a:buSzPts val="4300"/>
              <a:buFont typeface="Avenir"/>
              <a:buChar char="•"/>
            </a:pPr>
            <a:r>
              <a:rPr lang="en-US" sz="4300" b="1">
                <a:latin typeface="Avenir"/>
                <a:ea typeface="Avenir"/>
                <a:cs typeface="Avenir"/>
                <a:sym typeface="Avenir"/>
              </a:rPr>
              <a:t>2. funkční přístup</a:t>
            </a:r>
            <a:r>
              <a:rPr lang="en-US" sz="4300">
                <a:solidFill>
                  <a:srgbClr val="4A4A4A"/>
                </a:solidFill>
                <a:latin typeface="Avenir"/>
                <a:ea typeface="Avenir"/>
                <a:cs typeface="Avenir"/>
                <a:sym typeface="Avenir"/>
              </a:rPr>
              <a:t> = zaměření na určitou fci, komplexní ovlivnění pohybového projevu, dosažení maximální nezávislosti</a:t>
            </a:r>
            <a:endParaRPr sz="4300"/>
          </a:p>
          <a:p>
            <a:pPr marL="482600" lvl="0" indent="-527050" algn="l" rtl="0">
              <a:lnSpc>
                <a:spcPct val="80000"/>
              </a:lnSpc>
              <a:spcBef>
                <a:spcPts val="2400"/>
              </a:spcBef>
              <a:spcAft>
                <a:spcPts val="0"/>
              </a:spcAft>
              <a:buClr>
                <a:srgbClr val="4A4A4A"/>
              </a:buClr>
              <a:buSzPts val="4300"/>
              <a:buFont typeface="Avenir"/>
              <a:buChar char="•"/>
            </a:pPr>
            <a:r>
              <a:rPr lang="en-US" sz="4300" b="1">
                <a:latin typeface="Avenir"/>
                <a:ea typeface="Avenir"/>
                <a:cs typeface="Avenir"/>
                <a:sym typeface="Avenir"/>
              </a:rPr>
              <a:t>3. mobilizace neuronálních rezerv </a:t>
            </a:r>
            <a:r>
              <a:rPr lang="en-US" sz="4300">
                <a:solidFill>
                  <a:srgbClr val="4A4A4A"/>
                </a:solidFill>
                <a:latin typeface="Avenir"/>
                <a:ea typeface="Avenir"/>
                <a:cs typeface="Avenir"/>
                <a:sym typeface="Avenir"/>
              </a:rPr>
              <a:t>= práce s neuroplasticitou, adaptabilitou, podpora reparačních fcí, využití optimální aferentace</a:t>
            </a:r>
            <a:endParaRPr sz="4300"/>
          </a:p>
          <a:p>
            <a:pPr marL="482600" lvl="0" indent="-527050" algn="l" rtl="0">
              <a:lnSpc>
                <a:spcPct val="80000"/>
              </a:lnSpc>
              <a:spcBef>
                <a:spcPts val="2400"/>
              </a:spcBef>
              <a:spcAft>
                <a:spcPts val="0"/>
              </a:spcAft>
              <a:buClr>
                <a:srgbClr val="4A4A4A"/>
              </a:buClr>
              <a:buSzPts val="4300"/>
              <a:buFont typeface="Avenir"/>
              <a:buChar char="•"/>
            </a:pPr>
            <a:r>
              <a:rPr lang="en-US" sz="4300" b="1">
                <a:latin typeface="Avenir"/>
                <a:ea typeface="Avenir"/>
                <a:cs typeface="Avenir"/>
                <a:sym typeface="Avenir"/>
              </a:rPr>
              <a:t>4. holistický přístup =</a:t>
            </a:r>
            <a:r>
              <a:rPr lang="en-US" sz="4300">
                <a:solidFill>
                  <a:srgbClr val="4A4A4A"/>
                </a:solidFill>
                <a:latin typeface="Avenir"/>
                <a:ea typeface="Avenir"/>
                <a:cs typeface="Avenir"/>
                <a:sym typeface="Avenir"/>
              </a:rPr>
              <a:t> člověk jako celek, propojení jednotlivých segmentů, přihlédnutí k faktorům zevního prostředí</a:t>
            </a:r>
            <a:endParaRPr sz="4300">
              <a:solidFill>
                <a:srgbClr val="4A4A4A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82600" lvl="0" indent="-527050" algn="l" rtl="0">
              <a:lnSpc>
                <a:spcPct val="80000"/>
              </a:lnSpc>
              <a:spcBef>
                <a:spcPts val="2400"/>
              </a:spcBef>
              <a:spcAft>
                <a:spcPts val="0"/>
              </a:spcAft>
              <a:buClr>
                <a:srgbClr val="4A4A4A"/>
              </a:buClr>
              <a:buSzPts val="4300"/>
              <a:buFont typeface="Avenir"/>
              <a:buChar char="•"/>
            </a:pPr>
            <a:r>
              <a:rPr lang="en-US" sz="4300" b="1">
                <a:latin typeface="Avenir"/>
                <a:ea typeface="Avenir"/>
                <a:cs typeface="Avenir"/>
                <a:sym typeface="Avenir"/>
              </a:rPr>
              <a:t>5. využití principů motorické kontroly a učení</a:t>
            </a:r>
            <a:r>
              <a:rPr lang="en-US" sz="4300">
                <a:solidFill>
                  <a:srgbClr val="4A4A4A"/>
                </a:solidFill>
                <a:latin typeface="Avenir"/>
                <a:ea typeface="Avenir"/>
                <a:cs typeface="Avenir"/>
                <a:sym typeface="Avenir"/>
              </a:rPr>
              <a:t> = propojení senzorických, motorických a autonomních systémů, respektování motorického učení, jeho podpora, </a:t>
            </a:r>
            <a:br>
              <a:rPr lang="en-US" sz="4300">
                <a:solidFill>
                  <a:srgbClr val="4A4A4A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n-US" sz="4300">
                <a:solidFill>
                  <a:srgbClr val="4A4A4A"/>
                </a:solidFill>
                <a:latin typeface="Avenir"/>
                <a:ea typeface="Avenir"/>
                <a:cs typeface="Avenir"/>
                <a:sym typeface="Avenir"/>
              </a:rPr>
              <a:t>“opakování bez opakování”, stádia vývoje motor. kontroly: mobilita -&gt; stabilita -&gt; kontrolování pohybu -&gt; dovednost</a:t>
            </a:r>
            <a:endParaRPr sz="43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4"/>
          <p:cNvSpPr txBox="1">
            <a:spLocks noGrp="1"/>
          </p:cNvSpPr>
          <p:nvPr>
            <p:ph type="title"/>
          </p:nvPr>
        </p:nvSpPr>
        <p:spPr>
          <a:xfrm>
            <a:off x="1727200" y="954224"/>
            <a:ext cx="20929600" cy="3225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8600"/>
              <a:buFont typeface="Arial"/>
              <a:buNone/>
            </a:pPr>
            <a:r>
              <a:rPr lang="en-US" sz="8600" b="0" i="0" u="none" strike="noStrike" cap="none">
                <a:solidFill>
                  <a:srgbClr val="4A4A4A"/>
                </a:solidFill>
                <a:latin typeface="Arial"/>
                <a:ea typeface="Arial"/>
                <a:cs typeface="Arial"/>
                <a:sym typeface="Arial"/>
              </a:rPr>
              <a:t>Facilitační postupy</a:t>
            </a:r>
            <a:endParaRPr/>
          </a:p>
        </p:txBody>
      </p:sp>
      <p:sp>
        <p:nvSpPr>
          <p:cNvPr id="155" name="Google Shape;155;p4"/>
          <p:cNvSpPr txBox="1">
            <a:spLocks noGrp="1"/>
          </p:cNvSpPr>
          <p:nvPr>
            <p:ph type="body" idx="2"/>
          </p:nvPr>
        </p:nvSpPr>
        <p:spPr>
          <a:xfrm>
            <a:off x="1346130" y="2478857"/>
            <a:ext cx="21691740" cy="10661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472948" lvl="0" indent="-47294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3500"/>
              <a:buFont typeface="Avenir"/>
              <a:buChar char="•"/>
            </a:pPr>
            <a:r>
              <a:rPr lang="en-US" sz="4500" b="1">
                <a:latin typeface="Avenir"/>
                <a:ea typeface="Avenir"/>
                <a:cs typeface="Avenir"/>
                <a:sym typeface="Avenir"/>
              </a:rPr>
              <a:t>manuální kontakt</a:t>
            </a:r>
            <a:r>
              <a:rPr lang="en-US" sz="4428"/>
              <a:t> - </a:t>
            </a:r>
            <a:r>
              <a:rPr lang="en-US" sz="3741"/>
              <a:t>využití taktilní stimulace, úchop a tlak, vedení pohybu, nonverbální komunikace s pacientem, ovlivnění body image, stability trupu, svalového tonu…</a:t>
            </a:r>
            <a:endParaRPr sz="4500"/>
          </a:p>
          <a:p>
            <a:pPr marL="472948" lvl="0" indent="-472948" algn="l" rtl="0">
              <a:lnSpc>
                <a:spcPct val="80000"/>
              </a:lnSpc>
              <a:spcBef>
                <a:spcPts val="2300"/>
              </a:spcBef>
              <a:spcAft>
                <a:spcPts val="0"/>
              </a:spcAft>
              <a:buClr>
                <a:srgbClr val="4A4A4A"/>
              </a:buClr>
              <a:buSzPts val="3500"/>
              <a:buFont typeface="Avenir"/>
              <a:buChar char="•"/>
            </a:pPr>
            <a:r>
              <a:rPr lang="en-US" sz="4500" b="1">
                <a:latin typeface="Avenir"/>
                <a:ea typeface="Avenir"/>
                <a:cs typeface="Avenir"/>
                <a:sym typeface="Avenir"/>
              </a:rPr>
              <a:t>verbální stimulace</a:t>
            </a:r>
            <a:r>
              <a:rPr lang="en-US" sz="4428"/>
              <a:t> - </a:t>
            </a:r>
            <a:r>
              <a:rPr lang="en-US" sz="3741"/>
              <a:t>intonace hlasu pro facilitaci/relaxaci pacienta, řízení začátku pohybu, ovlivnění síly kontrakce, oprava pohybu, povely jasné, stručné, krátké</a:t>
            </a:r>
            <a:endParaRPr sz="4500"/>
          </a:p>
          <a:p>
            <a:pPr marL="472948" lvl="0" indent="-472948" algn="l" rtl="0">
              <a:lnSpc>
                <a:spcPct val="80000"/>
              </a:lnSpc>
              <a:spcBef>
                <a:spcPts val="2300"/>
              </a:spcBef>
              <a:spcAft>
                <a:spcPts val="0"/>
              </a:spcAft>
              <a:buClr>
                <a:srgbClr val="4A4A4A"/>
              </a:buClr>
              <a:buSzPts val="3500"/>
              <a:buFont typeface="Avenir"/>
              <a:buChar char="•"/>
            </a:pPr>
            <a:r>
              <a:rPr lang="en-US" sz="4500" b="1">
                <a:latin typeface="Avenir"/>
                <a:ea typeface="Avenir"/>
                <a:cs typeface="Avenir"/>
                <a:sym typeface="Avenir"/>
              </a:rPr>
              <a:t>zraková stimulace </a:t>
            </a:r>
            <a:r>
              <a:rPr lang="en-US" sz="4428"/>
              <a:t>- </a:t>
            </a:r>
            <a:r>
              <a:rPr lang="en-US" sz="3741"/>
              <a:t>vizuální feedback, kontrola průběhu pohybu, kontakt pacient-terapeut pro získání důvěry, dodatečná aferentace, popř. částečná náhrada chybějící propriocepce, využití pohybů očí a hlavy - iradiace</a:t>
            </a:r>
            <a:endParaRPr sz="4500"/>
          </a:p>
          <a:p>
            <a:pPr marL="472948" lvl="0" indent="-472948" algn="l" rtl="0">
              <a:lnSpc>
                <a:spcPct val="80000"/>
              </a:lnSpc>
              <a:spcBef>
                <a:spcPts val="2300"/>
              </a:spcBef>
              <a:spcAft>
                <a:spcPts val="0"/>
              </a:spcAft>
              <a:buClr>
                <a:srgbClr val="4A4A4A"/>
              </a:buClr>
              <a:buSzPts val="3500"/>
              <a:buFont typeface="Avenir"/>
              <a:buChar char="•"/>
            </a:pPr>
            <a:r>
              <a:rPr lang="en-US" sz="4500" b="1">
                <a:latin typeface="Avenir"/>
                <a:ea typeface="Avenir"/>
                <a:cs typeface="Avenir"/>
                <a:sym typeface="Avenir"/>
              </a:rPr>
              <a:t>optimální odpor</a:t>
            </a:r>
            <a:r>
              <a:rPr lang="en-US" sz="4428"/>
              <a:t> - </a:t>
            </a:r>
            <a:r>
              <a:rPr lang="en-US" sz="3741"/>
              <a:t>během aktivity, přizpůsobení individuálně (síla, směr, cíl), zvyšování svalové síly, vyšší nábor motorických jednotek, výrazná facilitace proprioceptorů, řízení typu kontrakce, získání stability segmentu, postfacilitační relaxace</a:t>
            </a:r>
            <a:endParaRPr sz="4500"/>
          </a:p>
          <a:p>
            <a:pPr marL="472948" lvl="0" indent="-472948" algn="l" rtl="0">
              <a:lnSpc>
                <a:spcPct val="80000"/>
              </a:lnSpc>
              <a:spcBef>
                <a:spcPts val="2300"/>
              </a:spcBef>
              <a:spcAft>
                <a:spcPts val="0"/>
              </a:spcAft>
              <a:buClr>
                <a:srgbClr val="4A4A4A"/>
              </a:buClr>
              <a:buSzPts val="3500"/>
              <a:buFont typeface="Avenir"/>
              <a:buChar char="•"/>
            </a:pPr>
            <a:r>
              <a:rPr lang="en-US" sz="4500" b="1">
                <a:latin typeface="Avenir"/>
                <a:ea typeface="Avenir"/>
                <a:cs typeface="Avenir"/>
                <a:sym typeface="Avenir"/>
              </a:rPr>
              <a:t>timing</a:t>
            </a:r>
            <a:r>
              <a:rPr lang="en-US" sz="4428"/>
              <a:t> - </a:t>
            </a:r>
            <a:r>
              <a:rPr lang="en-US" sz="3741"/>
              <a:t>časová koordinace umožňuje plynulý pohyb, motorická kontrola probíhá kranio-kaudálně a proximodistálně</a:t>
            </a:r>
            <a:endParaRPr sz="4500"/>
          </a:p>
          <a:p>
            <a:pPr marL="472948" lvl="0" indent="-472948" algn="l" rtl="0">
              <a:lnSpc>
                <a:spcPct val="80000"/>
              </a:lnSpc>
              <a:spcBef>
                <a:spcPts val="2300"/>
              </a:spcBef>
              <a:spcAft>
                <a:spcPts val="0"/>
              </a:spcAft>
              <a:buClr>
                <a:srgbClr val="4A4A4A"/>
              </a:buClr>
              <a:buSzPts val="3500"/>
              <a:buFont typeface="Avenir"/>
              <a:buChar char="•"/>
            </a:pPr>
            <a:r>
              <a:rPr lang="en-US" sz="4500" b="1">
                <a:latin typeface="Avenir"/>
                <a:ea typeface="Avenir"/>
                <a:cs typeface="Avenir"/>
                <a:sym typeface="Avenir"/>
              </a:rPr>
              <a:t>iradiace a zesílení</a:t>
            </a:r>
            <a:r>
              <a:rPr lang="en-US" sz="4428"/>
              <a:t> - </a:t>
            </a:r>
            <a:r>
              <a:rPr lang="en-US" sz="3741"/>
              <a:t>rozšíření reakce na stimulaci, rozšíření aktivity/relaxace na synergisty/antagonisty, využití manuálně kladeného odporu, využití pro indirektivní terapii (např. u TEP, fixace a imobilizaci segmentu)</a:t>
            </a:r>
            <a:endParaRPr sz="45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1ce8fecfee_0_0"/>
          <p:cNvSpPr txBox="1">
            <a:spLocks noGrp="1"/>
          </p:cNvSpPr>
          <p:nvPr>
            <p:ph type="title"/>
          </p:nvPr>
        </p:nvSpPr>
        <p:spPr>
          <a:xfrm>
            <a:off x="1727200" y="1739900"/>
            <a:ext cx="20929500" cy="33000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600" b="0">
                <a:solidFill>
                  <a:srgbClr val="4A4A4A"/>
                </a:solidFill>
              </a:rPr>
              <a:t>Facilitační postupy</a:t>
            </a:r>
            <a:endParaRPr/>
          </a:p>
        </p:txBody>
      </p:sp>
      <p:sp>
        <p:nvSpPr>
          <p:cNvPr id="161" name="Google Shape;161;g21ce8fecfee_0_0"/>
          <p:cNvSpPr txBox="1">
            <a:spLocks noGrp="1"/>
          </p:cNvSpPr>
          <p:nvPr>
            <p:ph type="body" idx="1"/>
          </p:nvPr>
        </p:nvSpPr>
        <p:spPr>
          <a:xfrm>
            <a:off x="1727200" y="3721250"/>
            <a:ext cx="20929500" cy="85140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472948" lvl="0" indent="-472948" algn="l" rtl="0">
              <a:lnSpc>
                <a:spcPct val="80000"/>
              </a:lnSpc>
              <a:spcBef>
                <a:spcPts val="2300"/>
              </a:spcBef>
              <a:spcAft>
                <a:spcPts val="0"/>
              </a:spcAft>
              <a:buSzPts val="3500"/>
              <a:buChar char="•"/>
            </a:pPr>
            <a:r>
              <a:rPr lang="en-US" sz="4700" b="1"/>
              <a:t>trakce</a:t>
            </a:r>
            <a:r>
              <a:rPr lang="en-US" sz="4628"/>
              <a:t> - </a:t>
            </a:r>
            <a:r>
              <a:rPr lang="en-US" sz="3941"/>
              <a:t>“odlehčení” kloubu, stretch svalů, napomáhá pohybu v OKŘ, snižuje bolest, facilitace flexorů a pohybu proti gravitaci, NE u plegie nebo flekční spasticity!</a:t>
            </a:r>
            <a:endParaRPr sz="4700"/>
          </a:p>
          <a:p>
            <a:pPr marL="472948" lvl="0" indent="-472948" algn="l" rtl="0">
              <a:lnSpc>
                <a:spcPct val="80000"/>
              </a:lnSpc>
              <a:spcBef>
                <a:spcPts val="2300"/>
              </a:spcBef>
              <a:spcAft>
                <a:spcPts val="0"/>
              </a:spcAft>
              <a:buSzPts val="3500"/>
              <a:buChar char="•"/>
            </a:pPr>
            <a:r>
              <a:rPr lang="en-US" sz="4700" b="1"/>
              <a:t>aproximace</a:t>
            </a:r>
            <a:r>
              <a:rPr lang="en-US" sz="4628"/>
              <a:t> - </a:t>
            </a:r>
            <a:r>
              <a:rPr lang="en-US" sz="3941"/>
              <a:t>tlak do kloubu, zlepšení stability/opory, stimulace kloubních receptorů, facilitace pohybu v UKŘ, stimulace extenzorů, vhodná u plegie/parézy, spasticity</a:t>
            </a:r>
            <a:endParaRPr sz="4700"/>
          </a:p>
          <a:p>
            <a:pPr marL="472948" lvl="0" indent="-472948" algn="l" rtl="0">
              <a:lnSpc>
                <a:spcPct val="80000"/>
              </a:lnSpc>
              <a:spcBef>
                <a:spcPts val="2300"/>
              </a:spcBef>
              <a:spcAft>
                <a:spcPts val="0"/>
              </a:spcAft>
              <a:buSzPts val="3500"/>
              <a:buChar char="•"/>
            </a:pPr>
            <a:r>
              <a:rPr lang="en-US" sz="4700" b="1"/>
              <a:t>stretch</a:t>
            </a:r>
            <a:r>
              <a:rPr lang="en-US" sz="4628"/>
              <a:t> - </a:t>
            </a:r>
            <a:r>
              <a:rPr lang="en-US" sz="3941"/>
              <a:t>využití stretch reflexu pro facilitaci následné svalové aktivity v pohybu, stretch před začátkem či v průběhu pohybu, využití stretch stimulu pro udržení délky měkkých tkání</a:t>
            </a:r>
            <a:endParaRPr sz="3941"/>
          </a:p>
          <a:p>
            <a:pPr marL="472948" lvl="0" indent="-472948" algn="l" rtl="0">
              <a:lnSpc>
                <a:spcPct val="80000"/>
              </a:lnSpc>
              <a:spcBef>
                <a:spcPts val="2300"/>
              </a:spcBef>
              <a:spcAft>
                <a:spcPts val="0"/>
              </a:spcAft>
              <a:buSzPts val="3500"/>
              <a:buChar char="•"/>
            </a:pPr>
            <a:r>
              <a:rPr lang="en-US" sz="4700" b="1"/>
              <a:t>pohybové vzory /diagonály </a:t>
            </a:r>
            <a:r>
              <a:rPr lang="en-US" sz="4628"/>
              <a:t>- </a:t>
            </a:r>
            <a:r>
              <a:rPr lang="en-US" sz="3941"/>
              <a:t>pohyb ve 3D, využití myofasciálních návazností (dle průběhu vláken), diagonála = 2 antagonistické vzory (flekční x extenční), důležitost rotační komponenty, propojení trup a tělo</a:t>
            </a:r>
            <a:endParaRPr sz="4700"/>
          </a:p>
          <a:p>
            <a:pPr marL="472948" lvl="0" indent="-472948" algn="l" rtl="0">
              <a:lnSpc>
                <a:spcPct val="80000"/>
              </a:lnSpc>
              <a:spcBef>
                <a:spcPts val="2300"/>
              </a:spcBef>
              <a:spcAft>
                <a:spcPts val="0"/>
              </a:spcAft>
              <a:buSzPts val="3500"/>
              <a:buChar char="•"/>
            </a:pPr>
            <a:r>
              <a:rPr lang="en-US" sz="4700" b="1"/>
              <a:t>pozice těla a práce s tělem </a:t>
            </a:r>
            <a:r>
              <a:rPr lang="en-US" sz="4628"/>
              <a:t>- </a:t>
            </a:r>
            <a:r>
              <a:rPr lang="en-US" sz="3941"/>
              <a:t>správná pozice umožňuje správně vést pohyby pacienta, dávat optimální odpor ve správném směru pohybu, ergonomie práce</a:t>
            </a:r>
            <a:endParaRPr sz="67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5"/>
          <p:cNvSpPr txBox="1">
            <a:spLocks noGrp="1"/>
          </p:cNvSpPr>
          <p:nvPr>
            <p:ph type="title"/>
          </p:nvPr>
        </p:nvSpPr>
        <p:spPr>
          <a:xfrm>
            <a:off x="1727200" y="1739900"/>
            <a:ext cx="20929600" cy="3300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8600"/>
              <a:buFont typeface="Arial"/>
              <a:buNone/>
            </a:pPr>
            <a:r>
              <a:rPr lang="en-US" sz="8600" b="0" i="0" u="none" strike="noStrike" cap="none">
                <a:solidFill>
                  <a:srgbClr val="4A4A4A"/>
                </a:solidFill>
                <a:latin typeface="Arial"/>
                <a:ea typeface="Arial"/>
                <a:cs typeface="Arial"/>
                <a:sym typeface="Arial"/>
              </a:rPr>
              <a:t>Neurofyziologické principy využívané v technikách PNF</a:t>
            </a:r>
            <a:endParaRPr/>
          </a:p>
        </p:txBody>
      </p:sp>
      <p:sp>
        <p:nvSpPr>
          <p:cNvPr id="167" name="Google Shape;167;p5"/>
          <p:cNvSpPr txBox="1">
            <a:spLocks noGrp="1"/>
          </p:cNvSpPr>
          <p:nvPr>
            <p:ph type="body" idx="1"/>
          </p:nvPr>
        </p:nvSpPr>
        <p:spPr>
          <a:xfrm>
            <a:off x="1727250" y="4812275"/>
            <a:ext cx="20929500" cy="73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3330"/>
              <a:buFont typeface="Avenir"/>
              <a:buNone/>
            </a:pPr>
            <a:r>
              <a:rPr lang="en-US" sz="5580" b="1">
                <a:latin typeface="Avenir"/>
                <a:ea typeface="Avenir"/>
                <a:cs typeface="Avenir"/>
                <a:sym typeface="Avenir"/>
              </a:rPr>
              <a:t>následné podráždění </a:t>
            </a:r>
            <a:r>
              <a:rPr lang="en-US" sz="3766"/>
              <a:t>- efekt pokračuje i po ukončení působení stimulu</a:t>
            </a:r>
            <a:endParaRPr sz="5580"/>
          </a:p>
          <a:p>
            <a:pPr marL="0" lvl="0" indent="0" algn="l" rtl="0">
              <a:lnSpc>
                <a:spcPct val="80000"/>
              </a:lnSpc>
              <a:spcBef>
                <a:spcPts val="1500"/>
              </a:spcBef>
              <a:spcAft>
                <a:spcPts val="0"/>
              </a:spcAft>
              <a:buClr>
                <a:srgbClr val="4A4A4A"/>
              </a:buClr>
              <a:buSzPts val="3330"/>
              <a:buFont typeface="Avenir"/>
              <a:buNone/>
            </a:pPr>
            <a:r>
              <a:rPr lang="en-US" sz="5580" b="1">
                <a:latin typeface="Avenir"/>
                <a:ea typeface="Avenir"/>
                <a:cs typeface="Avenir"/>
                <a:sym typeface="Avenir"/>
              </a:rPr>
              <a:t>časová sumace</a:t>
            </a:r>
            <a:r>
              <a:rPr lang="en-US" sz="3766"/>
              <a:t> - podprahové stimuly působící delší čas způsobují podráždění (excitaci)</a:t>
            </a:r>
            <a:endParaRPr sz="5580"/>
          </a:p>
          <a:p>
            <a:pPr marL="0" lvl="0" indent="0" algn="l" rtl="0">
              <a:lnSpc>
                <a:spcPct val="80000"/>
              </a:lnSpc>
              <a:spcBef>
                <a:spcPts val="1500"/>
              </a:spcBef>
              <a:spcAft>
                <a:spcPts val="0"/>
              </a:spcAft>
              <a:buClr>
                <a:srgbClr val="4A4A4A"/>
              </a:buClr>
              <a:buSzPts val="3330"/>
              <a:buFont typeface="Avenir"/>
              <a:buNone/>
            </a:pPr>
            <a:r>
              <a:rPr lang="en-US" sz="5580" b="1">
                <a:latin typeface="Avenir"/>
                <a:ea typeface="Avenir"/>
                <a:cs typeface="Avenir"/>
                <a:sym typeface="Avenir"/>
              </a:rPr>
              <a:t>prostorová sumace</a:t>
            </a:r>
            <a:r>
              <a:rPr lang="en-US" sz="3766"/>
              <a:t> - podprahové stimuly z více částí těla aplikované současně se vzájemně sumují a způsobují excitaci</a:t>
            </a:r>
            <a:endParaRPr sz="5580"/>
          </a:p>
          <a:p>
            <a:pPr marL="0" lvl="0" indent="0" algn="l" rtl="0">
              <a:lnSpc>
                <a:spcPct val="80000"/>
              </a:lnSpc>
              <a:spcBef>
                <a:spcPts val="1500"/>
              </a:spcBef>
              <a:spcAft>
                <a:spcPts val="0"/>
              </a:spcAft>
              <a:buClr>
                <a:srgbClr val="4A4A4A"/>
              </a:buClr>
              <a:buSzPts val="3330"/>
              <a:buFont typeface="Avenir"/>
              <a:buNone/>
            </a:pPr>
            <a:r>
              <a:rPr lang="en-US" sz="5580" b="1">
                <a:latin typeface="Avenir"/>
                <a:ea typeface="Avenir"/>
                <a:cs typeface="Avenir"/>
                <a:sym typeface="Avenir"/>
              </a:rPr>
              <a:t>iradiace</a:t>
            </a:r>
            <a:r>
              <a:rPr lang="en-US" sz="3766"/>
              <a:t> - rozšíření a zvýšení odpovědi, může pomoct facilitovat či inhibovat</a:t>
            </a:r>
            <a:endParaRPr sz="5580"/>
          </a:p>
          <a:p>
            <a:pPr marL="0" lvl="0" indent="0" algn="l" rtl="0">
              <a:lnSpc>
                <a:spcPct val="80000"/>
              </a:lnSpc>
              <a:spcBef>
                <a:spcPts val="1500"/>
              </a:spcBef>
              <a:spcAft>
                <a:spcPts val="0"/>
              </a:spcAft>
              <a:buClr>
                <a:srgbClr val="4A4A4A"/>
              </a:buClr>
              <a:buSzPts val="3330"/>
              <a:buFont typeface="Avenir"/>
              <a:buNone/>
            </a:pPr>
            <a:r>
              <a:rPr lang="en-US" sz="5580" b="1">
                <a:latin typeface="Avenir"/>
                <a:ea typeface="Avenir"/>
                <a:cs typeface="Avenir"/>
                <a:sym typeface="Avenir"/>
              </a:rPr>
              <a:t>sukcesivní indukce</a:t>
            </a:r>
            <a:r>
              <a:rPr lang="en-US" sz="3766"/>
              <a:t> - zvýšení aktivity agonistů následuje stimulaci (kontrakci) jejich antagonistů</a:t>
            </a:r>
            <a:endParaRPr sz="5580"/>
          </a:p>
          <a:p>
            <a:pPr marL="0" lvl="0" indent="0" algn="l" rtl="0">
              <a:lnSpc>
                <a:spcPct val="80000"/>
              </a:lnSpc>
              <a:spcBef>
                <a:spcPts val="1500"/>
              </a:spcBef>
              <a:spcAft>
                <a:spcPts val="0"/>
              </a:spcAft>
              <a:buClr>
                <a:srgbClr val="4A4A4A"/>
              </a:buClr>
              <a:buSzPts val="3330"/>
              <a:buFont typeface="Avenir"/>
              <a:buNone/>
            </a:pPr>
            <a:r>
              <a:rPr lang="en-US" sz="5580" b="1">
                <a:latin typeface="Avenir"/>
                <a:ea typeface="Avenir"/>
                <a:cs typeface="Avenir"/>
                <a:sym typeface="Avenir"/>
              </a:rPr>
              <a:t>reciproční inervace</a:t>
            </a:r>
            <a:r>
              <a:rPr lang="en-US" sz="3766"/>
              <a:t> - svalová kontrakce agonistů je doprovázena současnou inhibicí antagonistů (nutné pro koordinovaný pohyb)</a:t>
            </a:r>
            <a:endParaRPr sz="558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6"/>
          <p:cNvSpPr txBox="1">
            <a:spLocks noGrp="1"/>
          </p:cNvSpPr>
          <p:nvPr>
            <p:ph type="title"/>
          </p:nvPr>
        </p:nvSpPr>
        <p:spPr>
          <a:xfrm>
            <a:off x="1727200" y="1739900"/>
            <a:ext cx="20929600" cy="3225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8600"/>
              <a:buFont typeface="Arial"/>
              <a:buNone/>
            </a:pPr>
            <a:r>
              <a:rPr lang="en-US" sz="8600" b="0" i="0" u="none" strike="noStrike" cap="none">
                <a:solidFill>
                  <a:srgbClr val="4A4A4A"/>
                </a:solidFill>
                <a:latin typeface="Arial"/>
                <a:ea typeface="Arial"/>
                <a:cs typeface="Arial"/>
                <a:sym typeface="Arial"/>
              </a:rPr>
              <a:t>Příklady technik PNF</a:t>
            </a:r>
            <a:endParaRPr/>
          </a:p>
        </p:txBody>
      </p:sp>
      <p:sp>
        <p:nvSpPr>
          <p:cNvPr id="173" name="Google Shape;173;p6"/>
          <p:cNvSpPr txBox="1">
            <a:spLocks noGrp="1"/>
          </p:cNvSpPr>
          <p:nvPr>
            <p:ph type="body" idx="2"/>
          </p:nvPr>
        </p:nvSpPr>
        <p:spPr>
          <a:xfrm>
            <a:off x="1727200" y="4190312"/>
            <a:ext cx="20929600" cy="694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482600" lvl="0" indent="-5207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4200"/>
              <a:buFont typeface="Avenir"/>
              <a:buChar char="•"/>
            </a:pPr>
            <a:r>
              <a:rPr lang="en-US" sz="4200" b="1">
                <a:latin typeface="Avenir"/>
                <a:ea typeface="Avenir"/>
                <a:cs typeface="Avenir"/>
                <a:sym typeface="Avenir"/>
              </a:rPr>
              <a:t>Rytmická iniciace</a:t>
            </a:r>
            <a:r>
              <a:rPr lang="en-US" sz="4200">
                <a:solidFill>
                  <a:srgbClr val="4A4A4A"/>
                </a:solidFill>
                <a:latin typeface="Avenir"/>
                <a:ea typeface="Avenir"/>
                <a:cs typeface="Avenir"/>
                <a:sym typeface="Avenir"/>
              </a:rPr>
              <a:t> - vždy 1 vzor, začínám pasivně, později asistovaný pohyb a nakonec aktivní pohyb proti odporu</a:t>
            </a:r>
            <a:br>
              <a:rPr lang="en-US" sz="4200">
                <a:solidFill>
                  <a:srgbClr val="4A4A4A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n-US" sz="4200">
                <a:solidFill>
                  <a:srgbClr val="4A4A4A"/>
                </a:solidFill>
                <a:latin typeface="Avenir"/>
                <a:ea typeface="Avenir"/>
                <a:cs typeface="Avenir"/>
                <a:sym typeface="Avenir"/>
              </a:rPr>
              <a:t>- využití pro nacvičení vzoru/pohybu</a:t>
            </a:r>
            <a:endParaRPr sz="4200"/>
          </a:p>
          <a:p>
            <a:pPr marL="482600" lvl="0" indent="-520700" algn="l" rtl="0">
              <a:lnSpc>
                <a:spcPct val="80000"/>
              </a:lnSpc>
              <a:spcBef>
                <a:spcPts val="2400"/>
              </a:spcBef>
              <a:spcAft>
                <a:spcPts val="0"/>
              </a:spcAft>
              <a:buClr>
                <a:srgbClr val="4A4A4A"/>
              </a:buClr>
              <a:buSzPts val="4200"/>
              <a:buFont typeface="Avenir"/>
              <a:buChar char="•"/>
            </a:pPr>
            <a:r>
              <a:rPr lang="en-US" sz="4200" b="1">
                <a:latin typeface="Avenir"/>
                <a:ea typeface="Avenir"/>
                <a:cs typeface="Avenir"/>
                <a:sym typeface="Avenir"/>
              </a:rPr>
              <a:t>Kombinace izotonických kontrakcí </a:t>
            </a:r>
            <a:r>
              <a:rPr lang="en-US" sz="4200">
                <a:solidFill>
                  <a:srgbClr val="4A4A4A"/>
                </a:solidFill>
                <a:latin typeface="Avenir"/>
                <a:ea typeface="Avenir"/>
                <a:cs typeface="Avenir"/>
                <a:sym typeface="Avenir"/>
              </a:rPr>
              <a:t>- střídání koncentrické, excentrické a izometrické kontrakce agonistické skupiny</a:t>
            </a:r>
            <a:br>
              <a:rPr lang="en-US" sz="4200">
                <a:solidFill>
                  <a:srgbClr val="4A4A4A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n-US" sz="4200">
                <a:solidFill>
                  <a:srgbClr val="4A4A4A"/>
                </a:solidFill>
                <a:latin typeface="Avenir"/>
                <a:ea typeface="Avenir"/>
                <a:cs typeface="Avenir"/>
                <a:sym typeface="Avenir"/>
              </a:rPr>
              <a:t>- zvýšení síly, zlepšení koordinace pohybu, inhibiace antagonistů</a:t>
            </a:r>
            <a:endParaRPr sz="4200"/>
          </a:p>
          <a:p>
            <a:pPr marL="482600" lvl="0" indent="-520700" algn="l" rtl="0">
              <a:lnSpc>
                <a:spcPct val="80000"/>
              </a:lnSpc>
              <a:spcBef>
                <a:spcPts val="2400"/>
              </a:spcBef>
              <a:spcAft>
                <a:spcPts val="0"/>
              </a:spcAft>
              <a:buClr>
                <a:srgbClr val="4A4A4A"/>
              </a:buClr>
              <a:buSzPts val="4200"/>
              <a:buFont typeface="Avenir"/>
              <a:buChar char="•"/>
            </a:pPr>
            <a:r>
              <a:rPr lang="en-US" sz="4200" b="1">
                <a:latin typeface="Avenir"/>
                <a:ea typeface="Avenir"/>
                <a:cs typeface="Avenir"/>
                <a:sym typeface="Avenir"/>
              </a:rPr>
              <a:t>Rytmická stabilizace</a:t>
            </a:r>
            <a:r>
              <a:rPr lang="en-US" sz="4200">
                <a:solidFill>
                  <a:srgbClr val="4A4A4A"/>
                </a:solidFill>
                <a:latin typeface="Avenir"/>
                <a:ea typeface="Avenir"/>
                <a:cs typeface="Avenir"/>
                <a:sym typeface="Avenir"/>
              </a:rPr>
              <a:t> - současná izometrická kontrakce všech svalů segmentů proti odporu</a:t>
            </a:r>
            <a:br>
              <a:rPr lang="en-US" sz="4200">
                <a:solidFill>
                  <a:srgbClr val="4A4A4A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n-US" sz="4200">
                <a:solidFill>
                  <a:srgbClr val="4A4A4A"/>
                </a:solidFill>
                <a:latin typeface="Avenir"/>
                <a:ea typeface="Avenir"/>
                <a:cs typeface="Avenir"/>
                <a:sym typeface="Avenir"/>
              </a:rPr>
              <a:t>- zvýšení stability, zlepšení koordinace, percepce</a:t>
            </a:r>
            <a:endParaRPr sz="4200">
              <a:solidFill>
                <a:srgbClr val="4A4A4A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82600" lvl="0" indent="-520700" algn="l" rtl="0">
              <a:lnSpc>
                <a:spcPct val="80000"/>
              </a:lnSpc>
              <a:spcBef>
                <a:spcPts val="2400"/>
              </a:spcBef>
              <a:spcAft>
                <a:spcPts val="0"/>
              </a:spcAft>
              <a:buClr>
                <a:srgbClr val="4A4A4A"/>
              </a:buClr>
              <a:buSzPts val="4200"/>
              <a:buFont typeface="Avenir"/>
              <a:buChar char="•"/>
            </a:pPr>
            <a:r>
              <a:rPr lang="en-US" sz="4200" b="1">
                <a:latin typeface="Avenir"/>
                <a:ea typeface="Avenir"/>
                <a:cs typeface="Avenir"/>
                <a:sym typeface="Avenir"/>
              </a:rPr>
              <a:t>Výdrž - relaxace</a:t>
            </a:r>
            <a:r>
              <a:rPr lang="en-US" sz="4200">
                <a:solidFill>
                  <a:srgbClr val="4A4A4A"/>
                </a:solidFill>
                <a:latin typeface="Avenir"/>
                <a:ea typeface="Avenir"/>
                <a:cs typeface="Avenir"/>
                <a:sym typeface="Avenir"/>
              </a:rPr>
              <a:t> - myorelaxační technika, izometrická kontrakce hypertonických/bolestivých svalů a následná postfacilitační relaxace (podobné jak metoda PIR)</a:t>
            </a:r>
            <a:endParaRPr sz="42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7"/>
          <p:cNvSpPr txBox="1">
            <a:spLocks noGrp="1"/>
          </p:cNvSpPr>
          <p:nvPr>
            <p:ph type="title"/>
          </p:nvPr>
        </p:nvSpPr>
        <p:spPr>
          <a:xfrm>
            <a:off x="1727200" y="817184"/>
            <a:ext cx="20929600" cy="3225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8600"/>
              <a:buFont typeface="Arial"/>
              <a:buNone/>
            </a:pPr>
            <a:r>
              <a:rPr lang="en-US" sz="8600" b="0" i="0" u="none" strike="noStrike" cap="none">
                <a:solidFill>
                  <a:srgbClr val="4A4A4A"/>
                </a:solidFill>
                <a:latin typeface="Arial"/>
                <a:ea typeface="Arial"/>
                <a:cs typeface="Arial"/>
                <a:sym typeface="Arial"/>
              </a:rPr>
              <a:t>pohybové vzory lopatky</a:t>
            </a:r>
            <a:endParaRPr/>
          </a:p>
        </p:txBody>
      </p:sp>
      <p:sp>
        <p:nvSpPr>
          <p:cNvPr id="179" name="Google Shape;179;p7"/>
          <p:cNvSpPr txBox="1">
            <a:spLocks noGrp="1"/>
          </p:cNvSpPr>
          <p:nvPr>
            <p:ph type="body" idx="2"/>
          </p:nvPr>
        </p:nvSpPr>
        <p:spPr>
          <a:xfrm>
            <a:off x="1727199" y="2356134"/>
            <a:ext cx="20929601" cy="6165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482600" lvl="0" indent="-482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3600"/>
              <a:buFont typeface="Avenir"/>
              <a:buChar char="•"/>
            </a:pPr>
            <a:r>
              <a:rPr lang="en-US" sz="3600">
                <a:solidFill>
                  <a:srgbClr val="4A4A4A"/>
                </a:solidFill>
                <a:latin typeface="Avenir"/>
                <a:ea typeface="Avenir"/>
                <a:cs typeface="Avenir"/>
                <a:sym typeface="Avenir"/>
              </a:rPr>
              <a:t>stabilizace lopatky předchází jakémukoliv pohybu HK, zároveň se vzor lopatky aktivuje v rámci vzorů HK, nejčastěji provádíme v leže na boku, ale lze využít i v jiných pozicích</a:t>
            </a:r>
            <a:endParaRPr/>
          </a:p>
        </p:txBody>
      </p:sp>
      <p:graphicFrame>
        <p:nvGraphicFramePr>
          <p:cNvPr id="180" name="Google Shape;180;p7"/>
          <p:cNvGraphicFramePr/>
          <p:nvPr>
            <p:extLst>
              <p:ext uri="{D42A27DB-BD31-4B8C-83A1-F6EECF244321}">
                <p14:modId xmlns:p14="http://schemas.microsoft.com/office/powerpoint/2010/main" val="1641661680"/>
              </p:ext>
            </p:extLst>
          </p:nvPr>
        </p:nvGraphicFramePr>
        <p:xfrm>
          <a:off x="686847" y="4100779"/>
          <a:ext cx="16335525" cy="8687050"/>
        </p:xfrm>
        <a:graphic>
          <a:graphicData uri="http://schemas.openxmlformats.org/drawingml/2006/table">
            <a:tbl>
              <a:tblPr>
                <a:noFill/>
                <a:tableStyleId>{93384A00-2075-4F15-A6B4-224E2DCAD421}</a:tableStyleId>
              </a:tblPr>
              <a:tblGrid>
                <a:gridCol w="3606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59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4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34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611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306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rPr lang="en-US" sz="3000" b="1" u="none" strike="noStrike" cap="none" dirty="0" err="1"/>
                        <a:t>Anteriorní</a:t>
                      </a:r>
                      <a:r>
                        <a:rPr lang="en-US" sz="3000" b="1" u="none" strike="noStrike" cap="none" dirty="0"/>
                        <a:t> </a:t>
                      </a:r>
                      <a:r>
                        <a:rPr lang="en-US" sz="3000" b="1" u="none" strike="noStrike" cap="none" dirty="0" err="1"/>
                        <a:t>elevace</a:t>
                      </a:r>
                      <a:endParaRPr sz="1400" u="none" strike="noStrike" cap="none" dirty="0" err="1"/>
                    </a:p>
                  </a:txBody>
                  <a:tcPr marL="50800" marR="50800" marT="50800" marB="50800" anchor="ctr">
                    <a:lnL w="63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63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D0E7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rPr lang="en-US" sz="3000" b="1" u="none" strike="noStrike" cap="none" dirty="0" err="1"/>
                        <a:t>Posteriorní</a:t>
                      </a:r>
                      <a:r>
                        <a:rPr lang="en-US" sz="3000" b="1" u="none" strike="noStrike" cap="none" dirty="0"/>
                        <a:t> </a:t>
                      </a:r>
                      <a:r>
                        <a:rPr lang="en-US" sz="3000" b="1" u="none" strike="noStrike" cap="none" dirty="0" err="1"/>
                        <a:t>deprese</a:t>
                      </a:r>
                      <a:endParaRPr sz="1400" u="none" strike="noStrike" cap="none" dirty="0" err="1"/>
                    </a:p>
                  </a:txBody>
                  <a:tcPr marL="50800" marR="50800" marT="50800" marB="50800" anchor="ctr">
                    <a:lnT w="63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EFEEA8"/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endParaRPr sz="3000" b="1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50800" marR="50800" marT="50800" marB="50800" anchor="ctr">
                    <a:lnT w="63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ED24C"/>
                        </a:gs>
                        <a:gs pos="100000">
                          <a:schemeClr val="accent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rPr lang="en-US" sz="3000" b="1" u="none" strike="noStrike" cap="none" dirty="0" err="1"/>
                        <a:t>Posteriorní</a:t>
                      </a:r>
                      <a:r>
                        <a:rPr lang="en-US" sz="3000" b="1" u="none" strike="noStrike" cap="none" dirty="0"/>
                        <a:t> </a:t>
                      </a:r>
                      <a:r>
                        <a:rPr lang="en-US" sz="3000" b="1" u="none" strike="noStrike" cap="none" dirty="0" err="1"/>
                        <a:t>elevace</a:t>
                      </a:r>
                      <a:endParaRPr sz="1400" u="none" strike="noStrike" cap="none" dirty="0" err="1"/>
                    </a:p>
                  </a:txBody>
                  <a:tcPr marL="50800" marR="50800" marT="50800" marB="50800" anchor="ctr">
                    <a:lnT w="63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E5D7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rPr lang="en-US" sz="3000" b="1" u="none" strike="noStrike" cap="none" dirty="0" err="1"/>
                        <a:t>Anteriorní</a:t>
                      </a:r>
                      <a:r>
                        <a:rPr lang="en-US" sz="3000" b="1" u="none" strike="noStrike" cap="none" dirty="0"/>
                        <a:t> </a:t>
                      </a:r>
                      <a:r>
                        <a:rPr lang="en-US" sz="3000" b="1" u="none" strike="noStrike" cap="none" dirty="0" err="1"/>
                        <a:t>deprese</a:t>
                      </a:r>
                      <a:endParaRPr sz="1400" u="none" strike="noStrike" cap="none" dirty="0" err="1"/>
                    </a:p>
                  </a:txBody>
                  <a:tcPr marL="50800" marR="50800" marT="50800" marB="50800" anchor="ctr">
                    <a:lnR w="63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BBE1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6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i="1" u="none" strike="noStrike" cap="none" dirty="0"/>
                        <a:t>“</a:t>
                      </a:r>
                      <a:r>
                        <a:rPr lang="en-US" sz="2200" i="1" u="none" strike="noStrike" cap="none" dirty="0" err="1"/>
                        <a:t>Přitahujte</a:t>
                      </a:r>
                      <a:r>
                        <a:rPr lang="en-US" sz="2200" i="1" u="none" strike="noStrike" cap="none" dirty="0"/>
                        <a:t> </a:t>
                      </a:r>
                      <a:r>
                        <a:rPr lang="en-US" sz="2200" i="1" u="none" strike="noStrike" cap="none" dirty="0" err="1"/>
                        <a:t>lopatku</a:t>
                      </a:r>
                      <a:r>
                        <a:rPr lang="en-US" sz="2200" i="1" u="none" strike="noStrike" cap="none" dirty="0"/>
                        <a:t> k </a:t>
                      </a:r>
                      <a:r>
                        <a:rPr lang="en-US" sz="2200" i="1" u="none" strike="noStrike" cap="none" dirty="0" err="1"/>
                        <a:t>nosu</a:t>
                      </a:r>
                      <a:r>
                        <a:rPr lang="en-US" sz="2200" i="1" u="none" strike="noStrike" cap="none" dirty="0"/>
                        <a:t>”</a:t>
                      </a:r>
                      <a:endParaRPr sz="1400" u="none" strike="noStrike" cap="none" dirty="0"/>
                    </a:p>
                  </a:txBody>
                  <a:tcPr marL="50800" marR="50800" marT="50800" marB="50800" anchor="ctr">
                    <a:lnL w="63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D0E7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i="1" u="none" strike="noStrike" cap="none" dirty="0"/>
                        <a:t>“</a:t>
                      </a:r>
                      <a:r>
                        <a:rPr lang="en-US" sz="2200" i="1" u="none" strike="noStrike" cap="none" dirty="0" err="1"/>
                        <a:t>Stáhněte</a:t>
                      </a:r>
                      <a:r>
                        <a:rPr lang="en-US" sz="2200" i="1" u="none" strike="noStrike" cap="none" dirty="0"/>
                        <a:t> </a:t>
                      </a:r>
                      <a:r>
                        <a:rPr lang="en-US" sz="2200" i="1" u="none" strike="noStrike" cap="none" dirty="0" err="1"/>
                        <a:t>lopatku</a:t>
                      </a:r>
                      <a:r>
                        <a:rPr lang="en-US" sz="2200" i="1" u="none" strike="noStrike" cap="none" dirty="0"/>
                        <a:t> </a:t>
                      </a:r>
                      <a:r>
                        <a:rPr lang="en-US" sz="2200" i="1" u="none" strike="noStrike" cap="none" dirty="0" err="1"/>
                        <a:t>dozadu</a:t>
                      </a:r>
                      <a:r>
                        <a:rPr lang="en-US" sz="2200" i="1" u="none" strike="noStrike" cap="none" dirty="0"/>
                        <a:t> a </a:t>
                      </a:r>
                      <a:r>
                        <a:rPr lang="en-US" sz="2200" i="1" u="none" strike="noStrike" cap="none" dirty="0" err="1"/>
                        <a:t>dolů</a:t>
                      </a:r>
                      <a:r>
                        <a:rPr lang="en-US" sz="2200" i="1" u="none" strike="noStrike" cap="none" dirty="0"/>
                        <a:t> </a:t>
                      </a:r>
                      <a:r>
                        <a:rPr lang="en-US" sz="2200" i="1" u="none" strike="noStrike" cap="none" dirty="0" err="1"/>
                        <a:t>směrem</a:t>
                      </a:r>
                      <a:r>
                        <a:rPr lang="en-US" sz="2200" i="1" u="none" strike="noStrike" cap="none" dirty="0"/>
                        <a:t> k </a:t>
                      </a:r>
                      <a:r>
                        <a:rPr lang="en-US" sz="2200" i="1" u="none" strike="noStrike" cap="none" dirty="0" err="1"/>
                        <a:t>hýždím</a:t>
                      </a:r>
                      <a:r>
                        <a:rPr lang="en-US" sz="2200" i="1" u="none" strike="noStrike" cap="none" dirty="0"/>
                        <a:t>”</a:t>
                      </a:r>
                      <a:endParaRPr sz="1400" u="none" strike="noStrike" cap="none" dirty="0"/>
                    </a:p>
                  </a:txBody>
                  <a:tcPr marL="50800" marR="50800" marT="50800" marB="50800" anchor="ctr">
                    <a:solidFill>
                      <a:srgbClr val="EFEEA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i="1" u="none" strike="noStrike" cap="none" dirty="0"/>
                        <a:t>“</a:t>
                      </a:r>
                      <a:r>
                        <a:rPr lang="en-US" sz="2200" i="1" u="none" strike="noStrike" cap="none" dirty="0" err="1"/>
                        <a:t>Přitáhněte</a:t>
                      </a:r>
                      <a:r>
                        <a:rPr lang="en-US" sz="2200" i="1" u="none" strike="noStrike" cap="none" dirty="0"/>
                        <a:t> </a:t>
                      </a:r>
                      <a:r>
                        <a:rPr lang="en-US" sz="2200" i="1" u="none" strike="noStrike" cap="none" dirty="0" err="1"/>
                        <a:t>rameno</a:t>
                      </a:r>
                      <a:r>
                        <a:rPr lang="en-US" sz="2200" i="1" u="none" strike="noStrike" cap="none" dirty="0"/>
                        <a:t> za </a:t>
                      </a:r>
                      <a:r>
                        <a:rPr lang="en-US" sz="2200" i="1" u="none" strike="noStrike" cap="none" dirty="0" err="1"/>
                        <a:t>ucho</a:t>
                      </a:r>
                      <a:r>
                        <a:rPr lang="en-US" sz="2200" i="1" u="none" strike="noStrike" cap="none" dirty="0"/>
                        <a:t>”</a:t>
                      </a:r>
                      <a:endParaRPr sz="1400" u="none" strike="noStrike" cap="none" dirty="0"/>
                    </a:p>
                  </a:txBody>
                  <a:tcPr marL="50800" marR="50800" marT="50800" marB="50800" anchor="ctr">
                    <a:solidFill>
                      <a:srgbClr val="E5D7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i="1" u="none" strike="noStrike" cap="none" dirty="0"/>
                        <a:t>“</a:t>
                      </a:r>
                      <a:r>
                        <a:rPr lang="en-US" sz="2200" i="1" u="none" strike="noStrike" cap="none" dirty="0" err="1"/>
                        <a:t>Stáhněte</a:t>
                      </a:r>
                      <a:r>
                        <a:rPr lang="en-US" sz="2200" i="1" u="none" strike="noStrike" cap="none" dirty="0"/>
                        <a:t> </a:t>
                      </a:r>
                      <a:r>
                        <a:rPr lang="en-US" sz="2200" i="1" u="none" strike="noStrike" cap="none" dirty="0" err="1"/>
                        <a:t>rameno</a:t>
                      </a:r>
                      <a:r>
                        <a:rPr lang="en-US" sz="2200" i="1" u="none" strike="noStrike" cap="none" dirty="0"/>
                        <a:t> </a:t>
                      </a:r>
                      <a:r>
                        <a:rPr lang="en-US" sz="2200" i="1" u="none" strike="noStrike" cap="none" dirty="0" err="1"/>
                        <a:t>směrem</a:t>
                      </a:r>
                      <a:r>
                        <a:rPr lang="en-US" sz="2200" i="1" u="none" strike="noStrike" cap="none" dirty="0"/>
                        <a:t> k </a:t>
                      </a:r>
                      <a:r>
                        <a:rPr lang="en-US" sz="2200" i="1" u="none" strike="noStrike" cap="none" dirty="0" err="1"/>
                        <a:t>pupku</a:t>
                      </a:r>
                      <a:r>
                        <a:rPr lang="en-US" sz="2200" i="1" u="none" strike="noStrike" cap="none" dirty="0"/>
                        <a:t>”</a:t>
                      </a:r>
                      <a:endParaRPr sz="1400" u="none" strike="noStrike" cap="none" dirty="0"/>
                    </a:p>
                  </a:txBody>
                  <a:tcPr marL="50800" marR="50800" marT="50800" marB="50800" anchor="ctr">
                    <a:lnR w="63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BBE1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02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strike="noStrike" cap="none" dirty="0" err="1"/>
                        <a:t>kontakt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na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anteriorní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části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akromionu</a:t>
                      </a:r>
                      <a:endParaRPr sz="1400" u="none" strike="noStrike" cap="none" dirty="0" err="1"/>
                    </a:p>
                  </a:txBody>
                  <a:tcPr marL="50800" marR="50800" marT="50800" marB="50800" anchor="ctr">
                    <a:lnL w="63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D0E7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strike="noStrike" cap="none" dirty="0" err="1"/>
                        <a:t>kořen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dlaně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na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angulus</a:t>
                      </a:r>
                      <a:r>
                        <a:rPr lang="en-US" sz="2200" u="none" strike="noStrike" cap="none" dirty="0"/>
                        <a:t> inferior, thenar </a:t>
                      </a:r>
                      <a:r>
                        <a:rPr lang="en-US" sz="2200" u="none" strike="noStrike" cap="none" dirty="0" err="1"/>
                        <a:t>na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margo</a:t>
                      </a:r>
                      <a:r>
                        <a:rPr lang="en-US" sz="2200" u="none" strike="noStrike" cap="none" dirty="0"/>
                        <a:t> med. </a:t>
                      </a:r>
                      <a:r>
                        <a:rPr lang="en-US" sz="2200" u="none" strike="noStrike" cap="none" dirty="0" err="1"/>
                        <a:t>lopatky</a:t>
                      </a:r>
                      <a:endParaRPr sz="1400" u="none" strike="noStrike" cap="none" dirty="0" err="1"/>
                    </a:p>
                  </a:txBody>
                  <a:tcPr marL="50800" marR="50800" marT="50800" marB="50800" anchor="ctr">
                    <a:solidFill>
                      <a:srgbClr val="EFEEA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strike="noStrike" cap="none" dirty="0" err="1"/>
                        <a:t>dlaň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terapeuta</a:t>
                      </a:r>
                      <a:r>
                        <a:rPr lang="en-US" sz="2200" u="none" strike="noStrike" cap="none" dirty="0"/>
                        <a:t> v </a:t>
                      </a:r>
                      <a:r>
                        <a:rPr lang="en-US" sz="2200" u="none" strike="noStrike" cap="none" dirty="0" err="1"/>
                        <a:t>oblasti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nad</a:t>
                      </a:r>
                      <a:r>
                        <a:rPr lang="en-US" sz="2200" u="none" strike="noStrike" cap="none" dirty="0"/>
                        <a:t> spina scapulae</a:t>
                      </a:r>
                      <a:endParaRPr sz="1400" u="none" strike="noStrike" cap="none" dirty="0"/>
                    </a:p>
                  </a:txBody>
                  <a:tcPr marL="50800" marR="50800" marT="50800" marB="50800" anchor="ctr">
                    <a:solidFill>
                      <a:srgbClr val="E5D7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strike="noStrike" cap="none" dirty="0" err="1"/>
                        <a:t>prsty</a:t>
                      </a:r>
                      <a:r>
                        <a:rPr lang="en-US" sz="2200" u="none" strike="noStrike" cap="none" dirty="0"/>
                        <a:t> a </a:t>
                      </a:r>
                      <a:r>
                        <a:rPr lang="en-US" sz="2200" u="none" strike="noStrike" cap="none" dirty="0" err="1"/>
                        <a:t>dlaně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obou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rukou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na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anteriorní</a:t>
                      </a:r>
                      <a:r>
                        <a:rPr lang="en-US" sz="2200" u="none" strike="noStrike" cap="none" dirty="0"/>
                        <a:t> a </a:t>
                      </a:r>
                      <a:r>
                        <a:rPr lang="en-US" sz="2200" u="none" strike="noStrike" cap="none" dirty="0" err="1"/>
                        <a:t>posteriorní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straně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axily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pacienta</a:t>
                      </a:r>
                      <a:endParaRPr sz="1400" u="none" strike="noStrike" cap="none" dirty="0" err="1"/>
                    </a:p>
                  </a:txBody>
                  <a:tcPr marL="50800" marR="50800" marT="50800" marB="50800" anchor="ctr">
                    <a:lnR w="63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BBE1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10225"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strike="noStrike" cap="none" dirty="0" err="1"/>
                        <a:t>abdukce</a:t>
                      </a:r>
                      <a:r>
                        <a:rPr lang="en-US" sz="2200" u="none" strike="noStrike" cap="none" dirty="0"/>
                        <a:t> a </a:t>
                      </a:r>
                      <a:r>
                        <a:rPr lang="en-US" sz="2200" u="none" strike="noStrike" cap="none" dirty="0" err="1"/>
                        <a:t>elevace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lopatky</a:t>
                      </a:r>
                      <a:r>
                        <a:rPr lang="en-US" sz="2200" u="none" strike="noStrike" cap="none" dirty="0"/>
                        <a:t>, </a:t>
                      </a:r>
                      <a:r>
                        <a:rPr lang="en-US" sz="2200" u="none" strike="noStrike" cap="none" dirty="0" err="1"/>
                        <a:t>zení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rotace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dolního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úhlu</a:t>
                      </a:r>
                      <a:r>
                        <a:rPr lang="en-US" sz="2200" u="none" strike="noStrike" cap="none" dirty="0"/>
                        <a:t>, </a:t>
                      </a:r>
                      <a:r>
                        <a:rPr lang="en-US" sz="2200" u="none" strike="noStrike" cap="none" dirty="0" err="1"/>
                        <a:t>pohyb</a:t>
                      </a:r>
                      <a:r>
                        <a:rPr lang="en-US" sz="2200" u="none" strike="noStrike" cap="none" dirty="0"/>
                        <a:t> po </a:t>
                      </a:r>
                      <a:r>
                        <a:rPr lang="en-US" sz="2200" u="none" strike="noStrike" cap="none" dirty="0" err="1"/>
                        <a:t>hrudníku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nahoru</a:t>
                      </a:r>
                      <a:r>
                        <a:rPr lang="en-US" sz="2200" u="none" strike="noStrike" cap="none" dirty="0"/>
                        <a:t> a </a:t>
                      </a:r>
                      <a:r>
                        <a:rPr lang="en-US" sz="2200" u="none" strike="noStrike" cap="none" dirty="0" err="1"/>
                        <a:t>dopředu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směrem</a:t>
                      </a:r>
                      <a:r>
                        <a:rPr lang="en-US" sz="2200" u="none" strike="noStrike" cap="none" dirty="0"/>
                        <a:t> k </a:t>
                      </a:r>
                      <a:r>
                        <a:rPr lang="en-US" sz="2200" u="none" strike="noStrike" cap="none" dirty="0" err="1"/>
                        <a:t>nosu</a:t>
                      </a:r>
                      <a:r>
                        <a:rPr lang="en-US" sz="2200" u="none" strike="noStrike" cap="none" dirty="0"/>
                        <a:t>/</a:t>
                      </a:r>
                      <a:r>
                        <a:rPr lang="en-US" sz="2200" u="none" strike="noStrike" cap="none" dirty="0" err="1"/>
                        <a:t>zevnímu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koutku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oka</a:t>
                      </a:r>
                      <a:endParaRPr sz="1400" u="none" strike="noStrike" cap="none" dirty="0" err="1"/>
                    </a:p>
                  </a:txBody>
                  <a:tcPr marL="50800" marR="50800" marT="50800" marB="50800" anchor="ctr">
                    <a:lnL w="63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D0E7F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strike="noStrike" cap="none" dirty="0" err="1"/>
                        <a:t>pohyb</a:t>
                      </a:r>
                      <a:r>
                        <a:rPr lang="en-US" sz="2200" u="none" strike="noStrike" cap="none" dirty="0"/>
                        <a:t> po </a:t>
                      </a:r>
                      <a:r>
                        <a:rPr lang="en-US" sz="2200" u="none" strike="noStrike" cap="none" dirty="0" err="1"/>
                        <a:t>hrudníku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dolů</a:t>
                      </a:r>
                      <a:r>
                        <a:rPr lang="en-US" sz="2200" u="none" strike="noStrike" cap="none" dirty="0"/>
                        <a:t> a </a:t>
                      </a:r>
                      <a:r>
                        <a:rPr lang="en-US" sz="2200" u="none" strike="noStrike" cap="none" dirty="0" err="1"/>
                        <a:t>dozadu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směrem</a:t>
                      </a:r>
                      <a:r>
                        <a:rPr lang="en-US" sz="2200" u="none" strike="noStrike" cap="none" dirty="0"/>
                        <a:t> k </a:t>
                      </a:r>
                      <a:r>
                        <a:rPr lang="en-US" sz="2200" u="none" strike="noStrike" cap="none" dirty="0" err="1"/>
                        <a:t>dolní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Thp</a:t>
                      </a:r>
                      <a:r>
                        <a:rPr lang="en-US" sz="2200" u="none" strike="noStrike" cap="none" dirty="0"/>
                        <a:t> , </a:t>
                      </a:r>
                      <a:r>
                        <a:rPr lang="en-US" sz="2200" u="none" strike="noStrike" cap="none" dirty="0" err="1"/>
                        <a:t>deprese</a:t>
                      </a:r>
                      <a:r>
                        <a:rPr lang="en-US" sz="2200" u="none" strike="noStrike" cap="none" dirty="0"/>
                        <a:t>, </a:t>
                      </a:r>
                      <a:r>
                        <a:rPr lang="en-US" sz="2200" u="none" strike="noStrike" cap="none" dirty="0" err="1"/>
                        <a:t>addukce</a:t>
                      </a:r>
                      <a:r>
                        <a:rPr lang="en-US" sz="2200" u="none" strike="noStrike" cap="none" dirty="0"/>
                        <a:t> a </a:t>
                      </a:r>
                      <a:r>
                        <a:rPr lang="en-US" sz="2200" u="none" strike="noStrike" cap="none" dirty="0" err="1"/>
                        <a:t>vnitřní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rotace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dolního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úhlu</a:t>
                      </a:r>
                      <a:endParaRPr sz="1400" u="none" strike="noStrike" cap="none" dirty="0" err="1"/>
                    </a:p>
                  </a:txBody>
                  <a:tcPr marL="50800" marR="50800" marT="50800" marB="50800" anchor="ctr">
                    <a:solidFill>
                      <a:srgbClr val="EFEEA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strike="noStrike" cap="none" dirty="0" err="1"/>
                        <a:t>addukce</a:t>
                      </a:r>
                      <a:r>
                        <a:rPr lang="en-US" sz="2200" u="none" strike="noStrike" cap="none" dirty="0"/>
                        <a:t>, </a:t>
                      </a:r>
                      <a:r>
                        <a:rPr lang="en-US" sz="2200" u="none" strike="noStrike" cap="none" dirty="0" err="1"/>
                        <a:t>elevace</a:t>
                      </a:r>
                      <a:r>
                        <a:rPr lang="en-US" sz="2200" u="none" strike="noStrike" cap="none" dirty="0"/>
                        <a:t> a </a:t>
                      </a:r>
                      <a:r>
                        <a:rPr lang="en-US" sz="2200" u="none" strike="noStrike" cap="none" dirty="0" err="1"/>
                        <a:t>zevní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rotace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dolního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úhlu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lopatky</a:t>
                      </a:r>
                      <a:r>
                        <a:rPr lang="en-US" sz="2200" u="none" strike="noStrike" cap="none" dirty="0"/>
                        <a:t>, </a:t>
                      </a:r>
                      <a:r>
                        <a:rPr lang="en-US" sz="2200" u="none" strike="noStrike" cap="none" dirty="0" err="1"/>
                        <a:t>pohyb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nahoru</a:t>
                      </a:r>
                      <a:r>
                        <a:rPr lang="en-US" sz="2200" u="none" strike="noStrike" cap="none" dirty="0"/>
                        <a:t> a </a:t>
                      </a:r>
                      <a:r>
                        <a:rPr lang="en-US" sz="2200" u="none" strike="noStrike" cap="none" dirty="0" err="1"/>
                        <a:t>dozadu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směrem</a:t>
                      </a:r>
                      <a:r>
                        <a:rPr lang="en-US" sz="2200" u="none" strike="noStrike" cap="none" dirty="0"/>
                        <a:t> k </a:t>
                      </a:r>
                      <a:r>
                        <a:rPr lang="en-US" sz="2200" u="none" strike="noStrike" cap="none" dirty="0" err="1"/>
                        <a:t>vrcholu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hlavy</a:t>
                      </a:r>
                      <a:r>
                        <a:rPr lang="en-US" sz="2200" u="none" strike="noStrike" cap="none" dirty="0"/>
                        <a:t>/za </a:t>
                      </a:r>
                      <a:r>
                        <a:rPr lang="en-US" sz="2200" u="none" strike="noStrike" cap="none" dirty="0" err="1"/>
                        <a:t>ušní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boltec</a:t>
                      </a:r>
                      <a:endParaRPr sz="1400" u="none" strike="noStrike" cap="none" dirty="0" err="1"/>
                    </a:p>
                  </a:txBody>
                  <a:tcPr marL="50800" marR="50800" marT="50800" marB="50800" anchor="ctr">
                    <a:solidFill>
                      <a:srgbClr val="E5D7E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strike="noStrike" cap="none" dirty="0" err="1"/>
                        <a:t>abdukce</a:t>
                      </a:r>
                      <a:r>
                        <a:rPr lang="en-US" sz="2200" u="none" strike="noStrike" cap="none" dirty="0"/>
                        <a:t>, </a:t>
                      </a:r>
                      <a:r>
                        <a:rPr lang="en-US" sz="2200" u="none" strike="noStrike" cap="none" dirty="0" err="1"/>
                        <a:t>deprese</a:t>
                      </a:r>
                      <a:r>
                        <a:rPr lang="en-US" sz="2200" u="none" strike="noStrike" cap="none" dirty="0"/>
                        <a:t> a </a:t>
                      </a:r>
                      <a:r>
                        <a:rPr lang="en-US" sz="2200" u="none" strike="noStrike" cap="none" dirty="0" err="1"/>
                        <a:t>vnitřní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rotace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dolního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úhlu</a:t>
                      </a:r>
                      <a:r>
                        <a:rPr lang="en-US" sz="2200" u="none" strike="noStrike" cap="none" dirty="0"/>
                        <a:t>, </a:t>
                      </a:r>
                      <a:r>
                        <a:rPr lang="en-US" sz="2200" u="none" strike="noStrike" cap="none" dirty="0" err="1"/>
                        <a:t>pohyb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dolů</a:t>
                      </a:r>
                      <a:r>
                        <a:rPr lang="en-US" sz="2200" u="none" strike="noStrike" cap="none" dirty="0"/>
                        <a:t> a </a:t>
                      </a:r>
                      <a:r>
                        <a:rPr lang="en-US" sz="2200" u="none" strike="noStrike" cap="none" dirty="0" err="1"/>
                        <a:t>dopředu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směrem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ke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kontralat</a:t>
                      </a:r>
                      <a:r>
                        <a:rPr lang="en-US" sz="2200" u="none" strike="noStrike" cap="none" dirty="0"/>
                        <a:t>. SIAS</a:t>
                      </a:r>
                      <a:endParaRPr sz="1400" u="none" strike="noStrike" cap="none" dirty="0"/>
                    </a:p>
                  </a:txBody>
                  <a:tcPr marL="50800" marR="50800" marT="50800" marB="50800" anchor="ctr">
                    <a:lnR w="63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BBE1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3065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02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strike="noStrike" cap="none" dirty="0"/>
                        <a:t>m. serratus anterior, </a:t>
                      </a:r>
                      <a:r>
                        <a:rPr lang="en-US" sz="2200" u="none" strike="noStrike" cap="none" dirty="0" err="1"/>
                        <a:t>sestupná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vlkána</a:t>
                      </a:r>
                      <a:r>
                        <a:rPr lang="en-US" sz="2200" u="none" strike="noStrike" cap="none" dirty="0"/>
                        <a:t> m. trapezius</a:t>
                      </a:r>
                      <a:endParaRPr sz="1400" u="none" strike="noStrike" cap="none" dirty="0"/>
                    </a:p>
                  </a:txBody>
                  <a:tcPr marL="50800" marR="50800" marT="50800" marB="50800" anchor="ctr">
                    <a:lnL w="63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63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E7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strike="noStrike" cap="none" dirty="0"/>
                        <a:t>mm. rhomboideii, m. trapezius (</a:t>
                      </a:r>
                      <a:r>
                        <a:rPr lang="en-US" sz="2200" u="none" strike="noStrike" cap="none" dirty="0" err="1"/>
                        <a:t>vzestupná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vlákna</a:t>
                      </a:r>
                      <a:r>
                        <a:rPr lang="en-US" sz="2200" u="none" strike="noStrike" cap="none" dirty="0"/>
                        <a:t>), m. latissimus dorsi</a:t>
                      </a:r>
                      <a:endParaRPr sz="1400" u="none" strike="noStrike" cap="none" dirty="0"/>
                    </a:p>
                  </a:txBody>
                  <a:tcPr marL="50800" marR="50800" marT="50800" marB="50800" anchor="ctr">
                    <a:lnB w="63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EA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strike="noStrike" cap="none" dirty="0"/>
                        <a:t>m. trapezius, m. </a:t>
                      </a:r>
                      <a:r>
                        <a:rPr lang="en-US" sz="2200" u="none" strike="noStrike" cap="none" dirty="0" err="1"/>
                        <a:t>levator</a:t>
                      </a:r>
                      <a:r>
                        <a:rPr lang="en-US" sz="2200" u="none" strike="noStrike" cap="none" dirty="0"/>
                        <a:t> scapulae</a:t>
                      </a:r>
                      <a:endParaRPr sz="1400" u="none" strike="noStrike" cap="none" dirty="0"/>
                    </a:p>
                  </a:txBody>
                  <a:tcPr marL="50800" marR="50800" marT="50800" marB="50800" anchor="ctr">
                    <a:lnB w="63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5D7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strike="noStrike" cap="none" dirty="0"/>
                        <a:t>m. pectoralis minor, m. pectoralis major (</a:t>
                      </a:r>
                      <a:r>
                        <a:rPr lang="en-US" sz="2200" u="none" strike="noStrike" cap="none" dirty="0" err="1"/>
                        <a:t>sternální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část</a:t>
                      </a:r>
                      <a:r>
                        <a:rPr lang="en-US" sz="2200" u="none" strike="noStrike" cap="none" dirty="0"/>
                        <a:t>), m. serratus </a:t>
                      </a:r>
                      <a:r>
                        <a:rPr lang="en-US" sz="2200" u="none" strike="noStrike" cap="none" dirty="0" err="1"/>
                        <a:t>anterios</a:t>
                      </a:r>
                      <a:r>
                        <a:rPr lang="en-US" sz="2200" u="none" strike="noStrike" cap="none" dirty="0"/>
                        <a:t> (</a:t>
                      </a:r>
                      <a:r>
                        <a:rPr lang="en-US" sz="2200" u="none" strike="noStrike" cap="none" dirty="0" err="1"/>
                        <a:t>dolní</a:t>
                      </a:r>
                      <a:r>
                        <a:rPr lang="en-US" sz="2200" u="none" strike="noStrike" cap="none" dirty="0"/>
                        <a:t> </a:t>
                      </a:r>
                      <a:r>
                        <a:rPr lang="en-US" sz="2200" u="none" strike="noStrike" cap="none" dirty="0" err="1"/>
                        <a:t>vlákna</a:t>
                      </a:r>
                      <a:r>
                        <a:rPr lang="en-US" sz="2200" u="none" strike="noStrike" cap="none" dirty="0"/>
                        <a:t>)</a:t>
                      </a:r>
                      <a:endParaRPr sz="1400" u="none" strike="noStrike" cap="none" dirty="0"/>
                    </a:p>
                  </a:txBody>
                  <a:tcPr marL="50800" marR="50800" marT="50800" marB="50800" anchor="ctr">
                    <a:lnR w="63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63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BE1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81" name="Google Shape;181;p7" descr="Obráze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382911" y="5727266"/>
            <a:ext cx="6533677" cy="424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8" descr="PNF (Proprioceptive Neuromuscular Facilitation) for the Scapul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98306" y="916657"/>
            <a:ext cx="14598863" cy="10949148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8"/>
          <p:cNvSpPr txBox="1"/>
          <p:nvPr/>
        </p:nvSpPr>
        <p:spPr>
          <a:xfrm>
            <a:off x="6556577" y="12262478"/>
            <a:ext cx="9720641" cy="444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venir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https://www.youtube.com/watch?v=GDqbuj_q6wE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6_FeatureStory">
  <a:themeElements>
    <a:clrScheme name="26_FeatureStory">
      <a:dk1>
        <a:srgbClr val="000000"/>
      </a:dk1>
      <a:lt1>
        <a:srgbClr val="FFFFFF"/>
      </a:lt1>
      <a:dk2>
        <a:srgbClr val="4A4A4B"/>
      </a:dk2>
      <a:lt2>
        <a:srgbClr val="C2C3C6"/>
      </a:lt2>
      <a:accent1>
        <a:srgbClr val="53BBE0"/>
      </a:accent1>
      <a:accent2>
        <a:srgbClr val="6DCFB9"/>
      </a:accent2>
      <a:accent3>
        <a:srgbClr val="90BF72"/>
      </a:accent3>
      <a:accent4>
        <a:srgbClr val="F2C449"/>
      </a:accent4>
      <a:accent5>
        <a:srgbClr val="FF4741"/>
      </a:accent5>
      <a:accent6>
        <a:srgbClr val="FF8700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Vlastní</PresentationFormat>
  <Slides>22</Slides>
  <Notes>18</Notes>
  <HiddenSlides>0</HiddenSlide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3" baseType="lpstr">
      <vt:lpstr>Prezentace_MU_CZ</vt:lpstr>
      <vt:lpstr>Bp4822 Kineziologie, algeziologie a odvozené techniky diagnostiky a terapie 2 Mgr. Lucie Chytilová Mgr. Sabina Bartošová</vt:lpstr>
      <vt:lpstr>PNF  = proprioceptivní neuromuskulární facilitace</vt:lpstr>
      <vt:lpstr>PNF Filozofie</vt:lpstr>
      <vt:lpstr>Facilitační postupy</vt:lpstr>
      <vt:lpstr>Facilitační postupy</vt:lpstr>
      <vt:lpstr>Neurofyziologické principy využívané v technikách PNF</vt:lpstr>
      <vt:lpstr>Příklady technik PNF</vt:lpstr>
      <vt:lpstr>pohybové vzory lopatky</vt:lpstr>
      <vt:lpstr>Prezentace aplikace PowerPoint</vt:lpstr>
      <vt:lpstr>pohybové vzory pánve</vt:lpstr>
      <vt:lpstr>Prezentace aplikace PowerPoint</vt:lpstr>
      <vt:lpstr>pohybové vzory HK</vt:lpstr>
      <vt:lpstr>I.diagonála HK – vzor flexe+add+ZR</vt:lpstr>
      <vt:lpstr>I.diagonála HK – vzor extenze+abd+VR</vt:lpstr>
      <vt:lpstr>II.diagonála HK – vzor flexe+ABD+ZR</vt:lpstr>
      <vt:lpstr>II.diagonála HK – vzor extenze+ADD+VR</vt:lpstr>
      <vt:lpstr>pohybové vzory DK</vt:lpstr>
      <vt:lpstr>Příklady využití iradiace a odporu</vt:lpstr>
      <vt:lpstr>Doporučená literatura + zdroje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Bp4822 Kineziologie, algeziologie a odvozené techniky diagnostiky a terapie 2 Mgr. Lucie Chytilová Mgr. Sabina Bartošová</dc:title>
  <cp:revision>350</cp:revision>
  <dcterms:modified xsi:type="dcterms:W3CDTF">2023-04-10T17:51:10Z</dcterms:modified>
</cp:coreProperties>
</file>