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7" r:id="rId2"/>
    <p:sldId id="308" r:id="rId3"/>
    <p:sldId id="311" r:id="rId4"/>
    <p:sldId id="310" r:id="rId5"/>
    <p:sldId id="313" r:id="rId6"/>
    <p:sldId id="312" r:id="rId7"/>
    <p:sldId id="309" r:id="rId8"/>
    <p:sldId id="316" r:id="rId9"/>
    <p:sldId id="321" r:id="rId10"/>
    <p:sldId id="314" r:id="rId11"/>
    <p:sldId id="317" r:id="rId12"/>
    <p:sldId id="330" r:id="rId13"/>
    <p:sldId id="320" r:id="rId14"/>
    <p:sldId id="318" r:id="rId15"/>
    <p:sldId id="319" r:id="rId16"/>
    <p:sldId id="323" r:id="rId17"/>
    <p:sldId id="324" r:id="rId18"/>
    <p:sldId id="315" r:id="rId19"/>
    <p:sldId id="322" r:id="rId20"/>
    <p:sldId id="331" r:id="rId21"/>
    <p:sldId id="325" r:id="rId22"/>
    <p:sldId id="326" r:id="rId23"/>
    <p:sldId id="327" r:id="rId24"/>
    <p:sldId id="329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7C5E3-6B47-8209-A1F7-9DB69C9BF968}" v="516" dt="2024-04-15T17:00:22.1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14000"/>
              </a:lnSpc>
              <a:buClrTx/>
              <a:buFontTx/>
              <a:defRPr sz="2400"/>
            </a:lvl3pPr>
            <a:lvl4pPr>
              <a:lnSpc>
                <a:spcPct val="114000"/>
              </a:lnSpc>
              <a:buClrTx/>
              <a:buFontTx/>
              <a:defRPr sz="2400"/>
            </a:lvl4pPr>
            <a:lvl5pPr>
              <a:lnSpc>
                <a:spcPct val="114000"/>
              </a:lnSpc>
              <a:buClrTx/>
              <a:buFontTx/>
              <a:defRPr sz="2400"/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6" y="718711"/>
            <a:ext cx="5220004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500000"/>
            <a:ext cx="5220003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2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2" y="4068000"/>
            <a:ext cx="5220003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6251278" y="4500000"/>
            <a:ext cx="5220002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2002" y="4068000"/>
            <a:ext cx="5220002" cy="360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100" b="1"/>
            </a:lvl1pPr>
          </a:lstStyle>
          <a:p>
            <a:r>
              <a:t>Kliknutím vložíte text</a:t>
            </a:r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Kliknutím vložíte nadpis</a:t>
            </a:r>
          </a:p>
        </p:txBody>
      </p:sp>
      <p:sp>
        <p:nvSpPr>
          <p:cNvPr id="13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3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4000"/>
            <a:ext cx="2019358" cy="106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2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4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11361602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3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2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t>Kliknutím vložíte nadpis</a:t>
            </a:r>
          </a:p>
        </p:txBody>
      </p:sp>
      <p:sp>
        <p:nvSpPr>
          <p:cNvPr id="1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98502" y="4116401"/>
            <a:ext cx="5246519" cy="69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3pPr>
            <a:lvl4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4pPr>
            <a:lvl5pPr>
              <a:lnSpc>
                <a:spcPct val="114000"/>
              </a:lnSpc>
              <a:buClrTx/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4" name="Obrázek 5" descr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9" y="415848"/>
            <a:ext cx="2019358" cy="106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Zástupný symbol pro obrázek 7"/>
          <p:cNvSpPr>
            <a:spLocks noGrp="1"/>
          </p:cNvSpPr>
          <p:nvPr>
            <p:ph type="pic" idx="21"/>
          </p:nvPr>
        </p:nvSpPr>
        <p:spPr>
          <a:xfrm>
            <a:off x="0" y="1"/>
            <a:ext cx="12192000" cy="5842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9998" y="6040794"/>
            <a:ext cx="8555979" cy="5108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lnSpc>
                <a:spcPts val="1800"/>
              </a:lnSpc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3pPr>
            <a:lvl4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4pPr>
            <a:lvl5pPr>
              <a:lnSpc>
                <a:spcPts val="1800"/>
              </a:lnSpc>
              <a:buClrTx/>
              <a:buFontTx/>
              <a:defRPr sz="1500">
                <a:solidFill>
                  <a:srgbClr val="FFFFFF"/>
                </a:solidFill>
              </a:defRPr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8247"/>
            <a:ext cx="1132479" cy="59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rafický objekt 5" descr="Grafický 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78" y="2014198"/>
            <a:ext cx="5366647" cy="282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ázek 6" descr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56" y="2298931"/>
            <a:ext cx="8725021" cy="2260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4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19998" y="1701505"/>
            <a:ext cx="5220001" cy="4139999"/>
          </a:xfrm>
          <a:prstGeom prst="rect">
            <a:avLst/>
          </a:prstGeom>
        </p:spPr>
        <p:txBody>
          <a:bodyPr/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725" y="1296001"/>
            <a:ext cx="5220000" cy="271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Kliknutím vložíte podnadpis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54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6251278" y="1290515"/>
            <a:ext cx="5220002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6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735" y="2596844"/>
            <a:ext cx="4125467" cy="3208442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04000" indent="-180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Zástupný symbol pro obrázek 7"/>
          <p:cNvSpPr>
            <a:spLocks noGrp="1"/>
          </p:cNvSpPr>
          <p:nvPr>
            <p:ph type="pic" sz="half" idx="21"/>
          </p:nvPr>
        </p:nvSpPr>
        <p:spPr>
          <a:xfrm>
            <a:off x="729509" y="1665288"/>
            <a:ext cx="6207791" cy="413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Zástupný symbol pro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6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39999" y="1692000"/>
            <a:ext cx="3311527" cy="223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Tx/>
              <a:buSzTx/>
              <a:buFontTx/>
              <a:buNone/>
            </a:lvl1pPr>
            <a:lvl2pPr marL="0" indent="0">
              <a:lnSpc>
                <a:spcPct val="114000"/>
              </a:lnSpc>
              <a:buClrTx/>
              <a:buSzTx/>
              <a:buFontTx/>
              <a:buNone/>
            </a:lvl2pPr>
            <a:lvl3pPr>
              <a:lnSpc>
                <a:spcPct val="114000"/>
              </a:lnSpc>
              <a:buClrTx/>
              <a:buFontTx/>
            </a:lvl3pPr>
            <a:lvl4pPr>
              <a:lnSpc>
                <a:spcPct val="114000"/>
              </a:lnSpc>
              <a:buClrTx/>
              <a:buFontTx/>
            </a:lvl4pPr>
            <a:lvl5pPr>
              <a:lnSpc>
                <a:spcPct val="114000"/>
              </a:lnSpc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Zástupný symbol pro 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719997" y="4414270"/>
            <a:ext cx="3312004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999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8161200" y="4414270"/>
            <a:ext cx="3312002" cy="1427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ClrTx/>
              <a:buSzTx/>
              <a:buFontTx/>
              <a:buNone/>
              <a:defRPr sz="1500"/>
            </a:lvl1pPr>
          </a:lstStyle>
          <a:p>
            <a:r>
              <a:t>Kliknutím vložíte text</a:t>
            </a:r>
          </a:p>
        </p:txBody>
      </p:sp>
      <p:sp>
        <p:nvSpPr>
          <p:cNvPr id="7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4025136"/>
            <a:ext cx="3311525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047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8161435" y="4025136"/>
            <a:ext cx="3311527" cy="2160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100"/>
              </a:lnSpc>
              <a:buClrTx/>
              <a:buSzTx/>
              <a:buFontTx/>
              <a:buNone/>
              <a:defRPr sz="1000"/>
            </a:lvl1pPr>
          </a:lstStyle>
          <a:p>
            <a:r>
              <a:t>Kliknutím vložíte text</a:t>
            </a:r>
          </a:p>
        </p:txBody>
      </p:sp>
      <p:sp>
        <p:nvSpPr>
          <p:cNvPr id="82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720724" y="1296001"/>
            <a:ext cx="10752140" cy="271578"/>
          </a:xfrm>
          <a:prstGeom prst="rect">
            <a:avLst/>
          </a:prstGeom>
        </p:spPr>
        <p:txBody>
          <a:bodyPr/>
          <a:lstStyle>
            <a:lvl1pPr marL="0" indent="0" defTabSz="841247">
              <a:lnSpc>
                <a:spcPts val="2100"/>
              </a:lnSpc>
              <a:buClrTx/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t>Kliknutím vložíte podnadpis</a:t>
            </a:r>
          </a:p>
        </p:txBody>
      </p:sp>
      <p:sp>
        <p:nvSpPr>
          <p:cNvPr id="83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692150"/>
            <a:ext cx="10753203" cy="5139850"/>
          </a:xfrm>
          <a:prstGeom prst="rect">
            <a:avLst/>
          </a:prstGeom>
        </p:spPr>
        <p:txBody>
          <a:bodyPr/>
          <a:lstStyle>
            <a:lvl1pPr marL="0" indent="72000">
              <a:buClrTx/>
              <a:buSzTx/>
              <a:buFontTx/>
              <a:buNone/>
            </a:lvl1pPr>
            <a:lvl2pPr marL="647999" indent="-251999">
              <a:buClrTx/>
              <a:buFontTx/>
            </a:lvl2pPr>
            <a:lvl3pPr indent="72000">
              <a:buClrTx/>
              <a:buFontTx/>
            </a:lvl3pPr>
            <a:lvl4pPr indent="72000">
              <a:buClrTx/>
              <a:buFontTx/>
            </a:lvl4pPr>
            <a:lvl5pPr indent="72000">
              <a:buClrTx/>
              <a:buFontTx/>
            </a:lvl5pPr>
          </a:lstStyle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8" descr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Kliknutím vložíte nadpis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Kliknutím vložíte nadpis</a:t>
            </a:r>
          </a:p>
        </p:txBody>
      </p:sp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 descr="Obrázek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81276" y="6047999"/>
            <a:ext cx="1132479" cy="597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Kliknutím vložíte nadpis"/>
          <p:cNvSpPr txBox="1">
            <a:spLocks noGrp="1"/>
          </p:cNvSpPr>
          <p:nvPr>
            <p:ph type="title" hasCustomPrompt="1"/>
          </p:nvPr>
        </p:nvSpPr>
        <p:spPr>
          <a:xfrm>
            <a:off x="719998" y="719998"/>
            <a:ext cx="10753203" cy="45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nadpis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719998" y="1692000"/>
            <a:ext cx="10753203" cy="4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Kliknutím vložíte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20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ts val="36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gZYYvcGq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8CskD1MxH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K17rVYpRmw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imedicina.cz/pdfs/int/2010/09/13.pdf" TargetMode="External"/><Relationship Id="rId2" Type="http://schemas.openxmlformats.org/officeDocument/2006/relationships/hyperlink" Target="https://www.homolka.cz/data/upload/user/11684/05_e_rfm_005_rezimova-opatreni-pri-pareze-n--facialis--obrne-licniho-nervu-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theses.cz/id/q8fykn/15129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uromuskularni-sekce.cz/res/file/archiv/ns2006/07_Uskali-diagnostiky-traumatickeho-poskozeni-perifernich-n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f.jcu.cz/images/PRF/fakulta/katedry/kme/studijni-materialy/zaklady-funkcni-anatomie-cloveka/duben2022/12-FA_nervovy_system_I.pdf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fch.cz/wp-content/uploads/2018/09/Sunderland-porucha-nerv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by26wa/DP_finln_verz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player.cz/66421471-Elektrodiagnostika-i-t-krivka-mgr-pavla-formanova-cert-mdt-3-lekarska-fakulta-uk.html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BB04F-DC44-BBF9-A9B6-EB4F472E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16" y="3607937"/>
            <a:ext cx="10254888" cy="1017368"/>
          </a:xfrm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cs-CZ" sz="5400" b="0" dirty="0">
                <a:ea typeface="+mn-lt"/>
                <a:cs typeface="+mn-lt"/>
              </a:rPr>
              <a:t>Fyzioterapie periferních </a:t>
            </a:r>
            <a:br>
              <a:rPr lang="cs-CZ" sz="5400" b="0" dirty="0">
                <a:ea typeface="+mn-lt"/>
                <a:cs typeface="+mn-lt"/>
              </a:rPr>
            </a:br>
            <a:r>
              <a:rPr lang="cs-CZ" sz="5400" b="0" dirty="0">
                <a:ea typeface="+mn-lt"/>
                <a:cs typeface="+mn-lt"/>
              </a:rPr>
              <a:t>paréz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5DBCB9-D2A5-FD61-FB32-ED9BFF596F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98502" y="5513401"/>
            <a:ext cx="11361602" cy="698499"/>
          </a:xfrm>
        </p:spPr>
        <p:txBody>
          <a:bodyPr lIns="0" tIns="0" rIns="0" bIns="0" anchor="t">
            <a:normAutofit fontScale="92500" lnSpcReduction="10000"/>
          </a:bodyPr>
          <a:lstStyle/>
          <a:p>
            <a:pPr>
              <a:lnSpc>
                <a:spcPct val="113999"/>
              </a:lnSpc>
            </a:pPr>
            <a:r>
              <a:rPr lang="cs-CZ" dirty="0" err="1"/>
              <a:t>FSpS</a:t>
            </a:r>
            <a:r>
              <a:rPr lang="cs-CZ" dirty="0"/>
              <a:t>: </a:t>
            </a:r>
            <a:r>
              <a:rPr lang="cs-CZ" b="1" dirty="0"/>
              <a:t>bp4817</a:t>
            </a:r>
            <a:r>
              <a:rPr lang="cs-CZ" dirty="0"/>
              <a:t> Propedeutika v rehabilitaci a základy fyzioterapie 2</a:t>
            </a:r>
          </a:p>
          <a:p>
            <a:pPr>
              <a:lnSpc>
                <a:spcPct val="113999"/>
              </a:lnSpc>
            </a:pPr>
            <a:r>
              <a:rPr lang="cs-CZ" dirty="0">
                <a:ea typeface="+mn-lt"/>
                <a:cs typeface="+mn-lt"/>
              </a:rPr>
              <a:t>Mgr. Sabina Bartošová, Mgr. Lucie Chytilová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765A6FF-5272-D953-1379-B3911DE8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r="652" b="-274"/>
          <a:stretch/>
        </p:blipFill>
        <p:spPr>
          <a:xfrm>
            <a:off x="7917543" y="646641"/>
            <a:ext cx="3852278" cy="44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04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56C48-5268-37AE-E443-08CEA477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Rehabilitace periferní obrny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EAA1C2-6D21-6E9D-6C49-B2C573B70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92500" lnSpcReduction="10000"/>
          </a:bodyPr>
          <a:lstStyle/>
          <a:p>
            <a:pPr marL="251460" indent="-179705"/>
            <a:r>
              <a:rPr lang="cs-CZ" sz="3600" dirty="0"/>
              <a:t> Cíle fyzioterapie: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200" dirty="0"/>
              <a:t>udržet funkční svalovou tkáň, než dojde k </a:t>
            </a:r>
            <a:r>
              <a:rPr lang="cs-CZ" sz="3200" dirty="0" err="1"/>
              <a:t>reinervaci</a:t>
            </a:r>
            <a:r>
              <a:rPr lang="cs-CZ" sz="3200" dirty="0"/>
              <a:t> a zamezit patologickému postavení v segmentu v důsledku atrofií a kontraktur  </a:t>
            </a:r>
            <a:endParaRPr lang="en-US" sz="32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200" err="1"/>
              <a:t>reinervaci</a:t>
            </a:r>
            <a:r>
              <a:rPr lang="cs-CZ" sz="3200" dirty="0"/>
              <a:t> neovlivníme - není-li dobrá prognóza, rehabilitace nebude mít efekt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endParaRPr lang="cs-CZ" sz="32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200" dirty="0"/>
              <a:t>Záleží na přesném </a:t>
            </a:r>
            <a:r>
              <a:rPr lang="cs-CZ" sz="3200" dirty="0" err="1"/>
              <a:t>kliickém</a:t>
            </a:r>
            <a:r>
              <a:rPr lang="cs-CZ" sz="3200" dirty="0"/>
              <a:t> obrazu a dg - jiný přístup u </a:t>
            </a:r>
            <a:r>
              <a:rPr lang="cs-CZ" sz="3200" dirty="0" err="1"/>
              <a:t>mononeuropatie</a:t>
            </a:r>
            <a:r>
              <a:rPr lang="cs-CZ" sz="3200" dirty="0"/>
              <a:t>, jiný u polyneuropatie, jiný u kořen. </a:t>
            </a:r>
            <a:r>
              <a:rPr lang="cs-CZ" sz="3200" dirty="0" err="1"/>
              <a:t>sy</a:t>
            </a:r>
          </a:p>
        </p:txBody>
      </p:sp>
    </p:spTree>
    <p:extLst>
      <p:ext uri="{BB962C8B-B14F-4D97-AF65-F5344CB8AC3E}">
        <p14:creationId xmlns:p14="http://schemas.microsoft.com/office/powerpoint/2010/main" val="10992504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DF1F8-3DDD-7644-AE0D-1629851F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cs-CZ" sz="3600" dirty="0"/>
              <a:t>Rehabilitace periferní obrny</a:t>
            </a:r>
            <a:endParaRPr lang="cs-CZ" sz="3600" b="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780E01-E074-69F9-44C5-185DE45B0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 fontScale="77500" lnSpcReduction="20000"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000" dirty="0"/>
              <a:t>jednoduché facilitační prvky- poklep, vibrace, škrábání, hlazení, štípání, aj</a:t>
            </a:r>
            <a:endParaRPr lang="en-US" sz="30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000" dirty="0"/>
              <a:t>reedukace hybnosti- od začátku (pasivní cvičení, cvičení v představě, později s dopomocí či aktivní)</a:t>
            </a:r>
            <a:endParaRPr lang="en-US" sz="3000" dirty="0"/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/>
              <a:t>analytické metody - cvičení dle svalového testu – zejména u plegie nebo těžké parézy</a:t>
            </a:r>
            <a:r>
              <a:rPr lang="cs-CZ" sz="3000" dirty="0">
                <a:ea typeface="+mn-lt"/>
                <a:cs typeface="+mn-lt"/>
              </a:rPr>
              <a:t> (u sval. síly 0-2) </a:t>
            </a:r>
            <a:r>
              <a:rPr lang="cs-CZ" sz="2100" dirty="0">
                <a:ea typeface="+mn-lt"/>
                <a:cs typeface="+mn-lt"/>
                <a:hlinkClick r:id="rId2"/>
              </a:rPr>
              <a:t>https://www.youtube.com/watch?v=qVgZYYvcGqM</a:t>
            </a:r>
            <a:endParaRPr lang="en-US" sz="2100" dirty="0">
              <a:ea typeface="+mn-lt"/>
              <a:cs typeface="+mn-lt"/>
            </a:endParaRPr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/>
              <a:t>techniky LTV na neurofyziologickém podkladu (PNF, DNS, aj) – při obnově </a:t>
            </a:r>
            <a:r>
              <a:rPr lang="cs-CZ" sz="3000" err="1"/>
              <a:t>sval.síly</a:t>
            </a:r>
            <a:r>
              <a:rPr lang="cs-CZ" sz="3000" dirty="0"/>
              <a:t> </a:t>
            </a:r>
            <a:r>
              <a:rPr lang="cs-CZ" sz="3000" dirty="0">
                <a:ea typeface="+mn-lt"/>
                <a:cs typeface="+mn-lt"/>
              </a:rPr>
              <a:t>(u sval síly 3 a víc), VRL (i u sval síly 0)</a:t>
            </a:r>
            <a:endParaRPr lang="en-US" sz="3000" dirty="0">
              <a:ea typeface="+mn-lt"/>
              <a:cs typeface="+mn-lt"/>
            </a:endParaRPr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 err="1"/>
              <a:t>Kenny</a:t>
            </a:r>
            <a:r>
              <a:rPr lang="cs-CZ" sz="3000" dirty="0"/>
              <a:t> metoda (sval síla 0-3)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sz="3000" dirty="0"/>
              <a:t>Masáže a uvolnění zkrácených svalů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Char char="•"/>
            </a:pPr>
            <a:r>
              <a:rPr lang="cs-CZ" dirty="0"/>
              <a:t>nácvik stability, zvýšení kondice, </a:t>
            </a:r>
            <a:r>
              <a:rPr lang="cs-CZ" dirty="0" err="1"/>
              <a:t>senzomotorika</a:t>
            </a:r>
            <a:r>
              <a:rPr lang="cs-CZ" dirty="0"/>
              <a:t> </a:t>
            </a: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5781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C4792-1491-7F2B-5DFB-E81AC151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Rehabilitace u periferní parézy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6001E6-4581-2B58-8D95-1DA087947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457200" indent="-322580">
              <a:lnSpc>
                <a:spcPct val="114999"/>
              </a:lnSpc>
              <a:buFont typeface="Arial,Sans-Serif"/>
              <a:buChar char="●"/>
            </a:pPr>
            <a:r>
              <a:rPr lang="sk" sz="2400" dirty="0"/>
              <a:t>protetika: </a:t>
            </a:r>
            <a:r>
              <a:rPr lang="sk" sz="2400" err="1"/>
              <a:t>ortézy</a:t>
            </a:r>
            <a:r>
              <a:rPr lang="sk" sz="2400" dirty="0"/>
              <a:t>, </a:t>
            </a:r>
            <a:r>
              <a:rPr lang="sk" sz="2400" err="1"/>
              <a:t>fixace</a:t>
            </a:r>
            <a:r>
              <a:rPr lang="sk" sz="2400" dirty="0"/>
              <a:t>, </a:t>
            </a:r>
            <a:r>
              <a:rPr lang="sk" sz="2400" err="1"/>
              <a:t>tejping</a:t>
            </a:r>
            <a:r>
              <a:rPr lang="sk" sz="2400" dirty="0"/>
              <a:t> (</a:t>
            </a:r>
            <a:r>
              <a:rPr lang="sk" sz="2400" err="1"/>
              <a:t>např</a:t>
            </a:r>
            <a:r>
              <a:rPr lang="sk" sz="2400" dirty="0"/>
              <a:t>. </a:t>
            </a:r>
            <a:r>
              <a:rPr lang="sk" sz="2400" err="1"/>
              <a:t>peroneální</a:t>
            </a:r>
            <a:r>
              <a:rPr lang="sk" sz="2400" dirty="0"/>
              <a:t> páska)</a:t>
            </a:r>
            <a:endParaRPr lang="en-US" sz="2400"/>
          </a:p>
          <a:p>
            <a:pPr marL="457200" indent="-322580">
              <a:lnSpc>
                <a:spcPct val="114999"/>
              </a:lnSpc>
              <a:buFont typeface="Arial,Sans-Serif"/>
              <a:buChar char="●"/>
            </a:pPr>
            <a:r>
              <a:rPr lang="sk" sz="2400" err="1"/>
              <a:t>fyzikální</a:t>
            </a:r>
            <a:r>
              <a:rPr lang="sk" sz="2400" dirty="0"/>
              <a:t> terapie: </a:t>
            </a:r>
          </a:p>
          <a:p>
            <a:pPr marL="781685" lvl="1" indent="-251460">
              <a:lnSpc>
                <a:spcPct val="114999"/>
              </a:lnSpc>
              <a:buFont typeface="Courier New"/>
              <a:buChar char="o"/>
            </a:pPr>
            <a:r>
              <a:rPr lang="sk" sz="2400" err="1"/>
              <a:t>elektrostimulace</a:t>
            </a:r>
            <a:r>
              <a:rPr lang="sk" sz="2400" dirty="0"/>
              <a:t> (</a:t>
            </a:r>
            <a:r>
              <a:rPr lang="sk" sz="2400" err="1"/>
              <a:t>zabránění</a:t>
            </a:r>
            <a:r>
              <a:rPr lang="sk" sz="2400" dirty="0"/>
              <a:t> ireverzibilní </a:t>
            </a:r>
            <a:r>
              <a:rPr lang="sk" sz="2400" err="1"/>
              <a:t>přestavby</a:t>
            </a:r>
            <a:r>
              <a:rPr lang="sk" sz="2400" dirty="0"/>
              <a:t> svalu na </a:t>
            </a:r>
            <a:r>
              <a:rPr lang="sk" sz="2400" err="1"/>
              <a:t>vazivo</a:t>
            </a:r>
            <a:r>
              <a:rPr lang="sk" sz="2400" dirty="0"/>
              <a:t>, “</a:t>
            </a:r>
            <a:r>
              <a:rPr lang="sk" sz="2400" err="1"/>
              <a:t>navádění</a:t>
            </a:r>
            <a:r>
              <a:rPr lang="sk" sz="2400" dirty="0"/>
              <a:t>” nervu </a:t>
            </a:r>
            <a:r>
              <a:rPr lang="sk" sz="2400" err="1"/>
              <a:t>při</a:t>
            </a:r>
            <a:r>
              <a:rPr lang="sk" sz="2400" dirty="0"/>
              <a:t> </a:t>
            </a:r>
            <a:r>
              <a:rPr lang="sk" sz="2400" err="1"/>
              <a:t>regeneraci</a:t>
            </a:r>
            <a:r>
              <a:rPr lang="sk" sz="2400" dirty="0"/>
              <a:t>, </a:t>
            </a:r>
            <a:r>
              <a:rPr lang="sk" sz="2400" err="1"/>
              <a:t>udržení</a:t>
            </a:r>
            <a:r>
              <a:rPr lang="sk" sz="2400" dirty="0"/>
              <a:t> dráždivosti </a:t>
            </a:r>
            <a:r>
              <a:rPr lang="sk" sz="2400" err="1"/>
              <a:t>nervosvalových</a:t>
            </a:r>
            <a:r>
              <a:rPr lang="sk" sz="2400" dirty="0"/>
              <a:t> </a:t>
            </a:r>
            <a:r>
              <a:rPr lang="sk" sz="2400" err="1"/>
              <a:t>plotének</a:t>
            </a:r>
            <a:r>
              <a:rPr lang="sk" sz="2400" dirty="0"/>
              <a:t>), </a:t>
            </a:r>
            <a:r>
              <a:rPr lang="sk" sz="2400" err="1"/>
              <a:t>při</a:t>
            </a:r>
            <a:r>
              <a:rPr lang="sk" sz="2400" dirty="0"/>
              <a:t> </a:t>
            </a:r>
            <a:r>
              <a:rPr lang="sk" sz="2400" err="1"/>
              <a:t>aktivní</a:t>
            </a:r>
            <a:r>
              <a:rPr lang="sk" sz="2400" dirty="0"/>
              <a:t> hybnosti </a:t>
            </a:r>
            <a:r>
              <a:rPr lang="sk" sz="2400" err="1"/>
              <a:t>elektrogymnastika</a:t>
            </a:r>
            <a:r>
              <a:rPr lang="sk" sz="2400" dirty="0"/>
              <a:t> (zvýšení svalové </a:t>
            </a:r>
            <a:r>
              <a:rPr lang="sk" sz="2400" err="1"/>
              <a:t>síly</a:t>
            </a:r>
            <a:r>
              <a:rPr lang="sk" sz="2400" dirty="0"/>
              <a:t>)</a:t>
            </a:r>
            <a:endParaRPr lang="en-US" sz="2400"/>
          </a:p>
          <a:p>
            <a:pPr marL="781685" lvl="1" indent="-251460">
              <a:lnSpc>
                <a:spcPct val="114999"/>
              </a:lnSpc>
              <a:buFont typeface="Courier New"/>
              <a:buChar char="o"/>
            </a:pPr>
            <a:r>
              <a:rPr lang="sk" sz="2400" dirty="0" err="1"/>
              <a:t>lokální</a:t>
            </a:r>
            <a:r>
              <a:rPr lang="sk" sz="2400" dirty="0"/>
              <a:t> </a:t>
            </a:r>
            <a:r>
              <a:rPr lang="sk" sz="2400" dirty="0" err="1"/>
              <a:t>aplikace</a:t>
            </a:r>
            <a:r>
              <a:rPr lang="sk" sz="2400" dirty="0"/>
              <a:t> tepla, </a:t>
            </a:r>
            <a:r>
              <a:rPr lang="sk" sz="2400" dirty="0" err="1"/>
              <a:t>vířívá</a:t>
            </a:r>
            <a:r>
              <a:rPr lang="sk" sz="2400" dirty="0"/>
              <a:t> </a:t>
            </a:r>
            <a:r>
              <a:rPr lang="sk" sz="2400" dirty="0" err="1"/>
              <a:t>lázeň</a:t>
            </a:r>
            <a:r>
              <a:rPr lang="sk" sz="2400" dirty="0"/>
              <a:t> (</a:t>
            </a:r>
            <a:r>
              <a:rPr lang="sk" sz="2400" dirty="0" err="1"/>
              <a:t>stimulace</a:t>
            </a:r>
            <a:r>
              <a:rPr lang="sk" sz="2400" dirty="0"/>
              <a:t> </a:t>
            </a:r>
            <a:r>
              <a:rPr lang="sk" sz="2400" dirty="0" err="1"/>
              <a:t>kožních</a:t>
            </a:r>
            <a:r>
              <a:rPr lang="sk" sz="2400" dirty="0"/>
              <a:t> </a:t>
            </a:r>
            <a:r>
              <a:rPr lang="sk" sz="2400" dirty="0" err="1"/>
              <a:t>receptorů</a:t>
            </a:r>
            <a:r>
              <a:rPr lang="sk" sz="2400" dirty="0"/>
              <a:t>, </a:t>
            </a:r>
            <a:r>
              <a:rPr lang="sk" sz="2400" dirty="0" err="1"/>
              <a:t>snížení</a:t>
            </a:r>
            <a:r>
              <a:rPr lang="sk" sz="2400" dirty="0"/>
              <a:t> </a:t>
            </a:r>
            <a:r>
              <a:rPr lang="sk" sz="2400" dirty="0" err="1"/>
              <a:t>otoku</a:t>
            </a:r>
            <a:r>
              <a:rPr lang="sk" sz="2400" dirty="0"/>
              <a:t>, zvýšení </a:t>
            </a:r>
            <a:r>
              <a:rPr lang="sk" sz="2400" dirty="0" err="1"/>
              <a:t>prokrvení</a:t>
            </a:r>
            <a:r>
              <a:rPr lang="sk" sz="2400" dirty="0"/>
              <a:t>), </a:t>
            </a:r>
            <a:r>
              <a:rPr lang="sk" sz="2400" dirty="0" err="1"/>
              <a:t>laserterapie</a:t>
            </a:r>
            <a:r>
              <a:rPr lang="sk" sz="2400" dirty="0"/>
              <a:t>, magnetoterapie (podpora </a:t>
            </a:r>
            <a:r>
              <a:rPr lang="sk" sz="2400" dirty="0" err="1"/>
              <a:t>hojenní</a:t>
            </a:r>
            <a:r>
              <a:rPr lang="sk" sz="2400" dirty="0"/>
              <a:t>), </a:t>
            </a:r>
            <a:r>
              <a:rPr lang="sk" sz="2400" dirty="0" err="1"/>
              <a:t>vakuum</a:t>
            </a:r>
            <a:r>
              <a:rPr lang="sk" sz="2400" dirty="0"/>
              <a:t>-kompresní terapie (v </a:t>
            </a:r>
            <a:r>
              <a:rPr lang="sk" sz="2400" dirty="0" err="1"/>
              <a:t>případě</a:t>
            </a:r>
            <a:r>
              <a:rPr lang="sk" sz="2400" dirty="0"/>
              <a:t> </a:t>
            </a:r>
            <a:r>
              <a:rPr lang="sk" sz="2400" dirty="0" err="1"/>
              <a:t>otoku</a:t>
            </a:r>
            <a:r>
              <a:rPr lang="sk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0492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67A7F-FA5D-CE8A-55FA-F600B111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Fyzikální terapie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F81701-B41E-829D-E485-4765C753D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000" dirty="0"/>
              <a:t> termoterapie- vasodilatace, analgetický a </a:t>
            </a:r>
            <a:r>
              <a:rPr lang="cs-CZ" sz="3000" dirty="0" err="1"/>
              <a:t>myorelaxační</a:t>
            </a:r>
            <a:r>
              <a:rPr lang="cs-CZ" sz="3000" dirty="0"/>
              <a:t> - CAVE porucha cítivosti. </a:t>
            </a:r>
            <a:endParaRPr lang="en-US" sz="300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000" dirty="0"/>
              <a:t> </a:t>
            </a:r>
            <a:r>
              <a:rPr lang="cs-CZ" sz="3000" dirty="0" err="1"/>
              <a:t>elektrostimulace</a:t>
            </a:r>
            <a:r>
              <a:rPr lang="cs-CZ" sz="3000" dirty="0"/>
              <a:t> (ES) - chceme kontrakci denervovaného svalu, podporujeme trofiku svalu, snažíme se stimulovat pouze denervovaná svalová vlákna (a nikoliv zdravá) - do sval. síly 3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000" dirty="0" err="1"/>
              <a:t>Elektrogymnastika</a:t>
            </a:r>
            <a:r>
              <a:rPr lang="cs-CZ" sz="3000" dirty="0"/>
              <a:t> (EG) - kontrakce paretických svalů - </a:t>
            </a:r>
            <a:r>
              <a:rPr lang="cs-CZ" sz="3000" dirty="0" err="1"/>
              <a:t>dopomocná</a:t>
            </a:r>
            <a:r>
              <a:rPr lang="cs-CZ" sz="3000" dirty="0"/>
              <a:t> aktivace, využití </a:t>
            </a:r>
            <a:r>
              <a:rPr lang="cs-CZ" sz="3000" dirty="0" err="1"/>
              <a:t>myofeedbacku</a:t>
            </a:r>
            <a:r>
              <a:rPr lang="cs-CZ" sz="3000" dirty="0"/>
              <a:t>, od sval. síly 3</a:t>
            </a:r>
          </a:p>
        </p:txBody>
      </p:sp>
    </p:spTree>
    <p:extLst>
      <p:ext uri="{BB962C8B-B14F-4D97-AF65-F5344CB8AC3E}">
        <p14:creationId xmlns:p14="http://schemas.microsoft.com/office/powerpoint/2010/main" val="11743168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DD8AD-BA71-91B7-06B7-7B6588E4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sz="3600" dirty="0" err="1"/>
              <a:t>Elektrostimulace</a:t>
            </a:r>
            <a:r>
              <a:rPr lang="cs-CZ" sz="3600" dirty="0"/>
              <a:t> 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DAB3AA-9D35-0E71-0EF8-86022FC3D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00193"/>
            <a:ext cx="10753203" cy="4287485"/>
          </a:xfrm>
        </p:spPr>
        <p:txBody>
          <a:bodyPr lIns="0" tIns="0" rIns="0" bIns="0" anchor="t">
            <a:normAutofit fontScale="92500" lnSpcReduction="20000"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000" dirty="0"/>
              <a:t>stimulujeme a oslovujeme výhradně paretické svaly, jeden po druhém</a:t>
            </a:r>
            <a:endParaRPr lang="en-US" sz="30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000" dirty="0"/>
              <a:t>snažíme se z aktivace vyřadit svaly se zachovalou inervací - nechci souhyby</a:t>
            </a:r>
            <a:endParaRPr lang="en-US" sz="30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000" dirty="0"/>
              <a:t>cíl: </a:t>
            </a:r>
            <a:endParaRPr lang="en-US" sz="3000" dirty="0"/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/>
              <a:t>aktivace paretických svalů </a:t>
            </a:r>
            <a:endParaRPr lang="en-US" sz="3000" dirty="0"/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/>
              <a:t>zamezením nevhodných, náhradních pohybových stereotypů</a:t>
            </a:r>
            <a:endParaRPr lang="en-US" sz="3000" dirty="0"/>
          </a:p>
          <a:p>
            <a:pPr marL="575945" lvl="1" indent="-251460">
              <a:lnSpc>
                <a:spcPct val="100000"/>
              </a:lnSpc>
              <a:spcBef>
                <a:spcPct val="20000"/>
              </a:spcBef>
              <a:buFont typeface="Courier New"/>
              <a:buChar char="o"/>
            </a:pPr>
            <a:r>
              <a:rPr lang="cs-CZ" sz="3000" dirty="0"/>
              <a:t>prevence fixace nevhodných náhradních pohybových vzorů</a:t>
            </a:r>
            <a:endParaRPr lang="en-US" sz="3000" dirty="0"/>
          </a:p>
          <a:p>
            <a:pPr marL="251460" indent="-179705"/>
            <a:r>
              <a:rPr lang="cs-CZ" dirty="0"/>
              <a:t>Zahájení 3-4t po vzniku léze v případě, že se neobjeví aktivní pohyb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3000" dirty="0"/>
              <a:t>hlavně v období těžké parézy 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65480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FE31F-36D3-F4B7-A7FB-779699B6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99045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Metoda </a:t>
            </a:r>
            <a:r>
              <a:rPr lang="cs-CZ" dirty="0" err="1">
                <a:ea typeface="+mn-lt"/>
                <a:cs typeface="+mn-lt"/>
              </a:rPr>
              <a:t>Kenny</a:t>
            </a:r>
            <a:endParaRPr lang="cs-CZ" dirty="0" err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7A88E2-CE30-7336-F3D0-16ABC743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98476"/>
            <a:ext cx="10753203" cy="4140001"/>
          </a:xfrm>
        </p:spPr>
        <p:txBody>
          <a:bodyPr lIns="0" tIns="0" rIns="0" bIns="0" anchor="t">
            <a:no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Calibri"/>
              <a:buChar char="-"/>
            </a:pPr>
            <a:r>
              <a:rPr lang="cs-CZ" sz="2200" b="1" dirty="0">
                <a:solidFill>
                  <a:schemeClr val="tx1"/>
                </a:solidFill>
                <a:latin typeface="Arial"/>
                <a:cs typeface="Helvetica"/>
              </a:rPr>
              <a:t>dermo-neuro-muskulární terapie</a:t>
            </a:r>
            <a:r>
              <a:rPr lang="cs-CZ" sz="2200" dirty="0">
                <a:solidFill>
                  <a:schemeClr val="tx1"/>
                </a:solidFill>
                <a:latin typeface="Arial"/>
                <a:cs typeface="Helvetica"/>
              </a:rPr>
              <a:t>, vyvinuta zdravotní sestrou Elizabeth </a:t>
            </a:r>
            <a:r>
              <a:rPr lang="cs-CZ" sz="2200" err="1">
                <a:solidFill>
                  <a:schemeClr val="tx1"/>
                </a:solidFill>
                <a:latin typeface="Arial"/>
                <a:cs typeface="Helvetica"/>
              </a:rPr>
              <a:t>Kenny</a:t>
            </a:r>
            <a:r>
              <a:rPr lang="cs-CZ" sz="2200" dirty="0">
                <a:solidFill>
                  <a:schemeClr val="tx1"/>
                </a:solidFill>
                <a:latin typeface="Arial"/>
                <a:cs typeface="Helvetica"/>
              </a:rPr>
              <a:t> ve 30. a 40. letech 20. století a původně sloužila k léčbě poliomyelitis </a:t>
            </a:r>
            <a:r>
              <a:rPr lang="cs-CZ" sz="2200" err="1">
                <a:solidFill>
                  <a:schemeClr val="tx1"/>
                </a:solidFill>
                <a:latin typeface="Arial"/>
                <a:cs typeface="Helvetica"/>
              </a:rPr>
              <a:t>anterior</a:t>
            </a:r>
            <a:r>
              <a:rPr lang="cs-CZ" sz="2200" dirty="0">
                <a:solidFill>
                  <a:schemeClr val="tx1"/>
                </a:solidFill>
                <a:latin typeface="Arial"/>
                <a:cs typeface="Helvetica"/>
              </a:rPr>
              <a:t> </a:t>
            </a:r>
            <a:r>
              <a:rPr lang="cs-CZ" sz="2200" err="1">
                <a:solidFill>
                  <a:schemeClr val="tx1"/>
                </a:solidFill>
                <a:latin typeface="Arial"/>
                <a:cs typeface="Helvetica"/>
              </a:rPr>
              <a:t>acuta</a:t>
            </a:r>
            <a:r>
              <a:rPr lang="cs-CZ" sz="2200" dirty="0">
                <a:solidFill>
                  <a:schemeClr val="tx1"/>
                </a:solidFill>
                <a:latin typeface="Arial"/>
                <a:cs typeface="Helvetica"/>
              </a:rPr>
              <a:t>.</a:t>
            </a:r>
            <a:endParaRPr lang="cs-CZ" sz="2200">
              <a:solidFill>
                <a:schemeClr val="tx1"/>
              </a:solidFill>
              <a:latin typeface="Arial"/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Calibri"/>
              <a:buChar char="-"/>
            </a:pPr>
            <a:r>
              <a:rPr lang="cs-CZ" sz="2200" dirty="0">
                <a:solidFill>
                  <a:schemeClr val="tx1"/>
                </a:solidFill>
              </a:rPr>
              <a:t>důkladná edukace pacienta!</a:t>
            </a:r>
            <a:endParaRPr lang="en-US" sz="2200" dirty="0">
              <a:solidFill>
                <a:schemeClr val="tx1"/>
              </a:solidFill>
            </a:endParaRP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Calibri"/>
              <a:buChar char="-"/>
            </a:pPr>
            <a:r>
              <a:rPr lang="cs-CZ" sz="2200" b="1" dirty="0"/>
              <a:t>stimulace </a:t>
            </a:r>
            <a:r>
              <a:rPr lang="cs-CZ" sz="2200" b="1" err="1"/>
              <a:t>proprioceptorů</a:t>
            </a:r>
            <a:r>
              <a:rPr lang="cs-CZ" sz="2200" dirty="0"/>
              <a:t>, pomocí chvějivých pohybů, masáže, poklep, protahování</a:t>
            </a:r>
            <a:endParaRPr lang="en-US" sz="220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Calibri"/>
              <a:buChar char="-"/>
            </a:pPr>
            <a:r>
              <a:rPr lang="cs-CZ" sz="2200" dirty="0"/>
              <a:t>reedukace - </a:t>
            </a:r>
            <a:r>
              <a:rPr lang="cs-CZ" sz="2200" b="1" dirty="0"/>
              <a:t>vlastní cvičení oslabeného svalu: pasivní, s dopomocí, aktivní, proti odporu</a:t>
            </a:r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Calibri"/>
              <a:buChar char="-"/>
            </a:pPr>
            <a:r>
              <a:rPr lang="cs-CZ" sz="2200" b="1" dirty="0"/>
              <a:t>manuální a verbální korekce</a:t>
            </a:r>
            <a:r>
              <a:rPr lang="cs-CZ" sz="2200" dirty="0"/>
              <a:t> dle aktuální reakce pacienta</a:t>
            </a:r>
            <a:endParaRPr lang="en-US" sz="220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2200" err="1"/>
              <a:t>over</a:t>
            </a:r>
            <a:r>
              <a:rPr lang="cs-CZ" sz="2200" dirty="0"/>
              <a:t> </a:t>
            </a:r>
            <a:r>
              <a:rPr lang="cs-CZ" sz="2200" err="1"/>
              <a:t>flow</a:t>
            </a:r>
            <a:r>
              <a:rPr lang="cs-CZ" sz="2200" dirty="0"/>
              <a:t>- fenomén iradiace- přetékání svalové síly (jen ve fyziologický vzorcích)</a:t>
            </a:r>
            <a:endParaRPr lang="en-US" sz="220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sz="2200" b="1" dirty="0"/>
              <a:t>sumace účinných impulsů (</a:t>
            </a:r>
            <a:r>
              <a:rPr lang="cs-CZ" sz="2200" b="1" err="1"/>
              <a:t>stretch</a:t>
            </a:r>
            <a:r>
              <a:rPr lang="cs-CZ" sz="2200" b="1" dirty="0"/>
              <a:t>, verbální pokyn, zraková korekce, manuální kontakt, svalová práce proti odporu)</a:t>
            </a:r>
          </a:p>
          <a:p>
            <a:pPr marL="251460" indent="-179705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296874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83923-A80F-589A-2FE1-A50BDAF3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Metoda </a:t>
            </a:r>
            <a:r>
              <a:rPr lang="cs-CZ" dirty="0" err="1"/>
              <a:t>Kenny</a:t>
            </a:r>
            <a:r>
              <a:rPr lang="cs-CZ" dirty="0"/>
              <a:t> - části: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DB02AC-0D49-68EE-ADC8-539047B4E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71755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1) Aplikace klidu – indikována hlavně v akutním stádiu.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Arial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2) Aplikace dlah a speciálních pevných obvazů k ovlivnění kontraktur.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Arial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3) Horké zábaly – slouží především k tlumení svalové bolesti, uvolnění svalových spasmů a kontraktur.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Arial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4) Manuální protahování či vytahování měkkých tkání – cílem je navrácení</a:t>
            </a:r>
            <a:br>
              <a:rPr lang="cs-CZ" sz="2400" dirty="0">
                <a:latin typeface="Arial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normální délky periferním tkáním.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Arial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Arial"/>
                <a:cs typeface="Helvetica"/>
              </a:rPr>
              <a:t>5) Polohování – prevence zkracování svalů.</a:t>
            </a:r>
            <a:endParaRPr lang="cs-CZ" sz="24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6471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61792-AD5B-A358-7EB0-57F56CE0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663905"/>
            <a:ext cx="10736816" cy="4836452"/>
          </a:xfrm>
        </p:spPr>
        <p:txBody>
          <a:bodyPr lIns="0" tIns="0" rIns="0" bIns="0" anchor="t">
            <a:noAutofit/>
          </a:bodyPr>
          <a:lstStyle/>
          <a:p>
            <a:pPr marL="71755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1"/>
                </a:solidFill>
                <a:latin typeface="Helvetica"/>
                <a:cs typeface="Helvetica"/>
              </a:rPr>
              <a:t>6) Stimulace: určena k přípravě nervosvalového systému na nácvik pohybu ve funkčně oslabeném svalu. </a:t>
            </a:r>
            <a:r>
              <a:rPr lang="cs-CZ" sz="2400" b="1" dirty="0">
                <a:solidFill>
                  <a:schemeClr val="tx1"/>
                </a:solidFill>
                <a:latin typeface="Helvetica"/>
                <a:cs typeface="Helvetica"/>
              </a:rPr>
              <a:t>Stimulace má tři části:</a:t>
            </a:r>
            <a:br>
              <a:rPr lang="cs-CZ" sz="2400" b="1" dirty="0">
                <a:latin typeface="Helvetica"/>
                <a:cs typeface="Helvetica"/>
              </a:rPr>
            </a:br>
            <a:r>
              <a:rPr lang="cs-CZ" sz="2400" b="1" dirty="0">
                <a:solidFill>
                  <a:schemeClr val="tx1"/>
                </a:solidFill>
                <a:latin typeface="Helvetica"/>
                <a:cs typeface="Helvetica"/>
              </a:rPr>
              <a:t>a. Pasivní protažení svalu proti směru kontrakce.</a:t>
            </a:r>
            <a:br>
              <a:rPr lang="cs-CZ" sz="2400" b="1" dirty="0">
                <a:latin typeface="Helvetica"/>
                <a:cs typeface="Helvetica"/>
              </a:rPr>
            </a:br>
            <a:r>
              <a:rPr lang="cs-CZ" sz="2400" b="1" dirty="0">
                <a:solidFill>
                  <a:schemeClr val="tx1"/>
                </a:solidFill>
                <a:latin typeface="Helvetica"/>
                <a:cs typeface="Helvetica"/>
              </a:rPr>
              <a:t>b. Přibližování úponů svalu rychlými chvějivými pohyby.</a:t>
            </a:r>
            <a:br>
              <a:rPr lang="cs-CZ" sz="2400" b="1" dirty="0">
                <a:latin typeface="Helvetica"/>
                <a:cs typeface="Helvetica"/>
              </a:rPr>
            </a:br>
            <a:r>
              <a:rPr lang="cs-CZ" sz="2400" b="1" dirty="0">
                <a:solidFill>
                  <a:schemeClr val="tx1"/>
                </a:solidFill>
                <a:latin typeface="Helvetica"/>
                <a:cs typeface="Helvetica"/>
              </a:rPr>
              <a:t>c. Opětovné protažení svalu.</a:t>
            </a:r>
            <a:endParaRPr lang="cs-CZ" sz="2400" b="1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Helvetica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Helvetica"/>
                <a:cs typeface="Helvetica"/>
              </a:rPr>
              <a:t>7) Indikace a slovní instrukce – terapeut pacientovi ukáže začátek a úpon svalu a směr kontrakce, která je od pacienta vyžadována.</a:t>
            </a:r>
            <a:endParaRPr lang="cs-CZ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br>
              <a:rPr lang="cs-CZ" sz="2400" dirty="0">
                <a:latin typeface="Helvetica"/>
                <a:cs typeface="Helvetica"/>
              </a:rPr>
            </a:br>
            <a:r>
              <a:rPr lang="cs-CZ" sz="2400" dirty="0">
                <a:solidFill>
                  <a:schemeClr val="tx1"/>
                </a:solidFill>
                <a:latin typeface="Helvetica"/>
                <a:cs typeface="Helvetica"/>
              </a:rPr>
              <a:t>8) </a:t>
            </a:r>
            <a:r>
              <a:rPr lang="cs-CZ" sz="2400" b="1" dirty="0">
                <a:solidFill>
                  <a:schemeClr val="tx1"/>
                </a:solidFill>
                <a:latin typeface="Helvetica"/>
                <a:cs typeface="Helvetica"/>
              </a:rPr>
              <a:t>Reedukace – představuje nácvik pohybu a to buď pasivní, nebo aktivní podle stupně svalové síly</a:t>
            </a:r>
            <a:r>
              <a:rPr lang="cs-CZ" sz="2400" dirty="0">
                <a:solidFill>
                  <a:schemeClr val="tx1"/>
                </a:solidFill>
                <a:latin typeface="Helvetica"/>
                <a:cs typeface="Helvetica"/>
              </a:rPr>
              <a:t> (Pavlů, 2003).</a:t>
            </a:r>
            <a:endParaRPr lang="cs-CZ" sz="2400">
              <a:solidFill>
                <a:schemeClr val="tx1"/>
              </a:solidFill>
              <a:latin typeface="Arial"/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97142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2018E-82A8-BEF6-BFC7-DB33B41B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Periferní paréza n. </a:t>
            </a:r>
            <a:r>
              <a:rPr lang="cs-CZ" dirty="0" err="1"/>
              <a:t>facialis</a:t>
            </a:r>
            <a:r>
              <a:rPr lang="cs-CZ" dirty="0"/>
              <a:t> = Bellova obrna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7C6EFC-E495-7F37-313B-8816BD322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71755" indent="0">
              <a:buNone/>
            </a:pPr>
            <a:endParaRPr lang="cs-CZ"/>
          </a:p>
        </p:txBody>
      </p:sp>
      <p:pic>
        <p:nvPicPr>
          <p:cNvPr id="10" name="Obrázek 10" descr="Obsah obrázku diagram&#10;&#10;Popis se vygeneroval automaticky.">
            <a:extLst>
              <a:ext uri="{FF2B5EF4-FFF2-40B4-BE49-F238E27FC236}">
                <a16:creationId xmlns:a16="http://schemas.microsoft.com/office/drawing/2014/main" id="{987BDAF3-98E4-B9BD-B4D7-BAA5E809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20" y="1494701"/>
            <a:ext cx="6734628" cy="48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3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5A8E5-816C-C042-2461-2E531F67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Fyzioterapie u Bellovy obrny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D4CEBC-C094-48B8-7702-23CA0AAB3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805" y="1356064"/>
            <a:ext cx="10761396" cy="4926582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251460" indent="-179705"/>
            <a:r>
              <a:rPr lang="cs-CZ" dirty="0"/>
              <a:t> </a:t>
            </a:r>
            <a:r>
              <a:rPr lang="cs-CZ" b="1" dirty="0"/>
              <a:t>Metoda </a:t>
            </a:r>
            <a:r>
              <a:rPr lang="cs-CZ" b="1" dirty="0" err="1"/>
              <a:t>Kenny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>
                <a:solidFill>
                  <a:schemeClr val="tx1"/>
                </a:solidFill>
                <a:latin typeface="helvetica"/>
                <a:cs typeface="helvetica"/>
              </a:rPr>
              <a:t>Při terapie periferní parézy </a:t>
            </a:r>
            <a:r>
              <a:rPr lang="cs-CZ" dirty="0" err="1">
                <a:solidFill>
                  <a:schemeClr val="tx1"/>
                </a:solidFill>
                <a:latin typeface="helvetica"/>
                <a:cs typeface="helvetica"/>
              </a:rPr>
              <a:t>nervus</a:t>
            </a:r>
            <a:r>
              <a:rPr lang="cs-CZ" dirty="0">
                <a:solidFill>
                  <a:schemeClr val="tx1"/>
                </a:solidFill>
                <a:latin typeface="helvetica"/>
                <a:cs typeface="helvetica"/>
              </a:rPr>
              <a:t> </a:t>
            </a:r>
            <a:r>
              <a:rPr lang="cs-CZ" dirty="0" err="1">
                <a:solidFill>
                  <a:schemeClr val="tx1"/>
                </a:solidFill>
                <a:latin typeface="helvetica"/>
                <a:cs typeface="helvetica"/>
              </a:rPr>
              <a:t>facialis</a:t>
            </a:r>
            <a:r>
              <a:rPr lang="cs-CZ" dirty="0">
                <a:solidFill>
                  <a:schemeClr val="tx1"/>
                </a:solidFill>
                <a:latin typeface="helvetica"/>
                <a:cs typeface="helvetica"/>
              </a:rPr>
              <a:t> využíváme jen některé prvky -&gt; </a:t>
            </a:r>
            <a:r>
              <a:rPr lang="cs-CZ" b="1" dirty="0">
                <a:solidFill>
                  <a:schemeClr val="tx1"/>
                </a:solidFill>
                <a:latin typeface="helvetica"/>
                <a:cs typeface="helvetica"/>
              </a:rPr>
              <a:t>tepelné procedury, masáž a uvolnění zkrácených svalů, ruční stimulaci a reedukaci, aktivní pohyb</a:t>
            </a:r>
            <a:r>
              <a:rPr lang="cs-CZ" dirty="0">
                <a:solidFill>
                  <a:schemeClr val="tx1"/>
                </a:solidFill>
                <a:latin typeface="helvetica"/>
                <a:cs typeface="helvetica"/>
              </a:rPr>
              <a:t> - </a:t>
            </a: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ruční</a:t>
            </a:r>
            <a:r>
              <a:rPr lang="cs-CZ" dirty="0"/>
              <a:t> stimulace a reedukace pohybu – u sval. síly 0-2, vyžaduje aktivní spolupráci pacienta, - informujeme o průběhu pohybu, podráždíme ve směru kontrakce chvějivými pohyby a vyzveme k provedení aktivního pohybu (pohyb s dopomocí, popř. brzdíme zdravou stranu?)</a:t>
            </a:r>
          </a:p>
          <a:p>
            <a:pPr marL="251460" indent="-179705"/>
            <a:r>
              <a:rPr lang="cs-CZ" dirty="0"/>
              <a:t>  Masáž a uvolnění </a:t>
            </a:r>
            <a:r>
              <a:rPr lang="cs-CZ" err="1"/>
              <a:t>zkrác</a:t>
            </a:r>
            <a:r>
              <a:rPr lang="cs-CZ" dirty="0"/>
              <a:t>. svalů - tahy proti hypotonii svalů, ovlivnění lymfatického řečiště, hlubší masáž u zkrácených svalů</a:t>
            </a:r>
          </a:p>
          <a:p>
            <a:pPr marL="251460" indent="-179705"/>
            <a:r>
              <a:rPr lang="cs-CZ" dirty="0"/>
              <a:t> Aktivní pohyb - izolovaný nácvik pohybů, </a:t>
            </a:r>
            <a:r>
              <a:rPr lang="cs-CZ" dirty="0" err="1"/>
              <a:t>Bobath</a:t>
            </a:r>
            <a:r>
              <a:rPr lang="cs-CZ" dirty="0"/>
              <a:t>, VRL, PNF...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>
                <a:ea typeface="+mn-lt"/>
                <a:cs typeface="+mn-lt"/>
                <a:hlinkClick r:id="rId2"/>
              </a:rPr>
              <a:t>https://www.youtube.com/watch?v=s8CskD1MxH4</a:t>
            </a:r>
            <a:endParaRPr lang="cs-CZ" dirty="0">
              <a:ea typeface="+mn-lt"/>
              <a:cs typeface="+mn-lt"/>
            </a:endParaRPr>
          </a:p>
          <a:p>
            <a:pPr marL="71755" indent="0">
              <a:buNone/>
            </a:pPr>
            <a:endParaRPr lang="cs-CZ" dirty="0"/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3931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1580B-AA8E-FCB2-D13F-FB71B8B5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Periferní paréza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2EC8A9-6B41-773D-B596-76BA36D45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 Vznik při poškození PNS (periferní NS)</a:t>
            </a:r>
            <a:endParaRPr lang="cs-CZ" dirty="0"/>
          </a:p>
          <a:p>
            <a:pPr marL="251460" indent="-179705"/>
            <a:r>
              <a:rPr lang="cs-CZ" dirty="0"/>
              <a:t> Etiologie: ischemie/komprese, úrazy nervů/</a:t>
            </a:r>
            <a:r>
              <a:rPr lang="cs-CZ" dirty="0" err="1"/>
              <a:t>pletenní</a:t>
            </a:r>
            <a:r>
              <a:rPr lang="cs-CZ" dirty="0"/>
              <a:t>/kořenů, metabolické </a:t>
            </a:r>
            <a:r>
              <a:rPr lang="cs-CZ" dirty="0" err="1"/>
              <a:t>pchy</a:t>
            </a:r>
            <a:r>
              <a:rPr lang="cs-CZ" dirty="0"/>
              <a:t>, záněty, viry, bakterie, hereditární příčiny, </a:t>
            </a:r>
            <a:r>
              <a:rPr lang="cs-CZ" dirty="0" err="1"/>
              <a:t>iatrogenní</a:t>
            </a:r>
            <a:r>
              <a:rPr lang="cs-CZ" dirty="0"/>
              <a:t> poškození</a:t>
            </a:r>
          </a:p>
          <a:p>
            <a:pPr marL="251460" indent="-179705"/>
            <a:endParaRPr lang="cs-CZ" dirty="0"/>
          </a:p>
          <a:p>
            <a:pPr marL="251460" indent="-179705"/>
            <a:r>
              <a:rPr lang="cs-CZ" dirty="0"/>
              <a:t> Typy - úžinové syndromy, kořenové syndromy, neuropatie, přerušení nervů/plexů, aj...</a:t>
            </a: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140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EA7B7-767E-CD3C-57F1-0BAC6076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7D08EF-6F46-C80D-8053-855D186F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Základy anatomie pohybového ústrojí | Fakulta sportovních studií Masarykovy  univerzity">
            <a:extLst>
              <a:ext uri="{FF2B5EF4-FFF2-40B4-BE49-F238E27FC236}">
                <a16:creationId xmlns:a16="http://schemas.microsoft.com/office/drawing/2014/main" id="{E3CAF2FE-4297-AAA7-B245-2DA07BB95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4" r="128" b="127"/>
          <a:stretch/>
        </p:blipFill>
        <p:spPr>
          <a:xfrm>
            <a:off x="2594078" y="103605"/>
            <a:ext cx="7012042" cy="66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842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90762-A2D8-E842-7CCE-DEE0C404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Fyzioterapie u Bellovy obrny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8B01F3-0AA7-90BB-69F5-68FB4B74F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sz="2400" dirty="0"/>
              <a:t> Termoterapie pozitivní - horké zábaly, solux, parafín...</a:t>
            </a:r>
          </a:p>
          <a:p>
            <a:pPr marL="251460" indent="-179705"/>
            <a:r>
              <a:rPr lang="cs-CZ" sz="2400" dirty="0"/>
              <a:t> </a:t>
            </a:r>
            <a:r>
              <a:rPr lang="cs-CZ" sz="2400" dirty="0" err="1"/>
              <a:t>Orofaciální</a:t>
            </a:r>
            <a:r>
              <a:rPr lang="cs-CZ" sz="2400" dirty="0"/>
              <a:t> RHB</a:t>
            </a:r>
            <a:endParaRPr lang="cs-CZ" dirty="0"/>
          </a:p>
          <a:p>
            <a:pPr marL="251460" indent="-179705"/>
            <a:r>
              <a:rPr lang="cs-CZ" sz="2400" dirty="0"/>
              <a:t> Režimová opatření: nesmí prochladnout, omezení mimiky a mluvení, neležet na postižené straně?, při mluvení si přidržuje koutek, nečte a nedívá se dlouho na televizi, netelefonuje dlouho, z počátku jí kašovitou stravu, apod...</a:t>
            </a:r>
          </a:p>
          <a:p>
            <a:pPr marL="251460" indent="-179705"/>
            <a:r>
              <a:rPr lang="cs-CZ" sz="2400" dirty="0"/>
              <a:t> Akupunktura</a:t>
            </a:r>
          </a:p>
          <a:p>
            <a:pPr marL="251460" indent="-179705"/>
            <a:r>
              <a:rPr lang="cs-CZ" sz="2400" dirty="0"/>
              <a:t> Biofeedback - biologická zpětná vazba - využití zrakové kontroly apod...</a:t>
            </a:r>
          </a:p>
          <a:p>
            <a:pPr marL="251460" indent="-179705"/>
            <a:r>
              <a:rPr lang="cs-CZ" sz="2400" dirty="0"/>
              <a:t> </a:t>
            </a:r>
            <a:r>
              <a:rPr lang="cs-CZ" sz="2400" dirty="0" err="1"/>
              <a:t>Kineziotape</a:t>
            </a:r>
            <a:r>
              <a:rPr lang="cs-CZ" sz="2400" dirty="0"/>
              <a:t> (</a:t>
            </a:r>
            <a:r>
              <a:rPr lang="cs-CZ" sz="2400" dirty="0">
                <a:ea typeface="+mn-lt"/>
                <a:cs typeface="+mn-lt"/>
                <a:hlinkClick r:id="rId2"/>
              </a:rPr>
              <a:t>https://www.youtube.com/watch?v=K17rVYpRmw8</a:t>
            </a:r>
            <a:r>
              <a:rPr lang="cs-CZ" sz="2400" dirty="0">
                <a:ea typeface="+mn-lt"/>
                <a:cs typeface="+mn-lt"/>
              </a:rPr>
              <a:t>)</a:t>
            </a:r>
          </a:p>
          <a:p>
            <a:pPr marL="251460" indent="-179705"/>
            <a:endParaRPr lang="cs-CZ" sz="2400" dirty="0"/>
          </a:p>
        </p:txBody>
      </p:sp>
      <p:pic>
        <p:nvPicPr>
          <p:cNvPr id="4" name="Obrázek 4" descr="Obsah obrázku osoba, žena&#10;&#10;Popis se vygeneroval automaticky.">
            <a:extLst>
              <a:ext uri="{FF2B5EF4-FFF2-40B4-BE49-F238E27FC236}">
                <a16:creationId xmlns:a16="http://schemas.microsoft.com/office/drawing/2014/main" id="{71F54489-797B-7446-1260-720A1F2B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828" y="296895"/>
            <a:ext cx="1823961" cy="20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12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66A70CDF-6F45-EC40-7A0A-C0E276EE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" y="800489"/>
            <a:ext cx="6105676" cy="5257021"/>
          </a:xfrm>
          <a:prstGeom prst="rect">
            <a:avLst/>
          </a:prstGeom>
        </p:spPr>
      </p:pic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B7905134-3A9D-3B52-9E17-1D73FA4B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05" y="902662"/>
            <a:ext cx="6214533" cy="50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418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9" descr="Obsah obrázku diagram&#10;&#10;Popis se vygeneroval automaticky.">
            <a:extLst>
              <a:ext uri="{FF2B5EF4-FFF2-40B4-BE49-F238E27FC236}">
                <a16:creationId xmlns:a16="http://schemas.microsoft.com/office/drawing/2014/main" id="{63A43B13-2435-D23F-A908-73899E9F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5" y="2410359"/>
            <a:ext cx="5621866" cy="2545283"/>
          </a:xfrm>
          <a:prstGeom prst="rect">
            <a:avLst/>
          </a:prstGeom>
        </p:spPr>
      </p:pic>
      <p:pic>
        <p:nvPicPr>
          <p:cNvPr id="10" name="Obrázek 10" descr="Obsah obrázku diagram&#10;&#10;Popis se vygeneroval automaticky.">
            <a:extLst>
              <a:ext uri="{FF2B5EF4-FFF2-40B4-BE49-F238E27FC236}">
                <a16:creationId xmlns:a16="http://schemas.microsoft.com/office/drawing/2014/main" id="{B503150D-FB96-93A3-A7C9-41A3871E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4" y="4597"/>
            <a:ext cx="5621866" cy="2554997"/>
          </a:xfrm>
          <a:prstGeom prst="rect">
            <a:avLst/>
          </a:prstGeom>
        </p:spPr>
      </p:pic>
      <p:pic>
        <p:nvPicPr>
          <p:cNvPr id="11" name="Obrázek 11" descr="Obsah obrázku text&#10;&#10;Popis se vygeneroval automaticky.">
            <a:extLst>
              <a:ext uri="{FF2B5EF4-FFF2-40B4-BE49-F238E27FC236}">
                <a16:creationId xmlns:a16="http://schemas.microsoft.com/office/drawing/2014/main" id="{0EA6FC1D-D4B4-50B4-0C15-1000A9FB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543" y="842716"/>
            <a:ext cx="5948437" cy="4894378"/>
          </a:xfrm>
          <a:prstGeom prst="rect">
            <a:avLst/>
          </a:prstGeom>
        </p:spPr>
      </p:pic>
      <p:pic>
        <p:nvPicPr>
          <p:cNvPr id="12" name="Obrázek 12" descr="Obsah obrázku diagram&#10;&#10;Popis se vygeneroval automaticky.">
            <a:extLst>
              <a:ext uri="{FF2B5EF4-FFF2-40B4-BE49-F238E27FC236}">
                <a16:creationId xmlns:a16="http://schemas.microsoft.com/office/drawing/2014/main" id="{B68D2BBF-8AA3-BC07-B291-FF02BEB52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34" y="4747886"/>
            <a:ext cx="4871961" cy="21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64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74D36-679F-7FA0-3442-04BBAC54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Zdroje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3F3694-1FEF-1584-4400-5CE20A90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232381"/>
            <a:ext cx="6568251" cy="4140001"/>
          </a:xfrm>
        </p:spPr>
        <p:txBody>
          <a:bodyPr lIns="0" tIns="0" rIns="0" bIns="0" anchor="t">
            <a:normAutofit fontScale="85000" lnSpcReduction="10000"/>
          </a:bodyPr>
          <a:lstStyle/>
          <a:p>
            <a:pPr marL="251460" indent="-179705"/>
            <a:r>
              <a:rPr lang="cs-CZ" sz="2000" dirty="0">
                <a:latin typeface="Helvetica"/>
                <a:cs typeface="Helvetica"/>
                <a:hlinkClick r:id="rId2"/>
              </a:rPr>
              <a:t>https://www.homolka.cz/data/upload/user/11684/05_e_rfm_005_rezimova-opatreni-pri-pareze-n--facialis--obrne-licniho-nervu-.pdf</a:t>
            </a:r>
            <a:br>
              <a:rPr lang="cs-CZ" sz="2000" dirty="0">
                <a:latin typeface="Helvetica"/>
                <a:cs typeface="Helvetica"/>
              </a:rPr>
            </a:b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OPAVSKÝ, Jaroslav, 2003. </a:t>
            </a:r>
            <a:r>
              <a:rPr lang="cs-CZ" sz="2000" i="1" dirty="0">
                <a:solidFill>
                  <a:srgbClr val="212529"/>
                </a:solidFill>
                <a:ea typeface="+mn-lt"/>
                <a:cs typeface="+mn-lt"/>
              </a:rPr>
              <a:t>Neurologické vyšetření v rehabilitaci pro fyzioterapeuty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 Olomouc: Univerzita Palackého. ISBN 80-244-0625-X.</a:t>
            </a:r>
          </a:p>
          <a:p>
            <a:pPr marL="251460" indent="-179705"/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KOLÁŘ, Pavel, 2009. </a:t>
            </a:r>
            <a:r>
              <a:rPr lang="cs-CZ" sz="2000" i="1" dirty="0">
                <a:solidFill>
                  <a:srgbClr val="212529"/>
                </a:solidFill>
                <a:ea typeface="+mn-lt"/>
                <a:cs typeface="+mn-lt"/>
              </a:rPr>
              <a:t>Rehabilitace v klinické praxi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 Praha: </a:t>
            </a:r>
            <a:r>
              <a:rPr lang="cs-CZ" sz="2000" dirty="0" err="1">
                <a:solidFill>
                  <a:srgbClr val="212529"/>
                </a:solidFill>
                <a:ea typeface="+mn-lt"/>
                <a:cs typeface="+mn-lt"/>
              </a:rPr>
              <a:t>Galén</a:t>
            </a:r>
            <a:r>
              <a:rPr lang="cs-CZ" sz="2000" dirty="0">
                <a:solidFill>
                  <a:srgbClr val="212529"/>
                </a:solidFill>
                <a:ea typeface="+mn-lt"/>
                <a:cs typeface="+mn-lt"/>
              </a:rPr>
              <a:t>. ISBN 978-80-7262-657-1.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  <a:hlinkClick r:id="rId3"/>
              </a:rPr>
              <a:t>https://www.internimedicina.cz/pdfs/int/2010/09/13.pdf</a:t>
            </a:r>
            <a:endParaRPr lang="cs-CZ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  <a:hlinkClick r:id="rId4"/>
              </a:rPr>
              <a:t>https://theses.cz/id/q8fykn/15129003</a:t>
            </a:r>
            <a:endParaRPr lang="cs-CZ" sz="2000">
              <a:ea typeface="+mn-lt"/>
              <a:cs typeface="+mn-lt"/>
            </a:endParaRPr>
          </a:p>
          <a:p>
            <a:pPr marL="251460" indent="-179705"/>
            <a:endParaRPr lang="cs-CZ" sz="2000" dirty="0">
              <a:ea typeface="+mn-lt"/>
              <a:cs typeface="+mn-lt"/>
            </a:endParaRPr>
          </a:p>
        </p:txBody>
      </p:sp>
      <p:pic>
        <p:nvPicPr>
          <p:cNvPr id="5" name="Obrázek 5" descr="Obsah obrázku text, noviny&#10;&#10;Popis se vygeneroval automaticky.">
            <a:extLst>
              <a:ext uri="{FF2B5EF4-FFF2-40B4-BE49-F238E27FC236}">
                <a16:creationId xmlns:a16="http://schemas.microsoft.com/office/drawing/2014/main" id="{370BB611-F414-0139-191E-4776297B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305" y="3635055"/>
            <a:ext cx="4073676" cy="3228557"/>
          </a:xfrm>
          <a:prstGeom prst="rect">
            <a:avLst/>
          </a:prstGeom>
        </p:spPr>
      </p:pic>
      <p:pic>
        <p:nvPicPr>
          <p:cNvPr id="6" name="Obrázek 6" descr="Obsah obrázku text, osoba, interiér, pózování&#10;&#10;Popis se vygeneroval automaticky.">
            <a:extLst>
              <a:ext uri="{FF2B5EF4-FFF2-40B4-BE49-F238E27FC236}">
                <a16:creationId xmlns:a16="http://schemas.microsoft.com/office/drawing/2014/main" id="{91041514-7962-3127-ECBD-4077421E0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305" y="591458"/>
            <a:ext cx="3928533" cy="2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98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26D8A-5D7F-9DEE-0EF5-9A00CBD5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Stavba periferního nervu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97E91072-7876-0F21-886F-71C485BF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86" y="2186820"/>
            <a:ext cx="6226628" cy="311331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9BA8772-1CD2-CB74-421E-E2D875EE38C3}"/>
              </a:ext>
            </a:extLst>
          </p:cNvPr>
          <p:cNvSpPr txBox="1"/>
          <p:nvPr/>
        </p:nvSpPr>
        <p:spPr>
          <a:xfrm>
            <a:off x="5225142" y="5442857"/>
            <a:ext cx="7799009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900" dirty="0">
                <a:ea typeface="+mn-lt"/>
                <a:cs typeface="+mn-lt"/>
                <a:hlinkClick r:id="rId3"/>
              </a:rPr>
              <a:t>https://www.neuromuskularni-sekce.cz/res/file/archiv/ns2006/07_Uskali-diagnostiky-traumatickeho-poskozeni-perifernich-ne.pdf</a:t>
            </a:r>
            <a:endParaRPr lang="cs-CZ" sz="90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66945D7E-928A-8B6F-BAE4-322EF078A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2" descr="Obsah obrázku diagram&#10;&#10;Popis se vygeneroval automaticky.">
            <a:extLst>
              <a:ext uri="{FF2B5EF4-FFF2-40B4-BE49-F238E27FC236}">
                <a16:creationId xmlns:a16="http://schemas.microsoft.com/office/drawing/2014/main" id="{5E2DB452-9616-F557-7FB0-0D9E3FFE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6" y="1168818"/>
            <a:ext cx="4702627" cy="53912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EFD8C3-E94E-8703-82ED-D77DBE8791DF}"/>
              </a:ext>
            </a:extLst>
          </p:cNvPr>
          <p:cNvSpPr txBox="1"/>
          <p:nvPr/>
        </p:nvSpPr>
        <p:spPr>
          <a:xfrm>
            <a:off x="411238" y="6144380"/>
            <a:ext cx="5936342" cy="699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85ABFF-46D4-FA7E-8A9C-B57E5760245C}"/>
              </a:ext>
            </a:extLst>
          </p:cNvPr>
          <p:cNvSpPr txBox="1"/>
          <p:nvPr/>
        </p:nvSpPr>
        <p:spPr>
          <a:xfrm>
            <a:off x="701523" y="6362095"/>
            <a:ext cx="55976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900" dirty="0">
                <a:ea typeface="+mn-lt"/>
                <a:cs typeface="+mn-lt"/>
                <a:hlinkClick r:id="rId5"/>
              </a:rPr>
              <a:t>https://prf.jcu.cz/images/PRF/fakulta/katedry/kme/studijni-materialy/zaklady-funkcni-anatomie-cloveka/duben2022/12-FA_nervovy_system_I.pdf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905012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89378-1BD7-6FE5-CD76-62D5E610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02284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Rozdělní stupně postižení periferního nervu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242DCF-42D2-D741-C2C8-AEE82A0E4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171905"/>
            <a:ext cx="10753203" cy="5119715"/>
          </a:xfrm>
        </p:spPr>
        <p:txBody>
          <a:bodyPr lIns="0" tIns="0" rIns="0" bIns="0" anchor="t">
            <a:normAutofit fontScale="70000" lnSpcReduction="20000"/>
          </a:bodyPr>
          <a:lstStyle/>
          <a:p>
            <a:pPr marL="251460" indent="-179705"/>
            <a:r>
              <a:rPr lang="cs-CZ" dirty="0"/>
              <a:t> Dle </a:t>
            </a:r>
            <a:r>
              <a:rPr lang="cs-CZ" dirty="0" err="1"/>
              <a:t>Seddona</a:t>
            </a:r>
            <a:r>
              <a:rPr lang="cs-CZ" dirty="0"/>
              <a:t>:</a:t>
            </a:r>
          </a:p>
          <a:p>
            <a:pPr marL="251460" indent="-179705">
              <a:buFont typeface="Courier New"/>
              <a:buChar char="o"/>
            </a:pPr>
            <a:r>
              <a:rPr lang="cs-CZ" dirty="0"/>
              <a:t> </a:t>
            </a:r>
            <a:r>
              <a:rPr lang="cs-CZ" b="1" dirty="0"/>
              <a:t>NEURAPRAXIE</a:t>
            </a:r>
            <a:r>
              <a:rPr lang="cs-CZ" dirty="0"/>
              <a:t> - reverzibilní poškození, porucha </a:t>
            </a:r>
            <a:r>
              <a:rPr lang="cs-CZ" dirty="0" err="1"/>
              <a:t>fce</a:t>
            </a:r>
            <a:r>
              <a:rPr lang="cs-CZ" dirty="0"/>
              <a:t> nervu, nejčastěji lokálně poškození myelinu, není porucha axonů, příčinnou může být déle trvající tlak, upravuje se spontánně do 6-8t</a:t>
            </a:r>
          </a:p>
          <a:p>
            <a:pPr marL="251460" indent="-179705">
              <a:buFont typeface="Courier New"/>
              <a:buChar char="o"/>
            </a:pPr>
            <a:r>
              <a:rPr lang="cs-CZ" dirty="0"/>
              <a:t> </a:t>
            </a:r>
            <a:r>
              <a:rPr lang="cs-CZ" b="1" dirty="0"/>
              <a:t>AXONOTMÉZA</a:t>
            </a:r>
            <a:r>
              <a:rPr lang="cs-CZ" dirty="0"/>
              <a:t> - přerušení axonu bez poruchy obalů (intaktní </a:t>
            </a:r>
            <a:r>
              <a:rPr lang="cs-CZ" dirty="0" err="1"/>
              <a:t>endoneurium</a:t>
            </a:r>
            <a:r>
              <a:rPr lang="cs-CZ" dirty="0"/>
              <a:t> i myelin), což zabezpečuje téměř dokonalou regeneraci, ta trvá cca 6m + (v závislosti na příčině, místu léze = délka poškozeného nervu a rychlosti dorůstání nervů - průměrně cca 1mm za den), nutná terapie – prevence přestavby denervovaných svalů</a:t>
            </a:r>
          </a:p>
          <a:p>
            <a:pPr marL="251460" indent="-179705">
              <a:buFont typeface="Courier New"/>
              <a:buChar char="o"/>
            </a:pPr>
            <a:r>
              <a:rPr lang="cs-CZ" dirty="0"/>
              <a:t> </a:t>
            </a:r>
            <a:r>
              <a:rPr lang="cs-CZ" b="1" dirty="0"/>
              <a:t>NEUROTMÉZA</a:t>
            </a:r>
            <a:r>
              <a:rPr lang="cs-CZ" dirty="0"/>
              <a:t> - nejtěžší stupeň, přerušení axonů i jejich obalů, dochází k </a:t>
            </a:r>
            <a:r>
              <a:rPr lang="cs-CZ" dirty="0" err="1"/>
              <a:t>Wallerově</a:t>
            </a:r>
            <a:r>
              <a:rPr lang="cs-CZ" dirty="0"/>
              <a:t> degeneraci pahýlu nervu, spontánní regenerace nemožná či velmi ztížená, velmi často nutná </a:t>
            </a:r>
            <a:r>
              <a:rPr lang="cs-CZ" dirty="0" err="1"/>
              <a:t>mikrosutura</a:t>
            </a:r>
            <a:r>
              <a:rPr lang="cs-CZ" dirty="0"/>
              <a:t> neurochirurgicky, nutná fyzioterapie</a:t>
            </a:r>
          </a:p>
        </p:txBody>
      </p:sp>
    </p:spTree>
    <p:extLst>
      <p:ext uri="{BB962C8B-B14F-4D97-AF65-F5344CB8AC3E}">
        <p14:creationId xmlns:p14="http://schemas.microsoft.com/office/powerpoint/2010/main" val="35885576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7EA67-F67E-E027-8C3E-E364B672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29712"/>
            <a:ext cx="10753203" cy="451579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Rozdělní stupně postižení periferního nervu</a:t>
            </a:r>
            <a:endParaRPr lang="cs-CZ" b="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AEEC8-3AE0-903B-541B-6D1BC646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208191"/>
            <a:ext cx="10753203" cy="4623810"/>
          </a:xfrm>
        </p:spPr>
        <p:txBody>
          <a:bodyPr lIns="0" tIns="0" rIns="0" bIns="0" anchor="t">
            <a:normAutofit/>
          </a:bodyPr>
          <a:lstStyle/>
          <a:p>
            <a:pPr marL="251460" indent="-179705"/>
            <a:r>
              <a:rPr lang="cs-CZ" dirty="0"/>
              <a:t> Dle </a:t>
            </a:r>
            <a:r>
              <a:rPr lang="cs-CZ" dirty="0" err="1"/>
              <a:t>Sunderlanda</a:t>
            </a:r>
            <a:r>
              <a:rPr lang="cs-CZ" dirty="0"/>
              <a:t> </a:t>
            </a:r>
          </a:p>
          <a:p>
            <a:pPr marL="251460" indent="-179705"/>
            <a:endParaRPr lang="cs-CZ" dirty="0"/>
          </a:p>
        </p:txBody>
      </p:sp>
      <p:pic>
        <p:nvPicPr>
          <p:cNvPr id="4" name="Obrázek 4" descr="Obsah obrázku tabulka&#10;&#10;Popis se vygeneroval automaticky.">
            <a:extLst>
              <a:ext uri="{FF2B5EF4-FFF2-40B4-BE49-F238E27FC236}">
                <a16:creationId xmlns:a16="http://schemas.microsoft.com/office/drawing/2014/main" id="{A717B809-41EC-0BF4-7D62-1CF44954C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14" y="1068205"/>
            <a:ext cx="8186056" cy="57859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C5584E-23EF-7A23-3B5D-9D33C34D7BB2}"/>
              </a:ext>
            </a:extLst>
          </p:cNvPr>
          <p:cNvSpPr txBox="1"/>
          <p:nvPr/>
        </p:nvSpPr>
        <p:spPr>
          <a:xfrm>
            <a:off x="4499428" y="6204857"/>
            <a:ext cx="7460342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 dirty="0">
                <a:ea typeface="+mn-lt"/>
                <a:cs typeface="+mn-lt"/>
                <a:hlinkClick r:id="rId3"/>
              </a:rPr>
              <a:t>http://mfch.cz/wp-content/uploads/2018/09/Sunderland-porucha-nervu.jpg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3263086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6FB5E-BCA6-9C8E-0C37-6EE8BC2E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Regenerace periferních nervů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FB598D-0BAD-0ED7-679A-127C206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04095"/>
            <a:ext cx="10753203" cy="4732667"/>
          </a:xfrm>
        </p:spPr>
        <p:txBody>
          <a:bodyPr lIns="0" tIns="0" rIns="0" bIns="0" anchor="t">
            <a:normAutofit fontScale="77500" lnSpcReduction="20000"/>
          </a:bodyPr>
          <a:lstStyle/>
          <a:p>
            <a:pPr marL="251460" indent="-179705"/>
            <a:r>
              <a:rPr lang="cs-CZ" dirty="0"/>
              <a:t>Při poškození axonu dochází k </a:t>
            </a:r>
            <a:r>
              <a:rPr lang="cs-CZ" b="1" dirty="0" err="1"/>
              <a:t>Wallerově</a:t>
            </a:r>
            <a:r>
              <a:rPr lang="cs-CZ" b="1" dirty="0"/>
              <a:t> degeneraci </a:t>
            </a:r>
            <a:r>
              <a:rPr lang="cs-CZ" dirty="0"/>
              <a:t>distálního pahýlu nervu, trvá až 3t, rozpadá se myelin a ne jejich místě se tvoří tzv. </a:t>
            </a:r>
            <a:r>
              <a:rPr lang="cs-CZ" dirty="0" err="1"/>
              <a:t>Brüngnerovy</a:t>
            </a:r>
            <a:r>
              <a:rPr lang="cs-CZ" dirty="0"/>
              <a:t> pruhy, během degenerace si distální </a:t>
            </a:r>
            <a:r>
              <a:rPr lang="cs-CZ" dirty="0" err="1"/>
              <a:t>pyhýl</a:t>
            </a:r>
            <a:r>
              <a:rPr lang="cs-CZ" dirty="0"/>
              <a:t> zachovává elektrickou dráždivost</a:t>
            </a:r>
          </a:p>
          <a:p>
            <a:pPr marL="251460" indent="-179705"/>
            <a:r>
              <a:rPr lang="cs-CZ" dirty="0"/>
              <a:t>Později dochází k aktivaci těla neuronu a začíná tzv </a:t>
            </a:r>
            <a:r>
              <a:rPr lang="cs-CZ" dirty="0" err="1"/>
              <a:t>sprouting</a:t>
            </a:r>
            <a:r>
              <a:rPr lang="cs-CZ" dirty="0"/>
              <a:t> - nový růst fibril nervu = </a:t>
            </a:r>
            <a:r>
              <a:rPr lang="cs-CZ" b="1" dirty="0"/>
              <a:t>počáteční </a:t>
            </a:r>
            <a:r>
              <a:rPr lang="cs-CZ" b="1" dirty="0" err="1"/>
              <a:t>Wallerova</a:t>
            </a:r>
            <a:r>
              <a:rPr lang="cs-CZ" b="1" dirty="0"/>
              <a:t> regenerace</a:t>
            </a:r>
          </a:p>
          <a:p>
            <a:pPr marL="251460" indent="-179705"/>
            <a:r>
              <a:rPr lang="cs-CZ" dirty="0"/>
              <a:t>Fibrily jsou naváděny do </a:t>
            </a:r>
            <a:r>
              <a:rPr lang="cs-CZ" dirty="0" err="1"/>
              <a:t>Brüngnerových</a:t>
            </a:r>
            <a:r>
              <a:rPr lang="cs-CZ" dirty="0"/>
              <a:t> pruhů, které růst směřují k nervosvalové ploténce</a:t>
            </a:r>
          </a:p>
          <a:p>
            <a:pPr marL="251460" indent="-179705"/>
            <a:r>
              <a:rPr lang="cs-CZ" dirty="0"/>
              <a:t>Vlákna postupně rostou do délky ale i do šířky, po dorostení nervu k NS ploténce dále vyzrává a obnovuje se jeho </a:t>
            </a:r>
            <a:r>
              <a:rPr lang="cs-CZ" dirty="0" err="1"/>
              <a:t>fce</a:t>
            </a:r>
            <a:r>
              <a:rPr lang="cs-CZ" dirty="0"/>
              <a:t> (vedení vzruchů) - </a:t>
            </a:r>
            <a:r>
              <a:rPr lang="cs-CZ" b="1" dirty="0"/>
              <a:t>funkční </a:t>
            </a:r>
            <a:r>
              <a:rPr lang="cs-CZ" b="1" dirty="0" err="1"/>
              <a:t>Wallerovka</a:t>
            </a:r>
            <a:r>
              <a:rPr lang="cs-CZ" b="1" dirty="0"/>
              <a:t> regenerace</a:t>
            </a:r>
          </a:p>
        </p:txBody>
      </p:sp>
    </p:spTree>
    <p:extLst>
      <p:ext uri="{BB962C8B-B14F-4D97-AF65-F5344CB8AC3E}">
        <p14:creationId xmlns:p14="http://schemas.microsoft.com/office/powerpoint/2010/main" val="20327457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A7292-4D42-98E9-4A4D-A9777698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>
                <a:ea typeface="+mn-lt"/>
                <a:cs typeface="+mn-lt"/>
              </a:rPr>
              <a:t>Klinické projevy periferní parézy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7CBB0-792B-FC5A-E316-B6CF5CBF8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rm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snížení svalové síly a porucha hybnosti </a:t>
            </a:r>
            <a:endParaRPr lang="en-US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svalová hypotonie </a:t>
            </a:r>
            <a:endParaRPr lang="en-US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svalové </a:t>
            </a:r>
            <a:r>
              <a:rPr lang="cs-CZ" dirty="0" err="1"/>
              <a:t>hypo</a:t>
            </a:r>
            <a:r>
              <a:rPr lang="cs-CZ" dirty="0"/>
              <a:t>/atrofie </a:t>
            </a:r>
            <a:endParaRPr lang="en-US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snížení ŠO reflexů </a:t>
            </a:r>
            <a:endParaRPr lang="en-US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poruchy citlivosti </a:t>
            </a:r>
            <a:endParaRPr lang="en-US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Wingdings,Sans-Serif"/>
              <a:buChar char="Ø"/>
            </a:pPr>
            <a:r>
              <a:rPr lang="cs-CZ" dirty="0"/>
              <a:t>vegetativní poruchy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6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32E47-E5DA-A6C8-1E96-1DC9A27C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Funkční vyšetření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8A156A-5311-3AC2-E895-987DC983F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704095"/>
            <a:ext cx="10753203" cy="4369810"/>
          </a:xfrm>
        </p:spPr>
        <p:txBody>
          <a:bodyPr lIns="0" tIns="0" rIns="0" bIns="0" anchor="t">
            <a:normAutofit/>
          </a:bodyPr>
          <a:lstStyle/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2700" dirty="0"/>
              <a:t>neurologické vyšetření </a:t>
            </a:r>
            <a:endParaRPr lang="en-US" sz="27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2700" dirty="0"/>
              <a:t>Vyšetření sval. síly = zde </a:t>
            </a:r>
            <a:r>
              <a:rPr lang="cs-CZ" sz="2700" b="1" dirty="0"/>
              <a:t>svalový test </a:t>
            </a:r>
            <a:endParaRPr lang="en-US" sz="2700" b="1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2700" dirty="0"/>
              <a:t> Vyšetření hybnosti: testovat zapojení postižených svalů do komplexních pohybových vzorů</a:t>
            </a:r>
            <a:endParaRPr lang="en-US" sz="2700" dirty="0"/>
          </a:p>
          <a:p>
            <a:pPr marL="251460" indent="-179705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2700" dirty="0"/>
              <a:t>EMG vyšetření a I/t křivka (vyšetření pro nastavení </a:t>
            </a:r>
            <a:r>
              <a:rPr lang="cs-CZ" sz="2700" dirty="0" err="1"/>
              <a:t>elektrostimulace</a:t>
            </a:r>
            <a:r>
              <a:rPr lang="cs-CZ" sz="2700" dirty="0"/>
              <a:t> </a:t>
            </a:r>
            <a:r>
              <a:rPr lang="cs-CZ" sz="2700" dirty="0">
                <a:ea typeface="+mn-lt"/>
                <a:cs typeface="+mn-lt"/>
              </a:rPr>
              <a:t>- komplexní forma hodnocení dráždivosti - vyjadřuje závislost intenzity proudu potřebné k vyvolání prahového podráždění při postupném zkracování doby impulzu, křivka se charakteristicky mění v průběhu denervace i </a:t>
            </a:r>
            <a:r>
              <a:rPr lang="cs-CZ" sz="2700" dirty="0" err="1">
                <a:ea typeface="+mn-lt"/>
                <a:cs typeface="+mn-lt"/>
              </a:rPr>
              <a:t>reinervace</a:t>
            </a:r>
            <a:r>
              <a:rPr lang="cs-CZ" sz="2700" dirty="0">
                <a:ea typeface="+mn-lt"/>
                <a:cs typeface="+mn-lt"/>
              </a:rPr>
              <a:t>)</a:t>
            </a:r>
          </a:p>
          <a:p>
            <a:pPr marL="251460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0498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7A210-1738-C724-626A-0D4F58C0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r>
              <a:rPr lang="cs-CZ" dirty="0"/>
              <a:t>I/t křivka</a:t>
            </a:r>
          </a:p>
        </p:txBody>
      </p:sp>
      <p:pic>
        <p:nvPicPr>
          <p:cNvPr id="5" name="Obrázek 5" descr="Obsah obrázku tabulka&#10;&#10;Popis se vygeneroval automaticky.">
            <a:extLst>
              <a:ext uri="{FF2B5EF4-FFF2-40B4-BE49-F238E27FC236}">
                <a16:creationId xmlns:a16="http://schemas.microsoft.com/office/drawing/2014/main" id="{D011C820-B6B6-1F13-34B2-8913D2E1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05" y="1382587"/>
            <a:ext cx="6746723" cy="49999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80F28E-E6E5-D847-0CAA-0E93DF63AFBA}"/>
              </a:ext>
            </a:extLst>
          </p:cNvPr>
          <p:cNvSpPr txBox="1"/>
          <p:nvPr/>
        </p:nvSpPr>
        <p:spPr>
          <a:xfrm>
            <a:off x="1015999" y="6144380"/>
            <a:ext cx="583958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000" dirty="0">
                <a:ea typeface="+mn-lt"/>
                <a:cs typeface="+mn-lt"/>
                <a:hlinkClick r:id="rId3"/>
              </a:rPr>
              <a:t>https://theses.cz/id/by26wa/DP_finln_verze.pdf</a:t>
            </a:r>
            <a:endParaRPr lang="cs-CZ" sz="100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48A4FC-8CBC-8F18-2C59-AF26A73EAF8F}"/>
              </a:ext>
            </a:extLst>
          </p:cNvPr>
          <p:cNvSpPr txBox="1"/>
          <p:nvPr/>
        </p:nvSpPr>
        <p:spPr>
          <a:xfrm>
            <a:off x="1451428" y="2273904"/>
            <a:ext cx="2743200" cy="457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Obrázek 9" descr="Obsah obrázku tabulka&#10;&#10;Popis se vygeneroval automaticky.">
            <a:extLst>
              <a:ext uri="{FF2B5EF4-FFF2-40B4-BE49-F238E27FC236}">
                <a16:creationId xmlns:a16="http://schemas.microsoft.com/office/drawing/2014/main" id="{6737D2C0-0315-3E7C-16F5-09CB5DECF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781" y="578574"/>
            <a:ext cx="5754913" cy="509609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78905F5-6A7E-C521-BB57-011D849C7FDD}"/>
              </a:ext>
            </a:extLst>
          </p:cNvPr>
          <p:cNvSpPr txBox="1"/>
          <p:nvPr/>
        </p:nvSpPr>
        <p:spPr>
          <a:xfrm>
            <a:off x="6507237" y="5757333"/>
            <a:ext cx="2743200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900" dirty="0">
                <a:ea typeface="+mn-lt"/>
                <a:cs typeface="+mn-lt"/>
                <a:hlinkClick r:id="rId5"/>
              </a:rPr>
              <a:t>https://docplayer.cz/66421471-Elektrodiagnostika-i-t-krivka-mgr-pavla-formanova-cert-mdt-3-lekarska-fakulta-uk.html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6243997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zentace_MU_CZ">
  <a:themeElements>
    <a:clrScheme name="Prezentace_MU_CZ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zentace_MU_CZ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zentace_MU_C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24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Prezentace_MU_CZ</vt:lpstr>
      <vt:lpstr>Fyzioterapie periferních  paréz</vt:lpstr>
      <vt:lpstr>Periferní paréza</vt:lpstr>
      <vt:lpstr>Stavba periferního nervu</vt:lpstr>
      <vt:lpstr>Rozdělní stupně postižení periferního nervu</vt:lpstr>
      <vt:lpstr>Rozdělní stupně postižení periferního nervu</vt:lpstr>
      <vt:lpstr>Regenerace periferních nervů</vt:lpstr>
      <vt:lpstr>Klinické projevy periferní parézy</vt:lpstr>
      <vt:lpstr>Funkční vyšetření</vt:lpstr>
      <vt:lpstr>I/t křivka</vt:lpstr>
      <vt:lpstr>Rehabilitace periferní obrny</vt:lpstr>
      <vt:lpstr>Rehabilitace periferní obrny</vt:lpstr>
      <vt:lpstr>Rehabilitace u periferní parézy</vt:lpstr>
      <vt:lpstr>Fyzikální terapie</vt:lpstr>
      <vt:lpstr>Elektrostimulace ES</vt:lpstr>
      <vt:lpstr>Metoda Kenny</vt:lpstr>
      <vt:lpstr>Metoda Kenny - části: </vt:lpstr>
      <vt:lpstr>Prezentace aplikace PowerPoint</vt:lpstr>
      <vt:lpstr>Periferní paréza n. facialis = Bellova obrna</vt:lpstr>
      <vt:lpstr>Fyzioterapie u Bellovy obrny</vt:lpstr>
      <vt:lpstr>Prezentace aplikace PowerPoint</vt:lpstr>
      <vt:lpstr>Fyzioterapie u Bellovy obrny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</dc:title>
  <cp:revision>2555</cp:revision>
  <dcterms:modified xsi:type="dcterms:W3CDTF">2024-04-15T17:00:35Z</dcterms:modified>
</cp:coreProperties>
</file>