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307" r:id="rId2"/>
    <p:sldId id="306" r:id="rId3"/>
    <p:sldId id="297" r:id="rId4"/>
    <p:sldId id="334" r:id="rId5"/>
    <p:sldId id="279" r:id="rId6"/>
    <p:sldId id="311" r:id="rId7"/>
    <p:sldId id="314" r:id="rId8"/>
    <p:sldId id="336" r:id="rId9"/>
    <p:sldId id="312" r:id="rId10"/>
    <p:sldId id="310" r:id="rId11"/>
    <p:sldId id="291" r:id="rId12"/>
    <p:sldId id="315" r:id="rId13"/>
    <p:sldId id="316" r:id="rId14"/>
    <p:sldId id="317" r:id="rId15"/>
    <p:sldId id="319" r:id="rId16"/>
    <p:sldId id="318" r:id="rId17"/>
    <p:sldId id="335" r:id="rId18"/>
    <p:sldId id="320" r:id="rId19"/>
    <p:sldId id="321" r:id="rId20"/>
    <p:sldId id="322" r:id="rId21"/>
    <p:sldId id="337" r:id="rId22"/>
    <p:sldId id="324" r:id="rId23"/>
    <p:sldId id="325" r:id="rId24"/>
    <p:sldId id="326" r:id="rId25"/>
    <p:sldId id="327" r:id="rId26"/>
    <p:sldId id="328" r:id="rId27"/>
    <p:sldId id="329" r:id="rId28"/>
    <p:sldId id="330" r:id="rId29"/>
    <p:sldId id="331" r:id="rId30"/>
    <p:sldId id="332" r:id="rId31"/>
    <p:sldId id="333"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061AB-885D-39A9-EF80-F6B7EBB0D78D}" v="87" dt="2024-02-26T20:11:33.82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F2"/>
          </a:solidFill>
        </a:fill>
      </a:tcStyle>
    </a:wholeTbl>
    <a:band2H>
      <a:tcTxStyle/>
      <a:tcStyle>
        <a:tcBdr/>
        <a:fill>
          <a:solidFill>
            <a:srgbClr val="E6E6F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3CD"/>
          </a:solidFill>
        </a:fill>
      </a:tcStyle>
    </a:wholeTbl>
    <a:band2H>
      <a:tcTxStyle/>
      <a:tcStyle>
        <a:tcBdr/>
        <a:fill>
          <a:solidFill>
            <a:srgbClr val="E6F2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CAD4"/>
          </a:solidFill>
        </a:fill>
      </a:tcStyle>
    </a:wholeTbl>
    <a:band2H>
      <a:tcTxStyle/>
      <a:tcStyle>
        <a:tcBdr/>
        <a:fill>
          <a:solidFill>
            <a:srgbClr val="F3E6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8" name="Shape 18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Úvodní snímek">
    <p:spTree>
      <p:nvGrpSpPr>
        <p:cNvPr id="1" name=""/>
        <p:cNvGrpSpPr/>
        <p:nvPr/>
      </p:nvGrpSpPr>
      <p:grpSpPr>
        <a:xfrm>
          <a:off x="0" y="0"/>
          <a:ext cx="0" cy="0"/>
          <a:chOff x="0" y="0"/>
          <a:chExt cx="0" cy="0"/>
        </a:xfrm>
      </p:grpSpPr>
      <p:sp>
        <p:nvSpPr>
          <p:cNvPr id="12" name="Kliknutím vložíte nadpis"/>
          <p:cNvSpPr txBox="1">
            <a:spLocks noGrp="1"/>
          </p:cNvSpPr>
          <p:nvPr>
            <p:ph type="title" hasCustomPrompt="1"/>
          </p:nvPr>
        </p:nvSpPr>
        <p:spPr>
          <a:xfrm>
            <a:off x="398502" y="2900365"/>
            <a:ext cx="11361602" cy="1171582"/>
          </a:xfrm>
          <a:prstGeom prst="rect">
            <a:avLst/>
          </a:prstGeom>
        </p:spPr>
        <p:txBody>
          <a:bodyPr/>
          <a:lstStyle>
            <a:lvl1pPr>
              <a:lnSpc>
                <a:spcPts val="4400"/>
              </a:lnSpc>
              <a:defRPr sz="4400"/>
            </a:lvl1pPr>
          </a:lstStyle>
          <a:p>
            <a:r>
              <a:t>Kliknutím vložíte nadpis</a:t>
            </a:r>
          </a:p>
        </p:txBody>
      </p:sp>
      <p:sp>
        <p:nvSpPr>
          <p:cNvPr id="13" name="Text úrovně 1…"/>
          <p:cNvSpPr txBox="1">
            <a:spLocks noGrp="1"/>
          </p:cNvSpPr>
          <p:nvPr>
            <p:ph type="body" sz="quarter" idx="1" hasCustomPrompt="1"/>
          </p:nvPr>
        </p:nvSpPr>
        <p:spPr>
          <a:xfrm>
            <a:off x="398502" y="4116401"/>
            <a:ext cx="11361602" cy="698499"/>
          </a:xfrm>
          <a:prstGeom prst="rect">
            <a:avLst/>
          </a:prstGeom>
        </p:spPr>
        <p:txBody>
          <a:bodyPr/>
          <a:lstStyle>
            <a:lvl1pPr marL="0" indent="0">
              <a:lnSpc>
                <a:spcPct val="114000"/>
              </a:lnSpc>
              <a:buClrTx/>
              <a:buSzTx/>
              <a:buFontTx/>
              <a:buNone/>
              <a:defRPr sz="2400"/>
            </a:lvl1pPr>
            <a:lvl2pPr marL="0" indent="0">
              <a:lnSpc>
                <a:spcPct val="114000"/>
              </a:lnSpc>
              <a:buClrTx/>
              <a:buSzTx/>
              <a:buFontTx/>
              <a:buNone/>
              <a:defRPr sz="2400"/>
            </a:lvl2pPr>
            <a:lvl3pPr>
              <a:lnSpc>
                <a:spcPct val="114000"/>
              </a:lnSpc>
              <a:buClrTx/>
              <a:buFontTx/>
              <a:defRPr sz="2400"/>
            </a:lvl3pPr>
            <a:lvl4pPr>
              <a:lnSpc>
                <a:spcPct val="114000"/>
              </a:lnSpc>
              <a:buClrTx/>
              <a:buFontTx/>
              <a:defRPr sz="2400"/>
            </a:lvl4pPr>
            <a:lvl5pPr>
              <a:lnSpc>
                <a:spcPct val="114000"/>
              </a:lnSpc>
              <a:buClrTx/>
              <a:buFontTx/>
              <a:defRPr sz="2400"/>
            </a:lvl5pPr>
          </a:lstStyle>
          <a:p>
            <a:r>
              <a:t>Kliknutím vložíte podnadpis</a:t>
            </a:r>
          </a:p>
          <a:p>
            <a:pPr lvl="1"/>
            <a:endParaRPr/>
          </a:p>
          <a:p>
            <a:pPr lvl="2"/>
            <a:endParaRPr/>
          </a:p>
          <a:p>
            <a:pPr lvl="3"/>
            <a:endParaRPr/>
          </a:p>
          <a:p>
            <a:pPr lvl="4"/>
            <a:endParaRPr/>
          </a:p>
        </p:txBody>
      </p:sp>
      <p:pic>
        <p:nvPicPr>
          <p:cNvPr id="14" name="Obrázek 5" descr="Obrázek 5"/>
          <p:cNvPicPr>
            <a:picLocks noChangeAspect="1"/>
          </p:cNvPicPr>
          <p:nvPr/>
        </p:nvPicPr>
        <p:blipFill>
          <a:blip r:embed="rId2"/>
          <a:stretch>
            <a:fillRect/>
          </a:stretch>
        </p:blipFill>
        <p:spPr>
          <a:xfrm>
            <a:off x="413999" y="414000"/>
            <a:ext cx="2019358" cy="1065600"/>
          </a:xfrm>
          <a:prstGeom prst="rect">
            <a:avLst/>
          </a:prstGeom>
          <a:ln w="12700">
            <a:miter lim="400000"/>
          </a:ln>
        </p:spPr>
      </p:pic>
      <p:sp>
        <p:nvSpPr>
          <p:cNvPr id="1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Obrázky, text - dva sloupce">
    <p:spTree>
      <p:nvGrpSpPr>
        <p:cNvPr id="1" name=""/>
        <p:cNvGrpSpPr/>
        <p:nvPr/>
      </p:nvGrpSpPr>
      <p:grpSpPr>
        <a:xfrm>
          <a:off x="0" y="0"/>
          <a:ext cx="0" cy="0"/>
          <a:chOff x="0" y="0"/>
          <a:chExt cx="0" cy="0"/>
        </a:xfrm>
      </p:grpSpPr>
      <p:pic>
        <p:nvPicPr>
          <p:cNvPr id="109" name="Obrázek 8" descr="Obrázek 8"/>
          <p:cNvPicPr>
            <a:picLocks noChangeAspect="1"/>
          </p:cNvPicPr>
          <p:nvPr/>
        </p:nvPicPr>
        <p:blipFill>
          <a:blip r:embed="rId2"/>
          <a:stretch>
            <a:fillRect/>
          </a:stretch>
        </p:blipFill>
        <p:spPr>
          <a:xfrm>
            <a:off x="10881276" y="6047999"/>
            <a:ext cx="1132479" cy="597602"/>
          </a:xfrm>
          <a:prstGeom prst="rect">
            <a:avLst/>
          </a:prstGeom>
          <a:ln w="12700">
            <a:miter lim="400000"/>
          </a:ln>
        </p:spPr>
      </p:pic>
      <p:sp>
        <p:nvSpPr>
          <p:cNvPr id="110" name="Text úrovně 1…"/>
          <p:cNvSpPr txBox="1">
            <a:spLocks noGrp="1"/>
          </p:cNvSpPr>
          <p:nvPr>
            <p:ph type="body" sz="half" idx="1" hasCustomPrompt="1"/>
          </p:nvPr>
        </p:nvSpPr>
        <p:spPr>
          <a:xfrm>
            <a:off x="719996" y="718711"/>
            <a:ext cx="5220004" cy="3204002"/>
          </a:xfrm>
          <a:prstGeom prst="rect">
            <a:avLst/>
          </a:prstGeom>
        </p:spPr>
        <p:txBody>
          <a:bodyPr/>
          <a:lstStyle>
            <a:lvl1pPr marL="0" indent="0">
              <a:lnSpc>
                <a:spcPct val="114000"/>
              </a:lnSpc>
              <a:buClrTx/>
              <a:buSzTx/>
              <a:buFontTx/>
              <a:buNone/>
            </a:lvl1pPr>
            <a:lvl2pPr marL="0" indent="0">
              <a:lnSpc>
                <a:spcPct val="114000"/>
              </a:lnSpc>
              <a:buClrTx/>
              <a:buSzTx/>
              <a:buFontTx/>
              <a:buNone/>
            </a:lvl2pPr>
            <a:lvl3pPr>
              <a:lnSpc>
                <a:spcPct val="114000"/>
              </a:lnSpc>
              <a:buClrTx/>
              <a:buFontTx/>
            </a:lvl3pPr>
            <a:lvl4pPr>
              <a:lnSpc>
                <a:spcPct val="114000"/>
              </a:lnSpc>
              <a:buClrTx/>
              <a:buFontTx/>
            </a:lvl4pPr>
            <a:lvl5pPr>
              <a:lnSpc>
                <a:spcPct val="114000"/>
              </a:lnSpc>
              <a:buClrTx/>
              <a:buFontTx/>
            </a:lvl5pPr>
          </a:lstStyle>
          <a:p>
            <a:r>
              <a:t>Kliknutím vložíte text</a:t>
            </a:r>
          </a:p>
          <a:p>
            <a:pPr lvl="1"/>
            <a:endParaRPr/>
          </a:p>
          <a:p>
            <a:pPr lvl="2"/>
            <a:endParaRPr/>
          </a:p>
          <a:p>
            <a:pPr lvl="3"/>
            <a:endParaRPr/>
          </a:p>
          <a:p>
            <a:pPr lvl="4"/>
            <a:endParaRPr/>
          </a:p>
        </p:txBody>
      </p:sp>
      <p:sp>
        <p:nvSpPr>
          <p:cNvPr id="111" name="Zástupný symbol pro text 5"/>
          <p:cNvSpPr>
            <a:spLocks noGrp="1"/>
          </p:cNvSpPr>
          <p:nvPr>
            <p:ph type="body" sz="quarter" idx="21" hasCustomPrompt="1"/>
          </p:nvPr>
        </p:nvSpPr>
        <p:spPr>
          <a:xfrm>
            <a:off x="719997" y="4500000"/>
            <a:ext cx="5220003" cy="1332000"/>
          </a:xfrm>
          <a:prstGeom prst="rect">
            <a:avLst/>
          </a:prstGeom>
        </p:spPr>
        <p:txBody>
          <a:bodyPr/>
          <a:lstStyle>
            <a:lvl1pPr marL="0" indent="0">
              <a:lnSpc>
                <a:spcPts val="1800"/>
              </a:lnSpc>
              <a:buClrTx/>
              <a:buSzTx/>
              <a:buFontTx/>
              <a:buNone/>
              <a:defRPr sz="1500"/>
            </a:lvl1pPr>
          </a:lstStyle>
          <a:p>
            <a:r>
              <a:t>Kliknutím vložíte text</a:t>
            </a:r>
          </a:p>
        </p:txBody>
      </p:sp>
      <p:sp>
        <p:nvSpPr>
          <p:cNvPr id="112" name="Zástupný symbol pro text 13"/>
          <p:cNvSpPr>
            <a:spLocks noGrp="1"/>
          </p:cNvSpPr>
          <p:nvPr>
            <p:ph type="body" sz="quarter" idx="22" hasCustomPrompt="1"/>
          </p:nvPr>
        </p:nvSpPr>
        <p:spPr>
          <a:xfrm>
            <a:off x="720722" y="4068000"/>
            <a:ext cx="5220003" cy="360002"/>
          </a:xfrm>
          <a:prstGeom prst="rect">
            <a:avLst/>
          </a:prstGeom>
        </p:spPr>
        <p:txBody>
          <a:bodyPr/>
          <a:lstStyle>
            <a:lvl1pPr marL="0" indent="0">
              <a:lnSpc>
                <a:spcPts val="1100"/>
              </a:lnSpc>
              <a:buClrTx/>
              <a:buSzTx/>
              <a:buFontTx/>
              <a:buNone/>
              <a:defRPr sz="1100" b="1"/>
            </a:lvl1pPr>
          </a:lstStyle>
          <a:p>
            <a:r>
              <a:t>Kliknutím vložíte text</a:t>
            </a:r>
          </a:p>
        </p:txBody>
      </p:sp>
      <p:sp>
        <p:nvSpPr>
          <p:cNvPr id="113" name="Zástupný symbol pro text 5"/>
          <p:cNvSpPr>
            <a:spLocks noGrp="1"/>
          </p:cNvSpPr>
          <p:nvPr>
            <p:ph type="body" sz="quarter" idx="23" hasCustomPrompt="1"/>
          </p:nvPr>
        </p:nvSpPr>
        <p:spPr>
          <a:xfrm>
            <a:off x="6251278" y="4500000"/>
            <a:ext cx="5220002" cy="1332000"/>
          </a:xfrm>
          <a:prstGeom prst="rect">
            <a:avLst/>
          </a:prstGeom>
        </p:spPr>
        <p:txBody>
          <a:bodyPr/>
          <a:lstStyle>
            <a:lvl1pPr marL="0" indent="0">
              <a:lnSpc>
                <a:spcPts val="1800"/>
              </a:lnSpc>
              <a:buClrTx/>
              <a:buSzTx/>
              <a:buFontTx/>
              <a:buNone/>
              <a:defRPr sz="1500"/>
            </a:lvl1pPr>
          </a:lstStyle>
          <a:p>
            <a:r>
              <a:t>Kliknutím vložíte text</a:t>
            </a:r>
          </a:p>
        </p:txBody>
      </p:sp>
      <p:sp>
        <p:nvSpPr>
          <p:cNvPr id="114" name="Zástupný symbol pro text 13"/>
          <p:cNvSpPr>
            <a:spLocks noGrp="1"/>
          </p:cNvSpPr>
          <p:nvPr>
            <p:ph type="body" sz="quarter" idx="24" hasCustomPrompt="1"/>
          </p:nvPr>
        </p:nvSpPr>
        <p:spPr>
          <a:xfrm>
            <a:off x="6252002" y="4068000"/>
            <a:ext cx="5220002" cy="360002"/>
          </a:xfrm>
          <a:prstGeom prst="rect">
            <a:avLst/>
          </a:prstGeom>
        </p:spPr>
        <p:txBody>
          <a:bodyPr/>
          <a:lstStyle>
            <a:lvl1pPr marL="0" indent="0">
              <a:lnSpc>
                <a:spcPts val="1100"/>
              </a:lnSpc>
              <a:buClrTx/>
              <a:buSzTx/>
              <a:buFontTx/>
              <a:buNone/>
              <a:defRPr sz="1100" b="1"/>
            </a:lvl1pPr>
          </a:lstStyle>
          <a:p>
            <a:r>
              <a:t>Kliknutím vložíte text</a:t>
            </a:r>
          </a:p>
        </p:txBody>
      </p:sp>
      <p:sp>
        <p:nvSpPr>
          <p:cNvPr id="11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rázdný">
    <p:spTree>
      <p:nvGrpSpPr>
        <p:cNvPr id="1" name=""/>
        <p:cNvGrpSpPr/>
        <p:nvPr/>
      </p:nvGrpSpPr>
      <p:grpSpPr>
        <a:xfrm>
          <a:off x="0" y="0"/>
          <a:ext cx="0" cy="0"/>
          <a:chOff x="0" y="0"/>
          <a:chExt cx="0" cy="0"/>
        </a:xfrm>
      </p:grpSpPr>
      <p:pic>
        <p:nvPicPr>
          <p:cNvPr id="122" name="Obrázek 8" descr="Obrázek 8"/>
          <p:cNvPicPr>
            <a:picLocks noChangeAspect="1"/>
          </p:cNvPicPr>
          <p:nvPr/>
        </p:nvPicPr>
        <p:blipFill>
          <a:blip r:embed="rId2"/>
          <a:stretch>
            <a:fillRect/>
          </a:stretch>
        </p:blipFill>
        <p:spPr>
          <a:xfrm>
            <a:off x="10881276" y="6047999"/>
            <a:ext cx="1132479" cy="597602"/>
          </a:xfrm>
          <a:prstGeom prst="rect">
            <a:avLst/>
          </a:prstGeom>
          <a:ln w="12700">
            <a:miter lim="400000"/>
          </a:ln>
        </p:spPr>
      </p:pic>
      <p:sp>
        <p:nvSpPr>
          <p:cNvPr id="123"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Rozdělovník (alternativní) 1">
    <p:spTree>
      <p:nvGrpSpPr>
        <p:cNvPr id="1" name=""/>
        <p:cNvGrpSpPr/>
        <p:nvPr/>
      </p:nvGrpSpPr>
      <p:grpSpPr>
        <a:xfrm>
          <a:off x="0" y="0"/>
          <a:ext cx="0" cy="0"/>
          <a:chOff x="0" y="0"/>
          <a:chExt cx="0" cy="0"/>
        </a:xfrm>
      </p:grpSpPr>
      <p:sp>
        <p:nvSpPr>
          <p:cNvPr id="130" name="Kliknutím vložíte nadpis"/>
          <p:cNvSpPr txBox="1">
            <a:spLocks noGrp="1"/>
          </p:cNvSpPr>
          <p:nvPr>
            <p:ph type="title" hasCustomPrompt="1"/>
          </p:nvPr>
        </p:nvSpPr>
        <p:spPr>
          <a:xfrm>
            <a:off x="398502" y="2900365"/>
            <a:ext cx="5246519" cy="1171582"/>
          </a:xfrm>
          <a:prstGeom prst="rect">
            <a:avLst/>
          </a:prstGeom>
        </p:spPr>
        <p:txBody>
          <a:bodyPr/>
          <a:lstStyle>
            <a:lvl1pPr>
              <a:lnSpc>
                <a:spcPts val="4400"/>
              </a:lnSpc>
              <a:defRPr sz="4400"/>
            </a:lvl1pPr>
          </a:lstStyle>
          <a:p>
            <a:r>
              <a:t>Kliknutím vložíte nadpis</a:t>
            </a:r>
          </a:p>
        </p:txBody>
      </p:sp>
      <p:sp>
        <p:nvSpPr>
          <p:cNvPr id="131" name="Text úrovně 1…"/>
          <p:cNvSpPr txBox="1">
            <a:spLocks noGrp="1"/>
          </p:cNvSpPr>
          <p:nvPr>
            <p:ph type="body" sz="quarter" idx="1" hasCustomPrompt="1"/>
          </p:nvPr>
        </p:nvSpPr>
        <p:spPr>
          <a:xfrm>
            <a:off x="398502" y="4116401"/>
            <a:ext cx="5246519" cy="698499"/>
          </a:xfrm>
          <a:prstGeom prst="rect">
            <a:avLst/>
          </a:prstGeom>
        </p:spPr>
        <p:txBody>
          <a:bodyPr/>
          <a:lstStyle>
            <a:lvl1pPr marL="0" indent="0">
              <a:lnSpc>
                <a:spcPct val="114000"/>
              </a:lnSpc>
              <a:buClrTx/>
              <a:buSzTx/>
              <a:buFontTx/>
              <a:buNone/>
              <a:defRPr sz="2400">
                <a:solidFill>
                  <a:schemeClr val="accent1"/>
                </a:solidFill>
              </a:defRPr>
            </a:lvl1pPr>
            <a:lvl2pPr marL="0" indent="0">
              <a:lnSpc>
                <a:spcPct val="114000"/>
              </a:lnSpc>
              <a:buClrTx/>
              <a:buSzTx/>
              <a:buFontTx/>
              <a:buNone/>
              <a:defRPr sz="2400">
                <a:solidFill>
                  <a:schemeClr val="accent1"/>
                </a:solidFill>
              </a:defRPr>
            </a:lvl2pPr>
            <a:lvl3pPr>
              <a:lnSpc>
                <a:spcPct val="114000"/>
              </a:lnSpc>
              <a:buClrTx/>
              <a:buFontTx/>
              <a:defRPr sz="2400">
                <a:solidFill>
                  <a:schemeClr val="accent1"/>
                </a:solidFill>
              </a:defRPr>
            </a:lvl3pPr>
            <a:lvl4pPr>
              <a:lnSpc>
                <a:spcPct val="114000"/>
              </a:lnSpc>
              <a:buClrTx/>
              <a:buFontTx/>
              <a:defRPr sz="2400">
                <a:solidFill>
                  <a:schemeClr val="accent1"/>
                </a:solidFill>
              </a:defRPr>
            </a:lvl4pPr>
            <a:lvl5pPr>
              <a:lnSpc>
                <a:spcPct val="114000"/>
              </a:lnSpc>
              <a:buClrTx/>
              <a:buFontTx/>
              <a:defRPr sz="2400">
                <a:solidFill>
                  <a:schemeClr val="accent1"/>
                </a:solidFill>
              </a:defRPr>
            </a:lvl5pPr>
          </a:lstStyle>
          <a:p>
            <a:r>
              <a:t>Kliknutím vložíte podnadpis</a:t>
            </a:r>
          </a:p>
          <a:p>
            <a:pPr lvl="1"/>
            <a:endParaRPr/>
          </a:p>
          <a:p>
            <a:pPr lvl="2"/>
            <a:endParaRPr/>
          </a:p>
          <a:p>
            <a:pPr lvl="3"/>
            <a:endParaRPr/>
          </a:p>
          <a:p>
            <a:pPr lvl="4"/>
            <a:endParaRPr/>
          </a:p>
        </p:txBody>
      </p:sp>
      <p:sp>
        <p:nvSpPr>
          <p:cNvPr id="132" name="Zástupný symbol pro obrázek 7"/>
          <p:cNvSpPr>
            <a:spLocks noGrp="1"/>
          </p:cNvSpPr>
          <p:nvPr>
            <p:ph type="pic" idx="21"/>
          </p:nvPr>
        </p:nvSpPr>
        <p:spPr>
          <a:xfrm>
            <a:off x="6096000" y="0"/>
            <a:ext cx="6096000" cy="6858000"/>
          </a:xfrm>
          <a:prstGeom prst="rect">
            <a:avLst/>
          </a:prstGeom>
        </p:spPr>
        <p:txBody>
          <a:bodyPr lIns="91439" tIns="45719" rIns="91439" bIns="45719">
            <a:noAutofit/>
          </a:bodyPr>
          <a:lstStyle/>
          <a:p>
            <a:endParaRPr/>
          </a:p>
        </p:txBody>
      </p:sp>
      <p:pic>
        <p:nvPicPr>
          <p:cNvPr id="133" name="Obrázek 5" descr="Obrázek 5"/>
          <p:cNvPicPr>
            <a:picLocks noChangeAspect="1"/>
          </p:cNvPicPr>
          <p:nvPr/>
        </p:nvPicPr>
        <p:blipFill>
          <a:blip r:embed="rId2"/>
          <a:stretch>
            <a:fillRect/>
          </a:stretch>
        </p:blipFill>
        <p:spPr>
          <a:xfrm>
            <a:off x="413999" y="414000"/>
            <a:ext cx="2019358" cy="1065600"/>
          </a:xfrm>
          <a:prstGeom prst="rect">
            <a:avLst/>
          </a:prstGeom>
          <a:ln w="12700">
            <a:miter lim="400000"/>
          </a:ln>
        </p:spPr>
      </p:pic>
      <p:sp>
        <p:nvSpPr>
          <p:cNvPr id="134"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Úvodní snímek - inverzní">
    <p:bg>
      <p:bgPr>
        <a:solidFill>
          <a:srgbClr val="5AC8AF"/>
        </a:solidFill>
        <a:effectLst/>
      </p:bgPr>
    </p:bg>
    <p:spTree>
      <p:nvGrpSpPr>
        <p:cNvPr id="1" name=""/>
        <p:cNvGrpSpPr/>
        <p:nvPr/>
      </p:nvGrpSpPr>
      <p:grpSpPr>
        <a:xfrm>
          <a:off x="0" y="0"/>
          <a:ext cx="0" cy="0"/>
          <a:chOff x="0" y="0"/>
          <a:chExt cx="0" cy="0"/>
        </a:xfrm>
      </p:grpSpPr>
      <p:sp>
        <p:nvSpPr>
          <p:cNvPr id="141" name="Kliknutím vložíte nadpis"/>
          <p:cNvSpPr txBox="1">
            <a:spLocks noGrp="1"/>
          </p:cNvSpPr>
          <p:nvPr>
            <p:ph type="title" hasCustomPrompt="1"/>
          </p:nvPr>
        </p:nvSpPr>
        <p:spPr>
          <a:xfrm>
            <a:off x="398502" y="2900365"/>
            <a:ext cx="11361602" cy="1171582"/>
          </a:xfrm>
          <a:prstGeom prst="rect">
            <a:avLst/>
          </a:prstGeom>
        </p:spPr>
        <p:txBody>
          <a:bodyPr/>
          <a:lstStyle>
            <a:lvl1pPr>
              <a:lnSpc>
                <a:spcPts val="4400"/>
              </a:lnSpc>
              <a:defRPr sz="4400">
                <a:solidFill>
                  <a:srgbClr val="FFFFFF"/>
                </a:solidFill>
              </a:defRPr>
            </a:lvl1pPr>
          </a:lstStyle>
          <a:p>
            <a:r>
              <a:t>Kliknutím vložíte nadpis</a:t>
            </a:r>
          </a:p>
        </p:txBody>
      </p:sp>
      <p:sp>
        <p:nvSpPr>
          <p:cNvPr id="142" name="Text úrovně 1…"/>
          <p:cNvSpPr txBox="1">
            <a:spLocks noGrp="1"/>
          </p:cNvSpPr>
          <p:nvPr>
            <p:ph type="body" sz="quarter" idx="1" hasCustomPrompt="1"/>
          </p:nvPr>
        </p:nvSpPr>
        <p:spPr>
          <a:xfrm>
            <a:off x="398502" y="4116401"/>
            <a:ext cx="11361602" cy="698499"/>
          </a:xfrm>
          <a:prstGeom prst="rect">
            <a:avLst/>
          </a:prstGeom>
        </p:spPr>
        <p:txBody>
          <a:bodyPr/>
          <a:lstStyle>
            <a:lvl1pPr marL="0" indent="0">
              <a:lnSpc>
                <a:spcPct val="114000"/>
              </a:lnSpc>
              <a:buClrTx/>
              <a:buSzTx/>
              <a:buFontTx/>
              <a:buNone/>
              <a:defRPr sz="2400">
                <a:solidFill>
                  <a:srgbClr val="FFFFFF"/>
                </a:solidFill>
              </a:defRPr>
            </a:lvl1pPr>
            <a:lvl2pPr marL="0" indent="0">
              <a:lnSpc>
                <a:spcPct val="114000"/>
              </a:lnSpc>
              <a:buClrTx/>
              <a:buSzTx/>
              <a:buFontTx/>
              <a:buNone/>
              <a:defRPr sz="2400">
                <a:solidFill>
                  <a:srgbClr val="FFFFFF"/>
                </a:solidFill>
              </a:defRPr>
            </a:lvl2pPr>
            <a:lvl3pPr>
              <a:lnSpc>
                <a:spcPct val="114000"/>
              </a:lnSpc>
              <a:buClrTx/>
              <a:buFontTx/>
              <a:defRPr sz="2400">
                <a:solidFill>
                  <a:srgbClr val="FFFFFF"/>
                </a:solidFill>
              </a:defRPr>
            </a:lvl3pPr>
            <a:lvl4pPr>
              <a:lnSpc>
                <a:spcPct val="114000"/>
              </a:lnSpc>
              <a:buClrTx/>
              <a:buFontTx/>
              <a:defRPr sz="2400">
                <a:solidFill>
                  <a:srgbClr val="FFFFFF"/>
                </a:solidFill>
              </a:defRPr>
            </a:lvl4pPr>
            <a:lvl5pPr>
              <a:lnSpc>
                <a:spcPct val="114000"/>
              </a:lnSpc>
              <a:buClrTx/>
              <a:buFontTx/>
              <a:defRPr sz="2400">
                <a:solidFill>
                  <a:srgbClr val="FFFFFF"/>
                </a:solidFill>
              </a:defRPr>
            </a:lvl5pPr>
          </a:lstStyle>
          <a:p>
            <a:r>
              <a:t>Kliknutím vložíte podnadpis</a:t>
            </a:r>
          </a:p>
          <a:p>
            <a:pPr lvl="1"/>
            <a:endParaRPr/>
          </a:p>
          <a:p>
            <a:pPr lvl="2"/>
            <a:endParaRPr/>
          </a:p>
          <a:p>
            <a:pPr lvl="3"/>
            <a:endParaRPr/>
          </a:p>
          <a:p>
            <a:pPr lvl="4"/>
            <a:endParaRPr/>
          </a:p>
        </p:txBody>
      </p:sp>
      <p:pic>
        <p:nvPicPr>
          <p:cNvPr id="143" name="Obrázek 5" descr="Obrázek 5"/>
          <p:cNvPicPr>
            <a:picLocks noChangeAspect="1"/>
          </p:cNvPicPr>
          <p:nvPr/>
        </p:nvPicPr>
        <p:blipFill>
          <a:blip r:embed="rId2"/>
          <a:stretch>
            <a:fillRect/>
          </a:stretch>
        </p:blipFill>
        <p:spPr>
          <a:xfrm>
            <a:off x="413999" y="415848"/>
            <a:ext cx="2019358" cy="1061904"/>
          </a:xfrm>
          <a:prstGeom prst="rect">
            <a:avLst/>
          </a:prstGeom>
          <a:ln w="12700">
            <a:miter lim="400000"/>
          </a:ln>
        </p:spPr>
      </p:pic>
      <p:sp>
        <p:nvSpPr>
          <p:cNvPr id="144" name="Číslo snímk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Rozdělovník (alternativní) 2">
    <p:bg>
      <p:bgPr>
        <a:solidFill>
          <a:srgbClr val="5AC8AF"/>
        </a:solidFill>
        <a:effectLst/>
      </p:bgPr>
    </p:bg>
    <p:spTree>
      <p:nvGrpSpPr>
        <p:cNvPr id="1" name=""/>
        <p:cNvGrpSpPr/>
        <p:nvPr/>
      </p:nvGrpSpPr>
      <p:grpSpPr>
        <a:xfrm>
          <a:off x="0" y="0"/>
          <a:ext cx="0" cy="0"/>
          <a:chOff x="0" y="0"/>
          <a:chExt cx="0" cy="0"/>
        </a:xfrm>
      </p:grpSpPr>
      <p:sp>
        <p:nvSpPr>
          <p:cNvPr id="151" name="Kliknutím vložíte nadpis"/>
          <p:cNvSpPr txBox="1">
            <a:spLocks noGrp="1"/>
          </p:cNvSpPr>
          <p:nvPr>
            <p:ph type="title" hasCustomPrompt="1"/>
          </p:nvPr>
        </p:nvSpPr>
        <p:spPr>
          <a:xfrm>
            <a:off x="398502" y="2900365"/>
            <a:ext cx="5246519" cy="1171582"/>
          </a:xfrm>
          <a:prstGeom prst="rect">
            <a:avLst/>
          </a:prstGeom>
        </p:spPr>
        <p:txBody>
          <a:bodyPr/>
          <a:lstStyle>
            <a:lvl1pPr>
              <a:lnSpc>
                <a:spcPts val="4400"/>
              </a:lnSpc>
              <a:defRPr sz="4400">
                <a:solidFill>
                  <a:srgbClr val="FFFFFF"/>
                </a:solidFill>
              </a:defRPr>
            </a:lvl1pPr>
          </a:lstStyle>
          <a:p>
            <a:r>
              <a:t>Kliknutím vložíte nadpis</a:t>
            </a:r>
          </a:p>
        </p:txBody>
      </p:sp>
      <p:sp>
        <p:nvSpPr>
          <p:cNvPr id="152" name="Text úrovně 1…"/>
          <p:cNvSpPr txBox="1">
            <a:spLocks noGrp="1"/>
          </p:cNvSpPr>
          <p:nvPr>
            <p:ph type="body" sz="quarter" idx="1" hasCustomPrompt="1"/>
          </p:nvPr>
        </p:nvSpPr>
        <p:spPr>
          <a:xfrm>
            <a:off x="398502" y="4116401"/>
            <a:ext cx="5246519" cy="698499"/>
          </a:xfrm>
          <a:prstGeom prst="rect">
            <a:avLst/>
          </a:prstGeom>
        </p:spPr>
        <p:txBody>
          <a:bodyPr/>
          <a:lstStyle>
            <a:lvl1pPr marL="0" indent="0">
              <a:lnSpc>
                <a:spcPct val="114000"/>
              </a:lnSpc>
              <a:buClrTx/>
              <a:buSzTx/>
              <a:buFontTx/>
              <a:buNone/>
              <a:defRPr sz="2400">
                <a:solidFill>
                  <a:srgbClr val="FFFFFF"/>
                </a:solidFill>
              </a:defRPr>
            </a:lvl1pPr>
            <a:lvl2pPr marL="0" indent="0">
              <a:lnSpc>
                <a:spcPct val="114000"/>
              </a:lnSpc>
              <a:buClrTx/>
              <a:buSzTx/>
              <a:buFontTx/>
              <a:buNone/>
              <a:defRPr sz="2400">
                <a:solidFill>
                  <a:srgbClr val="FFFFFF"/>
                </a:solidFill>
              </a:defRPr>
            </a:lvl2pPr>
            <a:lvl3pPr>
              <a:lnSpc>
                <a:spcPct val="114000"/>
              </a:lnSpc>
              <a:buClrTx/>
              <a:buFontTx/>
              <a:defRPr sz="2400">
                <a:solidFill>
                  <a:srgbClr val="FFFFFF"/>
                </a:solidFill>
              </a:defRPr>
            </a:lvl3pPr>
            <a:lvl4pPr>
              <a:lnSpc>
                <a:spcPct val="114000"/>
              </a:lnSpc>
              <a:buClrTx/>
              <a:buFontTx/>
              <a:defRPr sz="2400">
                <a:solidFill>
                  <a:srgbClr val="FFFFFF"/>
                </a:solidFill>
              </a:defRPr>
            </a:lvl4pPr>
            <a:lvl5pPr>
              <a:lnSpc>
                <a:spcPct val="114000"/>
              </a:lnSpc>
              <a:buClrTx/>
              <a:buFontTx/>
              <a:defRPr sz="2400">
                <a:solidFill>
                  <a:srgbClr val="FFFFFF"/>
                </a:solidFill>
              </a:defRPr>
            </a:lvl5pPr>
          </a:lstStyle>
          <a:p>
            <a:r>
              <a:t>Kliknutím vložíte podnadpis</a:t>
            </a:r>
          </a:p>
          <a:p>
            <a:pPr lvl="1"/>
            <a:endParaRPr/>
          </a:p>
          <a:p>
            <a:pPr lvl="2"/>
            <a:endParaRPr/>
          </a:p>
          <a:p>
            <a:pPr lvl="3"/>
            <a:endParaRPr/>
          </a:p>
          <a:p>
            <a:pPr lvl="4"/>
            <a:endParaRPr/>
          </a:p>
        </p:txBody>
      </p:sp>
      <p:sp>
        <p:nvSpPr>
          <p:cNvPr id="153" name="Zástupný symbol pro obrázek 7"/>
          <p:cNvSpPr>
            <a:spLocks noGrp="1"/>
          </p:cNvSpPr>
          <p:nvPr>
            <p:ph type="pic" idx="21"/>
          </p:nvPr>
        </p:nvSpPr>
        <p:spPr>
          <a:xfrm>
            <a:off x="6096000" y="0"/>
            <a:ext cx="6096000" cy="6858000"/>
          </a:xfrm>
          <a:prstGeom prst="rect">
            <a:avLst/>
          </a:prstGeom>
        </p:spPr>
        <p:txBody>
          <a:bodyPr lIns="91439" tIns="45719" rIns="91439" bIns="45719">
            <a:noAutofit/>
          </a:bodyPr>
          <a:lstStyle/>
          <a:p>
            <a:endParaRPr/>
          </a:p>
        </p:txBody>
      </p:sp>
      <p:pic>
        <p:nvPicPr>
          <p:cNvPr id="154" name="Obrázek 5" descr="Obrázek 5"/>
          <p:cNvPicPr>
            <a:picLocks noChangeAspect="1"/>
          </p:cNvPicPr>
          <p:nvPr/>
        </p:nvPicPr>
        <p:blipFill>
          <a:blip r:embed="rId2"/>
          <a:stretch>
            <a:fillRect/>
          </a:stretch>
        </p:blipFill>
        <p:spPr>
          <a:xfrm>
            <a:off x="413999" y="415848"/>
            <a:ext cx="2019358" cy="1061904"/>
          </a:xfrm>
          <a:prstGeom prst="rect">
            <a:avLst/>
          </a:prstGeom>
          <a:ln w="12700">
            <a:miter lim="400000"/>
          </a:ln>
        </p:spPr>
      </p:pic>
      <p:sp>
        <p:nvSpPr>
          <p:cNvPr id="155" name="Číslo snímku"/>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Inverzní s obrázkem">
    <p:bg>
      <p:bgPr>
        <a:solidFill>
          <a:srgbClr val="5AC8AF"/>
        </a:solidFill>
        <a:effectLst/>
      </p:bgPr>
    </p:bg>
    <p:spTree>
      <p:nvGrpSpPr>
        <p:cNvPr id="1" name=""/>
        <p:cNvGrpSpPr/>
        <p:nvPr/>
      </p:nvGrpSpPr>
      <p:grpSpPr>
        <a:xfrm>
          <a:off x="0" y="0"/>
          <a:ext cx="0" cy="0"/>
          <a:chOff x="0" y="0"/>
          <a:chExt cx="0" cy="0"/>
        </a:xfrm>
      </p:grpSpPr>
      <p:sp>
        <p:nvSpPr>
          <p:cNvPr id="162" name="Zástupný symbol pro obrázek 7"/>
          <p:cNvSpPr>
            <a:spLocks noGrp="1"/>
          </p:cNvSpPr>
          <p:nvPr>
            <p:ph type="pic" idx="21"/>
          </p:nvPr>
        </p:nvSpPr>
        <p:spPr>
          <a:xfrm>
            <a:off x="0" y="1"/>
            <a:ext cx="12192000" cy="5842002"/>
          </a:xfrm>
          <a:prstGeom prst="rect">
            <a:avLst/>
          </a:prstGeom>
        </p:spPr>
        <p:txBody>
          <a:bodyPr lIns="91439" tIns="45719" rIns="91439" bIns="45719">
            <a:noAutofit/>
          </a:bodyPr>
          <a:lstStyle/>
          <a:p>
            <a:endParaRPr/>
          </a:p>
        </p:txBody>
      </p:sp>
      <p:sp>
        <p:nvSpPr>
          <p:cNvPr id="163" name="Text úrovně 1…"/>
          <p:cNvSpPr txBox="1">
            <a:spLocks noGrp="1"/>
          </p:cNvSpPr>
          <p:nvPr>
            <p:ph type="body" sz="quarter" idx="1" hasCustomPrompt="1"/>
          </p:nvPr>
        </p:nvSpPr>
        <p:spPr>
          <a:xfrm>
            <a:off x="719998" y="6040794"/>
            <a:ext cx="8555979" cy="510833"/>
          </a:xfrm>
          <a:prstGeom prst="rect">
            <a:avLst/>
          </a:prstGeom>
        </p:spPr>
        <p:txBody>
          <a:bodyPr/>
          <a:lstStyle>
            <a:lvl1pPr marL="0" indent="0">
              <a:lnSpc>
                <a:spcPts val="1800"/>
              </a:lnSpc>
              <a:buClrTx/>
              <a:buSzTx/>
              <a:buFontTx/>
              <a:buNone/>
              <a:defRPr sz="1500">
                <a:solidFill>
                  <a:srgbClr val="FFFFFF"/>
                </a:solidFill>
              </a:defRPr>
            </a:lvl1pPr>
            <a:lvl2pPr marL="0" indent="0">
              <a:lnSpc>
                <a:spcPts val="1800"/>
              </a:lnSpc>
              <a:buClrTx/>
              <a:buSzTx/>
              <a:buFontTx/>
              <a:buNone/>
              <a:defRPr sz="1500">
                <a:solidFill>
                  <a:srgbClr val="FFFFFF"/>
                </a:solidFill>
              </a:defRPr>
            </a:lvl2pPr>
            <a:lvl3pPr>
              <a:lnSpc>
                <a:spcPts val="1800"/>
              </a:lnSpc>
              <a:buClrTx/>
              <a:buFontTx/>
              <a:defRPr sz="1500">
                <a:solidFill>
                  <a:srgbClr val="FFFFFF"/>
                </a:solidFill>
              </a:defRPr>
            </a:lvl3pPr>
            <a:lvl4pPr>
              <a:lnSpc>
                <a:spcPts val="1800"/>
              </a:lnSpc>
              <a:buClrTx/>
              <a:buFontTx/>
              <a:defRPr sz="1500">
                <a:solidFill>
                  <a:srgbClr val="FFFFFF"/>
                </a:solidFill>
              </a:defRPr>
            </a:lvl4pPr>
            <a:lvl5pPr>
              <a:lnSpc>
                <a:spcPts val="1800"/>
              </a:lnSpc>
              <a:buClrTx/>
              <a:buFontTx/>
              <a:defRPr sz="1500">
                <a:solidFill>
                  <a:srgbClr val="FFFFFF"/>
                </a:solidFill>
              </a:defRPr>
            </a:lvl5pPr>
          </a:lstStyle>
          <a:p>
            <a:r>
              <a:t>Kliknutím vložíte text</a:t>
            </a:r>
          </a:p>
          <a:p>
            <a:pPr lvl="1"/>
            <a:endParaRPr/>
          </a:p>
          <a:p>
            <a:pPr lvl="2"/>
            <a:endParaRPr/>
          </a:p>
          <a:p>
            <a:pPr lvl="3"/>
            <a:endParaRPr/>
          </a:p>
          <a:p>
            <a:pPr lvl="4"/>
            <a:endParaRPr/>
          </a:p>
        </p:txBody>
      </p:sp>
      <p:pic>
        <p:nvPicPr>
          <p:cNvPr id="164" name="Obrázek 8" descr="Obrázek 8"/>
          <p:cNvPicPr>
            <a:picLocks noChangeAspect="1"/>
          </p:cNvPicPr>
          <p:nvPr/>
        </p:nvPicPr>
        <p:blipFill>
          <a:blip r:embed="rId2"/>
          <a:stretch>
            <a:fillRect/>
          </a:stretch>
        </p:blipFill>
        <p:spPr>
          <a:xfrm>
            <a:off x="10881276" y="6048247"/>
            <a:ext cx="1132479" cy="597108"/>
          </a:xfrm>
          <a:prstGeom prst="rect">
            <a:avLst/>
          </a:prstGeom>
          <a:ln w="12700">
            <a:miter lim="400000"/>
          </a:ln>
        </p:spPr>
      </p:pic>
      <p:sp>
        <p:nvSpPr>
          <p:cNvPr id="165" name="Číslo snímku"/>
          <p:cNvSpPr txBox="1">
            <a:spLocks noGrp="1"/>
          </p:cNvSpPr>
          <p:nvPr>
            <p:ph type="sldNum" sz="quarter" idx="2"/>
          </p:nvPr>
        </p:nvSpPr>
        <p:spPr>
          <a:xfrm>
            <a:off x="8737600" y="6269943"/>
            <a:ext cx="182216" cy="17281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MUNI SPORT slide">
    <p:bg>
      <p:bgPr>
        <a:solidFill>
          <a:srgbClr val="5AC8AF"/>
        </a:solidFill>
        <a:effectLst/>
      </p:bgPr>
    </p:bg>
    <p:spTree>
      <p:nvGrpSpPr>
        <p:cNvPr id="1" name=""/>
        <p:cNvGrpSpPr/>
        <p:nvPr/>
      </p:nvGrpSpPr>
      <p:grpSpPr>
        <a:xfrm>
          <a:off x="0" y="0"/>
          <a:ext cx="0" cy="0"/>
          <a:chOff x="0" y="0"/>
          <a:chExt cx="0" cy="0"/>
        </a:xfrm>
      </p:grpSpPr>
      <p:pic>
        <p:nvPicPr>
          <p:cNvPr id="172" name="Grafický objekt 5" descr="Grafický objekt 5"/>
          <p:cNvPicPr>
            <a:picLocks noChangeAspect="1"/>
          </p:cNvPicPr>
          <p:nvPr/>
        </p:nvPicPr>
        <p:blipFill>
          <a:blip r:embed="rId2"/>
          <a:stretch>
            <a:fillRect/>
          </a:stretch>
        </p:blipFill>
        <p:spPr>
          <a:xfrm>
            <a:off x="3412678" y="2014198"/>
            <a:ext cx="5366647" cy="2829602"/>
          </a:xfrm>
          <a:prstGeom prst="rect">
            <a:avLst/>
          </a:prstGeom>
          <a:ln w="12700">
            <a:miter lim="400000"/>
          </a:ln>
        </p:spPr>
      </p:pic>
      <p:sp>
        <p:nvSpPr>
          <p:cNvPr id="173" name="Číslo snímku"/>
          <p:cNvSpPr txBox="1">
            <a:spLocks noGrp="1"/>
          </p:cNvSpPr>
          <p:nvPr>
            <p:ph type="sldNum" sz="quarter" idx="2"/>
          </p:nvPr>
        </p:nvSpPr>
        <p:spPr>
          <a:xfrm>
            <a:off x="8737600" y="6269943"/>
            <a:ext cx="182216" cy="17281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MUNI slide">
    <p:bg>
      <p:bgPr>
        <a:solidFill>
          <a:schemeClr val="accent1"/>
        </a:solidFill>
        <a:effectLst/>
      </p:bgPr>
    </p:bg>
    <p:spTree>
      <p:nvGrpSpPr>
        <p:cNvPr id="1" name=""/>
        <p:cNvGrpSpPr/>
        <p:nvPr/>
      </p:nvGrpSpPr>
      <p:grpSpPr>
        <a:xfrm>
          <a:off x="0" y="0"/>
          <a:ext cx="0" cy="0"/>
          <a:chOff x="0" y="0"/>
          <a:chExt cx="0" cy="0"/>
        </a:xfrm>
      </p:grpSpPr>
      <p:pic>
        <p:nvPicPr>
          <p:cNvPr id="180" name="Obrázek 6" descr="Obrázek 6"/>
          <p:cNvPicPr>
            <a:picLocks noChangeAspect="1"/>
          </p:cNvPicPr>
          <p:nvPr/>
        </p:nvPicPr>
        <p:blipFill>
          <a:blip r:embed="rId2"/>
          <a:stretch>
            <a:fillRect/>
          </a:stretch>
        </p:blipFill>
        <p:spPr>
          <a:xfrm>
            <a:off x="1650956" y="2298931"/>
            <a:ext cx="8725021" cy="2260135"/>
          </a:xfrm>
          <a:prstGeom prst="rect">
            <a:avLst/>
          </a:prstGeom>
          <a:ln w="12700">
            <a:miter lim="400000"/>
          </a:ln>
        </p:spPr>
      </p:pic>
      <p:sp>
        <p:nvSpPr>
          <p:cNvPr id="181" name="Číslo snímku"/>
          <p:cNvSpPr txBox="1">
            <a:spLocks noGrp="1"/>
          </p:cNvSpPr>
          <p:nvPr>
            <p:ph type="sldNum" sz="quarter" idx="2"/>
          </p:nvPr>
        </p:nvSpPr>
        <p:spPr>
          <a:xfrm>
            <a:off x="8737600" y="6269943"/>
            <a:ext cx="182216" cy="17281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dpis a obsah">
    <p:spTree>
      <p:nvGrpSpPr>
        <p:cNvPr id="1" name=""/>
        <p:cNvGrpSpPr/>
        <p:nvPr/>
      </p:nvGrpSpPr>
      <p:grpSpPr>
        <a:xfrm>
          <a:off x="0" y="0"/>
          <a:ext cx="0" cy="0"/>
          <a:chOff x="0" y="0"/>
          <a:chExt cx="0" cy="0"/>
        </a:xfrm>
      </p:grpSpPr>
      <p:sp>
        <p:nvSpPr>
          <p:cNvPr id="22" name="Kliknutím vložíte nadpis"/>
          <p:cNvSpPr txBox="1">
            <a:spLocks noGrp="1"/>
          </p:cNvSpPr>
          <p:nvPr>
            <p:ph type="title" hasCustomPrompt="1"/>
          </p:nvPr>
        </p:nvSpPr>
        <p:spPr>
          <a:prstGeom prst="rect">
            <a:avLst/>
          </a:prstGeom>
        </p:spPr>
        <p:txBody>
          <a:bodyPr/>
          <a:lstStyle/>
          <a:p>
            <a:r>
              <a:t>Kliknutím vložíte nadpis</a:t>
            </a:r>
          </a:p>
        </p:txBody>
      </p:sp>
      <p:sp>
        <p:nvSpPr>
          <p:cNvPr id="23" name="Text úrovně 1…"/>
          <p:cNvSpPr txBox="1">
            <a:spLocks noGrp="1"/>
          </p:cNvSpPr>
          <p:nvPr>
            <p:ph type="body" idx="1" hasCustomPrompt="1"/>
          </p:nvPr>
        </p:nvSpPr>
        <p:spPr>
          <a:prstGeom prst="rect">
            <a:avLst/>
          </a:prstGeom>
        </p:spPr>
        <p:txBody>
          <a:bodyPr/>
          <a:lstStyle/>
          <a:p>
            <a:r>
              <a:t>Kliknutím vložíte text</a:t>
            </a:r>
          </a:p>
          <a:p>
            <a:pPr lvl="1"/>
            <a:endParaRPr/>
          </a:p>
          <a:p>
            <a:pPr lvl="2"/>
            <a:endParaRPr/>
          </a:p>
          <a:p>
            <a:pPr lvl="3"/>
            <a:endParaRPr/>
          </a:p>
          <a:p>
            <a:pPr lvl="4"/>
            <a:endParaRPr/>
          </a:p>
        </p:txBody>
      </p:sp>
      <p:sp>
        <p:nvSpPr>
          <p:cNvPr id="24"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Nadpis, podnadpis a obsah">
    <p:spTree>
      <p:nvGrpSpPr>
        <p:cNvPr id="1" name=""/>
        <p:cNvGrpSpPr/>
        <p:nvPr/>
      </p:nvGrpSpPr>
      <p:grpSpPr>
        <a:xfrm>
          <a:off x="0" y="0"/>
          <a:ext cx="0" cy="0"/>
          <a:chOff x="0" y="0"/>
          <a:chExt cx="0" cy="0"/>
        </a:xfrm>
      </p:grpSpPr>
      <p:pic>
        <p:nvPicPr>
          <p:cNvPr id="31" name="Obrázek 8" descr="Obrázek 8"/>
          <p:cNvPicPr>
            <a:picLocks noChangeAspect="1"/>
          </p:cNvPicPr>
          <p:nvPr/>
        </p:nvPicPr>
        <p:blipFill>
          <a:blip r:embed="rId2"/>
          <a:stretch>
            <a:fillRect/>
          </a:stretch>
        </p:blipFill>
        <p:spPr>
          <a:xfrm>
            <a:off x="10881276" y="6047999"/>
            <a:ext cx="1132479" cy="597602"/>
          </a:xfrm>
          <a:prstGeom prst="rect">
            <a:avLst/>
          </a:prstGeom>
          <a:ln w="12700">
            <a:miter lim="400000"/>
          </a:ln>
        </p:spPr>
      </p:pic>
      <p:sp>
        <p:nvSpPr>
          <p:cNvPr id="32" name="Text úrovně 1…"/>
          <p:cNvSpPr txBox="1">
            <a:spLocks noGrp="1"/>
          </p:cNvSpPr>
          <p:nvPr>
            <p:ph type="body" sz="quarter" idx="1" hasCustomPrompt="1"/>
          </p:nvPr>
        </p:nvSpPr>
        <p:spPr>
          <a:xfrm>
            <a:off x="720725" y="1296001"/>
            <a:ext cx="10752140" cy="271578"/>
          </a:xfrm>
          <a:prstGeom prst="rect">
            <a:avLst/>
          </a:prstGeom>
        </p:spPr>
        <p:txBody>
          <a:bodyPr/>
          <a:lstStyle>
            <a:lvl1pPr marL="0" indent="0">
              <a:lnSpc>
                <a:spcPts val="2300"/>
              </a:lnSpc>
              <a:buClrTx/>
              <a:buSzTx/>
              <a:buFontTx/>
              <a:buNone/>
              <a:defRPr sz="2000">
                <a:solidFill>
                  <a:schemeClr val="accent1"/>
                </a:solidFill>
              </a:defRPr>
            </a:lvl1pPr>
            <a:lvl2pPr marL="0" indent="0">
              <a:lnSpc>
                <a:spcPts val="2300"/>
              </a:lnSpc>
              <a:buClrTx/>
              <a:buSzTx/>
              <a:buFontTx/>
              <a:buNone/>
              <a:defRPr sz="2000">
                <a:solidFill>
                  <a:schemeClr val="accent1"/>
                </a:solidFill>
              </a:defRPr>
            </a:lvl2pPr>
            <a:lvl3pPr>
              <a:lnSpc>
                <a:spcPts val="2300"/>
              </a:lnSpc>
              <a:buClrTx/>
              <a:buFontTx/>
              <a:defRPr sz="2000">
                <a:solidFill>
                  <a:schemeClr val="accent1"/>
                </a:solidFill>
              </a:defRPr>
            </a:lvl3pPr>
            <a:lvl4pPr>
              <a:lnSpc>
                <a:spcPts val="2300"/>
              </a:lnSpc>
              <a:buClrTx/>
              <a:buFontTx/>
              <a:defRPr sz="2000">
                <a:solidFill>
                  <a:schemeClr val="accent1"/>
                </a:solidFill>
              </a:defRPr>
            </a:lvl4pPr>
            <a:lvl5pPr>
              <a:lnSpc>
                <a:spcPts val="2300"/>
              </a:lnSpc>
              <a:buClrTx/>
              <a:buFontTx/>
              <a:defRPr sz="2000">
                <a:solidFill>
                  <a:schemeClr val="accent1"/>
                </a:solidFill>
              </a:defRPr>
            </a:lvl5pPr>
          </a:lstStyle>
          <a:p>
            <a:r>
              <a:t>Kliknutím vložíte podnadpis</a:t>
            </a:r>
          </a:p>
          <a:p>
            <a:pPr lvl="1"/>
            <a:endParaRPr/>
          </a:p>
          <a:p>
            <a:pPr lvl="2"/>
            <a:endParaRPr/>
          </a:p>
          <a:p>
            <a:pPr lvl="3"/>
            <a:endParaRPr/>
          </a:p>
          <a:p>
            <a:pPr lvl="4"/>
            <a:endParaRPr/>
          </a:p>
        </p:txBody>
      </p:sp>
      <p:sp>
        <p:nvSpPr>
          <p:cNvPr id="33" name="Kliknutím vložíte nadpis"/>
          <p:cNvSpPr txBox="1">
            <a:spLocks noGrp="1"/>
          </p:cNvSpPr>
          <p:nvPr>
            <p:ph type="title" hasCustomPrompt="1"/>
          </p:nvPr>
        </p:nvSpPr>
        <p:spPr>
          <a:prstGeom prst="rect">
            <a:avLst/>
          </a:prstGeom>
        </p:spPr>
        <p:txBody>
          <a:bodyPr/>
          <a:lstStyle/>
          <a:p>
            <a:r>
              <a:t>Kliknutím vložíte nadpis</a:t>
            </a:r>
          </a:p>
        </p:txBody>
      </p:sp>
      <p:sp>
        <p:nvSpPr>
          <p:cNvPr id="34"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Nadpis a porovnání">
    <p:spTree>
      <p:nvGrpSpPr>
        <p:cNvPr id="1" name=""/>
        <p:cNvGrpSpPr/>
        <p:nvPr/>
      </p:nvGrpSpPr>
      <p:grpSpPr>
        <a:xfrm>
          <a:off x="0" y="0"/>
          <a:ext cx="0" cy="0"/>
          <a:chOff x="0" y="0"/>
          <a:chExt cx="0" cy="0"/>
        </a:xfrm>
      </p:grpSpPr>
      <p:pic>
        <p:nvPicPr>
          <p:cNvPr id="41" name="Obrázek 8" descr="Obrázek 8"/>
          <p:cNvPicPr>
            <a:picLocks noChangeAspect="1"/>
          </p:cNvPicPr>
          <p:nvPr/>
        </p:nvPicPr>
        <p:blipFill>
          <a:blip r:embed="rId2"/>
          <a:stretch>
            <a:fillRect/>
          </a:stretch>
        </p:blipFill>
        <p:spPr>
          <a:xfrm>
            <a:off x="10881276" y="6047999"/>
            <a:ext cx="1132479" cy="597602"/>
          </a:xfrm>
          <a:prstGeom prst="rect">
            <a:avLst/>
          </a:prstGeom>
          <a:ln w="12700">
            <a:miter lim="400000"/>
          </a:ln>
        </p:spPr>
      </p:pic>
      <p:sp>
        <p:nvSpPr>
          <p:cNvPr id="42" name="Kliknutím vložíte nadpis"/>
          <p:cNvSpPr txBox="1">
            <a:spLocks noGrp="1"/>
          </p:cNvSpPr>
          <p:nvPr>
            <p:ph type="title" hasCustomPrompt="1"/>
          </p:nvPr>
        </p:nvSpPr>
        <p:spPr>
          <a:prstGeom prst="rect">
            <a:avLst/>
          </a:prstGeom>
        </p:spPr>
        <p:txBody>
          <a:bodyPr/>
          <a:lstStyle/>
          <a:p>
            <a:r>
              <a:t>Kliknutím vložíte nadpis</a:t>
            </a:r>
          </a:p>
        </p:txBody>
      </p:sp>
      <p:sp>
        <p:nvSpPr>
          <p:cNvPr id="43" name="Text úrovně 1…"/>
          <p:cNvSpPr txBox="1">
            <a:spLocks noGrp="1"/>
          </p:cNvSpPr>
          <p:nvPr>
            <p:ph type="body" sz="half" idx="1" hasCustomPrompt="1"/>
          </p:nvPr>
        </p:nvSpPr>
        <p:spPr>
          <a:xfrm>
            <a:off x="719998" y="1701505"/>
            <a:ext cx="5220001" cy="4139999"/>
          </a:xfrm>
          <a:prstGeom prst="rect">
            <a:avLst/>
          </a:prstGeom>
        </p:spPr>
        <p:txBody>
          <a:bodyPr/>
          <a:lstStyle/>
          <a:p>
            <a:r>
              <a:t>Kliknutím vložíte text</a:t>
            </a:r>
          </a:p>
          <a:p>
            <a:pPr lvl="1"/>
            <a:endParaRPr/>
          </a:p>
          <a:p>
            <a:pPr lvl="2"/>
            <a:endParaRPr/>
          </a:p>
          <a:p>
            <a:pPr lvl="3"/>
            <a:endParaRPr/>
          </a:p>
          <a:p>
            <a:pPr lvl="4"/>
            <a:endParaRPr/>
          </a:p>
        </p:txBody>
      </p:sp>
      <p:sp>
        <p:nvSpPr>
          <p:cNvPr id="44"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Nadpis, podnadpis a porovnání">
    <p:spTree>
      <p:nvGrpSpPr>
        <p:cNvPr id="1" name=""/>
        <p:cNvGrpSpPr/>
        <p:nvPr/>
      </p:nvGrpSpPr>
      <p:grpSpPr>
        <a:xfrm>
          <a:off x="0" y="0"/>
          <a:ext cx="0" cy="0"/>
          <a:chOff x="0" y="0"/>
          <a:chExt cx="0" cy="0"/>
        </a:xfrm>
      </p:grpSpPr>
      <p:pic>
        <p:nvPicPr>
          <p:cNvPr id="51" name="Obrázek 8" descr="Obrázek 8"/>
          <p:cNvPicPr>
            <a:picLocks noChangeAspect="1"/>
          </p:cNvPicPr>
          <p:nvPr/>
        </p:nvPicPr>
        <p:blipFill>
          <a:blip r:embed="rId2"/>
          <a:stretch>
            <a:fillRect/>
          </a:stretch>
        </p:blipFill>
        <p:spPr>
          <a:xfrm>
            <a:off x="10881276" y="6047999"/>
            <a:ext cx="1132479" cy="597602"/>
          </a:xfrm>
          <a:prstGeom prst="rect">
            <a:avLst/>
          </a:prstGeom>
          <a:ln w="12700">
            <a:miter lim="400000"/>
          </a:ln>
        </p:spPr>
      </p:pic>
      <p:sp>
        <p:nvSpPr>
          <p:cNvPr id="52" name="Text úrovně 1…"/>
          <p:cNvSpPr txBox="1">
            <a:spLocks noGrp="1"/>
          </p:cNvSpPr>
          <p:nvPr>
            <p:ph type="body" sz="quarter" idx="1" hasCustomPrompt="1"/>
          </p:nvPr>
        </p:nvSpPr>
        <p:spPr>
          <a:xfrm>
            <a:off x="720725" y="1296001"/>
            <a:ext cx="5220000" cy="271578"/>
          </a:xfrm>
          <a:prstGeom prst="rect">
            <a:avLst/>
          </a:prstGeom>
        </p:spPr>
        <p:txBody>
          <a:bodyPr/>
          <a:lstStyle>
            <a:lvl1pPr marL="0" indent="0">
              <a:lnSpc>
                <a:spcPts val="2300"/>
              </a:lnSpc>
              <a:buClrTx/>
              <a:buSzTx/>
              <a:buFontTx/>
              <a:buNone/>
              <a:defRPr sz="2000">
                <a:solidFill>
                  <a:schemeClr val="accent1"/>
                </a:solidFill>
              </a:defRPr>
            </a:lvl1pPr>
            <a:lvl2pPr marL="0" indent="0">
              <a:lnSpc>
                <a:spcPts val="2300"/>
              </a:lnSpc>
              <a:buClrTx/>
              <a:buSzTx/>
              <a:buFontTx/>
              <a:buNone/>
              <a:defRPr sz="2000">
                <a:solidFill>
                  <a:schemeClr val="accent1"/>
                </a:solidFill>
              </a:defRPr>
            </a:lvl2pPr>
            <a:lvl3pPr>
              <a:lnSpc>
                <a:spcPts val="2300"/>
              </a:lnSpc>
              <a:buClrTx/>
              <a:buFontTx/>
              <a:defRPr sz="2000">
                <a:solidFill>
                  <a:schemeClr val="accent1"/>
                </a:solidFill>
              </a:defRPr>
            </a:lvl3pPr>
            <a:lvl4pPr>
              <a:lnSpc>
                <a:spcPts val="2300"/>
              </a:lnSpc>
              <a:buClrTx/>
              <a:buFontTx/>
              <a:defRPr sz="2000">
                <a:solidFill>
                  <a:schemeClr val="accent1"/>
                </a:solidFill>
              </a:defRPr>
            </a:lvl4pPr>
            <a:lvl5pPr>
              <a:lnSpc>
                <a:spcPts val="2300"/>
              </a:lnSpc>
              <a:buClrTx/>
              <a:buFontTx/>
              <a:defRPr sz="2000">
                <a:solidFill>
                  <a:schemeClr val="accent1"/>
                </a:solidFill>
              </a:defRPr>
            </a:lvl5pPr>
          </a:lstStyle>
          <a:p>
            <a:r>
              <a:t>Kliknutím vložíte podnadpis</a:t>
            </a:r>
          </a:p>
          <a:p>
            <a:pPr lvl="1"/>
            <a:endParaRPr/>
          </a:p>
          <a:p>
            <a:pPr lvl="2"/>
            <a:endParaRPr/>
          </a:p>
          <a:p>
            <a:pPr lvl="3"/>
            <a:endParaRPr/>
          </a:p>
          <a:p>
            <a:pPr lvl="4"/>
            <a:endParaRPr/>
          </a:p>
        </p:txBody>
      </p:sp>
      <p:sp>
        <p:nvSpPr>
          <p:cNvPr id="53" name="Kliknutím vložíte nadpis"/>
          <p:cNvSpPr txBox="1">
            <a:spLocks noGrp="1"/>
          </p:cNvSpPr>
          <p:nvPr>
            <p:ph type="title" hasCustomPrompt="1"/>
          </p:nvPr>
        </p:nvSpPr>
        <p:spPr>
          <a:prstGeom prst="rect">
            <a:avLst/>
          </a:prstGeom>
        </p:spPr>
        <p:txBody>
          <a:bodyPr/>
          <a:lstStyle/>
          <a:p>
            <a:r>
              <a:t>Kliknutím vložíte nadpis</a:t>
            </a:r>
          </a:p>
        </p:txBody>
      </p:sp>
      <p:sp>
        <p:nvSpPr>
          <p:cNvPr id="54" name="Zástupný symbol pro text 7"/>
          <p:cNvSpPr>
            <a:spLocks noGrp="1"/>
          </p:cNvSpPr>
          <p:nvPr>
            <p:ph type="body" sz="quarter" idx="21" hasCustomPrompt="1"/>
          </p:nvPr>
        </p:nvSpPr>
        <p:spPr>
          <a:xfrm>
            <a:off x="6251278" y="1290515"/>
            <a:ext cx="5220002" cy="271578"/>
          </a:xfrm>
          <a:prstGeom prst="rect">
            <a:avLst/>
          </a:prstGeom>
        </p:spPr>
        <p:txBody>
          <a:bodyPr/>
          <a:lstStyle>
            <a:lvl1pPr marL="0" indent="0" defTabSz="841247">
              <a:lnSpc>
                <a:spcPts val="2100"/>
              </a:lnSpc>
              <a:buClrTx/>
              <a:buSzTx/>
              <a:buFontTx/>
              <a:buNone/>
              <a:defRPr sz="1800">
                <a:solidFill>
                  <a:schemeClr val="accent1"/>
                </a:solidFill>
              </a:defRPr>
            </a:lvl1pPr>
          </a:lstStyle>
          <a:p>
            <a:r>
              <a:t>Kliknutím vložíte podnadpis</a:t>
            </a:r>
          </a:p>
        </p:txBody>
      </p:sp>
      <p:sp>
        <p:nvSpPr>
          <p:cNvPr id="5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Obrázek s textem">
    <p:spTree>
      <p:nvGrpSpPr>
        <p:cNvPr id="1" name=""/>
        <p:cNvGrpSpPr/>
        <p:nvPr/>
      </p:nvGrpSpPr>
      <p:grpSpPr>
        <a:xfrm>
          <a:off x="0" y="0"/>
          <a:ext cx="0" cy="0"/>
          <a:chOff x="0" y="0"/>
          <a:chExt cx="0" cy="0"/>
        </a:xfrm>
      </p:grpSpPr>
      <p:pic>
        <p:nvPicPr>
          <p:cNvPr id="62" name="Obrázek 8" descr="Obrázek 8"/>
          <p:cNvPicPr>
            <a:picLocks noChangeAspect="1"/>
          </p:cNvPicPr>
          <p:nvPr/>
        </p:nvPicPr>
        <p:blipFill>
          <a:blip r:embed="rId2"/>
          <a:stretch>
            <a:fillRect/>
          </a:stretch>
        </p:blipFill>
        <p:spPr>
          <a:xfrm>
            <a:off x="10881276" y="6047999"/>
            <a:ext cx="1132479" cy="597602"/>
          </a:xfrm>
          <a:prstGeom prst="rect">
            <a:avLst/>
          </a:prstGeom>
          <a:ln w="12700">
            <a:miter lim="400000"/>
          </a:ln>
        </p:spPr>
      </p:pic>
      <p:sp>
        <p:nvSpPr>
          <p:cNvPr id="63" name="Kliknutím vložíte nadpis"/>
          <p:cNvSpPr txBox="1">
            <a:spLocks noGrp="1"/>
          </p:cNvSpPr>
          <p:nvPr>
            <p:ph type="title" hasCustomPrompt="1"/>
          </p:nvPr>
        </p:nvSpPr>
        <p:spPr>
          <a:prstGeom prst="rect">
            <a:avLst/>
          </a:prstGeom>
        </p:spPr>
        <p:txBody>
          <a:bodyPr/>
          <a:lstStyle/>
          <a:p>
            <a:r>
              <a:t>Kliknutím vložíte nadpis</a:t>
            </a:r>
          </a:p>
        </p:txBody>
      </p:sp>
      <p:sp>
        <p:nvSpPr>
          <p:cNvPr id="64" name="Text úrovně 1…"/>
          <p:cNvSpPr txBox="1">
            <a:spLocks noGrp="1"/>
          </p:cNvSpPr>
          <p:nvPr>
            <p:ph type="body" sz="quarter" idx="1" hasCustomPrompt="1"/>
          </p:nvPr>
        </p:nvSpPr>
        <p:spPr>
          <a:xfrm>
            <a:off x="7347735" y="2596844"/>
            <a:ext cx="4125467" cy="3208442"/>
          </a:xfrm>
          <a:prstGeom prst="rect">
            <a:avLst/>
          </a:prstGeom>
        </p:spPr>
        <p:txBody>
          <a:bodyPr/>
          <a:lstStyle>
            <a:lvl1pPr marL="252000" indent="-180000">
              <a:defRPr sz="2000"/>
            </a:lvl1pPr>
            <a:lvl2pPr marL="504000" indent="-180000">
              <a:defRPr sz="2000"/>
            </a:lvl2pPr>
            <a:lvl3pPr>
              <a:defRPr sz="2000"/>
            </a:lvl3pPr>
            <a:lvl4pPr>
              <a:defRPr sz="2000"/>
            </a:lvl4pPr>
            <a:lvl5pPr>
              <a:defRPr sz="2000"/>
            </a:lvl5pPr>
          </a:lstStyle>
          <a:p>
            <a:r>
              <a:t>Kliknutím vložíte text</a:t>
            </a:r>
          </a:p>
          <a:p>
            <a:pPr lvl="1"/>
            <a:endParaRPr/>
          </a:p>
          <a:p>
            <a:pPr lvl="2"/>
            <a:endParaRPr/>
          </a:p>
          <a:p>
            <a:pPr lvl="3"/>
            <a:endParaRPr/>
          </a:p>
          <a:p>
            <a:pPr lvl="4"/>
            <a:endParaRPr/>
          </a:p>
        </p:txBody>
      </p:sp>
      <p:sp>
        <p:nvSpPr>
          <p:cNvPr id="65" name="Zástupný symbol pro obrázek 7"/>
          <p:cNvSpPr>
            <a:spLocks noGrp="1"/>
          </p:cNvSpPr>
          <p:nvPr>
            <p:ph type="pic" sz="half" idx="21"/>
          </p:nvPr>
        </p:nvSpPr>
        <p:spPr>
          <a:xfrm>
            <a:off x="729509" y="1665288"/>
            <a:ext cx="6207791" cy="4139999"/>
          </a:xfrm>
          <a:prstGeom prst="rect">
            <a:avLst/>
          </a:prstGeom>
        </p:spPr>
        <p:txBody>
          <a:bodyPr lIns="91439" tIns="45719" rIns="91439" bIns="45719">
            <a:noAutofit/>
          </a:bodyPr>
          <a:lstStyle/>
          <a:p>
            <a:endParaRPr/>
          </a:p>
        </p:txBody>
      </p:sp>
      <p:sp>
        <p:nvSpPr>
          <p:cNvPr id="66" name="Zástupný symbol pro text 7"/>
          <p:cNvSpPr>
            <a:spLocks noGrp="1"/>
          </p:cNvSpPr>
          <p:nvPr>
            <p:ph type="body" sz="quarter" idx="22" hasCustomPrompt="1"/>
          </p:nvPr>
        </p:nvSpPr>
        <p:spPr>
          <a:xfrm>
            <a:off x="720724" y="1296001"/>
            <a:ext cx="10752140" cy="271578"/>
          </a:xfrm>
          <a:prstGeom prst="rect">
            <a:avLst/>
          </a:prstGeom>
        </p:spPr>
        <p:txBody>
          <a:bodyPr/>
          <a:lstStyle>
            <a:lvl1pPr marL="0" indent="0" defTabSz="841247">
              <a:lnSpc>
                <a:spcPts val="2100"/>
              </a:lnSpc>
              <a:buClrTx/>
              <a:buSzTx/>
              <a:buFontTx/>
              <a:buNone/>
              <a:defRPr sz="1800">
                <a:solidFill>
                  <a:schemeClr val="accent1"/>
                </a:solidFill>
              </a:defRPr>
            </a:lvl1pPr>
          </a:lstStyle>
          <a:p>
            <a:r>
              <a:t>Kliknutím vložíte podnadpis</a:t>
            </a:r>
          </a:p>
        </p:txBody>
      </p:sp>
      <p:sp>
        <p:nvSpPr>
          <p:cNvPr id="67"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Nadpis, podnadpis a tři sloupce">
    <p:spTree>
      <p:nvGrpSpPr>
        <p:cNvPr id="1" name=""/>
        <p:cNvGrpSpPr/>
        <p:nvPr/>
      </p:nvGrpSpPr>
      <p:grpSpPr>
        <a:xfrm>
          <a:off x="0" y="0"/>
          <a:ext cx="0" cy="0"/>
          <a:chOff x="0" y="0"/>
          <a:chExt cx="0" cy="0"/>
        </a:xfrm>
      </p:grpSpPr>
      <p:pic>
        <p:nvPicPr>
          <p:cNvPr id="74" name="Obrázek 8" descr="Obrázek 8"/>
          <p:cNvPicPr>
            <a:picLocks noChangeAspect="1"/>
          </p:cNvPicPr>
          <p:nvPr/>
        </p:nvPicPr>
        <p:blipFill>
          <a:blip r:embed="rId2"/>
          <a:stretch>
            <a:fillRect/>
          </a:stretch>
        </p:blipFill>
        <p:spPr>
          <a:xfrm>
            <a:off x="10881276" y="6047999"/>
            <a:ext cx="1132479" cy="597602"/>
          </a:xfrm>
          <a:prstGeom prst="rect">
            <a:avLst/>
          </a:prstGeom>
          <a:ln w="12700">
            <a:miter lim="400000"/>
          </a:ln>
        </p:spPr>
      </p:pic>
      <p:sp>
        <p:nvSpPr>
          <p:cNvPr id="75" name="Text úrovně 1…"/>
          <p:cNvSpPr txBox="1">
            <a:spLocks noGrp="1"/>
          </p:cNvSpPr>
          <p:nvPr>
            <p:ph type="body" sz="quarter" idx="1" hasCustomPrompt="1"/>
          </p:nvPr>
        </p:nvSpPr>
        <p:spPr>
          <a:xfrm>
            <a:off x="4439999" y="1692000"/>
            <a:ext cx="3311527" cy="2230714"/>
          </a:xfrm>
          <a:prstGeom prst="rect">
            <a:avLst/>
          </a:prstGeom>
        </p:spPr>
        <p:txBody>
          <a:bodyPr/>
          <a:lstStyle>
            <a:lvl1pPr marL="0" indent="0">
              <a:lnSpc>
                <a:spcPct val="114000"/>
              </a:lnSpc>
              <a:buClrTx/>
              <a:buSzTx/>
              <a:buFontTx/>
              <a:buNone/>
            </a:lvl1pPr>
            <a:lvl2pPr marL="0" indent="0">
              <a:lnSpc>
                <a:spcPct val="114000"/>
              </a:lnSpc>
              <a:buClrTx/>
              <a:buSzTx/>
              <a:buFontTx/>
              <a:buNone/>
            </a:lvl2pPr>
            <a:lvl3pPr>
              <a:lnSpc>
                <a:spcPct val="114000"/>
              </a:lnSpc>
              <a:buClrTx/>
              <a:buFontTx/>
            </a:lvl3pPr>
            <a:lvl4pPr>
              <a:lnSpc>
                <a:spcPct val="114000"/>
              </a:lnSpc>
              <a:buClrTx/>
              <a:buFontTx/>
            </a:lvl4pPr>
            <a:lvl5pPr>
              <a:lnSpc>
                <a:spcPct val="114000"/>
              </a:lnSpc>
              <a:buClrTx/>
              <a:buFontTx/>
            </a:lvl5pPr>
          </a:lstStyle>
          <a:p>
            <a:r>
              <a:t>Kliknutím vložíte text</a:t>
            </a:r>
          </a:p>
          <a:p>
            <a:pPr lvl="1"/>
            <a:endParaRPr/>
          </a:p>
          <a:p>
            <a:pPr lvl="2"/>
            <a:endParaRPr/>
          </a:p>
          <a:p>
            <a:pPr lvl="3"/>
            <a:endParaRPr/>
          </a:p>
          <a:p>
            <a:pPr lvl="4"/>
            <a:endParaRPr/>
          </a:p>
        </p:txBody>
      </p:sp>
      <p:sp>
        <p:nvSpPr>
          <p:cNvPr id="76" name="Zástupný symbol pro text 5"/>
          <p:cNvSpPr>
            <a:spLocks noGrp="1"/>
          </p:cNvSpPr>
          <p:nvPr>
            <p:ph type="body" sz="quarter" idx="21" hasCustomPrompt="1"/>
          </p:nvPr>
        </p:nvSpPr>
        <p:spPr>
          <a:xfrm>
            <a:off x="719997" y="4414270"/>
            <a:ext cx="3312004" cy="1427732"/>
          </a:xfrm>
          <a:prstGeom prst="rect">
            <a:avLst/>
          </a:prstGeom>
        </p:spPr>
        <p:txBody>
          <a:bodyPr/>
          <a:lstStyle>
            <a:lvl1pPr marL="0" indent="0">
              <a:lnSpc>
                <a:spcPts val="1800"/>
              </a:lnSpc>
              <a:buClrTx/>
              <a:buSzTx/>
              <a:buFontTx/>
              <a:buNone/>
              <a:defRPr sz="1500"/>
            </a:lvl1pPr>
          </a:lstStyle>
          <a:p>
            <a:r>
              <a:t>Kliknutím vložíte text</a:t>
            </a:r>
          </a:p>
        </p:txBody>
      </p:sp>
      <p:sp>
        <p:nvSpPr>
          <p:cNvPr id="77" name="Zástupný symbol pro text 5"/>
          <p:cNvSpPr>
            <a:spLocks noGrp="1"/>
          </p:cNvSpPr>
          <p:nvPr>
            <p:ph type="body" sz="quarter" idx="22" hasCustomPrompt="1"/>
          </p:nvPr>
        </p:nvSpPr>
        <p:spPr>
          <a:xfrm>
            <a:off x="4439999" y="4414270"/>
            <a:ext cx="3312002" cy="1427732"/>
          </a:xfrm>
          <a:prstGeom prst="rect">
            <a:avLst/>
          </a:prstGeom>
        </p:spPr>
        <p:txBody>
          <a:bodyPr/>
          <a:lstStyle>
            <a:lvl1pPr marL="0" indent="0">
              <a:lnSpc>
                <a:spcPts val="1800"/>
              </a:lnSpc>
              <a:buClrTx/>
              <a:buSzTx/>
              <a:buFontTx/>
              <a:buNone/>
              <a:defRPr sz="1500"/>
            </a:lvl1pPr>
          </a:lstStyle>
          <a:p>
            <a:r>
              <a:t>Kliknutím vložíte text</a:t>
            </a:r>
          </a:p>
        </p:txBody>
      </p:sp>
      <p:sp>
        <p:nvSpPr>
          <p:cNvPr id="78" name="Zástupný symbol pro text 5"/>
          <p:cNvSpPr>
            <a:spLocks noGrp="1"/>
          </p:cNvSpPr>
          <p:nvPr>
            <p:ph type="body" sz="quarter" idx="23" hasCustomPrompt="1"/>
          </p:nvPr>
        </p:nvSpPr>
        <p:spPr>
          <a:xfrm>
            <a:off x="8161200" y="4414270"/>
            <a:ext cx="3312002" cy="1427732"/>
          </a:xfrm>
          <a:prstGeom prst="rect">
            <a:avLst/>
          </a:prstGeom>
        </p:spPr>
        <p:txBody>
          <a:bodyPr/>
          <a:lstStyle>
            <a:lvl1pPr marL="0" indent="0">
              <a:lnSpc>
                <a:spcPts val="1800"/>
              </a:lnSpc>
              <a:buClrTx/>
              <a:buSzTx/>
              <a:buFontTx/>
              <a:buNone/>
              <a:defRPr sz="1500"/>
            </a:lvl1pPr>
          </a:lstStyle>
          <a:p>
            <a:r>
              <a:t>Kliknutím vložíte text</a:t>
            </a:r>
          </a:p>
        </p:txBody>
      </p:sp>
      <p:sp>
        <p:nvSpPr>
          <p:cNvPr id="79" name="Zástupný symbol pro text 13"/>
          <p:cNvSpPr>
            <a:spLocks noGrp="1"/>
          </p:cNvSpPr>
          <p:nvPr>
            <p:ph type="body" sz="quarter" idx="24" hasCustomPrompt="1"/>
          </p:nvPr>
        </p:nvSpPr>
        <p:spPr>
          <a:xfrm>
            <a:off x="720725" y="4025136"/>
            <a:ext cx="3311525" cy="216002"/>
          </a:xfrm>
          <a:prstGeom prst="rect">
            <a:avLst/>
          </a:prstGeom>
        </p:spPr>
        <p:txBody>
          <a:bodyPr anchor="ctr"/>
          <a:lstStyle>
            <a:lvl1pPr marL="0" indent="0">
              <a:lnSpc>
                <a:spcPts val="1100"/>
              </a:lnSpc>
              <a:buClrTx/>
              <a:buSzTx/>
              <a:buFontTx/>
              <a:buNone/>
              <a:defRPr sz="1000"/>
            </a:lvl1pPr>
          </a:lstStyle>
          <a:p>
            <a:r>
              <a:t>Kliknutím vložíte text</a:t>
            </a:r>
          </a:p>
        </p:txBody>
      </p:sp>
      <p:sp>
        <p:nvSpPr>
          <p:cNvPr id="80" name="Zástupný symbol pro text 13"/>
          <p:cNvSpPr>
            <a:spLocks noGrp="1"/>
          </p:cNvSpPr>
          <p:nvPr>
            <p:ph type="body" sz="quarter" idx="25" hasCustomPrompt="1"/>
          </p:nvPr>
        </p:nvSpPr>
        <p:spPr>
          <a:xfrm>
            <a:off x="4440475" y="4025136"/>
            <a:ext cx="3311527" cy="216002"/>
          </a:xfrm>
          <a:prstGeom prst="rect">
            <a:avLst/>
          </a:prstGeom>
        </p:spPr>
        <p:txBody>
          <a:bodyPr anchor="ctr"/>
          <a:lstStyle>
            <a:lvl1pPr marL="0" indent="0">
              <a:lnSpc>
                <a:spcPts val="1100"/>
              </a:lnSpc>
              <a:buClrTx/>
              <a:buSzTx/>
              <a:buFontTx/>
              <a:buNone/>
              <a:defRPr sz="1000"/>
            </a:lvl1pPr>
          </a:lstStyle>
          <a:p>
            <a:r>
              <a:t>Kliknutím vložíte text</a:t>
            </a:r>
          </a:p>
        </p:txBody>
      </p:sp>
      <p:sp>
        <p:nvSpPr>
          <p:cNvPr id="81" name="Zástupný symbol pro text 13"/>
          <p:cNvSpPr>
            <a:spLocks noGrp="1"/>
          </p:cNvSpPr>
          <p:nvPr>
            <p:ph type="body" sz="quarter" idx="26" hasCustomPrompt="1"/>
          </p:nvPr>
        </p:nvSpPr>
        <p:spPr>
          <a:xfrm>
            <a:off x="8161435" y="4025136"/>
            <a:ext cx="3311527" cy="216002"/>
          </a:xfrm>
          <a:prstGeom prst="rect">
            <a:avLst/>
          </a:prstGeom>
        </p:spPr>
        <p:txBody>
          <a:bodyPr anchor="ctr"/>
          <a:lstStyle>
            <a:lvl1pPr marL="0" indent="0">
              <a:lnSpc>
                <a:spcPts val="1100"/>
              </a:lnSpc>
              <a:buClrTx/>
              <a:buSzTx/>
              <a:buFontTx/>
              <a:buNone/>
              <a:defRPr sz="1000"/>
            </a:lvl1pPr>
          </a:lstStyle>
          <a:p>
            <a:r>
              <a:t>Kliknutím vložíte text</a:t>
            </a:r>
          </a:p>
        </p:txBody>
      </p:sp>
      <p:sp>
        <p:nvSpPr>
          <p:cNvPr id="82" name="Zástupný symbol pro text 7"/>
          <p:cNvSpPr>
            <a:spLocks noGrp="1"/>
          </p:cNvSpPr>
          <p:nvPr>
            <p:ph type="body" sz="quarter" idx="27" hasCustomPrompt="1"/>
          </p:nvPr>
        </p:nvSpPr>
        <p:spPr>
          <a:xfrm>
            <a:off x="720724" y="1296001"/>
            <a:ext cx="10752140" cy="271578"/>
          </a:xfrm>
          <a:prstGeom prst="rect">
            <a:avLst/>
          </a:prstGeom>
        </p:spPr>
        <p:txBody>
          <a:bodyPr/>
          <a:lstStyle>
            <a:lvl1pPr marL="0" indent="0" defTabSz="841247">
              <a:lnSpc>
                <a:spcPts val="2100"/>
              </a:lnSpc>
              <a:buClrTx/>
              <a:buSzTx/>
              <a:buFontTx/>
              <a:buNone/>
              <a:defRPr sz="1800">
                <a:solidFill>
                  <a:schemeClr val="accent1"/>
                </a:solidFill>
              </a:defRPr>
            </a:lvl1pPr>
          </a:lstStyle>
          <a:p>
            <a:r>
              <a:t>Kliknutím vložíte podnadpis</a:t>
            </a:r>
          </a:p>
        </p:txBody>
      </p:sp>
      <p:sp>
        <p:nvSpPr>
          <p:cNvPr id="83" name="Kliknutím vložíte nadpis"/>
          <p:cNvSpPr txBox="1">
            <a:spLocks noGrp="1"/>
          </p:cNvSpPr>
          <p:nvPr>
            <p:ph type="title" hasCustomPrompt="1"/>
          </p:nvPr>
        </p:nvSpPr>
        <p:spPr>
          <a:prstGeom prst="rect">
            <a:avLst/>
          </a:prstGeom>
        </p:spPr>
        <p:txBody>
          <a:bodyPr/>
          <a:lstStyle/>
          <a:p>
            <a:r>
              <a:t>Kliknutím vložíte nadpis</a:t>
            </a:r>
          </a:p>
        </p:txBody>
      </p:sp>
      <p:sp>
        <p:nvSpPr>
          <p:cNvPr id="84"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ouze obsah">
    <p:spTree>
      <p:nvGrpSpPr>
        <p:cNvPr id="1" name=""/>
        <p:cNvGrpSpPr/>
        <p:nvPr/>
      </p:nvGrpSpPr>
      <p:grpSpPr>
        <a:xfrm>
          <a:off x="0" y="0"/>
          <a:ext cx="0" cy="0"/>
          <a:chOff x="0" y="0"/>
          <a:chExt cx="0" cy="0"/>
        </a:xfrm>
      </p:grpSpPr>
      <p:pic>
        <p:nvPicPr>
          <p:cNvPr id="91" name="Obrázek 8" descr="Obrázek 8"/>
          <p:cNvPicPr>
            <a:picLocks noChangeAspect="1"/>
          </p:cNvPicPr>
          <p:nvPr/>
        </p:nvPicPr>
        <p:blipFill>
          <a:blip r:embed="rId2"/>
          <a:stretch>
            <a:fillRect/>
          </a:stretch>
        </p:blipFill>
        <p:spPr>
          <a:xfrm>
            <a:off x="10881276" y="6047999"/>
            <a:ext cx="1132479" cy="597602"/>
          </a:xfrm>
          <a:prstGeom prst="rect">
            <a:avLst/>
          </a:prstGeom>
          <a:ln w="12700">
            <a:miter lim="400000"/>
          </a:ln>
        </p:spPr>
      </p:pic>
      <p:sp>
        <p:nvSpPr>
          <p:cNvPr id="92" name="Text úrovně 1…"/>
          <p:cNvSpPr txBox="1">
            <a:spLocks noGrp="1"/>
          </p:cNvSpPr>
          <p:nvPr>
            <p:ph type="body" idx="1" hasCustomPrompt="1"/>
          </p:nvPr>
        </p:nvSpPr>
        <p:spPr>
          <a:xfrm>
            <a:off x="719998" y="692150"/>
            <a:ext cx="10753203" cy="5139850"/>
          </a:xfrm>
          <a:prstGeom prst="rect">
            <a:avLst/>
          </a:prstGeom>
        </p:spPr>
        <p:txBody>
          <a:bodyPr/>
          <a:lstStyle>
            <a:lvl1pPr marL="0" indent="72000">
              <a:buClrTx/>
              <a:buSzTx/>
              <a:buFontTx/>
              <a:buNone/>
            </a:lvl1pPr>
            <a:lvl2pPr marL="647999" indent="-251999">
              <a:buClrTx/>
              <a:buFontTx/>
            </a:lvl2pPr>
            <a:lvl3pPr indent="72000">
              <a:buClrTx/>
              <a:buFontTx/>
            </a:lvl3pPr>
            <a:lvl4pPr indent="72000">
              <a:buClrTx/>
              <a:buFontTx/>
            </a:lvl4pPr>
            <a:lvl5pPr indent="72000">
              <a:buClrTx/>
              <a:buFontTx/>
            </a:lvl5pPr>
          </a:lstStyle>
          <a:p>
            <a:r>
              <a:t>Kliknutím vložíte text</a:t>
            </a:r>
          </a:p>
          <a:p>
            <a:pPr lvl="1"/>
            <a:endParaRPr/>
          </a:p>
          <a:p>
            <a:pPr lvl="2"/>
            <a:endParaRPr/>
          </a:p>
          <a:p>
            <a:pPr lvl="3"/>
            <a:endParaRPr/>
          </a:p>
          <a:p>
            <a:pPr lvl="4"/>
            <a:endParaRPr/>
          </a:p>
        </p:txBody>
      </p:sp>
      <p:sp>
        <p:nvSpPr>
          <p:cNvPr id="93"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ouze nadpis">
    <p:spTree>
      <p:nvGrpSpPr>
        <p:cNvPr id="1" name=""/>
        <p:cNvGrpSpPr/>
        <p:nvPr/>
      </p:nvGrpSpPr>
      <p:grpSpPr>
        <a:xfrm>
          <a:off x="0" y="0"/>
          <a:ext cx="0" cy="0"/>
          <a:chOff x="0" y="0"/>
          <a:chExt cx="0" cy="0"/>
        </a:xfrm>
      </p:grpSpPr>
      <p:pic>
        <p:nvPicPr>
          <p:cNvPr id="100" name="Obrázek 8" descr="Obrázek 8"/>
          <p:cNvPicPr>
            <a:picLocks noChangeAspect="1"/>
          </p:cNvPicPr>
          <p:nvPr/>
        </p:nvPicPr>
        <p:blipFill>
          <a:blip r:embed="rId2"/>
          <a:stretch>
            <a:fillRect/>
          </a:stretch>
        </p:blipFill>
        <p:spPr>
          <a:xfrm>
            <a:off x="10881276" y="6047999"/>
            <a:ext cx="1132479" cy="597602"/>
          </a:xfrm>
          <a:prstGeom prst="rect">
            <a:avLst/>
          </a:prstGeom>
          <a:ln w="12700">
            <a:miter lim="400000"/>
          </a:ln>
        </p:spPr>
      </p:pic>
      <p:sp>
        <p:nvSpPr>
          <p:cNvPr id="101" name="Kliknutím vložíte nadpis"/>
          <p:cNvSpPr txBox="1">
            <a:spLocks noGrp="1"/>
          </p:cNvSpPr>
          <p:nvPr>
            <p:ph type="title" hasCustomPrompt="1"/>
          </p:nvPr>
        </p:nvSpPr>
        <p:spPr>
          <a:prstGeom prst="rect">
            <a:avLst/>
          </a:prstGeom>
        </p:spPr>
        <p:txBody>
          <a:bodyPr/>
          <a:lstStyle/>
          <a:p>
            <a:r>
              <a:t>Kliknutím vložíte nadpis</a:t>
            </a:r>
          </a:p>
        </p:txBody>
      </p:sp>
      <p:sp>
        <p:nvSpPr>
          <p:cNvPr id="102"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rázek 8" descr="Obrázek 8"/>
          <p:cNvPicPr>
            <a:picLocks noChangeAspect="1"/>
          </p:cNvPicPr>
          <p:nvPr/>
        </p:nvPicPr>
        <p:blipFill>
          <a:blip r:embed="rId19"/>
          <a:stretch>
            <a:fillRect/>
          </a:stretch>
        </p:blipFill>
        <p:spPr>
          <a:xfrm>
            <a:off x="10881276" y="6047999"/>
            <a:ext cx="1132479" cy="597602"/>
          </a:xfrm>
          <a:prstGeom prst="rect">
            <a:avLst/>
          </a:prstGeom>
          <a:ln w="12700">
            <a:miter lim="400000"/>
          </a:ln>
        </p:spPr>
      </p:pic>
      <p:sp>
        <p:nvSpPr>
          <p:cNvPr id="3" name="Kliknutím vložíte nadpis"/>
          <p:cNvSpPr txBox="1">
            <a:spLocks noGrp="1"/>
          </p:cNvSpPr>
          <p:nvPr>
            <p:ph type="title" hasCustomPrompt="1"/>
          </p:nvPr>
        </p:nvSpPr>
        <p:spPr>
          <a:xfrm>
            <a:off x="719998" y="719998"/>
            <a:ext cx="10753203" cy="4515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p>
            <a:r>
              <a:t>Kliknutím vložíte nadpis</a:t>
            </a:r>
          </a:p>
        </p:txBody>
      </p:sp>
      <p:sp>
        <p:nvSpPr>
          <p:cNvPr id="4" name="Text úrovně 1…"/>
          <p:cNvSpPr txBox="1">
            <a:spLocks noGrp="1"/>
          </p:cNvSpPr>
          <p:nvPr>
            <p:ph type="body" idx="1" hasCustomPrompt="1"/>
          </p:nvPr>
        </p:nvSpPr>
        <p:spPr>
          <a:xfrm>
            <a:off x="719998" y="1692000"/>
            <a:ext cx="10753203" cy="4140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p>
            <a:r>
              <a:t>Kliknutím vložíte text</a:t>
            </a:r>
          </a:p>
          <a:p>
            <a:pPr lvl="1"/>
            <a:endParaRPr/>
          </a:p>
          <a:p>
            <a:pPr lvl="2"/>
            <a:endParaRPr/>
          </a:p>
          <a:p>
            <a:pPr lvl="3"/>
            <a:endParaRPr/>
          </a:p>
          <a:p>
            <a:pPr lvl="4"/>
            <a:endParaRPr/>
          </a:p>
        </p:txBody>
      </p:sp>
      <p:sp>
        <p:nvSpPr>
          <p:cNvPr id="5" name="Číslo snímku"/>
          <p:cNvSpPr txBox="1">
            <a:spLocks noGrp="1"/>
          </p:cNvSpPr>
          <p:nvPr>
            <p:ph type="sldNum" sz="quarter" idx="2"/>
          </p:nvPr>
        </p:nvSpPr>
        <p:spPr>
          <a:xfrm>
            <a:off x="414000" y="6267592"/>
            <a:ext cx="182216" cy="172815"/>
          </a:xfrm>
          <a:prstGeom prst="rect">
            <a:avLst/>
          </a:prstGeom>
          <a:ln w="12700">
            <a:miter lim="400000"/>
          </a:ln>
        </p:spPr>
        <p:txBody>
          <a:bodyPr wrap="none" lIns="0" tIns="0" rIns="0" bIns="0" anchor="ctr">
            <a:spAutoFit/>
          </a:bodyPr>
          <a:lstStyle>
            <a:lvl1pPr>
              <a:defRPr sz="1200">
                <a:solidFill>
                  <a:schemeClr val="accent1"/>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n-lt"/>
          <a:ea typeface="+mn-ea"/>
          <a:cs typeface="+mn-cs"/>
          <a:sym typeface="Arial"/>
        </a:defRPr>
      </a:lvl1pPr>
      <a:lvl2pPr marL="0" marR="0" indent="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n-lt"/>
          <a:ea typeface="+mn-ea"/>
          <a:cs typeface="+mn-cs"/>
          <a:sym typeface="Arial"/>
        </a:defRPr>
      </a:lvl2pPr>
      <a:lvl3pPr marL="0" marR="0" indent="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n-lt"/>
          <a:ea typeface="+mn-ea"/>
          <a:cs typeface="+mn-cs"/>
          <a:sym typeface="Arial"/>
        </a:defRPr>
      </a:lvl3pPr>
      <a:lvl4pPr marL="0" marR="0" indent="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n-lt"/>
          <a:ea typeface="+mn-ea"/>
          <a:cs typeface="+mn-cs"/>
          <a:sym typeface="Arial"/>
        </a:defRPr>
      </a:lvl4pPr>
      <a:lvl5pPr marL="0" marR="0" indent="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n-lt"/>
          <a:ea typeface="+mn-ea"/>
          <a:cs typeface="+mn-cs"/>
          <a:sym typeface="Arial"/>
        </a:defRPr>
      </a:lvl5pPr>
      <a:lvl6pPr marL="0" marR="0" indent="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n-lt"/>
          <a:ea typeface="+mn-ea"/>
          <a:cs typeface="+mn-cs"/>
          <a:sym typeface="Arial"/>
        </a:defRPr>
      </a:lvl6pPr>
      <a:lvl7pPr marL="0" marR="0" indent="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n-lt"/>
          <a:ea typeface="+mn-ea"/>
          <a:cs typeface="+mn-cs"/>
          <a:sym typeface="Arial"/>
        </a:defRPr>
      </a:lvl7pPr>
      <a:lvl8pPr marL="0" marR="0" indent="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n-lt"/>
          <a:ea typeface="+mn-ea"/>
          <a:cs typeface="+mn-cs"/>
          <a:sym typeface="Arial"/>
        </a:defRPr>
      </a:lvl8pPr>
      <a:lvl9pPr marL="0" marR="0" indent="0" algn="l" defTabSz="914400" rtl="0" latinLnBrk="0">
        <a:lnSpc>
          <a:spcPts val="4000"/>
        </a:lnSpc>
        <a:spcBef>
          <a:spcPts val="0"/>
        </a:spcBef>
        <a:spcAft>
          <a:spcPts val="0"/>
        </a:spcAft>
        <a:buClrTx/>
        <a:buSzTx/>
        <a:buFontTx/>
        <a:buNone/>
        <a:tabLst/>
        <a:defRPr sz="4000" b="1" i="0" u="none" strike="noStrike" cap="none" spc="0" baseline="0">
          <a:solidFill>
            <a:schemeClr val="accent1"/>
          </a:solidFill>
          <a:uFillTx/>
          <a:latin typeface="+mn-lt"/>
          <a:ea typeface="+mn-ea"/>
          <a:cs typeface="+mn-cs"/>
          <a:sym typeface="Arial"/>
        </a:defRPr>
      </a:lvl9pPr>
    </p:titleStyle>
    <p:bodyStyle>
      <a:lvl1pPr marL="252000" marR="0" indent="-179999" algn="l" defTabSz="914400" rtl="0" latinLnBrk="0">
        <a:lnSpc>
          <a:spcPts val="3600"/>
        </a:lnSpc>
        <a:spcBef>
          <a:spcPts val="0"/>
        </a:spcBef>
        <a:spcAft>
          <a:spcPts val="0"/>
        </a:spcAft>
        <a:buClr>
          <a:schemeClr val="accent1"/>
        </a:buClr>
        <a:buSzPct val="100000"/>
        <a:buFont typeface="Arial"/>
        <a:buChar char="̶"/>
        <a:tabLst/>
        <a:defRPr sz="2800" b="0" i="0" u="none" strike="noStrike" cap="none" spc="0" baseline="0">
          <a:solidFill>
            <a:srgbClr val="000000"/>
          </a:solidFill>
          <a:uFillTx/>
          <a:latin typeface="+mn-lt"/>
          <a:ea typeface="+mn-ea"/>
          <a:cs typeface="+mn-cs"/>
          <a:sym typeface="Arial"/>
        </a:defRPr>
      </a:lvl1pPr>
      <a:lvl2pPr marL="576000" marR="0" indent="-252000" algn="l" defTabSz="914400" rtl="0" latinLnBrk="0">
        <a:lnSpc>
          <a:spcPts val="3600"/>
        </a:lnSpc>
        <a:spcBef>
          <a:spcPts val="0"/>
        </a:spcBef>
        <a:spcAft>
          <a:spcPts val="0"/>
        </a:spcAft>
        <a:buClr>
          <a:schemeClr val="accent1"/>
        </a:buClr>
        <a:buSzPct val="100000"/>
        <a:buFont typeface="Arial"/>
        <a:buChar char="̶"/>
        <a:tabLst/>
        <a:defRPr sz="2800" b="0" i="0" u="none" strike="noStrike" cap="none" spc="0" baseline="0">
          <a:solidFill>
            <a:srgbClr val="000000"/>
          </a:solidFill>
          <a:uFillTx/>
          <a:latin typeface="+mn-lt"/>
          <a:ea typeface="+mn-ea"/>
          <a:cs typeface="+mn-cs"/>
          <a:sym typeface="Arial"/>
        </a:defRPr>
      </a:lvl2pPr>
      <a:lvl3pPr marL="0" marR="0" indent="0" algn="l" defTabSz="914400" rtl="0" latinLnBrk="0">
        <a:lnSpc>
          <a:spcPts val="3600"/>
        </a:lnSpc>
        <a:spcBef>
          <a:spcPts val="0"/>
        </a:spcBef>
        <a:spcAft>
          <a:spcPts val="0"/>
        </a:spcAft>
        <a:buClr>
          <a:schemeClr val="accent1"/>
        </a:buClr>
        <a:buSzTx/>
        <a:buFont typeface="Arial"/>
        <a:buNone/>
        <a:tabLst/>
        <a:defRPr sz="2800" b="0" i="0" u="none" strike="noStrike" cap="none" spc="0" baseline="0">
          <a:solidFill>
            <a:srgbClr val="000000"/>
          </a:solidFill>
          <a:uFillTx/>
          <a:latin typeface="+mn-lt"/>
          <a:ea typeface="+mn-ea"/>
          <a:cs typeface="+mn-cs"/>
          <a:sym typeface="Arial"/>
        </a:defRPr>
      </a:lvl3pPr>
      <a:lvl4pPr marL="0" marR="0" indent="0" algn="l" defTabSz="914400" rtl="0" latinLnBrk="0">
        <a:lnSpc>
          <a:spcPts val="3600"/>
        </a:lnSpc>
        <a:spcBef>
          <a:spcPts val="0"/>
        </a:spcBef>
        <a:spcAft>
          <a:spcPts val="0"/>
        </a:spcAft>
        <a:buClr>
          <a:schemeClr val="accent1"/>
        </a:buClr>
        <a:buSzTx/>
        <a:buFont typeface="Arial"/>
        <a:buNone/>
        <a:tabLst/>
        <a:defRPr sz="2800" b="0" i="0" u="none" strike="noStrike" cap="none" spc="0" baseline="0">
          <a:solidFill>
            <a:srgbClr val="000000"/>
          </a:solidFill>
          <a:uFillTx/>
          <a:latin typeface="+mn-lt"/>
          <a:ea typeface="+mn-ea"/>
          <a:cs typeface="+mn-cs"/>
          <a:sym typeface="Arial"/>
        </a:defRPr>
      </a:lvl4pPr>
      <a:lvl5pPr marL="0" marR="0" indent="0" algn="l" defTabSz="914400" rtl="0" latinLnBrk="0">
        <a:lnSpc>
          <a:spcPts val="3600"/>
        </a:lnSpc>
        <a:spcBef>
          <a:spcPts val="0"/>
        </a:spcBef>
        <a:spcAft>
          <a:spcPts val="0"/>
        </a:spcAft>
        <a:buClr>
          <a:schemeClr val="accent1"/>
        </a:buClr>
        <a:buSzTx/>
        <a:buFont typeface="Arial"/>
        <a:buNone/>
        <a:tabLst/>
        <a:defRPr sz="2800" b="0" i="0" u="none" strike="noStrike" cap="none" spc="0" baseline="0">
          <a:solidFill>
            <a:srgbClr val="000000"/>
          </a:solidFill>
          <a:uFillTx/>
          <a:latin typeface="+mn-lt"/>
          <a:ea typeface="+mn-ea"/>
          <a:cs typeface="+mn-cs"/>
          <a:sym typeface="Arial"/>
        </a:defRPr>
      </a:lvl5pPr>
      <a:lvl6pPr marL="2641600" marR="0" indent="-355600" algn="l" defTabSz="914400" rtl="0" latinLnBrk="0">
        <a:lnSpc>
          <a:spcPts val="3600"/>
        </a:lnSpc>
        <a:spcBef>
          <a:spcPts val="0"/>
        </a:spcBef>
        <a:spcAft>
          <a:spcPts val="0"/>
        </a:spcAft>
        <a:buClr>
          <a:schemeClr val="accent1"/>
        </a:buClr>
        <a:buSzPct val="100000"/>
        <a:buFont typeface="Arial"/>
        <a:buBlip>
          <a:blip r:embed="rId20"/>
        </a:buBlip>
        <a:tabLst/>
        <a:defRPr sz="2800" b="0" i="0" u="none" strike="noStrike" cap="none" spc="0" baseline="0">
          <a:solidFill>
            <a:srgbClr val="000000"/>
          </a:solidFill>
          <a:uFillTx/>
          <a:latin typeface="+mn-lt"/>
          <a:ea typeface="+mn-ea"/>
          <a:cs typeface="+mn-cs"/>
          <a:sym typeface="Arial"/>
        </a:defRPr>
      </a:lvl6pPr>
      <a:lvl7pPr marL="0" marR="0" indent="0" algn="l" defTabSz="914400" rtl="0" latinLnBrk="0">
        <a:lnSpc>
          <a:spcPts val="3600"/>
        </a:lnSpc>
        <a:spcBef>
          <a:spcPts val="0"/>
        </a:spcBef>
        <a:spcAft>
          <a:spcPts val="0"/>
        </a:spcAft>
        <a:buClr>
          <a:schemeClr val="accent1"/>
        </a:buClr>
        <a:buSzTx/>
        <a:buFont typeface="Arial"/>
        <a:buNone/>
        <a:tabLst/>
        <a:defRPr sz="2800" b="0" i="0" u="none" strike="noStrike" cap="none" spc="0" baseline="0">
          <a:solidFill>
            <a:srgbClr val="000000"/>
          </a:solidFill>
          <a:uFillTx/>
          <a:latin typeface="+mn-lt"/>
          <a:ea typeface="+mn-ea"/>
          <a:cs typeface="+mn-cs"/>
          <a:sym typeface="Arial"/>
        </a:defRPr>
      </a:lvl7pPr>
      <a:lvl8pPr marL="0" marR="0" indent="0" algn="l" defTabSz="914400" rtl="0" latinLnBrk="0">
        <a:lnSpc>
          <a:spcPts val="3600"/>
        </a:lnSpc>
        <a:spcBef>
          <a:spcPts val="0"/>
        </a:spcBef>
        <a:spcAft>
          <a:spcPts val="0"/>
        </a:spcAft>
        <a:buClr>
          <a:schemeClr val="accent1"/>
        </a:buClr>
        <a:buSzTx/>
        <a:buFont typeface="Arial"/>
        <a:buNone/>
        <a:tabLst/>
        <a:defRPr sz="2800" b="0" i="0" u="none" strike="noStrike" cap="none" spc="0" baseline="0">
          <a:solidFill>
            <a:srgbClr val="000000"/>
          </a:solidFill>
          <a:uFillTx/>
          <a:latin typeface="+mn-lt"/>
          <a:ea typeface="+mn-ea"/>
          <a:cs typeface="+mn-cs"/>
          <a:sym typeface="Arial"/>
        </a:defRPr>
      </a:lvl8pPr>
      <a:lvl9pPr marL="0" marR="0" indent="0" algn="l" defTabSz="914400" rtl="0" latinLnBrk="0">
        <a:lnSpc>
          <a:spcPts val="3600"/>
        </a:lnSpc>
        <a:spcBef>
          <a:spcPts val="0"/>
        </a:spcBef>
        <a:spcAft>
          <a:spcPts val="0"/>
        </a:spcAft>
        <a:buClr>
          <a:schemeClr val="accent1"/>
        </a:buClr>
        <a:buSzTx/>
        <a:buFont typeface="Arial"/>
        <a:buNone/>
        <a:tabLst/>
        <a:defRPr sz="2800" b="0" i="0" u="none" strike="noStrike" cap="none" spc="0" baseline="0">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eb.ftvs.cuni.cz/eknihy/attrenink/audio/cd2_04_stopa.mp3" TargetMode="External"/><Relationship Id="rId2" Type="http://schemas.openxmlformats.org/officeDocument/2006/relationships/hyperlink" Target="http://pohttp:/web.ftvs.cuni.cz/eknihy/attrenink/audio/cd2_07_stopa.mp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www.fsps.muni.cz/impact/uvod-do-fyzioterapie-propedeutika-2/autogenni-trenink/" TargetMode="External"/><Relationship Id="rId7" Type="http://schemas.openxmlformats.org/officeDocument/2006/relationships/hyperlink" Target="http://web.ftvs.cuni.cz/eknihy/attrenink/zkrforma.html" TargetMode="External"/><Relationship Id="rId2" Type="http://schemas.openxmlformats.org/officeDocument/2006/relationships/hyperlink" Target="https://www.fsps.muni.cz/impact/uvod-do-fyzioterapie-propedeutika-2/relaxace/" TargetMode="External"/><Relationship Id="rId1" Type="http://schemas.openxmlformats.org/officeDocument/2006/relationships/slideLayout" Target="../slideLayouts/slideLayout2.xml"/><Relationship Id="rId6" Type="http://schemas.openxmlformats.org/officeDocument/2006/relationships/hyperlink" Target="http://web.ftvs.cuni.cz/eknihy/attrenink/nacvik.html" TargetMode="External"/><Relationship Id="rId5" Type="http://schemas.openxmlformats.org/officeDocument/2006/relationships/hyperlink" Target="https://www.fsps.muni.cz/impact/uvod-do-fyzioterapie-propedeutika-2/jogova-relaxace/" TargetMode="External"/><Relationship Id="rId10" Type="http://schemas.openxmlformats.org/officeDocument/2006/relationships/image" Target="../media/image20.jpeg"/><Relationship Id="rId4" Type="http://schemas.openxmlformats.org/officeDocument/2006/relationships/hyperlink" Target="https://www.fsps.muni.cz/impact/uvod-do-fyzioterapie-propedeutika-2/jacobsonova-progresivni-relaxace/" TargetMode="External"/><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FBB04F-DC44-BBF9-A9B6-EB4F472E463E}"/>
              </a:ext>
            </a:extLst>
          </p:cNvPr>
          <p:cNvSpPr>
            <a:spLocks noGrp="1"/>
          </p:cNvSpPr>
          <p:nvPr>
            <p:ph type="title"/>
          </p:nvPr>
        </p:nvSpPr>
        <p:spPr>
          <a:xfrm>
            <a:off x="489216" y="3607937"/>
            <a:ext cx="10254888" cy="1017368"/>
          </a:xfrm>
        </p:spPr>
        <p:txBody>
          <a:bodyPr lIns="0" tIns="0" rIns="0" bIns="0" anchor="t">
            <a:normAutofit/>
          </a:bodyPr>
          <a:lstStyle/>
          <a:p>
            <a:pPr>
              <a:lnSpc>
                <a:spcPct val="100000"/>
              </a:lnSpc>
              <a:spcBef>
                <a:spcPct val="20000"/>
              </a:spcBef>
            </a:pPr>
            <a:r>
              <a:rPr lang="cs-CZ" sz="5400" b="0" dirty="0">
                <a:ea typeface="+mn-lt"/>
                <a:cs typeface="+mn-lt"/>
              </a:rPr>
              <a:t>Relaxační techniky</a:t>
            </a:r>
            <a:endParaRPr lang="cs-CZ" sz="5400" dirty="0"/>
          </a:p>
        </p:txBody>
      </p:sp>
      <p:sp>
        <p:nvSpPr>
          <p:cNvPr id="3" name="Zástupný text 2">
            <a:extLst>
              <a:ext uri="{FF2B5EF4-FFF2-40B4-BE49-F238E27FC236}">
                <a16:creationId xmlns:a16="http://schemas.microsoft.com/office/drawing/2014/main" id="{AD5DBCB9-D2A5-FD61-FB32-ED9BFF596FC2}"/>
              </a:ext>
            </a:extLst>
          </p:cNvPr>
          <p:cNvSpPr>
            <a:spLocks noGrp="1"/>
          </p:cNvSpPr>
          <p:nvPr>
            <p:ph type="body" sz="quarter" idx="1"/>
          </p:nvPr>
        </p:nvSpPr>
        <p:spPr>
          <a:xfrm>
            <a:off x="398502" y="5513401"/>
            <a:ext cx="11361602" cy="698499"/>
          </a:xfrm>
        </p:spPr>
        <p:txBody>
          <a:bodyPr lIns="0" tIns="0" rIns="0" bIns="0" anchor="t">
            <a:normAutofit fontScale="92500" lnSpcReduction="10000"/>
          </a:bodyPr>
          <a:lstStyle/>
          <a:p>
            <a:pPr>
              <a:lnSpc>
                <a:spcPct val="113999"/>
              </a:lnSpc>
            </a:pPr>
            <a:r>
              <a:rPr lang="cs-CZ" dirty="0" err="1"/>
              <a:t>FSpS</a:t>
            </a:r>
            <a:r>
              <a:rPr lang="cs-CZ" dirty="0"/>
              <a:t>: </a:t>
            </a:r>
            <a:r>
              <a:rPr lang="cs-CZ" b="1" dirty="0"/>
              <a:t>bp4817</a:t>
            </a:r>
            <a:r>
              <a:rPr lang="cs-CZ" dirty="0"/>
              <a:t> Propedeutika v rehabilitaci a základy fyzioterapie 2</a:t>
            </a:r>
          </a:p>
          <a:p>
            <a:pPr>
              <a:lnSpc>
                <a:spcPct val="113999"/>
              </a:lnSpc>
            </a:pPr>
            <a:r>
              <a:rPr lang="cs-CZ" dirty="0">
                <a:ea typeface="+mn-lt"/>
                <a:cs typeface="+mn-lt"/>
              </a:rPr>
              <a:t>Mgr. Lucie Chytilová, Mgr. Sabina Bartošová</a:t>
            </a:r>
            <a:endParaRPr lang="cs-CZ" dirty="0"/>
          </a:p>
        </p:txBody>
      </p:sp>
      <p:pic>
        <p:nvPicPr>
          <p:cNvPr id="4" name="Obrázek 4" descr="Obsah obrázku příroda, písek, pobřeží&#10;&#10;Popis se vygeneroval automaticky.">
            <a:extLst>
              <a:ext uri="{FF2B5EF4-FFF2-40B4-BE49-F238E27FC236}">
                <a16:creationId xmlns:a16="http://schemas.microsoft.com/office/drawing/2014/main" id="{1EA1923E-7741-F0C5-0747-F2DAE251497D}"/>
              </a:ext>
            </a:extLst>
          </p:cNvPr>
          <p:cNvPicPr>
            <a:picLocks noChangeAspect="1"/>
          </p:cNvPicPr>
          <p:nvPr/>
        </p:nvPicPr>
        <p:blipFill>
          <a:blip r:embed="rId2"/>
          <a:stretch>
            <a:fillRect/>
          </a:stretch>
        </p:blipFill>
        <p:spPr>
          <a:xfrm>
            <a:off x="6574971" y="1218279"/>
            <a:ext cx="5065486" cy="3396371"/>
          </a:xfrm>
          <a:prstGeom prst="rect">
            <a:avLst/>
          </a:prstGeom>
        </p:spPr>
      </p:pic>
    </p:spTree>
    <p:extLst>
      <p:ext uri="{BB962C8B-B14F-4D97-AF65-F5344CB8AC3E}">
        <p14:creationId xmlns:p14="http://schemas.microsoft.com/office/powerpoint/2010/main" val="413036046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29C119-6C89-F054-AF40-E2019BC91470}"/>
              </a:ext>
            </a:extLst>
          </p:cNvPr>
          <p:cNvSpPr>
            <a:spLocks noGrp="1"/>
          </p:cNvSpPr>
          <p:nvPr>
            <p:ph type="title"/>
          </p:nvPr>
        </p:nvSpPr>
        <p:spPr/>
        <p:txBody>
          <a:bodyPr lIns="0" tIns="0" rIns="0" bIns="0" anchor="t">
            <a:normAutofit fontScale="90000"/>
          </a:bodyPr>
          <a:lstStyle/>
          <a:p>
            <a:r>
              <a:rPr lang="cs-CZ" dirty="0"/>
              <a:t>Příklady</a:t>
            </a:r>
          </a:p>
        </p:txBody>
      </p:sp>
      <p:sp>
        <p:nvSpPr>
          <p:cNvPr id="3" name="Zástupný text 2">
            <a:extLst>
              <a:ext uri="{FF2B5EF4-FFF2-40B4-BE49-F238E27FC236}">
                <a16:creationId xmlns:a16="http://schemas.microsoft.com/office/drawing/2014/main" id="{9D4CC0A2-6ABC-34EB-38BB-432FFBF8F5BB}"/>
              </a:ext>
            </a:extLst>
          </p:cNvPr>
          <p:cNvSpPr>
            <a:spLocks noGrp="1"/>
          </p:cNvSpPr>
          <p:nvPr>
            <p:ph type="body" idx="1"/>
          </p:nvPr>
        </p:nvSpPr>
        <p:spPr/>
        <p:txBody>
          <a:bodyPr lIns="0" tIns="0" rIns="0" bIns="0" anchor="t">
            <a:normAutofit fontScale="77500" lnSpcReduction="20000"/>
          </a:bodyPr>
          <a:lstStyle/>
          <a:p>
            <a:pPr marL="251460" indent="-179705">
              <a:lnSpc>
                <a:spcPct val="200000"/>
              </a:lnSpc>
            </a:pPr>
            <a:r>
              <a:rPr lang="cs-CZ" b="1" dirty="0">
                <a:ea typeface="+mn-lt"/>
                <a:cs typeface="+mn-lt"/>
              </a:rPr>
              <a:t> </a:t>
            </a:r>
            <a:r>
              <a:rPr lang="cs-CZ" b="1" dirty="0" err="1">
                <a:ea typeface="+mn-lt"/>
                <a:cs typeface="+mn-lt"/>
              </a:rPr>
              <a:t>Jacobsonova</a:t>
            </a:r>
            <a:r>
              <a:rPr lang="cs-CZ" b="1" dirty="0">
                <a:ea typeface="+mn-lt"/>
                <a:cs typeface="+mn-lt"/>
              </a:rPr>
              <a:t> progresivní relaxace </a:t>
            </a:r>
            <a:endParaRPr lang="cs-CZ" dirty="0"/>
          </a:p>
          <a:p>
            <a:pPr marL="251460" indent="-179705">
              <a:lnSpc>
                <a:spcPct val="200000"/>
              </a:lnSpc>
            </a:pPr>
            <a:r>
              <a:rPr lang="cs-CZ" b="1" dirty="0">
                <a:ea typeface="+mn-lt"/>
                <a:cs typeface="+mn-lt"/>
              </a:rPr>
              <a:t> Autogenní trénink</a:t>
            </a:r>
            <a:endParaRPr lang="cs-CZ" dirty="0"/>
          </a:p>
          <a:p>
            <a:pPr marL="251460" indent="-179705">
              <a:lnSpc>
                <a:spcPct val="200000"/>
              </a:lnSpc>
            </a:pPr>
            <a:r>
              <a:rPr lang="cs-CZ" b="1" dirty="0">
                <a:ea typeface="+mn-lt"/>
                <a:cs typeface="+mn-lt"/>
              </a:rPr>
              <a:t> Jógová relaxace</a:t>
            </a:r>
            <a:endParaRPr lang="cs-CZ" dirty="0"/>
          </a:p>
          <a:p>
            <a:pPr marL="251460" indent="-179705">
              <a:lnSpc>
                <a:spcPct val="200000"/>
              </a:lnSpc>
            </a:pPr>
            <a:r>
              <a:rPr lang="cs-CZ" b="1" dirty="0">
                <a:ea typeface="+mn-lt"/>
                <a:cs typeface="+mn-lt"/>
              </a:rPr>
              <a:t> Relaxace na signál</a:t>
            </a:r>
            <a:endParaRPr lang="cs-CZ" dirty="0"/>
          </a:p>
          <a:p>
            <a:pPr marL="251460" indent="-179705">
              <a:lnSpc>
                <a:spcPct val="200000"/>
              </a:lnSpc>
            </a:pPr>
            <a:r>
              <a:rPr lang="cs-CZ" b="1" dirty="0">
                <a:ea typeface="+mn-lt"/>
                <a:cs typeface="+mn-lt"/>
              </a:rPr>
              <a:t> Diferencovaná relaxace</a:t>
            </a:r>
            <a:endParaRPr lang="cs-CZ" dirty="0"/>
          </a:p>
          <a:p>
            <a:pPr marL="251460" indent="-179705">
              <a:lnSpc>
                <a:spcPct val="200000"/>
              </a:lnSpc>
            </a:pPr>
            <a:r>
              <a:rPr lang="cs-CZ" b="1" dirty="0">
                <a:ea typeface="+mn-lt"/>
                <a:cs typeface="+mn-lt"/>
              </a:rPr>
              <a:t> Aplikovaná relaxace</a:t>
            </a:r>
            <a:endParaRPr lang="cs-CZ" dirty="0">
              <a:ea typeface="+mn-lt"/>
              <a:cs typeface="+mn-lt"/>
            </a:endParaRPr>
          </a:p>
          <a:p>
            <a:pPr marL="251460" indent="-179705">
              <a:lnSpc>
                <a:spcPct val="200000"/>
              </a:lnSpc>
            </a:pPr>
            <a:r>
              <a:rPr lang="cs-CZ" b="1" dirty="0"/>
              <a:t> </a:t>
            </a:r>
            <a:r>
              <a:rPr lang="cs-CZ" b="1" dirty="0" err="1"/>
              <a:t>Mindfulness</a:t>
            </a:r>
            <a:endParaRPr lang="cs-CZ" b="1"/>
          </a:p>
        </p:txBody>
      </p:sp>
      <p:pic>
        <p:nvPicPr>
          <p:cNvPr id="4" name="Obrázek 4" descr="Obsah obrázku text, osoba&#10;&#10;Popis se vygeneroval automaticky.">
            <a:extLst>
              <a:ext uri="{FF2B5EF4-FFF2-40B4-BE49-F238E27FC236}">
                <a16:creationId xmlns:a16="http://schemas.microsoft.com/office/drawing/2014/main" id="{7C337B80-19E9-A84D-3DF0-5378D8425054}"/>
              </a:ext>
            </a:extLst>
          </p:cNvPr>
          <p:cNvPicPr>
            <a:picLocks noChangeAspect="1"/>
          </p:cNvPicPr>
          <p:nvPr/>
        </p:nvPicPr>
        <p:blipFill>
          <a:blip r:embed="rId2"/>
          <a:stretch>
            <a:fillRect/>
          </a:stretch>
        </p:blipFill>
        <p:spPr>
          <a:xfrm>
            <a:off x="6630341" y="1665284"/>
            <a:ext cx="3958771" cy="3337953"/>
          </a:xfrm>
          <a:prstGeom prst="rect">
            <a:avLst/>
          </a:prstGeom>
        </p:spPr>
      </p:pic>
    </p:spTree>
    <p:extLst>
      <p:ext uri="{BB962C8B-B14F-4D97-AF65-F5344CB8AC3E}">
        <p14:creationId xmlns:p14="http://schemas.microsoft.com/office/powerpoint/2010/main" val="14651597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B7A03C-BBB8-5931-07A8-E28722F449C0}"/>
              </a:ext>
            </a:extLst>
          </p:cNvPr>
          <p:cNvSpPr>
            <a:spLocks noGrp="1"/>
          </p:cNvSpPr>
          <p:nvPr>
            <p:ph type="title"/>
          </p:nvPr>
        </p:nvSpPr>
        <p:spPr/>
        <p:txBody>
          <a:bodyPr lIns="0" tIns="0" rIns="0" bIns="0" anchor="t">
            <a:normAutofit fontScale="90000"/>
          </a:bodyPr>
          <a:lstStyle/>
          <a:p>
            <a:r>
              <a:rPr lang="cs-CZ" b="0" dirty="0" err="1">
                <a:ea typeface="+mn-lt"/>
                <a:cs typeface="+mn-lt"/>
              </a:rPr>
              <a:t>Schultzův</a:t>
            </a:r>
            <a:r>
              <a:rPr lang="cs-CZ" b="0" dirty="0">
                <a:ea typeface="+mn-lt"/>
                <a:cs typeface="+mn-lt"/>
              </a:rPr>
              <a:t> autogenní trénink</a:t>
            </a:r>
            <a:endParaRPr lang="cs-CZ" dirty="0"/>
          </a:p>
        </p:txBody>
      </p:sp>
      <p:sp>
        <p:nvSpPr>
          <p:cNvPr id="3" name="Zástupný text 2">
            <a:extLst>
              <a:ext uri="{FF2B5EF4-FFF2-40B4-BE49-F238E27FC236}">
                <a16:creationId xmlns:a16="http://schemas.microsoft.com/office/drawing/2014/main" id="{ACED8A87-F2E5-8ADF-FE26-7FB1CDC0043C}"/>
              </a:ext>
            </a:extLst>
          </p:cNvPr>
          <p:cNvSpPr>
            <a:spLocks noGrp="1"/>
          </p:cNvSpPr>
          <p:nvPr>
            <p:ph type="body" idx="1"/>
          </p:nvPr>
        </p:nvSpPr>
        <p:spPr>
          <a:xfrm>
            <a:off x="719998" y="1714096"/>
            <a:ext cx="10571775" cy="4339340"/>
          </a:xfrm>
        </p:spPr>
        <p:txBody>
          <a:bodyPr lIns="0" tIns="0" rIns="0" bIns="0" anchor="t">
            <a:normAutofit/>
          </a:bodyPr>
          <a:lstStyle/>
          <a:p>
            <a:pPr marL="342900" indent="-179705">
              <a:lnSpc>
                <a:spcPct val="100000"/>
              </a:lnSpc>
              <a:spcBef>
                <a:spcPct val="20000"/>
              </a:spcBef>
            </a:pPr>
            <a:r>
              <a:rPr lang="cs-CZ" dirty="0">
                <a:ea typeface="+mn-lt"/>
                <a:cs typeface="+mn-lt"/>
              </a:rPr>
              <a:t> Autor: německý lékař </a:t>
            </a:r>
            <a:br>
              <a:rPr lang="cs-CZ" dirty="0">
                <a:ea typeface="+mn-lt"/>
                <a:cs typeface="+mn-lt"/>
              </a:rPr>
            </a:br>
            <a:r>
              <a:rPr lang="cs-CZ" dirty="0">
                <a:ea typeface="+mn-lt"/>
                <a:cs typeface="+mn-lt"/>
              </a:rPr>
              <a:t>Johannes Heinrich </a:t>
            </a:r>
            <a:r>
              <a:rPr lang="cs-CZ" dirty="0" err="1">
                <a:ea typeface="+mn-lt"/>
                <a:cs typeface="+mn-lt"/>
              </a:rPr>
              <a:t>Schultz</a:t>
            </a:r>
            <a:r>
              <a:rPr lang="cs-CZ" dirty="0">
                <a:ea typeface="+mn-lt"/>
                <a:cs typeface="+mn-lt"/>
              </a:rPr>
              <a:t> (1884–1970)</a:t>
            </a:r>
            <a:endParaRPr lang="cs-CZ" b="1" dirty="0">
              <a:ea typeface="+mn-lt"/>
              <a:cs typeface="+mn-lt"/>
            </a:endParaRPr>
          </a:p>
          <a:p>
            <a:pPr marL="163195" indent="0">
              <a:lnSpc>
                <a:spcPct val="100000"/>
              </a:lnSpc>
              <a:spcBef>
                <a:spcPct val="20000"/>
              </a:spcBef>
              <a:buNone/>
            </a:pPr>
            <a:endParaRPr lang="cs-CZ" dirty="0">
              <a:ea typeface="+mn-lt"/>
              <a:cs typeface="+mn-lt"/>
            </a:endParaRPr>
          </a:p>
          <a:p>
            <a:pPr marL="342900" indent="-179705">
              <a:lnSpc>
                <a:spcPct val="100000"/>
              </a:lnSpc>
              <a:spcBef>
                <a:spcPct val="20000"/>
              </a:spcBef>
            </a:pPr>
            <a:r>
              <a:rPr lang="cs-CZ" b="1" dirty="0">
                <a:ea typeface="+mn-lt"/>
                <a:cs typeface="+mn-lt"/>
              </a:rPr>
              <a:t> Příprava a prostředí</a:t>
            </a:r>
            <a:r>
              <a:rPr lang="cs-CZ" dirty="0">
                <a:ea typeface="+mn-lt"/>
                <a:cs typeface="+mn-lt"/>
              </a:rPr>
              <a:t>: Pokud možno klidné prostředí, přiměřená teplota, volný oděv.</a:t>
            </a:r>
          </a:p>
          <a:p>
            <a:pPr marL="342900" indent="-179705">
              <a:lnSpc>
                <a:spcPct val="100000"/>
              </a:lnSpc>
              <a:spcBef>
                <a:spcPct val="20000"/>
              </a:spcBef>
            </a:pPr>
            <a:r>
              <a:rPr lang="cs-CZ" b="1" dirty="0">
                <a:ea typeface="+mn-lt"/>
                <a:cs typeface="+mn-lt"/>
              </a:rPr>
              <a:t> Výchozí poloha:</a:t>
            </a:r>
            <a:r>
              <a:rPr lang="cs-CZ" dirty="0">
                <a:ea typeface="+mn-lt"/>
                <a:cs typeface="+mn-lt"/>
              </a:rPr>
              <a:t> Relaxaci je vhodné provádět vleže na zádech, s horními končetinami podél těla.</a:t>
            </a:r>
          </a:p>
          <a:p>
            <a:pPr marL="342900" indent="-179705">
              <a:lnSpc>
                <a:spcPct val="100000"/>
              </a:lnSpc>
              <a:spcBef>
                <a:spcPct val="20000"/>
              </a:spcBef>
            </a:pPr>
            <a:r>
              <a:rPr lang="cs-CZ" b="1" dirty="0">
                <a:ea typeface="+mn-lt"/>
                <a:cs typeface="+mn-lt"/>
              </a:rPr>
              <a:t> Délka praktikování:</a:t>
            </a:r>
            <a:r>
              <a:rPr lang="cs-CZ" dirty="0">
                <a:ea typeface="+mn-lt"/>
                <a:cs typeface="+mn-lt"/>
              </a:rPr>
              <a:t> Většinou 5 až 30 minut.</a:t>
            </a:r>
            <a:endParaRPr lang="cs-CZ"/>
          </a:p>
        </p:txBody>
      </p:sp>
      <p:pic>
        <p:nvPicPr>
          <p:cNvPr id="4" name="Obrázek 4" descr="Obsah obrázku text, muž, nošení, oblek&#10;&#10;Popis se vygeneroval automaticky.">
            <a:extLst>
              <a:ext uri="{FF2B5EF4-FFF2-40B4-BE49-F238E27FC236}">
                <a16:creationId xmlns:a16="http://schemas.microsoft.com/office/drawing/2014/main" id="{4D244F5F-7EE4-BB5D-6058-4A1D9D8B292F}"/>
              </a:ext>
            </a:extLst>
          </p:cNvPr>
          <p:cNvPicPr>
            <a:picLocks noChangeAspect="1"/>
          </p:cNvPicPr>
          <p:nvPr/>
        </p:nvPicPr>
        <p:blipFill>
          <a:blip r:embed="rId2"/>
          <a:stretch>
            <a:fillRect/>
          </a:stretch>
        </p:blipFill>
        <p:spPr>
          <a:xfrm>
            <a:off x="8785655" y="237671"/>
            <a:ext cx="1696405" cy="2690585"/>
          </a:xfrm>
          <a:prstGeom prst="rect">
            <a:avLst/>
          </a:prstGeom>
        </p:spPr>
      </p:pic>
    </p:spTree>
    <p:extLst>
      <p:ext uri="{BB962C8B-B14F-4D97-AF65-F5344CB8AC3E}">
        <p14:creationId xmlns:p14="http://schemas.microsoft.com/office/powerpoint/2010/main" val="6841043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DC179EBD-BFBC-F415-C594-CF282BB6EE05}"/>
              </a:ext>
            </a:extLst>
          </p:cNvPr>
          <p:cNvSpPr>
            <a:spLocks noGrp="1"/>
          </p:cNvSpPr>
          <p:nvPr>
            <p:ph type="body" idx="1"/>
          </p:nvPr>
        </p:nvSpPr>
        <p:spPr>
          <a:xfrm>
            <a:off x="719998" y="276858"/>
            <a:ext cx="10753203" cy="6045000"/>
          </a:xfrm>
        </p:spPr>
        <p:txBody>
          <a:bodyPr lIns="0" tIns="0" rIns="0" bIns="0" anchor="t">
            <a:normAutofit fontScale="77500" lnSpcReduction="20000"/>
          </a:bodyPr>
          <a:lstStyle/>
          <a:p>
            <a:pPr marL="251460" indent="-179705">
              <a:lnSpc>
                <a:spcPct val="120000"/>
              </a:lnSpc>
            </a:pPr>
            <a:r>
              <a:rPr lang="cs-CZ" b="1" dirty="0">
                <a:ea typeface="+mn-lt"/>
                <a:cs typeface="+mn-lt"/>
              </a:rPr>
              <a:t>Postup cvičení: </a:t>
            </a:r>
            <a:r>
              <a:rPr lang="cs-CZ" dirty="0">
                <a:ea typeface="+mn-lt"/>
                <a:cs typeface="+mn-lt"/>
              </a:rPr>
              <a:t>(V případě autogenního tréninku existuje více variant. )</a:t>
            </a:r>
            <a:endParaRPr lang="cs-CZ" dirty="0"/>
          </a:p>
          <a:p>
            <a:pPr marL="71755" indent="0">
              <a:lnSpc>
                <a:spcPct val="120000"/>
              </a:lnSpc>
              <a:buNone/>
            </a:pPr>
            <a:endParaRPr lang="cs-CZ" dirty="0">
              <a:ea typeface="+mn-lt"/>
              <a:cs typeface="+mn-lt"/>
            </a:endParaRPr>
          </a:p>
          <a:p>
            <a:pPr marL="528955" indent="-457200">
              <a:lnSpc>
                <a:spcPct val="120000"/>
              </a:lnSpc>
              <a:buChar char="•"/>
            </a:pPr>
            <a:r>
              <a:rPr lang="cs-CZ" dirty="0">
                <a:ea typeface="+mn-lt"/>
                <a:cs typeface="+mn-lt"/>
              </a:rPr>
              <a:t>Zavřete oči, uvědomte si tělo a nechte ho uvolnit. Pak opakujte s postojem pasivní pozornosti jednotlivé formule.</a:t>
            </a:r>
            <a:endParaRPr lang="cs-CZ" dirty="0"/>
          </a:p>
          <a:p>
            <a:pPr marL="528955" indent="-457200">
              <a:lnSpc>
                <a:spcPct val="120000"/>
              </a:lnSpc>
              <a:buChar char="•"/>
            </a:pPr>
            <a:r>
              <a:rPr lang="cs-CZ" dirty="0">
                <a:ea typeface="+mn-lt"/>
                <a:cs typeface="+mn-lt"/>
              </a:rPr>
              <a:t>„Pravá ruka je těžká.“ Opakujte během 6 výdechů. Kdo umí vyvolávat pocity tíhy v pravé (u leváků levé) ruce, opakuje už pro celé tělo „tíha“. Pokud by se rozšíření pocitů tíhy na celé tělo nedařilo, je možné pocit tíhy nacvičovat zvlášť v jednotlivých končetinách i v dalších částech těla. </a:t>
            </a:r>
            <a:endParaRPr lang="cs-CZ" dirty="0"/>
          </a:p>
          <a:p>
            <a:pPr marL="528955" indent="-457200">
              <a:lnSpc>
                <a:spcPct val="120000"/>
              </a:lnSpc>
              <a:buChar char="•"/>
            </a:pPr>
            <a:r>
              <a:rPr lang="cs-CZ" dirty="0">
                <a:ea typeface="+mn-lt"/>
                <a:cs typeface="+mn-lt"/>
              </a:rPr>
              <a:t>„Jsem klidný (jsem klidná)“ nebo prostě „klid“. Opakujte během jednoho výdechu. </a:t>
            </a:r>
            <a:endParaRPr lang="cs-CZ" dirty="0"/>
          </a:p>
          <a:p>
            <a:pPr marL="528955" indent="-457200">
              <a:lnSpc>
                <a:spcPct val="120000"/>
              </a:lnSpc>
              <a:buChar char="•"/>
            </a:pPr>
            <a:r>
              <a:rPr lang="cs-CZ" dirty="0">
                <a:ea typeface="+mn-lt"/>
                <a:cs typeface="+mn-lt"/>
              </a:rPr>
              <a:t>„Pravá ruka je teplá.“ Opakujte během 6 výdechů. Kdo umí vyvolávat pocity tepla v pravé (u leváků levé) ruce, opakuje už pro celé tělo „teplo“. Pokud by se rozšíření pocitů tepla na celé tělo nedařilo, je možné pocit tepla nacvičovat zvlášť v jednotlivých končetinách i v dalších částech těla.</a:t>
            </a:r>
            <a:endParaRPr lang="cs-CZ" dirty="0"/>
          </a:p>
          <a:p>
            <a:pPr marL="528955" indent="-457200">
              <a:lnSpc>
                <a:spcPct val="120000"/>
              </a:lnSpc>
              <a:buChar char="•"/>
            </a:pPr>
            <a:r>
              <a:rPr lang="cs-CZ" dirty="0">
                <a:ea typeface="+mn-lt"/>
                <a:cs typeface="+mn-lt"/>
              </a:rPr>
              <a:t>„Jsem klidný (jsem klidná)“ nebo prostě „klid“. Opakujte během jednoho výdechu. </a:t>
            </a:r>
            <a:endParaRPr lang="cs-CZ" dirty="0"/>
          </a:p>
          <a:p>
            <a:pPr marL="528955" indent="-457200">
              <a:lnSpc>
                <a:spcPct val="120000"/>
              </a:lnSpc>
              <a:buChar char="•"/>
            </a:pPr>
            <a:r>
              <a:rPr lang="cs-CZ" dirty="0">
                <a:ea typeface="+mn-lt"/>
                <a:cs typeface="+mn-lt"/>
              </a:rPr>
              <a:t>„Dech je klidný.“ Opakujte během 6 výdechů.</a:t>
            </a:r>
            <a:endParaRPr lang="cs-CZ" dirty="0"/>
          </a:p>
          <a:p>
            <a:pPr marL="528955" indent="-457200">
              <a:lnSpc>
                <a:spcPct val="120000"/>
              </a:lnSpc>
              <a:buChar char="•"/>
            </a:pPr>
            <a:r>
              <a:rPr lang="cs-CZ" dirty="0">
                <a:ea typeface="+mn-lt"/>
                <a:cs typeface="+mn-lt"/>
              </a:rPr>
              <a:t>„Jsem klidný (jsem klidná)“ nebo prostě „klid“. Opakujte během jednoho výdechu. </a:t>
            </a:r>
            <a:endParaRPr lang="cs-CZ" dirty="0"/>
          </a:p>
          <a:p>
            <a:pPr marL="528955" indent="-457200">
              <a:lnSpc>
                <a:spcPct val="120000"/>
              </a:lnSpc>
              <a:buChar char="•"/>
            </a:pPr>
            <a:r>
              <a:rPr lang="cs-CZ" dirty="0">
                <a:ea typeface="+mn-lt"/>
                <a:cs typeface="+mn-lt"/>
              </a:rPr>
              <a:t>Pocit tíhy je dále vhodné zkombinovat s pocitem uvolnění jednotlivých částí těla.</a:t>
            </a:r>
            <a:endParaRPr lang="cs-CZ" dirty="0"/>
          </a:p>
          <a:p>
            <a:pPr marL="251460" indent="-179705">
              <a:lnSpc>
                <a:spcPct val="120000"/>
              </a:lnSpc>
            </a:pPr>
            <a:endParaRPr lang="cs-CZ" dirty="0"/>
          </a:p>
        </p:txBody>
      </p:sp>
    </p:spTree>
    <p:extLst>
      <p:ext uri="{BB962C8B-B14F-4D97-AF65-F5344CB8AC3E}">
        <p14:creationId xmlns:p14="http://schemas.microsoft.com/office/powerpoint/2010/main" val="39662870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0AD61B04-AEF8-86FB-D789-64857CE99539}"/>
              </a:ext>
            </a:extLst>
          </p:cNvPr>
          <p:cNvSpPr>
            <a:spLocks noGrp="1"/>
          </p:cNvSpPr>
          <p:nvPr>
            <p:ph type="body" idx="1"/>
          </p:nvPr>
        </p:nvSpPr>
        <p:spPr>
          <a:xfrm>
            <a:off x="719998" y="830214"/>
            <a:ext cx="10753203" cy="5482573"/>
          </a:xfrm>
        </p:spPr>
        <p:txBody>
          <a:bodyPr lIns="0" tIns="0" rIns="0" bIns="0" anchor="t">
            <a:normAutofit/>
          </a:bodyPr>
          <a:lstStyle/>
          <a:p>
            <a:pPr marL="528955" indent="-457200">
              <a:buChar char="•"/>
            </a:pPr>
            <a:r>
              <a:rPr lang="cs-CZ" sz="2400" dirty="0">
                <a:ea typeface="+mn-lt"/>
                <a:cs typeface="+mn-lt"/>
              </a:rPr>
              <a:t>„Tep je klidný a silný.“ Opakujte během 6 výdechů. </a:t>
            </a:r>
            <a:endParaRPr lang="cs-CZ" sz="2400"/>
          </a:p>
          <a:p>
            <a:pPr marL="528955" indent="-457200">
              <a:buChar char="•"/>
            </a:pPr>
            <a:r>
              <a:rPr lang="cs-CZ" sz="2400" dirty="0">
                <a:ea typeface="+mn-lt"/>
                <a:cs typeface="+mn-lt"/>
              </a:rPr>
              <a:t>„Jsem klidný (jsem klidná)“ nebo prostě „klid“. Opakujte během jednoho výdechu. </a:t>
            </a:r>
            <a:endParaRPr lang="cs-CZ" sz="2400"/>
          </a:p>
          <a:p>
            <a:pPr marL="528955" indent="-457200">
              <a:buChar char="•"/>
            </a:pPr>
            <a:r>
              <a:rPr lang="cs-CZ" sz="2400" dirty="0">
                <a:ea typeface="+mn-lt"/>
                <a:cs typeface="+mn-lt"/>
              </a:rPr>
              <a:t>„Čelo je chladné.“ Opakujte během 6 výdechů.</a:t>
            </a:r>
            <a:endParaRPr lang="cs-CZ" sz="2400"/>
          </a:p>
          <a:p>
            <a:pPr marL="528955" indent="-457200">
              <a:buChar char="•"/>
            </a:pPr>
            <a:r>
              <a:rPr lang="cs-CZ" sz="2400" dirty="0">
                <a:ea typeface="+mn-lt"/>
                <a:cs typeface="+mn-lt"/>
              </a:rPr>
              <a:t>„Jsem klidný (jsem klidná)“ nebo prostě „klid“. Opakujte během jednoho výdechu. </a:t>
            </a:r>
            <a:endParaRPr lang="cs-CZ" sz="2400"/>
          </a:p>
          <a:p>
            <a:pPr marL="528955" indent="-457200">
              <a:buChar char="•"/>
            </a:pPr>
            <a:r>
              <a:rPr lang="cs-CZ" sz="2400" dirty="0">
                <a:ea typeface="+mn-lt"/>
                <a:cs typeface="+mn-lt"/>
              </a:rPr>
              <a:t>Individuální formule (o individuálních formulích podrobněji dále). Individuální formule se opakuje 10×.</a:t>
            </a:r>
            <a:endParaRPr lang="cs-CZ" sz="2400"/>
          </a:p>
          <a:p>
            <a:pPr marL="528955" indent="-457200">
              <a:buChar char="•"/>
            </a:pPr>
            <a:r>
              <a:rPr lang="cs-CZ" sz="2400" dirty="0">
                <a:ea typeface="+mn-lt"/>
                <a:cs typeface="+mn-lt"/>
              </a:rPr>
              <a:t>Na závěr se zhluboka nadechněte, energicky se protáhněte a otevřete oči. V případě využití relaxace k navození spánku ve stavu uvolnění setrvejte.</a:t>
            </a:r>
            <a:endParaRPr lang="cs-CZ" sz="2400"/>
          </a:p>
        </p:txBody>
      </p:sp>
    </p:spTree>
    <p:extLst>
      <p:ext uri="{BB962C8B-B14F-4D97-AF65-F5344CB8AC3E}">
        <p14:creationId xmlns:p14="http://schemas.microsoft.com/office/powerpoint/2010/main" val="123468572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B010D8-A701-2683-FB4A-92BA0A41FAF1}"/>
              </a:ext>
            </a:extLst>
          </p:cNvPr>
          <p:cNvSpPr>
            <a:spLocks noGrp="1"/>
          </p:cNvSpPr>
          <p:nvPr>
            <p:ph type="title"/>
          </p:nvPr>
        </p:nvSpPr>
        <p:spPr/>
        <p:txBody>
          <a:bodyPr lIns="0" tIns="0" rIns="0" bIns="0" anchor="t">
            <a:normAutofit fontScale="90000"/>
          </a:bodyPr>
          <a:lstStyle/>
          <a:p>
            <a:r>
              <a:rPr lang="cs-CZ" dirty="0"/>
              <a:t>Formule u autogenního tréninku</a:t>
            </a:r>
          </a:p>
        </p:txBody>
      </p:sp>
      <p:sp>
        <p:nvSpPr>
          <p:cNvPr id="3" name="Zástupný text 2">
            <a:extLst>
              <a:ext uri="{FF2B5EF4-FFF2-40B4-BE49-F238E27FC236}">
                <a16:creationId xmlns:a16="http://schemas.microsoft.com/office/drawing/2014/main" id="{F88DAC7D-B3BF-C992-10D6-8AAAF776CDEE}"/>
              </a:ext>
            </a:extLst>
          </p:cNvPr>
          <p:cNvSpPr>
            <a:spLocks noGrp="1"/>
          </p:cNvSpPr>
          <p:nvPr>
            <p:ph type="body" idx="1"/>
          </p:nvPr>
        </p:nvSpPr>
        <p:spPr/>
        <p:txBody>
          <a:bodyPr lIns="0" tIns="0" rIns="0" bIns="0" anchor="t">
            <a:normAutofit/>
          </a:bodyPr>
          <a:lstStyle/>
          <a:p>
            <a:pPr marL="251460" indent="-179705"/>
            <a:r>
              <a:rPr lang="cs-CZ" dirty="0">
                <a:ea typeface="+mn-lt"/>
                <a:cs typeface="+mn-lt"/>
              </a:rPr>
              <a:t> Formule tíha, teplo, klidný dech spolu s formulí klidu jsou nejdůležitější a také nejsnazší. </a:t>
            </a:r>
          </a:p>
          <a:p>
            <a:pPr marL="251460" indent="-179705"/>
            <a:r>
              <a:rPr lang="cs-CZ" dirty="0">
                <a:ea typeface="+mn-lt"/>
                <a:cs typeface="+mn-lt"/>
              </a:rPr>
              <a:t> Formule tepla na povrchu těla a formule tepla proudícího do břicha -&gt; cíl změnit krevní oběh (při relaxaci jsou prokrvovány více pokožka a útroby, při stresu se více prokrvují kosterní svaly).</a:t>
            </a:r>
            <a:endParaRPr lang="cs-CZ"/>
          </a:p>
          <a:p>
            <a:pPr marL="251460" indent="-179705"/>
            <a:r>
              <a:rPr lang="cs-CZ" dirty="0">
                <a:ea typeface="+mn-lt"/>
                <a:cs typeface="+mn-lt"/>
              </a:rPr>
              <a:t> Formule chladného čela - zaměřeno na snížení prokrvení hlavy (při stresu se překrvuje)</a:t>
            </a:r>
            <a:endParaRPr lang="cs-CZ" dirty="0"/>
          </a:p>
        </p:txBody>
      </p:sp>
    </p:spTree>
    <p:extLst>
      <p:ext uri="{BB962C8B-B14F-4D97-AF65-F5344CB8AC3E}">
        <p14:creationId xmlns:p14="http://schemas.microsoft.com/office/powerpoint/2010/main" val="257013585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D600ED-F855-7817-801C-58B03802D570}"/>
              </a:ext>
            </a:extLst>
          </p:cNvPr>
          <p:cNvSpPr>
            <a:spLocks noGrp="1"/>
          </p:cNvSpPr>
          <p:nvPr>
            <p:ph type="title"/>
          </p:nvPr>
        </p:nvSpPr>
        <p:spPr/>
        <p:txBody>
          <a:bodyPr lIns="0" tIns="0" rIns="0" bIns="0" anchor="t">
            <a:normAutofit fontScale="90000"/>
          </a:bodyPr>
          <a:lstStyle/>
          <a:p>
            <a:r>
              <a:rPr lang="cs-CZ" dirty="0"/>
              <a:t>Příklady formulí zaměřených na určitý problém</a:t>
            </a:r>
          </a:p>
        </p:txBody>
      </p:sp>
      <p:sp>
        <p:nvSpPr>
          <p:cNvPr id="3" name="Zástupný text 2">
            <a:extLst>
              <a:ext uri="{FF2B5EF4-FFF2-40B4-BE49-F238E27FC236}">
                <a16:creationId xmlns:a16="http://schemas.microsoft.com/office/drawing/2014/main" id="{6CD97046-E421-1BF4-9205-7BE7EDFD6353}"/>
              </a:ext>
            </a:extLst>
          </p:cNvPr>
          <p:cNvSpPr>
            <a:spLocks noGrp="1"/>
          </p:cNvSpPr>
          <p:nvPr>
            <p:ph type="body" idx="1"/>
          </p:nvPr>
        </p:nvSpPr>
        <p:spPr>
          <a:xfrm>
            <a:off x="719998" y="1474286"/>
            <a:ext cx="10753203" cy="4693357"/>
          </a:xfrm>
        </p:spPr>
        <p:txBody>
          <a:bodyPr lIns="0" tIns="0" rIns="0" bIns="0" anchor="t">
            <a:normAutofit/>
          </a:bodyPr>
          <a:lstStyle/>
          <a:p>
            <a:pPr marL="251460" indent="-179705"/>
            <a:r>
              <a:rPr lang="cs-CZ" dirty="0">
                <a:ea typeface="+mn-lt"/>
                <a:cs typeface="+mn-lt"/>
              </a:rPr>
              <a:t> Nos je chladný (senná rýma),</a:t>
            </a:r>
            <a:endParaRPr lang="cs-CZ" dirty="0"/>
          </a:p>
          <a:p>
            <a:pPr marL="251460" indent="-179705"/>
            <a:r>
              <a:rPr lang="cs-CZ">
                <a:ea typeface="+mn-lt"/>
                <a:cs typeface="+mn-lt"/>
              </a:rPr>
              <a:t> Hrdlo je chladné, hruď je teplá (kašel),</a:t>
            </a:r>
            <a:endParaRPr lang="cs-CZ"/>
          </a:p>
          <a:p>
            <a:pPr marL="251460" indent="-179705"/>
            <a:r>
              <a:rPr lang="cs-CZ" dirty="0">
                <a:ea typeface="+mn-lt"/>
                <a:cs typeface="+mn-lt"/>
              </a:rPr>
              <a:t> Hrdlo je chladné, hruď je teplá, dýchá to, dýchá to klidně a pravidelně (astma),</a:t>
            </a:r>
            <a:endParaRPr lang="cs-CZ" dirty="0"/>
          </a:p>
          <a:p>
            <a:pPr marL="251460" indent="-179705"/>
            <a:r>
              <a:rPr lang="cs-CZ">
                <a:ea typeface="+mn-lt"/>
                <a:cs typeface="+mn-lt"/>
              </a:rPr>
              <a:t> Čelo je příjemně chladné, hlava je jasná a lehká, srdce bije klidně </a:t>
            </a:r>
            <a:r>
              <a:rPr lang="cs-CZ" dirty="0">
                <a:ea typeface="+mn-lt"/>
                <a:cs typeface="+mn-lt"/>
              </a:rPr>
              <a:t>a snadno (vysoký krevní tlak),</a:t>
            </a:r>
            <a:endParaRPr lang="cs-CZ" dirty="0"/>
          </a:p>
          <a:p>
            <a:pPr marL="251460" indent="-179705"/>
            <a:r>
              <a:rPr lang="cs-CZ" dirty="0">
                <a:ea typeface="+mn-lt"/>
                <a:cs typeface="+mn-lt"/>
              </a:rPr>
              <a:t> Močový měchýř je teplý (noční pomočování),</a:t>
            </a:r>
            <a:endParaRPr lang="cs-CZ" dirty="0"/>
          </a:p>
          <a:p>
            <a:pPr marL="251460" indent="-179705"/>
            <a:r>
              <a:rPr lang="cs-CZ" dirty="0">
                <a:ea typeface="+mn-lt"/>
                <a:cs typeface="+mn-lt"/>
              </a:rPr>
              <a:t> Pánev je teplá (gynekologické obtíže).</a:t>
            </a:r>
            <a:endParaRPr lang="cs-CZ" dirty="0"/>
          </a:p>
          <a:p>
            <a:pPr marL="251460" indent="-179705"/>
            <a:r>
              <a:rPr lang="cs-CZ" dirty="0">
                <a:ea typeface="+mn-lt"/>
                <a:cs typeface="+mn-lt"/>
              </a:rPr>
              <a:t> Vyvolávání chladu na různých místech se používá proti svědění nebo k mírnění bolesti.</a:t>
            </a:r>
            <a:endParaRPr lang="cs-CZ" dirty="0"/>
          </a:p>
          <a:p>
            <a:pPr marL="251460" indent="-179705"/>
            <a:endParaRPr lang="cs-CZ" dirty="0"/>
          </a:p>
        </p:txBody>
      </p:sp>
    </p:spTree>
    <p:extLst>
      <p:ext uri="{BB962C8B-B14F-4D97-AF65-F5344CB8AC3E}">
        <p14:creationId xmlns:p14="http://schemas.microsoft.com/office/powerpoint/2010/main" val="37864788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1D09F3-029A-9D57-2450-2EF1B3021408}"/>
              </a:ext>
            </a:extLst>
          </p:cNvPr>
          <p:cNvSpPr>
            <a:spLocks noGrp="1"/>
          </p:cNvSpPr>
          <p:nvPr>
            <p:ph type="title"/>
          </p:nvPr>
        </p:nvSpPr>
        <p:spPr/>
        <p:txBody>
          <a:bodyPr lIns="0" tIns="0" rIns="0" bIns="0" anchor="t">
            <a:normAutofit fontScale="90000"/>
          </a:bodyPr>
          <a:lstStyle/>
          <a:p>
            <a:r>
              <a:rPr lang="cs-CZ" dirty="0"/>
              <a:t>Autosugestivní formule</a:t>
            </a:r>
          </a:p>
        </p:txBody>
      </p:sp>
      <p:sp>
        <p:nvSpPr>
          <p:cNvPr id="3" name="Zástupný text 2">
            <a:extLst>
              <a:ext uri="{FF2B5EF4-FFF2-40B4-BE49-F238E27FC236}">
                <a16:creationId xmlns:a16="http://schemas.microsoft.com/office/drawing/2014/main" id="{209647C5-4522-5D7A-0BE0-7A9BECC01E3B}"/>
              </a:ext>
            </a:extLst>
          </p:cNvPr>
          <p:cNvSpPr>
            <a:spLocks noGrp="1"/>
          </p:cNvSpPr>
          <p:nvPr>
            <p:ph type="body" idx="1"/>
          </p:nvPr>
        </p:nvSpPr>
        <p:spPr>
          <a:xfrm>
            <a:off x="719998" y="1292858"/>
            <a:ext cx="10753203" cy="4775000"/>
          </a:xfrm>
        </p:spPr>
        <p:txBody>
          <a:bodyPr lIns="0" tIns="0" rIns="0" bIns="0" anchor="t">
            <a:normAutofit fontScale="85000" lnSpcReduction="10000"/>
          </a:bodyPr>
          <a:lstStyle/>
          <a:p>
            <a:pPr marL="71755" indent="0">
              <a:buNone/>
            </a:pPr>
            <a:endParaRPr lang="cs-CZ" dirty="0"/>
          </a:p>
          <a:p>
            <a:pPr marL="251460" indent="-179705"/>
            <a:r>
              <a:rPr lang="cs-CZ" dirty="0">
                <a:ea typeface="+mn-lt"/>
                <a:cs typeface="+mn-lt"/>
              </a:rPr>
              <a:t> Na závěr relaxace možné zařadit individuální formule k překonání určitého zdravotního nebo psychologického problému, k posílení určité dobré vlastnosti apod. </a:t>
            </a:r>
            <a:endParaRPr lang="cs-CZ" dirty="0"/>
          </a:p>
          <a:p>
            <a:pPr marL="251460" indent="-179705"/>
            <a:r>
              <a:rPr lang="cs-CZ" dirty="0">
                <a:ea typeface="+mn-lt"/>
                <a:cs typeface="+mn-lt"/>
              </a:rPr>
              <a:t> Autosugesce by měli být pozitivní, krátké a jednoznačné. NE „zbytečně se nerozčiluji a krotím svůj hněv“ ALE. „klid a rozvahu zachovávám vždy“.</a:t>
            </a:r>
            <a:endParaRPr lang="cs-CZ" dirty="0"/>
          </a:p>
          <a:p>
            <a:pPr marL="251460" indent="-179705"/>
            <a:r>
              <a:rPr lang="cs-CZ" dirty="0">
                <a:ea typeface="+mn-lt"/>
                <a:cs typeface="+mn-lt"/>
              </a:rPr>
              <a:t> Opakování před usnutím, po probuzení, na začátku a na konci relaxace, nejméně třikrát (v autogenním tréninku 10x).</a:t>
            </a:r>
            <a:endParaRPr lang="cs-CZ" dirty="0"/>
          </a:p>
          <a:p>
            <a:pPr marL="251460" indent="-179705"/>
            <a:r>
              <a:rPr lang="cs-CZ" dirty="0">
                <a:ea typeface="+mn-lt"/>
                <a:cs typeface="+mn-lt"/>
              </a:rPr>
              <a:t> lze spojit s pozitivní imaginací (představa)</a:t>
            </a:r>
            <a:endParaRPr lang="cs-CZ" dirty="0"/>
          </a:p>
          <a:p>
            <a:pPr marL="251460" indent="-179705"/>
            <a:r>
              <a:rPr lang="cs-CZ" dirty="0">
                <a:ea typeface="+mn-lt"/>
                <a:cs typeface="+mn-lt"/>
              </a:rPr>
              <a:t> Je dobré dlouhodobě používat jednu autosugesci</a:t>
            </a:r>
            <a:endParaRPr lang="cs-CZ" dirty="0"/>
          </a:p>
          <a:p>
            <a:pPr marL="251460" indent="-179705"/>
            <a:endParaRPr lang="cs-CZ" dirty="0"/>
          </a:p>
        </p:txBody>
      </p:sp>
    </p:spTree>
    <p:extLst>
      <p:ext uri="{BB962C8B-B14F-4D97-AF65-F5344CB8AC3E}">
        <p14:creationId xmlns:p14="http://schemas.microsoft.com/office/powerpoint/2010/main" val="352764529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DA94F4-86A3-E615-E27A-7CF73F6D0C26}"/>
              </a:ext>
            </a:extLst>
          </p:cNvPr>
          <p:cNvSpPr>
            <a:spLocks noGrp="1"/>
          </p:cNvSpPr>
          <p:nvPr>
            <p:ph type="title"/>
          </p:nvPr>
        </p:nvSpPr>
        <p:spPr/>
        <p:txBody>
          <a:bodyPr lIns="0" tIns="0" rIns="0" bIns="0" anchor="t">
            <a:normAutofit fontScale="90000"/>
          </a:bodyPr>
          <a:lstStyle/>
          <a:p>
            <a:r>
              <a:rPr lang="cs-CZ" dirty="0"/>
              <a:t>Praktická ukázka autogenního tréninku</a:t>
            </a:r>
          </a:p>
        </p:txBody>
      </p:sp>
      <p:sp>
        <p:nvSpPr>
          <p:cNvPr id="3" name="Zástupný text 2">
            <a:extLst>
              <a:ext uri="{FF2B5EF4-FFF2-40B4-BE49-F238E27FC236}">
                <a16:creationId xmlns:a16="http://schemas.microsoft.com/office/drawing/2014/main" id="{8BE01F1C-1F35-613C-52A0-67621BA63F64}"/>
              </a:ext>
            </a:extLst>
          </p:cNvPr>
          <p:cNvSpPr>
            <a:spLocks noGrp="1"/>
          </p:cNvSpPr>
          <p:nvPr>
            <p:ph type="body" idx="1"/>
          </p:nvPr>
        </p:nvSpPr>
        <p:spPr>
          <a:xfrm>
            <a:off x="719998" y="2199999"/>
            <a:ext cx="10753203" cy="3632002"/>
          </a:xfrm>
        </p:spPr>
        <p:txBody>
          <a:bodyPr lIns="0" tIns="0" rIns="0" bIns="0" anchor="t">
            <a:normAutofit/>
          </a:bodyPr>
          <a:lstStyle/>
          <a:p>
            <a:pPr marL="71755" indent="0">
              <a:buNone/>
            </a:pPr>
            <a:r>
              <a:rPr lang="cs-CZ" dirty="0">
                <a:ea typeface="+mn-lt"/>
                <a:cs typeface="+mn-lt"/>
                <a:hlinkClick r:id="rId2"/>
              </a:rPr>
              <a:t>http://web.ftvs.cuni.cz/eknihy/attrenink/audio/cd2_07_stopa.mp3</a:t>
            </a:r>
            <a:endParaRPr lang="cs-CZ" dirty="0">
              <a:hlinkClick r:id="rId2"/>
            </a:endParaRPr>
          </a:p>
          <a:p>
            <a:pPr marL="251460" indent="-179705">
              <a:buFont typeface="Calibri"/>
              <a:buChar char="-"/>
            </a:pPr>
            <a:r>
              <a:rPr lang="cs-CZ" dirty="0">
                <a:ea typeface="+mn-lt"/>
                <a:cs typeface="+mn-lt"/>
              </a:rPr>
              <a:t>Pocit uvolnění</a:t>
            </a:r>
          </a:p>
          <a:p>
            <a:pPr marL="251460" indent="-179705">
              <a:buFont typeface="Calibri"/>
              <a:buChar char="-"/>
            </a:pPr>
            <a:endParaRPr lang="cs-CZ" dirty="0">
              <a:ea typeface="+mn-lt"/>
              <a:cs typeface="+mn-lt"/>
            </a:endParaRPr>
          </a:p>
          <a:p>
            <a:pPr marL="251460" indent="-179705">
              <a:buFont typeface="Calibri"/>
              <a:buChar char="-"/>
            </a:pPr>
            <a:endParaRPr lang="cs-CZ" dirty="0">
              <a:ea typeface="+mn-lt"/>
              <a:cs typeface="+mn-lt"/>
            </a:endParaRPr>
          </a:p>
          <a:p>
            <a:pPr marL="71755" indent="0">
              <a:buNone/>
            </a:pPr>
            <a:r>
              <a:rPr lang="cs-CZ" dirty="0">
                <a:ea typeface="+mn-lt"/>
                <a:cs typeface="+mn-lt"/>
                <a:hlinkClick r:id="rId3"/>
              </a:rPr>
              <a:t>http://web.ftvs.cuni.cz/eknihy/attrenink/audio/cd2_04_stopa.mp3</a:t>
            </a:r>
            <a:endParaRPr lang="cs-CZ"/>
          </a:p>
          <a:p>
            <a:pPr marL="251460" indent="-179705">
              <a:buFont typeface="Calibri"/>
              <a:buChar char="-"/>
            </a:pPr>
            <a:r>
              <a:rPr lang="cs-CZ" dirty="0">
                <a:ea typeface="+mn-lt"/>
                <a:cs typeface="+mn-lt"/>
              </a:rPr>
              <a:t>Dech</a:t>
            </a:r>
          </a:p>
          <a:p>
            <a:pPr marL="251460" indent="-179705"/>
            <a:endParaRPr lang="cs-CZ" dirty="0">
              <a:ea typeface="+mn-lt"/>
              <a:cs typeface="+mn-lt"/>
            </a:endParaRPr>
          </a:p>
        </p:txBody>
      </p:sp>
    </p:spTree>
    <p:extLst>
      <p:ext uri="{BB962C8B-B14F-4D97-AF65-F5344CB8AC3E}">
        <p14:creationId xmlns:p14="http://schemas.microsoft.com/office/powerpoint/2010/main" val="179908635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1908FC-678A-432C-0FE3-FB20AFB8FEED}"/>
              </a:ext>
            </a:extLst>
          </p:cNvPr>
          <p:cNvSpPr>
            <a:spLocks noGrp="1"/>
          </p:cNvSpPr>
          <p:nvPr>
            <p:ph type="title"/>
          </p:nvPr>
        </p:nvSpPr>
        <p:spPr/>
        <p:txBody>
          <a:bodyPr lIns="0" tIns="0" rIns="0" bIns="0" anchor="t">
            <a:noAutofit/>
          </a:bodyPr>
          <a:lstStyle/>
          <a:p>
            <a:r>
              <a:rPr lang="cs-CZ" b="0" dirty="0" err="1"/>
              <a:t>Jacobsonova</a:t>
            </a:r>
            <a:r>
              <a:rPr lang="cs-CZ" b="0" dirty="0"/>
              <a:t> progresivní relaxace</a:t>
            </a:r>
            <a:endParaRPr lang="cs-CZ" dirty="0"/>
          </a:p>
          <a:p>
            <a:endParaRPr lang="cs-CZ" dirty="0"/>
          </a:p>
        </p:txBody>
      </p:sp>
      <p:sp>
        <p:nvSpPr>
          <p:cNvPr id="3" name="Zástupný text 2">
            <a:extLst>
              <a:ext uri="{FF2B5EF4-FFF2-40B4-BE49-F238E27FC236}">
                <a16:creationId xmlns:a16="http://schemas.microsoft.com/office/drawing/2014/main" id="{8E392E63-7ABD-B248-C10B-C2DF085F3730}"/>
              </a:ext>
            </a:extLst>
          </p:cNvPr>
          <p:cNvSpPr>
            <a:spLocks noGrp="1"/>
          </p:cNvSpPr>
          <p:nvPr>
            <p:ph type="body" idx="1"/>
          </p:nvPr>
        </p:nvSpPr>
        <p:spPr>
          <a:xfrm>
            <a:off x="719998" y="1401716"/>
            <a:ext cx="10762728" cy="5077985"/>
          </a:xfrm>
        </p:spPr>
        <p:txBody>
          <a:bodyPr lIns="0" tIns="0" rIns="0" bIns="0" anchor="t">
            <a:normAutofit fontScale="62500" lnSpcReduction="20000"/>
          </a:bodyPr>
          <a:lstStyle/>
          <a:p>
            <a:pPr marL="71755" indent="0">
              <a:buNone/>
            </a:pPr>
            <a:r>
              <a:rPr lang="cs-CZ" dirty="0">
                <a:ea typeface="+mn-lt"/>
                <a:cs typeface="+mn-lt"/>
              </a:rPr>
              <a:t>Autor: Edmund Jacobson</a:t>
            </a:r>
            <a:endParaRPr lang="cs-CZ" dirty="0"/>
          </a:p>
          <a:p>
            <a:pPr marL="528955" indent="-457200">
              <a:buFont typeface="Wingdings"/>
              <a:buChar char="§"/>
            </a:pPr>
            <a:r>
              <a:rPr lang="cs-CZ" b="1" dirty="0">
                <a:ea typeface="+mn-lt"/>
                <a:cs typeface="+mn-lt"/>
              </a:rPr>
              <a:t>Příprava a prostředí</a:t>
            </a:r>
            <a:r>
              <a:rPr lang="cs-CZ" dirty="0">
                <a:ea typeface="+mn-lt"/>
                <a:cs typeface="+mn-lt"/>
              </a:rPr>
              <a:t>: Pokud možno klidné prostředí, přiměřená teplota, </a:t>
            </a:r>
            <a:br>
              <a:rPr lang="cs-CZ" dirty="0">
                <a:ea typeface="+mn-lt"/>
                <a:cs typeface="+mn-lt"/>
              </a:rPr>
            </a:br>
            <a:r>
              <a:rPr lang="cs-CZ" dirty="0">
                <a:ea typeface="+mn-lt"/>
                <a:cs typeface="+mn-lt"/>
              </a:rPr>
              <a:t>volný oděv.</a:t>
            </a:r>
          </a:p>
          <a:p>
            <a:pPr marL="528955" indent="-457200">
              <a:buFont typeface="Wingdings"/>
              <a:buChar char="§"/>
            </a:pPr>
            <a:r>
              <a:rPr lang="cs-CZ" dirty="0">
                <a:ea typeface="+mn-lt"/>
                <a:cs typeface="+mn-lt"/>
              </a:rPr>
              <a:t>Výchozí poloha: Relaxaci je vhodné provádět vleže na zádech s horními končetinami podél těla.</a:t>
            </a:r>
          </a:p>
          <a:p>
            <a:pPr marL="528955" indent="-457200">
              <a:buFont typeface="Wingdings"/>
              <a:buChar char="§"/>
            </a:pPr>
            <a:r>
              <a:rPr lang="cs-CZ" b="1" dirty="0">
                <a:ea typeface="+mn-lt"/>
                <a:cs typeface="+mn-lt"/>
              </a:rPr>
              <a:t>Délka praktikování</a:t>
            </a:r>
            <a:r>
              <a:rPr lang="cs-CZ" dirty="0">
                <a:ea typeface="+mn-lt"/>
                <a:cs typeface="+mn-lt"/>
              </a:rPr>
              <a:t>: Začátečníkům je doporučeno cvičení délky 15 minut, pokročilí po zvládnutí techniky kratší čas.</a:t>
            </a:r>
            <a:endParaRPr lang="cs-CZ"/>
          </a:p>
          <a:p>
            <a:pPr marL="528955" indent="-457200">
              <a:buFont typeface="Wingdings"/>
              <a:buChar char="§"/>
            </a:pPr>
            <a:r>
              <a:rPr lang="cs-CZ" b="1" dirty="0">
                <a:ea typeface="+mn-lt"/>
                <a:cs typeface="+mn-lt"/>
              </a:rPr>
              <a:t>Postup cvičení:</a:t>
            </a:r>
            <a:br>
              <a:rPr lang="cs-CZ" b="1" dirty="0">
                <a:ea typeface="+mn-lt"/>
                <a:cs typeface="+mn-lt"/>
              </a:rPr>
            </a:br>
            <a:r>
              <a:rPr lang="cs-CZ" b="1" dirty="0">
                <a:ea typeface="+mn-lt"/>
                <a:cs typeface="+mn-lt"/>
              </a:rPr>
              <a:t>Cílem je postupně si uvědomit jednotlivé svalové skupiny, na 5 až 7 sekund je mírně aktivovat a dalších 30 až 40 sekund je nechat uvolnit.</a:t>
            </a:r>
            <a:r>
              <a:rPr lang="cs-CZ" dirty="0">
                <a:ea typeface="+mn-lt"/>
                <a:cs typeface="+mn-lt"/>
              </a:rPr>
              <a:t> Zvyšování napětí svalových skupin lze spojit s nádechem nebo i s krátkým zadržením dechu, fázi uvolnění je vhodné spojit s výdechem.</a:t>
            </a:r>
            <a:endParaRPr lang="cs-CZ" dirty="0"/>
          </a:p>
        </p:txBody>
      </p:sp>
      <p:pic>
        <p:nvPicPr>
          <p:cNvPr id="4" name="Obrázek 4" descr="Obsah obrázku text, podepsat&#10;&#10;Popis se vygeneroval automaticky.">
            <a:extLst>
              <a:ext uri="{FF2B5EF4-FFF2-40B4-BE49-F238E27FC236}">
                <a16:creationId xmlns:a16="http://schemas.microsoft.com/office/drawing/2014/main" id="{92964F26-62DE-2816-0662-62C648904F18}"/>
              </a:ext>
            </a:extLst>
          </p:cNvPr>
          <p:cNvPicPr>
            <a:picLocks noChangeAspect="1"/>
          </p:cNvPicPr>
          <p:nvPr/>
        </p:nvPicPr>
        <p:blipFill>
          <a:blip r:embed="rId2"/>
          <a:stretch>
            <a:fillRect/>
          </a:stretch>
        </p:blipFill>
        <p:spPr>
          <a:xfrm>
            <a:off x="10286024" y="101599"/>
            <a:ext cx="1778138" cy="2735942"/>
          </a:xfrm>
          <a:prstGeom prst="rect">
            <a:avLst/>
          </a:prstGeom>
        </p:spPr>
      </p:pic>
      <p:pic>
        <p:nvPicPr>
          <p:cNvPr id="5" name="Obrázek 5" descr="Obsah obrázku text, muž, osoba, oblek&#10;&#10;Popis se vygeneroval automaticky.">
            <a:extLst>
              <a:ext uri="{FF2B5EF4-FFF2-40B4-BE49-F238E27FC236}">
                <a16:creationId xmlns:a16="http://schemas.microsoft.com/office/drawing/2014/main" id="{432C7A8A-B956-ADA0-0C76-54B89D1E0797}"/>
              </a:ext>
            </a:extLst>
          </p:cNvPr>
          <p:cNvPicPr>
            <a:picLocks noChangeAspect="1"/>
          </p:cNvPicPr>
          <p:nvPr/>
        </p:nvPicPr>
        <p:blipFill>
          <a:blip r:embed="rId3"/>
          <a:stretch>
            <a:fillRect/>
          </a:stretch>
        </p:blipFill>
        <p:spPr>
          <a:xfrm>
            <a:off x="8684257" y="485157"/>
            <a:ext cx="1536342" cy="1968828"/>
          </a:xfrm>
          <a:prstGeom prst="rect">
            <a:avLst/>
          </a:prstGeom>
        </p:spPr>
      </p:pic>
    </p:spTree>
    <p:extLst>
      <p:ext uri="{BB962C8B-B14F-4D97-AF65-F5344CB8AC3E}">
        <p14:creationId xmlns:p14="http://schemas.microsoft.com/office/powerpoint/2010/main" val="335252798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E4CCCE59-59CE-F42F-4B37-08A28260EB41}"/>
              </a:ext>
            </a:extLst>
          </p:cNvPr>
          <p:cNvSpPr>
            <a:spLocks noGrp="1"/>
          </p:cNvSpPr>
          <p:nvPr>
            <p:ph type="body" idx="1"/>
          </p:nvPr>
        </p:nvSpPr>
        <p:spPr>
          <a:xfrm>
            <a:off x="719998" y="331286"/>
            <a:ext cx="10753203" cy="6045000"/>
          </a:xfrm>
        </p:spPr>
        <p:txBody>
          <a:bodyPr lIns="0" tIns="0" rIns="0" bIns="0" anchor="t">
            <a:normAutofit fontScale="77500" lnSpcReduction="20000"/>
          </a:bodyPr>
          <a:lstStyle/>
          <a:p>
            <a:pPr marL="251460" indent="-179705">
              <a:lnSpc>
                <a:spcPct val="120000"/>
              </a:lnSpc>
            </a:pPr>
            <a:r>
              <a:rPr lang="cs-CZ" dirty="0">
                <a:ea typeface="+mn-lt"/>
                <a:cs typeface="+mn-lt"/>
              </a:rPr>
              <a:t>Zatněte lehce </a:t>
            </a:r>
            <a:r>
              <a:rPr lang="cs-CZ" b="1" dirty="0">
                <a:ea typeface="+mn-lt"/>
                <a:cs typeface="+mn-lt"/>
              </a:rPr>
              <a:t>pravou ruku v pěst,</a:t>
            </a:r>
            <a:r>
              <a:rPr lang="cs-CZ" dirty="0">
                <a:ea typeface="+mn-lt"/>
                <a:cs typeface="+mn-lt"/>
              </a:rPr>
              <a:t> čímž napnete svaly předloktí, uvědomujte si na 5 až 7 sekund napětí a 30 až 40 sekund nechte předloktí a dlaň uvolňovat.</a:t>
            </a:r>
            <a:endParaRPr lang="cs-CZ" dirty="0"/>
          </a:p>
          <a:p>
            <a:pPr marL="251460" indent="-179705">
              <a:lnSpc>
                <a:spcPct val="120000"/>
              </a:lnSpc>
            </a:pPr>
            <a:r>
              <a:rPr lang="cs-CZ" dirty="0">
                <a:ea typeface="+mn-lt"/>
                <a:cs typeface="+mn-lt"/>
              </a:rPr>
              <a:t>Mírně </a:t>
            </a:r>
            <a:r>
              <a:rPr lang="cs-CZ" b="1" dirty="0">
                <a:ea typeface="+mn-lt"/>
                <a:cs typeface="+mn-lt"/>
              </a:rPr>
              <a:t>nazdvihněte pravé předloktí</a:t>
            </a:r>
            <a:r>
              <a:rPr lang="cs-CZ" dirty="0">
                <a:ea typeface="+mn-lt"/>
                <a:cs typeface="+mn-lt"/>
              </a:rPr>
              <a:t>, čímž se aktivuje pravý biceps, uvědomujte si na 5 až 7 sekund napětí a 30 až 40 sekund nechte biceps uvolňovat.</a:t>
            </a:r>
            <a:endParaRPr lang="cs-CZ" dirty="0"/>
          </a:p>
          <a:p>
            <a:pPr marL="251460" indent="-179705">
              <a:lnSpc>
                <a:spcPct val="120000"/>
              </a:lnSpc>
            </a:pPr>
            <a:r>
              <a:rPr lang="cs-CZ" dirty="0">
                <a:ea typeface="+mn-lt"/>
                <a:cs typeface="+mn-lt"/>
              </a:rPr>
              <a:t>Zatněte lehce </a:t>
            </a:r>
            <a:r>
              <a:rPr lang="cs-CZ" b="1" dirty="0">
                <a:ea typeface="+mn-lt"/>
                <a:cs typeface="+mn-lt"/>
              </a:rPr>
              <a:t>levou ruku v pěst</a:t>
            </a:r>
            <a:r>
              <a:rPr lang="cs-CZ" dirty="0">
                <a:ea typeface="+mn-lt"/>
                <a:cs typeface="+mn-lt"/>
              </a:rPr>
              <a:t>, čímž napnete svaly předloktí, uvědomujte si na 5 až 7 sekund napětí a 30 až 40 sekund nechte předloktí a dlaň uvolňovat.</a:t>
            </a:r>
            <a:endParaRPr lang="cs-CZ" dirty="0"/>
          </a:p>
          <a:p>
            <a:pPr marL="251460" indent="-179705">
              <a:lnSpc>
                <a:spcPct val="120000"/>
              </a:lnSpc>
            </a:pPr>
            <a:r>
              <a:rPr lang="cs-CZ" dirty="0">
                <a:ea typeface="+mn-lt"/>
                <a:cs typeface="+mn-lt"/>
              </a:rPr>
              <a:t>Mírně nadzdvihněte </a:t>
            </a:r>
            <a:r>
              <a:rPr lang="cs-CZ" b="1" dirty="0">
                <a:ea typeface="+mn-lt"/>
                <a:cs typeface="+mn-lt"/>
              </a:rPr>
              <a:t>levé předloktí</a:t>
            </a:r>
            <a:r>
              <a:rPr lang="cs-CZ" dirty="0">
                <a:ea typeface="+mn-lt"/>
                <a:cs typeface="+mn-lt"/>
              </a:rPr>
              <a:t>, čímž se aktivuje levý biceps, uvědomujte si na 5 až 7 sekund napětí a 30 až 40 sekund nechte biceps uvolňovat.</a:t>
            </a:r>
            <a:endParaRPr lang="cs-CZ" dirty="0"/>
          </a:p>
          <a:p>
            <a:pPr marL="251460" indent="-179705">
              <a:lnSpc>
                <a:spcPct val="120000"/>
              </a:lnSpc>
            </a:pPr>
            <a:r>
              <a:rPr lang="cs-CZ" b="1" dirty="0">
                <a:ea typeface="+mn-lt"/>
                <a:cs typeface="+mn-lt"/>
              </a:rPr>
              <a:t>Zdvíhejte obočí</a:t>
            </a:r>
            <a:r>
              <a:rPr lang="cs-CZ" dirty="0">
                <a:ea typeface="+mn-lt"/>
                <a:cs typeface="+mn-lt"/>
              </a:rPr>
              <a:t>, tím se napíná sval v oblasti čela, uvědomujte si na 5 až 7 sekund napětí a 30 až 40 sekund nechte čelo uvolňovat.</a:t>
            </a:r>
            <a:endParaRPr lang="cs-CZ" dirty="0"/>
          </a:p>
          <a:p>
            <a:pPr marL="251460" indent="-179705">
              <a:lnSpc>
                <a:spcPct val="120000"/>
              </a:lnSpc>
            </a:pPr>
            <a:r>
              <a:rPr lang="cs-CZ" b="1" dirty="0">
                <a:ea typeface="+mn-lt"/>
                <a:cs typeface="+mn-lt"/>
              </a:rPr>
              <a:t>Aktivujte svaly v horní části tváří a kolem nosu,</a:t>
            </a:r>
            <a:r>
              <a:rPr lang="cs-CZ" dirty="0">
                <a:ea typeface="+mn-lt"/>
                <a:cs typeface="+mn-lt"/>
              </a:rPr>
              <a:t> uvědomujte si na 5 až 7 sekund napětí a 30 až 40 sekund je nechte uvolňovat.</a:t>
            </a:r>
            <a:endParaRPr lang="cs-CZ" dirty="0"/>
          </a:p>
          <a:p>
            <a:pPr marL="251460" indent="-179705">
              <a:lnSpc>
                <a:spcPct val="120000"/>
              </a:lnSpc>
            </a:pPr>
            <a:r>
              <a:rPr lang="cs-CZ" b="1" dirty="0">
                <a:ea typeface="+mn-lt"/>
                <a:cs typeface="+mn-lt"/>
              </a:rPr>
              <a:t>Aktivujte svaly v dolní části tváří a čelist</a:t>
            </a:r>
            <a:r>
              <a:rPr lang="cs-CZ" dirty="0">
                <a:ea typeface="+mn-lt"/>
                <a:cs typeface="+mn-lt"/>
              </a:rPr>
              <a:t>, uvědomujte si na 5 až 7 sekund napětí a 30 až 40 sekund je nechte uvolňovat.</a:t>
            </a:r>
            <a:endParaRPr lang="cs-CZ" dirty="0"/>
          </a:p>
          <a:p>
            <a:pPr marL="251460" indent="-179705">
              <a:lnSpc>
                <a:spcPct val="120000"/>
              </a:lnSpc>
            </a:pPr>
            <a:r>
              <a:rPr lang="cs-CZ" b="1" dirty="0">
                <a:ea typeface="+mn-lt"/>
                <a:cs typeface="+mn-lt"/>
              </a:rPr>
              <a:t>Mírně napněte svaly krku a šíje</a:t>
            </a:r>
            <a:r>
              <a:rPr lang="cs-CZ" dirty="0">
                <a:ea typeface="+mn-lt"/>
                <a:cs typeface="+mn-lt"/>
              </a:rPr>
              <a:t>, uvědomujte si na 5 až 7 sekund napětí a 30 až 40 sekund je nechte uvolňovat.</a:t>
            </a:r>
            <a:endParaRPr lang="cs-CZ" dirty="0"/>
          </a:p>
          <a:p>
            <a:pPr marL="251460" indent="-179705">
              <a:lnSpc>
                <a:spcPct val="120000"/>
              </a:lnSpc>
            </a:pPr>
            <a:r>
              <a:rPr lang="cs-CZ" dirty="0">
                <a:ea typeface="+mn-lt"/>
                <a:cs typeface="+mn-lt"/>
              </a:rPr>
              <a:t>Napněte </a:t>
            </a:r>
            <a:r>
              <a:rPr lang="cs-CZ" b="1" dirty="0">
                <a:ea typeface="+mn-lt"/>
                <a:cs typeface="+mn-lt"/>
              </a:rPr>
              <a:t>svaly hrudníku,</a:t>
            </a:r>
            <a:r>
              <a:rPr lang="cs-CZ" dirty="0">
                <a:ea typeface="+mn-lt"/>
                <a:cs typeface="+mn-lt"/>
              </a:rPr>
              <a:t> uvědomujte si na 5 až 7 sekund napětí a 30 až 40 sekund je nechte uvolňovat.</a:t>
            </a:r>
            <a:endParaRPr lang="cs-CZ" dirty="0"/>
          </a:p>
          <a:p>
            <a:pPr marL="251460" indent="-179705">
              <a:lnSpc>
                <a:spcPct val="120000"/>
              </a:lnSpc>
            </a:pPr>
            <a:endParaRPr lang="cs-CZ" dirty="0"/>
          </a:p>
        </p:txBody>
      </p:sp>
    </p:spTree>
    <p:extLst>
      <p:ext uri="{BB962C8B-B14F-4D97-AF65-F5344CB8AC3E}">
        <p14:creationId xmlns:p14="http://schemas.microsoft.com/office/powerpoint/2010/main" val="285912906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B0E4C346-02A0-CC3A-8795-9BD86F0586B3}"/>
              </a:ext>
            </a:extLst>
          </p:cNvPr>
          <p:cNvSpPr>
            <a:spLocks noGrp="1"/>
          </p:cNvSpPr>
          <p:nvPr>
            <p:ph type="body" idx="1"/>
          </p:nvPr>
        </p:nvSpPr>
        <p:spPr>
          <a:xfrm>
            <a:off x="719998" y="1478268"/>
            <a:ext cx="10753203" cy="4929879"/>
          </a:xfrm>
        </p:spPr>
        <p:txBody>
          <a:bodyPr lIns="0" tIns="0" rIns="0" bIns="0" anchor="t">
            <a:normAutofit/>
          </a:bodyPr>
          <a:lstStyle/>
          <a:p>
            <a:pPr marL="285750" indent="-285750">
              <a:lnSpc>
                <a:spcPct val="100000"/>
              </a:lnSpc>
              <a:spcBef>
                <a:spcPct val="20000"/>
              </a:spcBef>
            </a:pPr>
            <a:r>
              <a:rPr lang="cs-CZ" dirty="0"/>
              <a:t>Princip vnímání napětí příčně pruhovaného svalstva a následné relaxace</a:t>
            </a:r>
          </a:p>
          <a:p>
            <a:pPr marL="285750" indent="-285750">
              <a:lnSpc>
                <a:spcPct val="100000"/>
              </a:lnSpc>
              <a:spcBef>
                <a:spcPct val="20000"/>
              </a:spcBef>
            </a:pPr>
            <a:r>
              <a:rPr lang="cs-CZ" dirty="0"/>
              <a:t>Relaxace nejen fyzická, ale i duševní (aktivace parasympatiku)</a:t>
            </a:r>
          </a:p>
          <a:p>
            <a:pPr marL="285750" indent="-285750">
              <a:lnSpc>
                <a:spcPct val="100000"/>
              </a:lnSpc>
              <a:spcBef>
                <a:spcPct val="20000"/>
              </a:spcBef>
            </a:pPr>
            <a:r>
              <a:rPr lang="cs-CZ" dirty="0"/>
              <a:t>Lze dosáhnout lepší fyzické i psychické sebekontroly, zlepšení sebeovládání, zklidnění, zlepšení </a:t>
            </a:r>
            <a:r>
              <a:rPr lang="cs-CZ" dirty="0" err="1"/>
              <a:t>somatognozie</a:t>
            </a:r>
            <a:r>
              <a:rPr lang="cs-CZ" dirty="0"/>
              <a:t> a body image</a:t>
            </a:r>
          </a:p>
          <a:p>
            <a:pPr marL="285750" indent="-285750">
              <a:lnSpc>
                <a:spcPct val="100000"/>
              </a:lnSpc>
              <a:spcBef>
                <a:spcPct val="20000"/>
              </a:spcBef>
            </a:pPr>
            <a:r>
              <a:rPr lang="cs-CZ" dirty="0"/>
              <a:t>U dlouhodobého stresového vypětí</a:t>
            </a:r>
          </a:p>
        </p:txBody>
      </p:sp>
      <p:sp>
        <p:nvSpPr>
          <p:cNvPr id="6" name="Nadpis 5">
            <a:extLst>
              <a:ext uri="{FF2B5EF4-FFF2-40B4-BE49-F238E27FC236}">
                <a16:creationId xmlns:a16="http://schemas.microsoft.com/office/drawing/2014/main" id="{7B4F3F04-3154-97C7-95E4-F1E294A9C84F}"/>
              </a:ext>
            </a:extLst>
          </p:cNvPr>
          <p:cNvSpPr>
            <a:spLocks noGrp="1"/>
          </p:cNvSpPr>
          <p:nvPr>
            <p:ph type="title"/>
          </p:nvPr>
        </p:nvSpPr>
        <p:spPr/>
        <p:txBody>
          <a:bodyPr lIns="0" tIns="0" rIns="0" bIns="0" anchor="t">
            <a:normAutofit fontScale="90000"/>
          </a:bodyPr>
          <a:lstStyle/>
          <a:p>
            <a:r>
              <a:rPr lang="cs-CZ" dirty="0"/>
              <a:t>Relaxační techniky</a:t>
            </a:r>
          </a:p>
        </p:txBody>
      </p:sp>
      <p:pic>
        <p:nvPicPr>
          <p:cNvPr id="2" name="Obrázek 3" descr="Obsah obrázku text, sedadlo, židle, vektorová grafika&#10;&#10;Popis se vygeneroval automaticky.">
            <a:extLst>
              <a:ext uri="{FF2B5EF4-FFF2-40B4-BE49-F238E27FC236}">
                <a16:creationId xmlns:a16="http://schemas.microsoft.com/office/drawing/2014/main" id="{1447F02F-9630-D8D3-B4A5-11934237CBD2}"/>
              </a:ext>
            </a:extLst>
          </p:cNvPr>
          <p:cNvPicPr>
            <a:picLocks noChangeAspect="1"/>
          </p:cNvPicPr>
          <p:nvPr/>
        </p:nvPicPr>
        <p:blipFill>
          <a:blip r:embed="rId2"/>
          <a:stretch>
            <a:fillRect/>
          </a:stretch>
        </p:blipFill>
        <p:spPr>
          <a:xfrm>
            <a:off x="7140883" y="4410747"/>
            <a:ext cx="2663661" cy="1991650"/>
          </a:xfrm>
          <a:prstGeom prst="rect">
            <a:avLst/>
          </a:prstGeom>
        </p:spPr>
      </p:pic>
    </p:spTree>
    <p:extLst>
      <p:ext uri="{BB962C8B-B14F-4D97-AF65-F5344CB8AC3E}">
        <p14:creationId xmlns:p14="http://schemas.microsoft.com/office/powerpoint/2010/main" val="402810590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F9F2FF5D-CE73-0996-023A-DB5968EE2631}"/>
              </a:ext>
            </a:extLst>
          </p:cNvPr>
          <p:cNvSpPr>
            <a:spLocks noGrp="1"/>
          </p:cNvSpPr>
          <p:nvPr>
            <p:ph type="body" idx="1"/>
          </p:nvPr>
        </p:nvSpPr>
        <p:spPr>
          <a:xfrm>
            <a:off x="719998" y="565328"/>
            <a:ext cx="10753203" cy="6019599"/>
          </a:xfrm>
        </p:spPr>
        <p:txBody>
          <a:bodyPr lIns="0" tIns="0" rIns="0" bIns="0" anchor="t">
            <a:noAutofit/>
          </a:bodyPr>
          <a:lstStyle/>
          <a:p>
            <a:pPr marL="251460" indent="-179705">
              <a:lnSpc>
                <a:spcPct val="120000"/>
              </a:lnSpc>
            </a:pPr>
            <a:r>
              <a:rPr lang="cs-CZ" sz="2000" dirty="0">
                <a:ea typeface="+mn-lt"/>
                <a:cs typeface="+mn-lt"/>
              </a:rPr>
              <a:t>Napněte </a:t>
            </a:r>
            <a:r>
              <a:rPr lang="cs-CZ" sz="2000" b="1" dirty="0">
                <a:ea typeface="+mn-lt"/>
                <a:cs typeface="+mn-lt"/>
              </a:rPr>
              <a:t>svaly břicha</a:t>
            </a:r>
            <a:r>
              <a:rPr lang="cs-CZ" sz="2000" dirty="0">
                <a:ea typeface="+mn-lt"/>
                <a:cs typeface="+mn-lt"/>
              </a:rPr>
              <a:t>, uvědomujte si na 5 až 7 sekund napětí a 30 až 40 sekund je nechte uvolňovat.</a:t>
            </a:r>
            <a:endParaRPr lang="cs-CZ" sz="2000"/>
          </a:p>
          <a:p>
            <a:pPr marL="251460" indent="-179705">
              <a:lnSpc>
                <a:spcPct val="120000"/>
              </a:lnSpc>
            </a:pPr>
            <a:r>
              <a:rPr lang="cs-CZ" sz="2000" dirty="0">
                <a:ea typeface="+mn-lt"/>
                <a:cs typeface="+mn-lt"/>
              </a:rPr>
              <a:t>Napněte svaly </a:t>
            </a:r>
            <a:r>
              <a:rPr lang="cs-CZ" sz="2000" b="1" dirty="0">
                <a:ea typeface="+mn-lt"/>
                <a:cs typeface="+mn-lt"/>
              </a:rPr>
              <a:t>pravého stehna</a:t>
            </a:r>
            <a:r>
              <a:rPr lang="cs-CZ" sz="2000" dirty="0">
                <a:ea typeface="+mn-lt"/>
                <a:cs typeface="+mn-lt"/>
              </a:rPr>
              <a:t>, uvědomujte si na 5 až 7 sekund napětí a 30 až 40 sekund je nechte uvolňovat.</a:t>
            </a:r>
            <a:endParaRPr lang="cs-CZ" sz="2000"/>
          </a:p>
          <a:p>
            <a:pPr marL="251460" indent="-179705">
              <a:lnSpc>
                <a:spcPct val="120000"/>
              </a:lnSpc>
            </a:pPr>
            <a:r>
              <a:rPr lang="cs-CZ" sz="2000" dirty="0">
                <a:ea typeface="+mn-lt"/>
                <a:cs typeface="+mn-lt"/>
              </a:rPr>
              <a:t>Pohněte </a:t>
            </a:r>
            <a:r>
              <a:rPr lang="cs-CZ" sz="2000" b="1" dirty="0">
                <a:ea typeface="+mn-lt"/>
                <a:cs typeface="+mn-lt"/>
              </a:rPr>
              <a:t>špičkou pravé nohy směrem k hlavě</a:t>
            </a:r>
            <a:r>
              <a:rPr lang="cs-CZ" sz="2000" dirty="0">
                <a:ea typeface="+mn-lt"/>
                <a:cs typeface="+mn-lt"/>
              </a:rPr>
              <a:t>, tím se aktivují svaly na přední straně podkolení, uvědomujte si na 5 až 7 sekund napětí a 30 až 40 sekund je nechte uvolňovat.</a:t>
            </a:r>
            <a:endParaRPr lang="cs-CZ" sz="2000"/>
          </a:p>
          <a:p>
            <a:pPr marL="251460" indent="-179705">
              <a:lnSpc>
                <a:spcPct val="120000"/>
              </a:lnSpc>
            </a:pPr>
            <a:r>
              <a:rPr lang="cs-CZ" sz="2000" dirty="0">
                <a:ea typeface="+mn-lt"/>
                <a:cs typeface="+mn-lt"/>
              </a:rPr>
              <a:t>Pohněte</a:t>
            </a:r>
            <a:r>
              <a:rPr lang="cs-CZ" sz="2000" b="1" dirty="0">
                <a:ea typeface="+mn-lt"/>
                <a:cs typeface="+mn-lt"/>
              </a:rPr>
              <a:t> špičkou pravé nohy směrem od hlavy</a:t>
            </a:r>
            <a:r>
              <a:rPr lang="cs-CZ" sz="2000" dirty="0">
                <a:ea typeface="+mn-lt"/>
                <a:cs typeface="+mn-lt"/>
              </a:rPr>
              <a:t>, tím se aktivují svaly na zadní straně lýtka, uvědomujte si na 5 až 7 sekund napětí a 30 až 40 sekund je nechte uvolňovat.</a:t>
            </a:r>
            <a:endParaRPr lang="cs-CZ" sz="2000"/>
          </a:p>
          <a:p>
            <a:pPr marL="251460" indent="-179705">
              <a:lnSpc>
                <a:spcPct val="120000"/>
              </a:lnSpc>
            </a:pPr>
            <a:r>
              <a:rPr lang="cs-CZ" sz="2000" dirty="0">
                <a:ea typeface="+mn-lt"/>
                <a:cs typeface="+mn-lt"/>
              </a:rPr>
              <a:t>Napněte </a:t>
            </a:r>
            <a:r>
              <a:rPr lang="cs-CZ" sz="2000" b="1" dirty="0">
                <a:ea typeface="+mn-lt"/>
                <a:cs typeface="+mn-lt"/>
              </a:rPr>
              <a:t>svaly levého stehna</a:t>
            </a:r>
            <a:r>
              <a:rPr lang="cs-CZ" sz="2000" dirty="0">
                <a:ea typeface="+mn-lt"/>
                <a:cs typeface="+mn-lt"/>
              </a:rPr>
              <a:t>, uvědomujte si na 5 až 7 sekund napětí a 30 až 40 sekund je nechte uvolňovat.</a:t>
            </a:r>
            <a:endParaRPr lang="cs-CZ" sz="2000"/>
          </a:p>
          <a:p>
            <a:pPr marL="251460" indent="-179705">
              <a:lnSpc>
                <a:spcPct val="120000"/>
              </a:lnSpc>
            </a:pPr>
            <a:r>
              <a:rPr lang="cs-CZ" sz="2000" dirty="0">
                <a:ea typeface="+mn-lt"/>
                <a:cs typeface="+mn-lt"/>
              </a:rPr>
              <a:t>Propněte </a:t>
            </a:r>
            <a:r>
              <a:rPr lang="cs-CZ" sz="2000" b="1" dirty="0">
                <a:ea typeface="+mn-lt"/>
                <a:cs typeface="+mn-lt"/>
              </a:rPr>
              <a:t>špičku levé nohy směrem k hlavě</a:t>
            </a:r>
            <a:r>
              <a:rPr lang="cs-CZ" sz="2000" dirty="0">
                <a:ea typeface="+mn-lt"/>
                <a:cs typeface="+mn-lt"/>
              </a:rPr>
              <a:t>, tím se aktivují svaly na přední straně podkolení, uvědomujte si na 5 až 7 sekund napětí a 30 až 40 sekund je nechte uvolňovat.</a:t>
            </a:r>
            <a:endParaRPr lang="cs-CZ" sz="2000"/>
          </a:p>
          <a:p>
            <a:pPr marL="251460" indent="-179705">
              <a:lnSpc>
                <a:spcPct val="120000"/>
              </a:lnSpc>
            </a:pPr>
            <a:r>
              <a:rPr lang="cs-CZ" sz="2000" dirty="0">
                <a:ea typeface="+mn-lt"/>
                <a:cs typeface="+mn-lt"/>
              </a:rPr>
              <a:t>Propněte trochu </a:t>
            </a:r>
            <a:r>
              <a:rPr lang="cs-CZ" sz="2000" b="1" dirty="0">
                <a:ea typeface="+mn-lt"/>
                <a:cs typeface="+mn-lt"/>
              </a:rPr>
              <a:t>špičku levé nohy směrem od hlavy</a:t>
            </a:r>
            <a:r>
              <a:rPr lang="cs-CZ" sz="2000" dirty="0">
                <a:ea typeface="+mn-lt"/>
                <a:cs typeface="+mn-lt"/>
              </a:rPr>
              <a:t>, tím se aktivují svaly na zadní straně lýtka, uvědomujte si na 5 až 7 sekund napětí a 30 až 40 sekund je nechte uvolňovat.</a:t>
            </a:r>
          </a:p>
        </p:txBody>
      </p:sp>
    </p:spTree>
    <p:extLst>
      <p:ext uri="{BB962C8B-B14F-4D97-AF65-F5344CB8AC3E}">
        <p14:creationId xmlns:p14="http://schemas.microsoft.com/office/powerpoint/2010/main" val="83474859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7E9783-D42A-29AC-54EE-3E8D0F998613}"/>
              </a:ext>
            </a:extLst>
          </p:cNvPr>
          <p:cNvSpPr>
            <a:spLocks noGrp="1"/>
          </p:cNvSpPr>
          <p:nvPr>
            <p:ph type="title"/>
          </p:nvPr>
        </p:nvSpPr>
        <p:spPr/>
        <p:txBody>
          <a:bodyPr/>
          <a:lstStyle/>
          <a:p>
            <a:endParaRPr lang="cs-CZ"/>
          </a:p>
        </p:txBody>
      </p:sp>
      <p:sp>
        <p:nvSpPr>
          <p:cNvPr id="3" name="Zástupný text 2">
            <a:extLst>
              <a:ext uri="{FF2B5EF4-FFF2-40B4-BE49-F238E27FC236}">
                <a16:creationId xmlns:a16="http://schemas.microsoft.com/office/drawing/2014/main" id="{29631F61-8112-E39E-E10F-56B7244F1CD7}"/>
              </a:ext>
            </a:extLst>
          </p:cNvPr>
          <p:cNvSpPr>
            <a:spLocks noGrp="1"/>
          </p:cNvSpPr>
          <p:nvPr>
            <p:ph type="body" idx="1"/>
          </p:nvPr>
        </p:nvSpPr>
        <p:spPr/>
        <p:txBody>
          <a:bodyPr lIns="0" tIns="0" rIns="0" bIns="0" anchor="t">
            <a:normAutofit/>
          </a:bodyPr>
          <a:lstStyle/>
          <a:p>
            <a:pPr marL="251460" indent="-179705">
              <a:lnSpc>
                <a:spcPct val="120000"/>
              </a:lnSpc>
            </a:pPr>
            <a:r>
              <a:rPr lang="cs-CZ" sz="2400" dirty="0"/>
              <a:t>Pak v duchu ještě jednou </a:t>
            </a:r>
            <a:r>
              <a:rPr lang="cs-CZ" sz="2400" b="1" dirty="0"/>
              <a:t>krátce projděte všech 16 svalových skupin </a:t>
            </a:r>
            <a:r>
              <a:rPr lang="cs-CZ" sz="2400" dirty="0"/>
              <a:t>(1. pravá ruka a předloktí, 2. pravý biceps, 3. levá ruka a předloktí, 4. levý biceps, 5. horní část obličeje 6. střední část obličeje, 7. dolní část obličeje, 8. krk, 9. hrudník, 10. břicho, 11. pravé stehno, 12. pravé podkolení, 13. pravé lýtko, 14. levé stehno, 15. levé podkolení a 16. levé lýtko).</a:t>
            </a:r>
            <a:endParaRPr lang="en-US" sz="2400"/>
          </a:p>
          <a:p>
            <a:pPr marL="251460" indent="-179705">
              <a:lnSpc>
                <a:spcPct val="120000"/>
              </a:lnSpc>
            </a:pPr>
            <a:r>
              <a:rPr lang="cs-CZ" sz="2400" dirty="0"/>
              <a:t>Ujistěte se, že všechny svalové skupiny jsou uvolněné.</a:t>
            </a:r>
          </a:p>
          <a:p>
            <a:pPr marL="251460" indent="-179705">
              <a:lnSpc>
                <a:spcPct val="120000"/>
              </a:lnSpc>
            </a:pPr>
            <a:r>
              <a:rPr lang="cs-CZ" sz="2400" dirty="0"/>
              <a:t>Pak zůstaňte asi minutu v příjemné celkové relaxaci.</a:t>
            </a:r>
          </a:p>
          <a:p>
            <a:pPr marL="251460" indent="-179705">
              <a:lnSpc>
                <a:spcPct val="120000"/>
              </a:lnSpc>
            </a:pPr>
            <a:r>
              <a:rPr lang="cs-CZ" sz="2400" dirty="0"/>
              <a:t>Na závěr pomalu rozpohybujte prsty na rukách a nohách, kotníky, zápěstí. Potom se ještě vleže protáhněte a relaxace končí.</a:t>
            </a:r>
          </a:p>
        </p:txBody>
      </p:sp>
    </p:spTree>
    <p:extLst>
      <p:ext uri="{BB962C8B-B14F-4D97-AF65-F5344CB8AC3E}">
        <p14:creationId xmlns:p14="http://schemas.microsoft.com/office/powerpoint/2010/main" val="50276627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A8C2A8-8081-6E2A-0FE2-11AED32FF007}"/>
              </a:ext>
            </a:extLst>
          </p:cNvPr>
          <p:cNvSpPr>
            <a:spLocks noGrp="1"/>
          </p:cNvSpPr>
          <p:nvPr>
            <p:ph type="title"/>
          </p:nvPr>
        </p:nvSpPr>
        <p:spPr/>
        <p:txBody>
          <a:bodyPr lIns="0" tIns="0" rIns="0" bIns="0" anchor="t">
            <a:normAutofit fontScale="90000"/>
          </a:bodyPr>
          <a:lstStyle/>
          <a:p>
            <a:r>
              <a:rPr lang="cs-CZ" dirty="0"/>
              <a:t>Zkracování cvičení </a:t>
            </a:r>
            <a:r>
              <a:rPr lang="cs-CZ" dirty="0" err="1"/>
              <a:t>Jasobsonovy</a:t>
            </a:r>
            <a:r>
              <a:rPr lang="cs-CZ" dirty="0"/>
              <a:t> relaxace</a:t>
            </a:r>
          </a:p>
        </p:txBody>
      </p:sp>
      <p:sp>
        <p:nvSpPr>
          <p:cNvPr id="3" name="Zástupný text 2">
            <a:extLst>
              <a:ext uri="{FF2B5EF4-FFF2-40B4-BE49-F238E27FC236}">
                <a16:creationId xmlns:a16="http://schemas.microsoft.com/office/drawing/2014/main" id="{1553EBA5-8E78-5AD8-4E98-BFAC23850CB4}"/>
              </a:ext>
            </a:extLst>
          </p:cNvPr>
          <p:cNvSpPr>
            <a:spLocks noGrp="1"/>
          </p:cNvSpPr>
          <p:nvPr>
            <p:ph type="body" idx="1"/>
          </p:nvPr>
        </p:nvSpPr>
        <p:spPr/>
        <p:txBody>
          <a:bodyPr lIns="0" tIns="0" rIns="0" bIns="0" anchor="t">
            <a:normAutofit fontScale="77500" lnSpcReduction="20000"/>
          </a:bodyPr>
          <a:lstStyle/>
          <a:p>
            <a:pPr marL="71755" indent="0">
              <a:buNone/>
            </a:pPr>
            <a:r>
              <a:rPr lang="cs-CZ" dirty="0">
                <a:ea typeface="+mn-lt"/>
                <a:cs typeface="+mn-lt"/>
              </a:rPr>
              <a:t>Cvičení je možné zkracovat tím, že se jednotlivé svalové skupiny spojí.</a:t>
            </a:r>
            <a:endParaRPr lang="cs-CZ" dirty="0"/>
          </a:p>
          <a:p>
            <a:pPr marL="251460" indent="-179705"/>
            <a:r>
              <a:rPr lang="cs-CZ" b="1" dirty="0">
                <a:ea typeface="+mn-lt"/>
                <a:cs typeface="+mn-lt"/>
              </a:rPr>
              <a:t>Nejprve se počet svalových skupin snižuje na sedm</a:t>
            </a:r>
            <a:r>
              <a:rPr lang="cs-CZ" dirty="0">
                <a:ea typeface="+mn-lt"/>
                <a:cs typeface="+mn-lt"/>
              </a:rPr>
              <a:t>: 1. celá pravá ruka, 2. celá levá ruka, 3. celý obličej, 4. krk a šíje, 5. hrudník a břicho, 6. celá pravá noha, 7. celá levá noha.</a:t>
            </a:r>
            <a:endParaRPr lang="cs-CZ" dirty="0"/>
          </a:p>
          <a:p>
            <a:pPr marL="251460" indent="-179705"/>
            <a:r>
              <a:rPr lang="cs-CZ" b="1" dirty="0">
                <a:ea typeface="+mn-lt"/>
                <a:cs typeface="+mn-lt"/>
              </a:rPr>
              <a:t>Pak se počet svalových skupiny snižuje na čtyři</a:t>
            </a:r>
            <a:r>
              <a:rPr lang="cs-CZ" dirty="0">
                <a:ea typeface="+mn-lt"/>
                <a:cs typeface="+mn-lt"/>
              </a:rPr>
              <a:t>: 1. obě ruce, 2. obličej a krk, 3. celý trup, 4. obě nohy. </a:t>
            </a:r>
            <a:endParaRPr lang="cs-CZ" dirty="0"/>
          </a:p>
          <a:p>
            <a:pPr marL="251460" indent="-179705"/>
            <a:r>
              <a:rPr lang="cs-CZ" b="1" dirty="0">
                <a:ea typeface="+mn-lt"/>
                <a:cs typeface="+mn-lt"/>
              </a:rPr>
              <a:t>Hodně pokročilí se mohou velmi rychle uvolnit následujícím způsobem za pomoci počítání</a:t>
            </a:r>
            <a:r>
              <a:rPr lang="cs-CZ" dirty="0">
                <a:ea typeface="+mn-lt"/>
                <a:cs typeface="+mn-lt"/>
              </a:rPr>
              <a:t>: Na 1 a 2 nechávají uvolnit ruce, na 3 a 4 obličej a krk, na 5 a 6 hrudník, ramena, záda a břicho, na 7 a 8 nohy a na 9 a 10 uvolní celé tělo.</a:t>
            </a:r>
            <a:endParaRPr lang="cs-CZ" dirty="0"/>
          </a:p>
          <a:p>
            <a:pPr marL="251460" indent="-179705"/>
            <a:endParaRPr lang="cs-CZ" dirty="0"/>
          </a:p>
        </p:txBody>
      </p:sp>
    </p:spTree>
    <p:extLst>
      <p:ext uri="{BB962C8B-B14F-4D97-AF65-F5344CB8AC3E}">
        <p14:creationId xmlns:p14="http://schemas.microsoft.com/office/powerpoint/2010/main" val="128556101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DA0825-6119-D928-D099-9A65E7CC65B0}"/>
              </a:ext>
            </a:extLst>
          </p:cNvPr>
          <p:cNvSpPr>
            <a:spLocks noGrp="1"/>
          </p:cNvSpPr>
          <p:nvPr>
            <p:ph type="title"/>
          </p:nvPr>
        </p:nvSpPr>
        <p:spPr/>
        <p:txBody>
          <a:bodyPr lIns="0" tIns="0" rIns="0" bIns="0" anchor="t">
            <a:normAutofit fontScale="90000"/>
          </a:bodyPr>
          <a:lstStyle/>
          <a:p>
            <a:r>
              <a:rPr lang="cs-CZ" dirty="0"/>
              <a:t>Jógová relaxace</a:t>
            </a:r>
          </a:p>
        </p:txBody>
      </p:sp>
      <p:sp>
        <p:nvSpPr>
          <p:cNvPr id="3" name="Zástupný text 2">
            <a:extLst>
              <a:ext uri="{FF2B5EF4-FFF2-40B4-BE49-F238E27FC236}">
                <a16:creationId xmlns:a16="http://schemas.microsoft.com/office/drawing/2014/main" id="{91AA35FF-F5C0-C028-4D0F-FCAC145009A4}"/>
              </a:ext>
            </a:extLst>
          </p:cNvPr>
          <p:cNvSpPr>
            <a:spLocks noGrp="1"/>
          </p:cNvSpPr>
          <p:nvPr>
            <p:ph type="body" idx="1"/>
          </p:nvPr>
        </p:nvSpPr>
        <p:spPr>
          <a:xfrm>
            <a:off x="719998" y="1396271"/>
            <a:ext cx="10753203" cy="4729644"/>
          </a:xfrm>
        </p:spPr>
        <p:txBody>
          <a:bodyPr lIns="0" tIns="0" rIns="0" bIns="0" anchor="t">
            <a:normAutofit fontScale="77500" lnSpcReduction="20000"/>
          </a:bodyPr>
          <a:lstStyle/>
          <a:p>
            <a:pPr marL="251460" indent="-179705"/>
            <a:r>
              <a:rPr lang="cs-CZ" b="1" dirty="0">
                <a:ea typeface="+mn-lt"/>
                <a:cs typeface="+mn-lt"/>
              </a:rPr>
              <a:t>Výchozí poloha:</a:t>
            </a:r>
            <a:r>
              <a:rPr lang="cs-CZ" dirty="0">
                <a:ea typeface="+mn-lt"/>
                <a:cs typeface="+mn-lt"/>
              </a:rPr>
              <a:t> Vleže na zádech, nohy mírně od sebe, ruce mírně od těla dlaněmi vzhůru.</a:t>
            </a:r>
            <a:br>
              <a:rPr lang="cs-CZ" dirty="0">
                <a:ea typeface="+mn-lt"/>
                <a:cs typeface="+mn-lt"/>
              </a:rPr>
            </a:br>
            <a:r>
              <a:rPr lang="cs-CZ" b="1" dirty="0">
                <a:ea typeface="+mn-lt"/>
                <a:cs typeface="+mn-lt"/>
              </a:rPr>
              <a:t>Délka praktikování: </a:t>
            </a:r>
            <a:r>
              <a:rPr lang="cs-CZ" dirty="0">
                <a:ea typeface="+mn-lt"/>
                <a:cs typeface="+mn-lt"/>
              </a:rPr>
              <a:t>20 až 30 minut či déle.</a:t>
            </a:r>
          </a:p>
          <a:p>
            <a:pPr marL="251460" indent="-179705"/>
            <a:r>
              <a:rPr lang="cs-CZ" b="1" dirty="0">
                <a:ea typeface="+mn-lt"/>
                <a:cs typeface="+mn-lt"/>
              </a:rPr>
              <a:t>Postup cvičení: </a:t>
            </a:r>
            <a:r>
              <a:rPr lang="cs-CZ" dirty="0">
                <a:ea typeface="+mn-lt"/>
                <a:cs typeface="+mn-lt"/>
              </a:rPr>
              <a:t>předběžné uvolnění, předsevzetí, vnímání dechu, uvědomění si částí těla, relaxační představy, vizualizace...</a:t>
            </a:r>
          </a:p>
          <a:p>
            <a:pPr marL="251460" indent="-179705">
              <a:lnSpc>
                <a:spcPct val="120000"/>
              </a:lnSpc>
            </a:pPr>
            <a:r>
              <a:rPr lang="cs-CZ" b="1" dirty="0"/>
              <a:t>Předběžné uvolnění</a:t>
            </a:r>
          </a:p>
          <a:p>
            <a:pPr marL="853440" lvl="1" indent="-457200">
              <a:lnSpc>
                <a:spcPct val="120000"/>
              </a:lnSpc>
              <a:buChar char="•"/>
            </a:pPr>
            <a:r>
              <a:rPr lang="cs-CZ" dirty="0">
                <a:ea typeface="+mn-lt"/>
                <a:cs typeface="+mn-lt"/>
              </a:rPr>
              <a:t>Upravte relaxační polohu tak, aby byla příjemná. </a:t>
            </a:r>
          </a:p>
          <a:p>
            <a:pPr marL="853440" lvl="1" indent="-457200">
              <a:lnSpc>
                <a:spcPct val="120000"/>
              </a:lnSpc>
              <a:buChar char="•"/>
            </a:pPr>
            <a:r>
              <a:rPr lang="cs-CZ" dirty="0">
                <a:ea typeface="+mn-lt"/>
                <a:cs typeface="+mn-lt"/>
              </a:rPr>
              <a:t>Řekněte si v duchu, že se chcete uvolnit, ale že zůstanete během cvičení bdělí a pozorní. </a:t>
            </a:r>
          </a:p>
          <a:p>
            <a:pPr marL="853440" lvl="1" indent="-457200">
              <a:lnSpc>
                <a:spcPct val="120000"/>
              </a:lnSpc>
              <a:buChar char="•"/>
            </a:pPr>
            <a:r>
              <a:rPr lang="cs-CZ" dirty="0">
                <a:ea typeface="+mn-lt"/>
                <a:cs typeface="+mn-lt"/>
              </a:rPr>
              <a:t>O něco hlouběji se nadechněte a s výdechem nechte tělo uvolnit.</a:t>
            </a:r>
          </a:p>
          <a:p>
            <a:pPr marL="853440" lvl="1" indent="-457200">
              <a:lnSpc>
                <a:spcPct val="120000"/>
              </a:lnSpc>
              <a:buChar char="•"/>
            </a:pPr>
            <a:r>
              <a:rPr lang="cs-CZ" dirty="0">
                <a:ea typeface="+mn-lt"/>
                <a:cs typeface="+mn-lt"/>
              </a:rPr>
              <a:t>Uvědomte si, kterými částmi se tělo dotýká podložky. Jsou to paty, lýtka, stehna, hýždě, záda, temeno hlavy. Celé tělo klesá do podložky.</a:t>
            </a:r>
          </a:p>
          <a:p>
            <a:pPr marL="251460" indent="-179705"/>
            <a:endParaRPr lang="cs-CZ" dirty="0"/>
          </a:p>
        </p:txBody>
      </p:sp>
      <p:pic>
        <p:nvPicPr>
          <p:cNvPr id="4" name="Obrázek 4" descr="Obsah obrázku osoba, interiér&#10;&#10;Popis se vygeneroval automaticky.">
            <a:extLst>
              <a:ext uri="{FF2B5EF4-FFF2-40B4-BE49-F238E27FC236}">
                <a16:creationId xmlns:a16="http://schemas.microsoft.com/office/drawing/2014/main" id="{AD180775-817B-17E7-CC12-A9FE3C007F99}"/>
              </a:ext>
            </a:extLst>
          </p:cNvPr>
          <p:cNvPicPr>
            <a:picLocks noChangeAspect="1"/>
          </p:cNvPicPr>
          <p:nvPr/>
        </p:nvPicPr>
        <p:blipFill>
          <a:blip r:embed="rId2"/>
          <a:stretch>
            <a:fillRect/>
          </a:stretch>
        </p:blipFill>
        <p:spPr>
          <a:xfrm>
            <a:off x="8426903" y="37373"/>
            <a:ext cx="2416629" cy="1363981"/>
          </a:xfrm>
          <a:prstGeom prst="rect">
            <a:avLst/>
          </a:prstGeom>
        </p:spPr>
      </p:pic>
    </p:spTree>
    <p:extLst>
      <p:ext uri="{BB962C8B-B14F-4D97-AF65-F5344CB8AC3E}">
        <p14:creationId xmlns:p14="http://schemas.microsoft.com/office/powerpoint/2010/main" val="243694602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48F23A1E-D1FC-D49D-7BA0-EE5E56A68C40}"/>
              </a:ext>
            </a:extLst>
          </p:cNvPr>
          <p:cNvSpPr>
            <a:spLocks noGrp="1"/>
          </p:cNvSpPr>
          <p:nvPr>
            <p:ph type="body" idx="1"/>
          </p:nvPr>
        </p:nvSpPr>
        <p:spPr>
          <a:xfrm>
            <a:off x="719998" y="295000"/>
            <a:ext cx="10753203" cy="5990572"/>
          </a:xfrm>
        </p:spPr>
        <p:txBody>
          <a:bodyPr lIns="0" tIns="0" rIns="0" bIns="0" anchor="t">
            <a:normAutofit fontScale="85000" lnSpcReduction="10000"/>
          </a:bodyPr>
          <a:lstStyle/>
          <a:p>
            <a:pPr marL="71755" indent="0">
              <a:buNone/>
            </a:pPr>
            <a:r>
              <a:rPr lang="cs-CZ" b="1" dirty="0"/>
              <a:t>Předsevzetí</a:t>
            </a:r>
            <a:endParaRPr lang="cs-CZ" b="1"/>
          </a:p>
          <a:p>
            <a:pPr marL="251460" indent="-179705"/>
            <a:r>
              <a:rPr lang="cs-CZ" dirty="0">
                <a:ea typeface="+mn-lt"/>
                <a:cs typeface="+mn-lt"/>
              </a:rPr>
              <a:t>Vložte do svého nevědomí kladné předsevzetí nebo rozhodnutí. Opakujte ho třikrát. Nemáte-li zatím vhodné předsevzetí (sankalpu), opakujte: „jsem klidný“ nebo „jsem klidná“.</a:t>
            </a:r>
          </a:p>
          <a:p>
            <a:pPr marL="251460" indent="-179705"/>
            <a:r>
              <a:rPr lang="cs-CZ" i="1" dirty="0">
                <a:ea typeface="+mn-lt"/>
                <a:cs typeface="+mn-lt"/>
              </a:rPr>
              <a:t>Pozn.: V józe se tomuto předsevzetí říká sankalpa a vytváří se podobně jako formule autogenního tréninku.</a:t>
            </a:r>
            <a:br>
              <a:rPr lang="cs-CZ" i="1" dirty="0">
                <a:ea typeface="+mn-lt"/>
                <a:cs typeface="+mn-lt"/>
              </a:rPr>
            </a:br>
            <a:endParaRPr lang="cs-CZ" dirty="0">
              <a:ea typeface="+mn-lt"/>
              <a:cs typeface="+mn-lt"/>
            </a:endParaRPr>
          </a:p>
          <a:p>
            <a:pPr marL="71755" indent="0">
              <a:buNone/>
            </a:pPr>
            <a:r>
              <a:rPr lang="cs-CZ" b="1" dirty="0">
                <a:ea typeface="+mn-lt"/>
                <a:cs typeface="+mn-lt"/>
              </a:rPr>
              <a:t>Vnímání dechu</a:t>
            </a:r>
            <a:endParaRPr lang="en-US" b="1" dirty="0">
              <a:ea typeface="+mn-lt"/>
              <a:cs typeface="+mn-lt"/>
            </a:endParaRPr>
          </a:p>
          <a:p>
            <a:pPr marL="251460" indent="-179705"/>
            <a:r>
              <a:rPr lang="cs-CZ" dirty="0"/>
              <a:t>Přeneste pozornost k dechu, uvědomte si dotyk vdechovaného a vydechovaného vzduchu v nosních dírkách. Nechávejte dech přirozeně plynout, pozorujte ho, uvědomujte si každý nádech a výdech. Pokud by se při tom objevovaly myšlenky, obrazy nebo fantazie, uvědomte si je, ale nechte je odcházet a klidně se vracejte k vnímání dechu.</a:t>
            </a:r>
            <a:endParaRPr lang="cs-CZ" dirty="0">
              <a:ea typeface="+mn-lt"/>
              <a:cs typeface="+mn-lt"/>
            </a:endParaRPr>
          </a:p>
          <a:p>
            <a:pPr marL="251460" indent="-179705"/>
            <a:endParaRPr lang="cs-CZ" dirty="0"/>
          </a:p>
        </p:txBody>
      </p:sp>
    </p:spTree>
    <p:extLst>
      <p:ext uri="{BB962C8B-B14F-4D97-AF65-F5344CB8AC3E}">
        <p14:creationId xmlns:p14="http://schemas.microsoft.com/office/powerpoint/2010/main" val="212815838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13F5849A-61E2-30CA-A79A-B60C14313369}"/>
              </a:ext>
            </a:extLst>
          </p:cNvPr>
          <p:cNvSpPr>
            <a:spLocks noGrp="1"/>
          </p:cNvSpPr>
          <p:nvPr>
            <p:ph type="body" idx="1"/>
          </p:nvPr>
        </p:nvSpPr>
        <p:spPr>
          <a:xfrm>
            <a:off x="719998" y="549000"/>
            <a:ext cx="10753203" cy="5791000"/>
          </a:xfrm>
        </p:spPr>
        <p:txBody>
          <a:bodyPr lIns="0" tIns="0" rIns="0" bIns="0" anchor="t">
            <a:normAutofit fontScale="77500" lnSpcReduction="20000"/>
          </a:bodyPr>
          <a:lstStyle/>
          <a:p>
            <a:pPr marL="71755" indent="0">
              <a:lnSpc>
                <a:spcPct val="120000"/>
              </a:lnSpc>
              <a:buNone/>
            </a:pPr>
            <a:r>
              <a:rPr lang="cs-CZ" b="1" dirty="0"/>
              <a:t>Uvědomování si částí těla a jejich uvolňování</a:t>
            </a:r>
            <a:endParaRPr lang="cs-CZ" b="1"/>
          </a:p>
          <a:p>
            <a:pPr marL="251460" indent="-179705">
              <a:lnSpc>
                <a:spcPct val="120000"/>
              </a:lnSpc>
            </a:pPr>
            <a:r>
              <a:rPr lang="cs-CZ" dirty="0">
                <a:ea typeface="+mn-lt"/>
                <a:cs typeface="+mn-lt"/>
              </a:rPr>
              <a:t>Řekněte si v duchu název příslušné části těla, v duchu si vybavte její tvar a nechte ji uvolnit. </a:t>
            </a:r>
          </a:p>
          <a:p>
            <a:pPr marL="251460" indent="-179705">
              <a:lnSpc>
                <a:spcPct val="120000"/>
              </a:lnSpc>
            </a:pPr>
            <a:r>
              <a:rPr lang="cs-CZ" dirty="0">
                <a:ea typeface="+mn-lt"/>
                <a:cs typeface="+mn-lt"/>
              </a:rPr>
              <a:t>Palec pravé nohy, druhý prst na pravé noze, třetí, čtvrtý, pátý… Pravé chodidlo, nárt, kotník, lýtko, koleno, stehno, hýždě. Palec levé nohy, druhý prst na levé noze, třetí, čtvrtý, pátý… Levé chodidlo, nárt, kotník, lýtko, koleno, stehno, hýždě.</a:t>
            </a:r>
          </a:p>
          <a:p>
            <a:pPr marL="251460" indent="-179705">
              <a:lnSpc>
                <a:spcPct val="120000"/>
              </a:lnSpc>
            </a:pPr>
            <a:r>
              <a:rPr lang="cs-CZ" dirty="0">
                <a:ea typeface="+mn-lt"/>
                <a:cs typeface="+mn-lt"/>
              </a:rPr>
              <a:t>Palec pravé ruky, ukazovák, prostředník, prsteník, malík. Pravá dlaň, zápěstí, předloktí, loket, paže, rameno, podpaždí. Palec levé ruky, ukazovák, prostředník, prsteník, malík. Levá dlaň, zápěstí, předloktí, loket, paže, rameno, podpaždí.</a:t>
            </a:r>
          </a:p>
          <a:p>
            <a:pPr marL="251460" indent="-179705">
              <a:lnSpc>
                <a:spcPct val="120000"/>
              </a:lnSpc>
            </a:pPr>
            <a:r>
              <a:rPr lang="cs-CZ" dirty="0">
                <a:ea typeface="+mn-lt"/>
                <a:cs typeface="+mn-lt"/>
              </a:rPr>
              <a:t>Pravá lopatka, levá, oblast mezi lopatkami, pravá bederní krajina, levá bederní krajina, břicho, pravá polovina hrudníku, levá polovina hrudníku, šíje, přední strana krku, hlasivky.</a:t>
            </a:r>
          </a:p>
          <a:p>
            <a:pPr marL="251460" indent="-179705">
              <a:lnSpc>
                <a:spcPct val="120000"/>
              </a:lnSpc>
            </a:pPr>
            <a:r>
              <a:rPr lang="cs-CZ" dirty="0">
                <a:ea typeface="+mn-lt"/>
                <a:cs typeface="+mn-lt"/>
              </a:rPr>
              <a:t>Dolní čelist, dolní ret, horní ret, pravá tvář, levá tvář, pravé oko, levé oko, pravé obočí, levé obočí, čelo, kůže pod vlasy.</a:t>
            </a:r>
          </a:p>
          <a:p>
            <a:pPr marL="251460" indent="-179705">
              <a:lnSpc>
                <a:spcPct val="120000"/>
              </a:lnSpc>
            </a:pPr>
            <a:r>
              <a:rPr lang="cs-CZ" dirty="0">
                <a:ea typeface="+mn-lt"/>
                <a:cs typeface="+mn-lt"/>
              </a:rPr>
              <a:t>Uvědomte si celé tělo, nechte ho uvolnit… Celé tělo… Nyní si uvědomte a nechte uvolnit celou pravou nohu, levou nohu, pravou ruku, levou ruku, celý trup, krk a hlavu i obličej… Celé tělo.</a:t>
            </a:r>
          </a:p>
          <a:p>
            <a:pPr marL="251460" indent="-179705">
              <a:lnSpc>
                <a:spcPct val="120000"/>
              </a:lnSpc>
            </a:pPr>
            <a:endParaRPr lang="cs-CZ" dirty="0"/>
          </a:p>
        </p:txBody>
      </p:sp>
    </p:spTree>
    <p:extLst>
      <p:ext uri="{BB962C8B-B14F-4D97-AF65-F5344CB8AC3E}">
        <p14:creationId xmlns:p14="http://schemas.microsoft.com/office/powerpoint/2010/main" val="103887296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00141118-EC97-5EDB-7BF3-C16117CAB789}"/>
              </a:ext>
            </a:extLst>
          </p:cNvPr>
          <p:cNvSpPr>
            <a:spLocks noGrp="1"/>
          </p:cNvSpPr>
          <p:nvPr>
            <p:ph type="body" idx="1"/>
          </p:nvPr>
        </p:nvSpPr>
        <p:spPr>
          <a:xfrm>
            <a:off x="719998" y="222429"/>
            <a:ext cx="10753203" cy="6117571"/>
          </a:xfrm>
        </p:spPr>
        <p:txBody>
          <a:bodyPr lIns="0" tIns="0" rIns="0" bIns="0" anchor="t">
            <a:normAutofit/>
          </a:bodyPr>
          <a:lstStyle/>
          <a:p>
            <a:pPr marL="71755" indent="0">
              <a:buNone/>
            </a:pPr>
            <a:endParaRPr lang="cs-CZ" dirty="0"/>
          </a:p>
          <a:p>
            <a:pPr marL="71755" indent="0">
              <a:buNone/>
            </a:pPr>
            <a:r>
              <a:rPr lang="cs-CZ" b="1" dirty="0"/>
              <a:t>Relaxační představy</a:t>
            </a:r>
          </a:p>
          <a:p>
            <a:pPr marL="71755" indent="0">
              <a:buNone/>
            </a:pPr>
            <a:endParaRPr lang="cs-CZ" b="1" dirty="0">
              <a:ea typeface="+mn-lt"/>
              <a:cs typeface="+mn-lt"/>
            </a:endParaRPr>
          </a:p>
          <a:p>
            <a:pPr marL="251460" indent="-179705"/>
            <a:r>
              <a:rPr lang="cs-CZ" dirty="0">
                <a:ea typeface="+mn-lt"/>
                <a:cs typeface="+mn-lt"/>
              </a:rPr>
              <a:t> Všechny myšlenky nechejte volně plynout před očima jako film. Snažte se odpoutat od obsahu svých myšlenek a pouze je pozorujte. Pokuste se zachovat si od svých myšlenek odstup a nezúčastněnost. Snažte se mysli neodpovídat, neutíkat do minulosti či mít obavy z budoucnosti. Vnímejte přítomnost, právě probíhající chvíli, svůj dech a uvolnění.</a:t>
            </a:r>
            <a:endParaRPr lang="cs-CZ" dirty="0"/>
          </a:p>
          <a:p>
            <a:pPr marL="251460" indent="-179705"/>
            <a:r>
              <a:rPr lang="cs-CZ" dirty="0">
                <a:ea typeface="+mn-lt"/>
                <a:cs typeface="+mn-lt"/>
              </a:rPr>
              <a:t> Zůstávejte sami se sebou, ve svém vnitřním klidu a tichu.</a:t>
            </a:r>
            <a:endParaRPr lang="cs-CZ" dirty="0"/>
          </a:p>
          <a:p>
            <a:pPr marL="251460" indent="-179705"/>
            <a:endParaRPr lang="cs-CZ" dirty="0"/>
          </a:p>
        </p:txBody>
      </p:sp>
    </p:spTree>
    <p:extLst>
      <p:ext uri="{BB962C8B-B14F-4D97-AF65-F5344CB8AC3E}">
        <p14:creationId xmlns:p14="http://schemas.microsoft.com/office/powerpoint/2010/main" val="53382052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D8DC5B9E-2839-968F-CFA0-93A6485625B7}"/>
              </a:ext>
            </a:extLst>
          </p:cNvPr>
          <p:cNvSpPr>
            <a:spLocks noGrp="1"/>
          </p:cNvSpPr>
          <p:nvPr>
            <p:ph type="body" idx="1"/>
          </p:nvPr>
        </p:nvSpPr>
        <p:spPr>
          <a:xfrm>
            <a:off x="719998" y="403858"/>
            <a:ext cx="10753203" cy="5845428"/>
          </a:xfrm>
        </p:spPr>
        <p:txBody>
          <a:bodyPr lIns="0" tIns="0" rIns="0" bIns="0" anchor="t">
            <a:normAutofit fontScale="70000" lnSpcReduction="20000"/>
          </a:bodyPr>
          <a:lstStyle/>
          <a:p>
            <a:pPr marL="71755" indent="0">
              <a:lnSpc>
                <a:spcPct val="120000"/>
              </a:lnSpc>
              <a:buNone/>
            </a:pPr>
            <a:r>
              <a:rPr lang="cs-CZ" b="1" dirty="0"/>
              <a:t>Další možnosti jógové relaxace – vizualizace</a:t>
            </a:r>
            <a:endParaRPr lang="cs-CZ" b="1"/>
          </a:p>
          <a:p>
            <a:pPr marL="251460" indent="-179705">
              <a:lnSpc>
                <a:spcPct val="120000"/>
              </a:lnSpc>
            </a:pPr>
            <a:r>
              <a:rPr lang="cs-CZ" dirty="0">
                <a:ea typeface="+mn-lt"/>
                <a:cs typeface="+mn-lt"/>
              </a:rPr>
              <a:t>Přeneste pozornost za čelo a zavřená víčka. V tomto prostoru, podobně jako na promítacím plátně, nechte vystupovat následující obrazy: Klidné moře rozlévající se do daleka… Klidné moře, pták vznášející se, volný a svobodný, vysoko na obloze… Pták letící vysoko na obloze, vysoká hora s vrcholkem pokrytým sněhem… Vysoká hora, potok na horách s průzračnou vodou… Horský potok, nějaký krásný chrám… Chrám, velký kulatý měsíc za noci… Měsíc za noci, pěkná růže… Růže a trn růže, růže i s trnem.</a:t>
            </a:r>
            <a:endParaRPr lang="cs-CZ" dirty="0"/>
          </a:p>
          <a:p>
            <a:pPr marL="251460" indent="-179705">
              <a:lnSpc>
                <a:spcPct val="120000"/>
              </a:lnSpc>
            </a:pPr>
            <a:r>
              <a:rPr lang="cs-CZ" dirty="0">
                <a:ea typeface="+mn-lt"/>
                <a:cs typeface="+mn-lt"/>
              </a:rPr>
              <a:t>Jiná možnost pro ty, kdo dávají přednost navazujícím obrazům: Představte si sám sebe v krásném parku časně zrána. Park je prázdný a slunce ještě nevyšlo. Je to půvabný park, dýchající klidem a mírem. Jdete po svěží trávě, nasloucháte ptačímu zpěvu, jenž vítá nový den. Na záhonech rostou růže – žluté, růžové i červené. Příjemně voní a na jejich lístcích se třpytí drobné kapky rosy. V jezírku opodál plavou zlaté rybky, jejich pohyby jsou plné půvabu a elegance. Procházíte mezi stromy, některé jsou vysoké, jiné spíše nižší a rozložité. Mezi stromy spatříte altán, kapličku nebo malý chrám. Dveře jsou otevřené. Vstupujete dovnitř a spatříte na zdi obraz, který vás naplní úctou. Usedáte, cítíte klid a ten se rozlévá kolem vás i ve vás. Setrvejte nějaký čas v tomto klidu.</a:t>
            </a:r>
            <a:endParaRPr lang="cs-CZ" dirty="0"/>
          </a:p>
          <a:p>
            <a:pPr marL="251460" indent="-179705">
              <a:lnSpc>
                <a:spcPct val="120000"/>
              </a:lnSpc>
            </a:pPr>
            <a:r>
              <a:rPr lang="cs-CZ" dirty="0">
                <a:ea typeface="+mn-lt"/>
                <a:cs typeface="+mn-lt"/>
              </a:rPr>
              <a:t>Na chvíli si znovu uvědomte prostor za čelem a zavřenými víčky a počkejte, zda se tam něco neobjeví. Pozorujte malou chvíli prostor za zavřenými víčky. Pozorujte ho klidně, uvolněně a nezaujatě.</a:t>
            </a:r>
            <a:endParaRPr lang="cs-CZ" dirty="0"/>
          </a:p>
          <a:p>
            <a:pPr marL="251460" indent="-179705">
              <a:lnSpc>
                <a:spcPct val="120000"/>
              </a:lnSpc>
            </a:pPr>
            <a:endParaRPr lang="cs-CZ" dirty="0"/>
          </a:p>
        </p:txBody>
      </p:sp>
    </p:spTree>
    <p:extLst>
      <p:ext uri="{BB962C8B-B14F-4D97-AF65-F5344CB8AC3E}">
        <p14:creationId xmlns:p14="http://schemas.microsoft.com/office/powerpoint/2010/main" val="387823958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B94419B7-0EB5-CE03-E67C-0F20F54CBC0F}"/>
              </a:ext>
            </a:extLst>
          </p:cNvPr>
          <p:cNvSpPr>
            <a:spLocks noGrp="1"/>
          </p:cNvSpPr>
          <p:nvPr>
            <p:ph type="body" idx="1"/>
          </p:nvPr>
        </p:nvSpPr>
        <p:spPr>
          <a:xfrm>
            <a:off x="719998" y="567143"/>
            <a:ext cx="10753203" cy="5845429"/>
          </a:xfrm>
        </p:spPr>
        <p:txBody>
          <a:bodyPr lIns="0" tIns="0" rIns="0" bIns="0" anchor="t">
            <a:normAutofit/>
          </a:bodyPr>
          <a:lstStyle/>
          <a:p>
            <a:pPr marL="71755" indent="0">
              <a:buNone/>
            </a:pPr>
            <a:r>
              <a:rPr lang="cs-CZ" b="1" dirty="0">
                <a:ea typeface="+mn-lt"/>
                <a:cs typeface="+mn-lt"/>
              </a:rPr>
              <a:t>Závěr</a:t>
            </a:r>
          </a:p>
          <a:p>
            <a:pPr marL="251460" indent="-179705"/>
            <a:r>
              <a:rPr lang="cs-CZ" dirty="0">
                <a:ea typeface="+mn-lt"/>
                <a:cs typeface="+mn-lt"/>
              </a:rPr>
              <a:t> Uvědomte si znovu svůj dech. Vnímejte chvíli dech.</a:t>
            </a:r>
            <a:endParaRPr lang="cs-CZ" dirty="0"/>
          </a:p>
          <a:p>
            <a:pPr marL="251460" indent="-179705"/>
            <a:r>
              <a:rPr lang="cs-CZ" dirty="0">
                <a:ea typeface="+mn-lt"/>
                <a:cs typeface="+mn-lt"/>
              </a:rPr>
              <a:t> Uvědomte si znovu tělo, kde se dotýká podložky i kde se oděv dotýká těla nebo části těla navzájem.</a:t>
            </a:r>
            <a:endParaRPr lang="cs-CZ" dirty="0"/>
          </a:p>
          <a:p>
            <a:pPr marL="251460" indent="-179705"/>
            <a:r>
              <a:rPr lang="cs-CZ" dirty="0">
                <a:ea typeface="+mn-lt"/>
                <a:cs typeface="+mn-lt"/>
              </a:rPr>
              <a:t> Uvědomte si, stále ještě se zavřenýma očima, kde se tělo nachází v prostoru. </a:t>
            </a:r>
            <a:endParaRPr lang="cs-CZ" dirty="0"/>
          </a:p>
          <a:p>
            <a:pPr marL="251460" indent="-179705"/>
            <a:r>
              <a:rPr lang="cs-CZ" dirty="0">
                <a:ea typeface="+mn-lt"/>
                <a:cs typeface="+mn-lt"/>
              </a:rPr>
              <a:t> Pohněte pomalu prsty u nohou, prsty u rukou, zhluboka se nadechněte, protáhněte se jako při příjemném a osvěžujícím probuzení. </a:t>
            </a:r>
            <a:endParaRPr lang="cs-CZ" dirty="0"/>
          </a:p>
          <a:p>
            <a:pPr marL="251460" indent="-179705"/>
            <a:r>
              <a:rPr lang="cs-CZ" dirty="0">
                <a:ea typeface="+mn-lt"/>
                <a:cs typeface="+mn-lt"/>
              </a:rPr>
              <a:t> Otevřete oči. Jógová relaxace končí.</a:t>
            </a:r>
            <a:endParaRPr lang="cs-CZ"/>
          </a:p>
        </p:txBody>
      </p:sp>
    </p:spTree>
    <p:extLst>
      <p:ext uri="{BB962C8B-B14F-4D97-AF65-F5344CB8AC3E}">
        <p14:creationId xmlns:p14="http://schemas.microsoft.com/office/powerpoint/2010/main" val="9837127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F6D183-071F-3BB0-D688-0ECA9DB279C5}"/>
              </a:ext>
            </a:extLst>
          </p:cNvPr>
          <p:cNvSpPr>
            <a:spLocks noGrp="1"/>
          </p:cNvSpPr>
          <p:nvPr>
            <p:ph type="title"/>
          </p:nvPr>
        </p:nvSpPr>
        <p:spPr>
          <a:xfrm>
            <a:off x="719998" y="1128212"/>
            <a:ext cx="10753203" cy="451579"/>
          </a:xfrm>
        </p:spPr>
        <p:txBody>
          <a:bodyPr lIns="0" tIns="0" rIns="0" bIns="0" anchor="t">
            <a:normAutofit fontScale="90000"/>
          </a:bodyPr>
          <a:lstStyle/>
          <a:p>
            <a:pPr marL="71755">
              <a:lnSpc>
                <a:spcPts val="3600"/>
              </a:lnSpc>
            </a:pPr>
            <a:r>
              <a:rPr lang="cs-CZ" b="0" dirty="0">
                <a:ea typeface="+mn-lt"/>
                <a:cs typeface="+mn-lt"/>
              </a:rPr>
              <a:t>Relaxace na signál (</a:t>
            </a:r>
            <a:r>
              <a:rPr lang="cs-CZ" b="0" dirty="0" err="1">
                <a:ea typeface="+mn-lt"/>
                <a:cs typeface="+mn-lt"/>
              </a:rPr>
              <a:t>cue</a:t>
            </a:r>
            <a:r>
              <a:rPr lang="cs-CZ" b="0" dirty="0">
                <a:ea typeface="+mn-lt"/>
                <a:cs typeface="+mn-lt"/>
              </a:rPr>
              <a:t> </a:t>
            </a:r>
            <a:r>
              <a:rPr lang="cs-CZ" b="0" dirty="0" err="1">
                <a:ea typeface="+mn-lt"/>
                <a:cs typeface="+mn-lt"/>
              </a:rPr>
              <a:t>controlled</a:t>
            </a:r>
            <a:r>
              <a:rPr lang="cs-CZ" b="0" dirty="0">
                <a:ea typeface="+mn-lt"/>
                <a:cs typeface="+mn-lt"/>
              </a:rPr>
              <a:t> </a:t>
            </a:r>
            <a:r>
              <a:rPr lang="cs-CZ" b="0" dirty="0" err="1">
                <a:ea typeface="+mn-lt"/>
                <a:cs typeface="+mn-lt"/>
              </a:rPr>
              <a:t>relaxation</a:t>
            </a:r>
            <a:r>
              <a:rPr lang="cs-CZ" b="0" dirty="0">
                <a:ea typeface="+mn-lt"/>
                <a:cs typeface="+mn-lt"/>
              </a:rPr>
              <a:t>)</a:t>
            </a:r>
            <a:endParaRPr lang="en-US" b="0" dirty="0">
              <a:ea typeface="+mn-lt"/>
              <a:cs typeface="+mn-lt"/>
            </a:endParaRPr>
          </a:p>
          <a:p>
            <a:endParaRPr lang="cs-CZ" dirty="0"/>
          </a:p>
        </p:txBody>
      </p:sp>
      <p:sp>
        <p:nvSpPr>
          <p:cNvPr id="3" name="Zástupný text 2">
            <a:extLst>
              <a:ext uri="{FF2B5EF4-FFF2-40B4-BE49-F238E27FC236}">
                <a16:creationId xmlns:a16="http://schemas.microsoft.com/office/drawing/2014/main" id="{5B6132E0-C18A-B2B4-CE05-D3C12868FA45}"/>
              </a:ext>
            </a:extLst>
          </p:cNvPr>
          <p:cNvSpPr>
            <a:spLocks noGrp="1"/>
          </p:cNvSpPr>
          <p:nvPr>
            <p:ph type="body" idx="1"/>
          </p:nvPr>
        </p:nvSpPr>
        <p:spPr/>
        <p:txBody>
          <a:bodyPr lIns="0" tIns="0" rIns="0" bIns="0" anchor="t">
            <a:normAutofit/>
          </a:bodyPr>
          <a:lstStyle/>
          <a:p>
            <a:pPr marL="71755" indent="0">
              <a:buNone/>
            </a:pPr>
            <a:endParaRPr lang="cs-CZ" dirty="0"/>
          </a:p>
          <a:p>
            <a:pPr marL="251460" indent="-179705"/>
            <a:r>
              <a:rPr lang="cs-CZ" dirty="0">
                <a:ea typeface="+mn-lt"/>
                <a:cs typeface="+mn-lt"/>
              </a:rPr>
              <a:t> Zvyk cvičit relaxaci či jógu na určitém místě =&gt; Už to, že se ocitá na místě, kde je zvyklý ji v obvyklém čase praktikovat, ho automaticky povede k uvolnění</a:t>
            </a:r>
            <a:endParaRPr lang="en-US" dirty="0">
              <a:ea typeface="+mn-lt"/>
              <a:cs typeface="+mn-lt"/>
            </a:endParaRPr>
          </a:p>
          <a:p>
            <a:pPr marL="251460" indent="-179705"/>
            <a:r>
              <a:rPr lang="cs-CZ" dirty="0">
                <a:ea typeface="+mn-lt"/>
                <a:cs typeface="+mn-lt"/>
              </a:rPr>
              <a:t> Signálem k relaxaci může být i určité gesto rukou nebo určitý v duchu vyřčený pokyn (v anglických mluvících zemích např. „</a:t>
            </a:r>
            <a:r>
              <a:rPr lang="cs-CZ" dirty="0" err="1">
                <a:ea typeface="+mn-lt"/>
                <a:cs typeface="+mn-lt"/>
              </a:rPr>
              <a:t>relax</a:t>
            </a:r>
            <a:r>
              <a:rPr lang="cs-CZ" dirty="0">
                <a:ea typeface="+mn-lt"/>
                <a:cs typeface="+mn-lt"/>
              </a:rPr>
              <a:t>“ čili „uvolni se“).</a:t>
            </a:r>
            <a:br>
              <a:rPr lang="en-US" dirty="0"/>
            </a:br>
            <a:endParaRPr lang="en-US"/>
          </a:p>
        </p:txBody>
      </p:sp>
    </p:spTree>
    <p:extLst>
      <p:ext uri="{BB962C8B-B14F-4D97-AF65-F5344CB8AC3E}">
        <p14:creationId xmlns:p14="http://schemas.microsoft.com/office/powerpoint/2010/main" val="383504042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6F0DCC-3205-CF5E-07F6-4194D14ED957}"/>
              </a:ext>
            </a:extLst>
          </p:cNvPr>
          <p:cNvSpPr>
            <a:spLocks noGrp="1"/>
          </p:cNvSpPr>
          <p:nvPr>
            <p:ph type="title"/>
          </p:nvPr>
        </p:nvSpPr>
        <p:spPr>
          <a:xfrm>
            <a:off x="1209855" y="719998"/>
            <a:ext cx="10753203" cy="451579"/>
          </a:xfrm>
        </p:spPr>
        <p:txBody>
          <a:bodyPr lIns="0" tIns="0" rIns="0" bIns="0" anchor="t">
            <a:normAutofit fontScale="90000"/>
          </a:bodyPr>
          <a:lstStyle/>
          <a:p>
            <a:pPr algn="ctr"/>
            <a:r>
              <a:rPr lang="cs-CZ" dirty="0"/>
              <a:t>Stres X Relaxace</a:t>
            </a:r>
            <a:endParaRPr lang="cs-CZ"/>
          </a:p>
        </p:txBody>
      </p:sp>
      <p:graphicFrame>
        <p:nvGraphicFramePr>
          <p:cNvPr id="4" name="Tabulka 4">
            <a:extLst>
              <a:ext uri="{FF2B5EF4-FFF2-40B4-BE49-F238E27FC236}">
                <a16:creationId xmlns:a16="http://schemas.microsoft.com/office/drawing/2014/main" id="{05DECDBB-94B8-5C21-28BB-0E888DA9FB4C}"/>
              </a:ext>
            </a:extLst>
          </p:cNvPr>
          <p:cNvGraphicFramePr>
            <a:graphicFrameLocks noGrp="1"/>
          </p:cNvGraphicFramePr>
          <p:nvPr>
            <p:extLst>
              <p:ext uri="{D42A27DB-BD31-4B8C-83A1-F6EECF244321}">
                <p14:modId xmlns:p14="http://schemas.microsoft.com/office/powerpoint/2010/main" val="2936984458"/>
              </p:ext>
            </p:extLst>
          </p:nvPr>
        </p:nvGraphicFramePr>
        <p:xfrm>
          <a:off x="1015999" y="1623785"/>
          <a:ext cx="10636091" cy="4203392"/>
        </p:xfrm>
        <a:graphic>
          <a:graphicData uri="http://schemas.openxmlformats.org/drawingml/2006/table">
            <a:tbl>
              <a:tblPr firstRow="1" bandRow="1">
                <a:tableStyleId>{5940675A-B579-460E-94D1-54222C63F5DA}</a:tableStyleId>
              </a:tblPr>
              <a:tblGrid>
                <a:gridCol w="1523999">
                  <a:extLst>
                    <a:ext uri="{9D8B030D-6E8A-4147-A177-3AD203B41FA5}">
                      <a16:colId xmlns:a16="http://schemas.microsoft.com/office/drawing/2014/main" val="3945288075"/>
                    </a:ext>
                  </a:extLst>
                </a:gridCol>
                <a:gridCol w="7409791">
                  <a:extLst>
                    <a:ext uri="{9D8B030D-6E8A-4147-A177-3AD203B41FA5}">
                      <a16:colId xmlns:a16="http://schemas.microsoft.com/office/drawing/2014/main" val="601064163"/>
                    </a:ext>
                  </a:extLst>
                </a:gridCol>
                <a:gridCol w="1702301">
                  <a:extLst>
                    <a:ext uri="{9D8B030D-6E8A-4147-A177-3AD203B41FA5}">
                      <a16:colId xmlns:a16="http://schemas.microsoft.com/office/drawing/2014/main" val="984973385"/>
                    </a:ext>
                  </a:extLst>
                </a:gridCol>
              </a:tblGrid>
              <a:tr h="525424">
                <a:tc>
                  <a:txBody>
                    <a:bodyPr/>
                    <a:lstStyle/>
                    <a:p>
                      <a:pPr algn="ctr"/>
                      <a:endParaRPr lang="cs-CZ" sz="2800" dirty="0"/>
                    </a:p>
                  </a:txBody>
                  <a:tcPr/>
                </a:tc>
                <a:tc>
                  <a:txBody>
                    <a:bodyPr/>
                    <a:lstStyle/>
                    <a:p>
                      <a:pPr algn="ctr"/>
                      <a:r>
                        <a:rPr lang="cs-CZ" sz="2800" dirty="0">
                          <a:latin typeface="Arial"/>
                        </a:rPr>
                        <a:t>Svalové napětí, prokrvení svalu</a:t>
                      </a:r>
                      <a:endParaRPr lang="cs-CZ" sz="2800" dirty="0"/>
                    </a:p>
                  </a:txBody>
                  <a:tcPr/>
                </a:tc>
                <a:tc>
                  <a:txBody>
                    <a:bodyPr/>
                    <a:lstStyle/>
                    <a:p>
                      <a:pPr algn="ctr"/>
                      <a:endParaRPr lang="cs-CZ" sz="2800" dirty="0"/>
                    </a:p>
                  </a:txBody>
                  <a:tcPr/>
                </a:tc>
                <a:extLst>
                  <a:ext uri="{0D108BD9-81ED-4DB2-BD59-A6C34878D82A}">
                    <a16:rowId xmlns:a16="http://schemas.microsoft.com/office/drawing/2014/main" val="365672691"/>
                  </a:ext>
                </a:extLst>
              </a:tr>
              <a:tr h="525424">
                <a:tc>
                  <a:txBody>
                    <a:bodyPr/>
                    <a:lstStyle/>
                    <a:p>
                      <a:pPr algn="ctr"/>
                      <a:endParaRPr lang="cs-CZ" sz="2800" dirty="0"/>
                    </a:p>
                  </a:txBody>
                  <a:tcPr/>
                </a:tc>
                <a:tc>
                  <a:txBody>
                    <a:bodyPr/>
                    <a:lstStyle/>
                    <a:p>
                      <a:pPr algn="ctr"/>
                      <a:r>
                        <a:rPr lang="cs-CZ" sz="2800" dirty="0"/>
                        <a:t>Krevní tlak, tepová frekvence</a:t>
                      </a:r>
                    </a:p>
                  </a:txBody>
                  <a:tcPr/>
                </a:tc>
                <a:tc>
                  <a:txBody>
                    <a:bodyPr/>
                    <a:lstStyle/>
                    <a:p>
                      <a:pPr algn="ctr"/>
                      <a:endParaRPr lang="cs-CZ" sz="2800" dirty="0"/>
                    </a:p>
                  </a:txBody>
                  <a:tcPr/>
                </a:tc>
                <a:extLst>
                  <a:ext uri="{0D108BD9-81ED-4DB2-BD59-A6C34878D82A}">
                    <a16:rowId xmlns:a16="http://schemas.microsoft.com/office/drawing/2014/main" val="218657434"/>
                  </a:ext>
                </a:extLst>
              </a:tr>
              <a:tr h="525424">
                <a:tc>
                  <a:txBody>
                    <a:bodyPr/>
                    <a:lstStyle/>
                    <a:p>
                      <a:pPr algn="ctr"/>
                      <a:endParaRPr lang="cs-CZ" sz="2800" dirty="0"/>
                    </a:p>
                  </a:txBody>
                  <a:tcPr/>
                </a:tc>
                <a:tc>
                  <a:txBody>
                    <a:bodyPr/>
                    <a:lstStyle/>
                    <a:p>
                      <a:pPr algn="ctr"/>
                      <a:r>
                        <a:rPr lang="cs-CZ" sz="2800" dirty="0"/>
                        <a:t>Dechová frekvence</a:t>
                      </a:r>
                    </a:p>
                  </a:txBody>
                  <a:tcPr/>
                </a:tc>
                <a:tc>
                  <a:txBody>
                    <a:bodyPr/>
                    <a:lstStyle/>
                    <a:p>
                      <a:pPr algn="ctr"/>
                      <a:endParaRPr lang="cs-CZ" sz="2800" dirty="0"/>
                    </a:p>
                  </a:txBody>
                  <a:tcPr/>
                </a:tc>
                <a:extLst>
                  <a:ext uri="{0D108BD9-81ED-4DB2-BD59-A6C34878D82A}">
                    <a16:rowId xmlns:a16="http://schemas.microsoft.com/office/drawing/2014/main" val="3886602740"/>
                  </a:ext>
                </a:extLst>
              </a:tr>
              <a:tr h="525424">
                <a:tc>
                  <a:txBody>
                    <a:bodyPr/>
                    <a:lstStyle/>
                    <a:p>
                      <a:pPr algn="ctr"/>
                      <a:endParaRPr lang="cs-CZ" sz="2800" dirty="0"/>
                    </a:p>
                  </a:txBody>
                  <a:tcPr/>
                </a:tc>
                <a:tc>
                  <a:txBody>
                    <a:bodyPr/>
                    <a:lstStyle/>
                    <a:p>
                      <a:pPr algn="ctr"/>
                      <a:r>
                        <a:rPr lang="cs-CZ" sz="2800" dirty="0"/>
                        <a:t>Látková výměna</a:t>
                      </a:r>
                    </a:p>
                  </a:txBody>
                  <a:tcPr/>
                </a:tc>
                <a:tc>
                  <a:txBody>
                    <a:bodyPr/>
                    <a:lstStyle/>
                    <a:p>
                      <a:pPr algn="ctr"/>
                      <a:endParaRPr lang="cs-CZ" sz="2800" dirty="0"/>
                    </a:p>
                  </a:txBody>
                  <a:tcPr/>
                </a:tc>
                <a:extLst>
                  <a:ext uri="{0D108BD9-81ED-4DB2-BD59-A6C34878D82A}">
                    <a16:rowId xmlns:a16="http://schemas.microsoft.com/office/drawing/2014/main" val="2786980928"/>
                  </a:ext>
                </a:extLst>
              </a:tr>
              <a:tr h="525424">
                <a:tc>
                  <a:txBody>
                    <a:bodyPr/>
                    <a:lstStyle/>
                    <a:p>
                      <a:pPr algn="ctr"/>
                      <a:endParaRPr lang="cs-CZ" sz="2800" dirty="0"/>
                    </a:p>
                  </a:txBody>
                  <a:tcPr/>
                </a:tc>
                <a:tc>
                  <a:txBody>
                    <a:bodyPr/>
                    <a:lstStyle/>
                    <a:p>
                      <a:pPr algn="ctr"/>
                      <a:r>
                        <a:rPr lang="cs-CZ" sz="2800" dirty="0"/>
                        <a:t>Produkce hormonů nadledvin a štítné žlázy</a:t>
                      </a:r>
                    </a:p>
                  </a:txBody>
                  <a:tcPr/>
                </a:tc>
                <a:tc>
                  <a:txBody>
                    <a:bodyPr/>
                    <a:lstStyle/>
                    <a:p>
                      <a:pPr algn="ctr"/>
                      <a:endParaRPr lang="cs-CZ" sz="2800" dirty="0"/>
                    </a:p>
                  </a:txBody>
                  <a:tcPr/>
                </a:tc>
                <a:extLst>
                  <a:ext uri="{0D108BD9-81ED-4DB2-BD59-A6C34878D82A}">
                    <a16:rowId xmlns:a16="http://schemas.microsoft.com/office/drawing/2014/main" val="317823355"/>
                  </a:ext>
                </a:extLst>
              </a:tr>
              <a:tr h="525424">
                <a:tc>
                  <a:txBody>
                    <a:bodyPr/>
                    <a:lstStyle/>
                    <a:p>
                      <a:pPr algn="ctr"/>
                      <a:endParaRPr lang="cs-CZ" sz="2800" dirty="0"/>
                    </a:p>
                  </a:txBody>
                  <a:tcPr/>
                </a:tc>
                <a:tc>
                  <a:txBody>
                    <a:bodyPr/>
                    <a:lstStyle/>
                    <a:p>
                      <a:pPr algn="ctr"/>
                      <a:r>
                        <a:rPr lang="cs-CZ" sz="2800" dirty="0"/>
                        <a:t>Frekvence vln na EEG</a:t>
                      </a:r>
                    </a:p>
                  </a:txBody>
                  <a:tcPr/>
                </a:tc>
                <a:tc>
                  <a:txBody>
                    <a:bodyPr/>
                    <a:lstStyle/>
                    <a:p>
                      <a:pPr algn="ctr"/>
                      <a:endParaRPr lang="cs-CZ" sz="2800" dirty="0"/>
                    </a:p>
                  </a:txBody>
                  <a:tcPr/>
                </a:tc>
                <a:extLst>
                  <a:ext uri="{0D108BD9-81ED-4DB2-BD59-A6C34878D82A}">
                    <a16:rowId xmlns:a16="http://schemas.microsoft.com/office/drawing/2014/main" val="2163945308"/>
                  </a:ext>
                </a:extLst>
              </a:tr>
              <a:tr h="525424">
                <a:tc>
                  <a:txBody>
                    <a:bodyPr/>
                    <a:lstStyle/>
                    <a:p>
                      <a:pPr algn="ctr"/>
                      <a:endParaRPr lang="cs-CZ" sz="2800" dirty="0"/>
                    </a:p>
                  </a:txBody>
                  <a:tcPr/>
                </a:tc>
                <a:tc>
                  <a:txBody>
                    <a:bodyPr/>
                    <a:lstStyle/>
                    <a:p>
                      <a:pPr algn="ctr"/>
                      <a:r>
                        <a:rPr lang="cs-CZ" sz="2800" dirty="0"/>
                        <a:t>Hojení, imunita, spánek, trávení</a:t>
                      </a:r>
                    </a:p>
                  </a:txBody>
                  <a:tcPr/>
                </a:tc>
                <a:tc>
                  <a:txBody>
                    <a:bodyPr/>
                    <a:lstStyle/>
                    <a:p>
                      <a:pPr algn="ctr"/>
                      <a:endParaRPr lang="cs-CZ" sz="2800" dirty="0"/>
                    </a:p>
                  </a:txBody>
                  <a:tcPr/>
                </a:tc>
                <a:extLst>
                  <a:ext uri="{0D108BD9-81ED-4DB2-BD59-A6C34878D82A}">
                    <a16:rowId xmlns:a16="http://schemas.microsoft.com/office/drawing/2014/main" val="8447813"/>
                  </a:ext>
                </a:extLst>
              </a:tr>
              <a:tr h="525424">
                <a:tc>
                  <a:txBody>
                    <a:bodyPr/>
                    <a:lstStyle/>
                    <a:p>
                      <a:pPr algn="ctr"/>
                      <a:endParaRPr lang="cs-CZ" sz="2800" dirty="0"/>
                    </a:p>
                  </a:txBody>
                  <a:tcPr/>
                </a:tc>
                <a:tc>
                  <a:txBody>
                    <a:bodyPr/>
                    <a:lstStyle/>
                    <a:p>
                      <a:pPr algn="ctr"/>
                      <a:r>
                        <a:rPr lang="cs-CZ" sz="2800" dirty="0"/>
                        <a:t>Kožní galvanický odpor</a:t>
                      </a:r>
                    </a:p>
                  </a:txBody>
                  <a:tcPr/>
                </a:tc>
                <a:tc>
                  <a:txBody>
                    <a:bodyPr/>
                    <a:lstStyle/>
                    <a:p>
                      <a:pPr algn="ctr"/>
                      <a:endParaRPr lang="cs-CZ" sz="2800" dirty="0"/>
                    </a:p>
                  </a:txBody>
                  <a:tcPr/>
                </a:tc>
                <a:extLst>
                  <a:ext uri="{0D108BD9-81ED-4DB2-BD59-A6C34878D82A}">
                    <a16:rowId xmlns:a16="http://schemas.microsoft.com/office/drawing/2014/main" val="2878329329"/>
                  </a:ext>
                </a:extLst>
              </a:tr>
            </a:tbl>
          </a:graphicData>
        </a:graphic>
      </p:graphicFrame>
      <p:sp>
        <p:nvSpPr>
          <p:cNvPr id="6" name="Šipka: nahoru 5">
            <a:extLst>
              <a:ext uri="{FF2B5EF4-FFF2-40B4-BE49-F238E27FC236}">
                <a16:creationId xmlns:a16="http://schemas.microsoft.com/office/drawing/2014/main" id="{20E2367F-0F54-E340-45B5-CEF50FC3F5F3}"/>
              </a:ext>
            </a:extLst>
          </p:cNvPr>
          <p:cNvSpPr/>
          <p:nvPr/>
        </p:nvSpPr>
        <p:spPr>
          <a:xfrm>
            <a:off x="1533416" y="1712883"/>
            <a:ext cx="321347" cy="361552"/>
          </a:xfrm>
          <a:prstGeom prst="up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cs-CZ" sz="2400" b="0" i="0" u="none" strike="noStrike" cap="none" spc="0" normalizeH="0" baseline="0">
              <a:ln>
                <a:noFill/>
              </a:ln>
              <a:solidFill>
                <a:srgbClr val="000000"/>
              </a:solidFill>
              <a:effectLst/>
              <a:uFillTx/>
              <a:latin typeface="+mn-lt"/>
              <a:ea typeface="+mn-ea"/>
              <a:cs typeface="+mn-cs"/>
              <a:sym typeface="Arial"/>
            </a:endParaRPr>
          </a:p>
        </p:txBody>
      </p:sp>
      <p:sp>
        <p:nvSpPr>
          <p:cNvPr id="7" name="Šipka: nahoru 6">
            <a:extLst>
              <a:ext uri="{FF2B5EF4-FFF2-40B4-BE49-F238E27FC236}">
                <a16:creationId xmlns:a16="http://schemas.microsoft.com/office/drawing/2014/main" id="{B1117CD4-700A-FDB5-27EA-E3DCF74B7526}"/>
              </a:ext>
            </a:extLst>
          </p:cNvPr>
          <p:cNvSpPr/>
          <p:nvPr/>
        </p:nvSpPr>
        <p:spPr>
          <a:xfrm>
            <a:off x="1533415" y="2220882"/>
            <a:ext cx="321347" cy="361552"/>
          </a:xfrm>
          <a:prstGeom prst="up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cs-CZ" sz="2400" b="0" i="0" u="none" strike="noStrike" cap="none" spc="0" normalizeH="0" baseline="0">
              <a:ln>
                <a:noFill/>
              </a:ln>
              <a:solidFill>
                <a:srgbClr val="000000"/>
              </a:solidFill>
              <a:effectLst/>
              <a:uFillTx/>
              <a:latin typeface="+mn-lt"/>
              <a:ea typeface="+mn-ea"/>
              <a:cs typeface="+mn-cs"/>
              <a:sym typeface="Arial"/>
            </a:endParaRPr>
          </a:p>
        </p:txBody>
      </p:sp>
      <p:sp>
        <p:nvSpPr>
          <p:cNvPr id="8" name="Šipka: nahoru 7">
            <a:extLst>
              <a:ext uri="{FF2B5EF4-FFF2-40B4-BE49-F238E27FC236}">
                <a16:creationId xmlns:a16="http://schemas.microsoft.com/office/drawing/2014/main" id="{AC7B3699-9CE2-225C-CD03-204E924D8515}"/>
              </a:ext>
            </a:extLst>
          </p:cNvPr>
          <p:cNvSpPr/>
          <p:nvPr/>
        </p:nvSpPr>
        <p:spPr>
          <a:xfrm>
            <a:off x="1533415" y="2747025"/>
            <a:ext cx="321347" cy="361552"/>
          </a:xfrm>
          <a:prstGeom prst="up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cs-CZ" sz="2400" b="0" i="0" u="none" strike="noStrike" cap="none" spc="0" normalizeH="0" baseline="0">
              <a:ln>
                <a:noFill/>
              </a:ln>
              <a:solidFill>
                <a:srgbClr val="000000"/>
              </a:solidFill>
              <a:effectLst/>
              <a:uFillTx/>
              <a:latin typeface="+mn-lt"/>
              <a:ea typeface="+mn-ea"/>
              <a:cs typeface="+mn-cs"/>
              <a:sym typeface="Arial"/>
            </a:endParaRPr>
          </a:p>
        </p:txBody>
      </p:sp>
      <p:sp>
        <p:nvSpPr>
          <p:cNvPr id="9" name="Šipka: nahoru 8">
            <a:extLst>
              <a:ext uri="{FF2B5EF4-FFF2-40B4-BE49-F238E27FC236}">
                <a16:creationId xmlns:a16="http://schemas.microsoft.com/office/drawing/2014/main" id="{FE46406D-9409-28B7-3460-987E0861B64E}"/>
              </a:ext>
            </a:extLst>
          </p:cNvPr>
          <p:cNvSpPr/>
          <p:nvPr/>
        </p:nvSpPr>
        <p:spPr>
          <a:xfrm>
            <a:off x="1533416" y="3781169"/>
            <a:ext cx="321347" cy="361552"/>
          </a:xfrm>
          <a:prstGeom prst="up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cs-CZ" sz="2400" b="0" i="0" u="none" strike="noStrike" cap="none" spc="0" normalizeH="0" baseline="0">
              <a:ln>
                <a:noFill/>
              </a:ln>
              <a:solidFill>
                <a:srgbClr val="000000"/>
              </a:solidFill>
              <a:effectLst/>
              <a:uFillTx/>
              <a:latin typeface="+mn-lt"/>
              <a:ea typeface="+mn-ea"/>
              <a:cs typeface="+mn-cs"/>
              <a:sym typeface="Arial"/>
            </a:endParaRPr>
          </a:p>
        </p:txBody>
      </p:sp>
      <p:sp>
        <p:nvSpPr>
          <p:cNvPr id="10" name="Šipka: nahoru 9">
            <a:extLst>
              <a:ext uri="{FF2B5EF4-FFF2-40B4-BE49-F238E27FC236}">
                <a16:creationId xmlns:a16="http://schemas.microsoft.com/office/drawing/2014/main" id="{C5109785-EB1D-C9FA-74BA-FC99B15C529E}"/>
              </a:ext>
            </a:extLst>
          </p:cNvPr>
          <p:cNvSpPr/>
          <p:nvPr/>
        </p:nvSpPr>
        <p:spPr>
          <a:xfrm>
            <a:off x="1533416" y="3245954"/>
            <a:ext cx="321347" cy="361552"/>
          </a:xfrm>
          <a:prstGeom prst="up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cs-CZ" sz="2400" b="0" i="0" u="none" strike="noStrike" cap="none" spc="0" normalizeH="0" baseline="0">
              <a:ln>
                <a:noFill/>
              </a:ln>
              <a:solidFill>
                <a:srgbClr val="000000"/>
              </a:solidFill>
              <a:effectLst/>
              <a:uFillTx/>
              <a:latin typeface="+mn-lt"/>
              <a:ea typeface="+mn-ea"/>
              <a:cs typeface="+mn-cs"/>
              <a:sym typeface="Arial"/>
            </a:endParaRPr>
          </a:p>
        </p:txBody>
      </p:sp>
      <p:sp>
        <p:nvSpPr>
          <p:cNvPr id="11" name="Šipka: nahoru 10">
            <a:extLst>
              <a:ext uri="{FF2B5EF4-FFF2-40B4-BE49-F238E27FC236}">
                <a16:creationId xmlns:a16="http://schemas.microsoft.com/office/drawing/2014/main" id="{4B406F65-0840-B8DD-B041-E9581A3EF44A}"/>
              </a:ext>
            </a:extLst>
          </p:cNvPr>
          <p:cNvSpPr/>
          <p:nvPr/>
        </p:nvSpPr>
        <p:spPr>
          <a:xfrm>
            <a:off x="1533416" y="4307311"/>
            <a:ext cx="321347" cy="361552"/>
          </a:xfrm>
          <a:prstGeom prst="up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cs-CZ" sz="2400" b="0" i="0" u="none" strike="noStrike" cap="none" spc="0" normalizeH="0" baseline="0">
              <a:ln>
                <a:noFill/>
              </a:ln>
              <a:solidFill>
                <a:srgbClr val="000000"/>
              </a:solidFill>
              <a:effectLst/>
              <a:uFillTx/>
              <a:latin typeface="+mn-lt"/>
              <a:ea typeface="+mn-ea"/>
              <a:cs typeface="+mn-cs"/>
              <a:sym typeface="Arial"/>
            </a:endParaRPr>
          </a:p>
        </p:txBody>
      </p:sp>
      <p:sp>
        <p:nvSpPr>
          <p:cNvPr id="12" name="Šipka: nahoru 11">
            <a:extLst>
              <a:ext uri="{FF2B5EF4-FFF2-40B4-BE49-F238E27FC236}">
                <a16:creationId xmlns:a16="http://schemas.microsoft.com/office/drawing/2014/main" id="{CFD5E9E9-F44B-28BB-3506-723BC2C250A4}"/>
              </a:ext>
            </a:extLst>
          </p:cNvPr>
          <p:cNvSpPr/>
          <p:nvPr/>
        </p:nvSpPr>
        <p:spPr>
          <a:xfrm>
            <a:off x="10586702" y="4833454"/>
            <a:ext cx="321347" cy="361552"/>
          </a:xfrm>
          <a:prstGeom prst="up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cs-CZ" sz="2400" b="0" i="0" u="none" strike="noStrike" cap="none" spc="0" normalizeH="0" baseline="0">
              <a:ln>
                <a:noFill/>
              </a:ln>
              <a:solidFill>
                <a:srgbClr val="000000"/>
              </a:solidFill>
              <a:effectLst/>
              <a:uFillTx/>
              <a:latin typeface="+mn-lt"/>
              <a:ea typeface="+mn-ea"/>
              <a:cs typeface="+mn-cs"/>
              <a:sym typeface="Arial"/>
            </a:endParaRPr>
          </a:p>
        </p:txBody>
      </p:sp>
      <p:sp>
        <p:nvSpPr>
          <p:cNvPr id="13" name="Šipka: nahoru 12">
            <a:extLst>
              <a:ext uri="{FF2B5EF4-FFF2-40B4-BE49-F238E27FC236}">
                <a16:creationId xmlns:a16="http://schemas.microsoft.com/office/drawing/2014/main" id="{FC0D07FE-89DF-DDF4-1B93-C8C5C60C1CA4}"/>
              </a:ext>
            </a:extLst>
          </p:cNvPr>
          <p:cNvSpPr/>
          <p:nvPr/>
        </p:nvSpPr>
        <p:spPr>
          <a:xfrm>
            <a:off x="10586701" y="5341454"/>
            <a:ext cx="321347" cy="361552"/>
          </a:xfrm>
          <a:prstGeom prst="up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cs-CZ" sz="2400" b="0" i="0" u="none" strike="noStrike" cap="none" spc="0" normalizeH="0" baseline="0">
              <a:ln>
                <a:noFill/>
              </a:ln>
              <a:solidFill>
                <a:srgbClr val="000000"/>
              </a:solidFill>
              <a:effectLst/>
              <a:uFillTx/>
              <a:latin typeface="+mn-lt"/>
              <a:ea typeface="+mn-ea"/>
              <a:cs typeface="+mn-cs"/>
              <a:sym typeface="Arial"/>
            </a:endParaRPr>
          </a:p>
        </p:txBody>
      </p:sp>
      <p:sp>
        <p:nvSpPr>
          <p:cNvPr id="14" name="Šipka: dolů 13">
            <a:extLst>
              <a:ext uri="{FF2B5EF4-FFF2-40B4-BE49-F238E27FC236}">
                <a16:creationId xmlns:a16="http://schemas.microsoft.com/office/drawing/2014/main" id="{ABDB98F5-C5A3-6E2A-5E4A-2E3E6B72FF16}"/>
              </a:ext>
            </a:extLst>
          </p:cNvPr>
          <p:cNvSpPr/>
          <p:nvPr/>
        </p:nvSpPr>
        <p:spPr>
          <a:xfrm>
            <a:off x="1531149" y="4849330"/>
            <a:ext cx="321346" cy="352481"/>
          </a:xfrm>
          <a:prstGeom prst="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cs-CZ" sz="2400" b="0" i="0" u="none" strike="noStrike" cap="none" spc="0" normalizeH="0" baseline="0">
              <a:ln>
                <a:noFill/>
              </a:ln>
              <a:solidFill>
                <a:srgbClr val="000000"/>
              </a:solidFill>
              <a:effectLst/>
              <a:uFillTx/>
              <a:latin typeface="+mn-lt"/>
              <a:ea typeface="+mn-ea"/>
              <a:cs typeface="+mn-cs"/>
              <a:sym typeface="Arial"/>
            </a:endParaRPr>
          </a:p>
        </p:txBody>
      </p:sp>
      <p:sp>
        <p:nvSpPr>
          <p:cNvPr id="15" name="Šipka: dolů 14">
            <a:extLst>
              <a:ext uri="{FF2B5EF4-FFF2-40B4-BE49-F238E27FC236}">
                <a16:creationId xmlns:a16="http://schemas.microsoft.com/office/drawing/2014/main" id="{5043B7BD-20CC-E354-7E72-81E6D7D7217D}"/>
              </a:ext>
            </a:extLst>
          </p:cNvPr>
          <p:cNvSpPr/>
          <p:nvPr/>
        </p:nvSpPr>
        <p:spPr>
          <a:xfrm>
            <a:off x="1531148" y="5357329"/>
            <a:ext cx="321346" cy="352481"/>
          </a:xfrm>
          <a:prstGeom prst="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cs-CZ" sz="2400" b="0" i="0" u="none" strike="noStrike" cap="none" spc="0" normalizeH="0" baseline="0">
              <a:ln>
                <a:noFill/>
              </a:ln>
              <a:solidFill>
                <a:srgbClr val="000000"/>
              </a:solidFill>
              <a:effectLst/>
              <a:uFillTx/>
              <a:latin typeface="+mn-lt"/>
              <a:ea typeface="+mn-ea"/>
              <a:cs typeface="+mn-cs"/>
              <a:sym typeface="Arial"/>
            </a:endParaRPr>
          </a:p>
        </p:txBody>
      </p:sp>
      <p:sp>
        <p:nvSpPr>
          <p:cNvPr id="16" name="Šipka: dolů 15">
            <a:extLst>
              <a:ext uri="{FF2B5EF4-FFF2-40B4-BE49-F238E27FC236}">
                <a16:creationId xmlns:a16="http://schemas.microsoft.com/office/drawing/2014/main" id="{68137785-7BC4-3E9B-0C70-33067B17EBE1}"/>
              </a:ext>
            </a:extLst>
          </p:cNvPr>
          <p:cNvSpPr/>
          <p:nvPr/>
        </p:nvSpPr>
        <p:spPr>
          <a:xfrm>
            <a:off x="10584434" y="4323186"/>
            <a:ext cx="321346" cy="352481"/>
          </a:xfrm>
          <a:prstGeom prst="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cs-CZ" sz="2400" b="0" i="0" u="none" strike="noStrike" cap="none" spc="0" normalizeH="0" baseline="0">
              <a:ln>
                <a:noFill/>
              </a:ln>
              <a:solidFill>
                <a:srgbClr val="000000"/>
              </a:solidFill>
              <a:effectLst/>
              <a:uFillTx/>
              <a:latin typeface="+mn-lt"/>
              <a:ea typeface="+mn-ea"/>
              <a:cs typeface="+mn-cs"/>
              <a:sym typeface="Arial"/>
            </a:endParaRPr>
          </a:p>
        </p:txBody>
      </p:sp>
      <p:sp>
        <p:nvSpPr>
          <p:cNvPr id="17" name="Šipka: dolů 16">
            <a:extLst>
              <a:ext uri="{FF2B5EF4-FFF2-40B4-BE49-F238E27FC236}">
                <a16:creationId xmlns:a16="http://schemas.microsoft.com/office/drawing/2014/main" id="{EFC52195-A582-B463-FC50-5B4BEA9C8148}"/>
              </a:ext>
            </a:extLst>
          </p:cNvPr>
          <p:cNvSpPr/>
          <p:nvPr/>
        </p:nvSpPr>
        <p:spPr>
          <a:xfrm>
            <a:off x="10584434" y="3797044"/>
            <a:ext cx="321346" cy="352481"/>
          </a:xfrm>
          <a:prstGeom prst="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cs-CZ" sz="2400" b="0" i="0" u="none" strike="noStrike" cap="none" spc="0" normalizeH="0" baseline="0">
              <a:ln>
                <a:noFill/>
              </a:ln>
              <a:solidFill>
                <a:srgbClr val="000000"/>
              </a:solidFill>
              <a:effectLst/>
              <a:uFillTx/>
              <a:latin typeface="+mn-lt"/>
              <a:ea typeface="+mn-ea"/>
              <a:cs typeface="+mn-cs"/>
              <a:sym typeface="Arial"/>
            </a:endParaRPr>
          </a:p>
        </p:txBody>
      </p:sp>
      <p:sp>
        <p:nvSpPr>
          <p:cNvPr id="18" name="Šipka: dolů 17">
            <a:extLst>
              <a:ext uri="{FF2B5EF4-FFF2-40B4-BE49-F238E27FC236}">
                <a16:creationId xmlns:a16="http://schemas.microsoft.com/office/drawing/2014/main" id="{49E9A795-8891-EAF0-5E3E-29DE9D5D78C6}"/>
              </a:ext>
            </a:extLst>
          </p:cNvPr>
          <p:cNvSpPr/>
          <p:nvPr/>
        </p:nvSpPr>
        <p:spPr>
          <a:xfrm>
            <a:off x="10584434" y="3307187"/>
            <a:ext cx="321346" cy="352481"/>
          </a:xfrm>
          <a:prstGeom prst="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cs-CZ" sz="2400" b="0" i="0" u="none" strike="noStrike" cap="none" spc="0" normalizeH="0" baseline="0">
              <a:ln>
                <a:noFill/>
              </a:ln>
              <a:solidFill>
                <a:srgbClr val="000000"/>
              </a:solidFill>
              <a:effectLst/>
              <a:uFillTx/>
              <a:latin typeface="+mn-lt"/>
              <a:ea typeface="+mn-ea"/>
              <a:cs typeface="+mn-cs"/>
              <a:sym typeface="Arial"/>
            </a:endParaRPr>
          </a:p>
        </p:txBody>
      </p:sp>
      <p:sp>
        <p:nvSpPr>
          <p:cNvPr id="19" name="Šipka: dolů 18">
            <a:extLst>
              <a:ext uri="{FF2B5EF4-FFF2-40B4-BE49-F238E27FC236}">
                <a16:creationId xmlns:a16="http://schemas.microsoft.com/office/drawing/2014/main" id="{40F5C6DB-EF17-A067-08C6-03417E884BCF}"/>
              </a:ext>
            </a:extLst>
          </p:cNvPr>
          <p:cNvSpPr/>
          <p:nvPr/>
        </p:nvSpPr>
        <p:spPr>
          <a:xfrm>
            <a:off x="10584434" y="2762901"/>
            <a:ext cx="321346" cy="352481"/>
          </a:xfrm>
          <a:prstGeom prst="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cs-CZ" sz="2400" b="0" i="0" u="none" strike="noStrike" cap="none" spc="0" normalizeH="0" baseline="0">
              <a:ln>
                <a:noFill/>
              </a:ln>
              <a:solidFill>
                <a:srgbClr val="000000"/>
              </a:solidFill>
              <a:effectLst/>
              <a:uFillTx/>
              <a:latin typeface="+mn-lt"/>
              <a:ea typeface="+mn-ea"/>
              <a:cs typeface="+mn-cs"/>
              <a:sym typeface="Arial"/>
            </a:endParaRPr>
          </a:p>
        </p:txBody>
      </p:sp>
      <p:sp>
        <p:nvSpPr>
          <p:cNvPr id="20" name="Šipka: dolů 19">
            <a:extLst>
              <a:ext uri="{FF2B5EF4-FFF2-40B4-BE49-F238E27FC236}">
                <a16:creationId xmlns:a16="http://schemas.microsoft.com/office/drawing/2014/main" id="{E8976356-4898-3EF4-FF84-B62CB298CAF9}"/>
              </a:ext>
            </a:extLst>
          </p:cNvPr>
          <p:cNvSpPr/>
          <p:nvPr/>
        </p:nvSpPr>
        <p:spPr>
          <a:xfrm>
            <a:off x="10584435" y="2236758"/>
            <a:ext cx="321346" cy="352481"/>
          </a:xfrm>
          <a:prstGeom prst="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cs-CZ" sz="2400" b="0" i="0" u="none" strike="noStrike" cap="none" spc="0" normalizeH="0" baseline="0">
              <a:ln>
                <a:noFill/>
              </a:ln>
              <a:solidFill>
                <a:srgbClr val="000000"/>
              </a:solidFill>
              <a:effectLst/>
              <a:uFillTx/>
              <a:latin typeface="+mn-lt"/>
              <a:ea typeface="+mn-ea"/>
              <a:cs typeface="+mn-cs"/>
              <a:sym typeface="Arial"/>
            </a:endParaRPr>
          </a:p>
        </p:txBody>
      </p:sp>
      <p:sp>
        <p:nvSpPr>
          <p:cNvPr id="21" name="Šipka: dolů 20">
            <a:extLst>
              <a:ext uri="{FF2B5EF4-FFF2-40B4-BE49-F238E27FC236}">
                <a16:creationId xmlns:a16="http://schemas.microsoft.com/office/drawing/2014/main" id="{F5397CFC-7190-7B9A-C3DE-6ECC1FF0A37A}"/>
              </a:ext>
            </a:extLst>
          </p:cNvPr>
          <p:cNvSpPr/>
          <p:nvPr/>
        </p:nvSpPr>
        <p:spPr>
          <a:xfrm>
            <a:off x="10584435" y="1710615"/>
            <a:ext cx="321346" cy="352481"/>
          </a:xfrm>
          <a:prstGeom prst="down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cs-CZ" sz="2400" b="0" i="0" u="none" strike="noStrike" cap="none" spc="0" normalizeH="0" baseline="0">
              <a:ln>
                <a:noFill/>
              </a:ln>
              <a:solidFill>
                <a:srgbClr val="000000"/>
              </a:solidFill>
              <a:effectLst/>
              <a:uFillTx/>
              <a:latin typeface="+mn-lt"/>
              <a:ea typeface="+mn-ea"/>
              <a:cs typeface="+mn-cs"/>
              <a:sym typeface="Arial"/>
            </a:endParaRPr>
          </a:p>
        </p:txBody>
      </p:sp>
      <p:pic>
        <p:nvPicPr>
          <p:cNvPr id="23" name="Obrázek 23">
            <a:extLst>
              <a:ext uri="{FF2B5EF4-FFF2-40B4-BE49-F238E27FC236}">
                <a16:creationId xmlns:a16="http://schemas.microsoft.com/office/drawing/2014/main" id="{235B0D12-0984-FBC3-86FD-4AF74C079C78}"/>
              </a:ext>
            </a:extLst>
          </p:cNvPr>
          <p:cNvPicPr>
            <a:picLocks noChangeAspect="1"/>
          </p:cNvPicPr>
          <p:nvPr/>
        </p:nvPicPr>
        <p:blipFill>
          <a:blip r:embed="rId2"/>
          <a:stretch>
            <a:fillRect/>
          </a:stretch>
        </p:blipFill>
        <p:spPr>
          <a:xfrm>
            <a:off x="1422400" y="48478"/>
            <a:ext cx="2180771" cy="1463329"/>
          </a:xfrm>
          <a:prstGeom prst="rect">
            <a:avLst/>
          </a:prstGeom>
        </p:spPr>
      </p:pic>
      <p:pic>
        <p:nvPicPr>
          <p:cNvPr id="24" name="Obrázek 24">
            <a:extLst>
              <a:ext uri="{FF2B5EF4-FFF2-40B4-BE49-F238E27FC236}">
                <a16:creationId xmlns:a16="http://schemas.microsoft.com/office/drawing/2014/main" id="{086A72CA-A014-5F19-2F10-7AC29A687B30}"/>
              </a:ext>
            </a:extLst>
          </p:cNvPr>
          <p:cNvPicPr>
            <a:picLocks noChangeAspect="1"/>
          </p:cNvPicPr>
          <p:nvPr/>
        </p:nvPicPr>
        <p:blipFill>
          <a:blip r:embed="rId3"/>
          <a:stretch>
            <a:fillRect/>
          </a:stretch>
        </p:blipFill>
        <p:spPr>
          <a:xfrm>
            <a:off x="8879115" y="168729"/>
            <a:ext cx="2108200" cy="1358901"/>
          </a:xfrm>
          <a:prstGeom prst="rect">
            <a:avLst/>
          </a:prstGeom>
        </p:spPr>
      </p:pic>
    </p:spTree>
    <p:extLst>
      <p:ext uri="{BB962C8B-B14F-4D97-AF65-F5344CB8AC3E}">
        <p14:creationId xmlns:p14="http://schemas.microsoft.com/office/powerpoint/2010/main" val="367070507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B8B312A9-2EF7-FDD8-5977-5652593B65F5}"/>
              </a:ext>
            </a:extLst>
          </p:cNvPr>
          <p:cNvSpPr>
            <a:spLocks noGrp="1"/>
          </p:cNvSpPr>
          <p:nvPr>
            <p:ph type="body" idx="1"/>
          </p:nvPr>
        </p:nvSpPr>
        <p:spPr>
          <a:xfrm>
            <a:off x="719998" y="721357"/>
            <a:ext cx="10753203" cy="5709358"/>
          </a:xfrm>
        </p:spPr>
        <p:txBody>
          <a:bodyPr lIns="0" tIns="0" rIns="0" bIns="0" anchor="t">
            <a:normAutofit/>
          </a:bodyPr>
          <a:lstStyle/>
          <a:p>
            <a:pPr marL="71755" indent="0">
              <a:buNone/>
            </a:pPr>
            <a:r>
              <a:rPr lang="cs-CZ" sz="3600" dirty="0">
                <a:solidFill>
                  <a:schemeClr val="accent1"/>
                </a:solidFill>
              </a:rPr>
              <a:t>Diferencovaná (částečná) relaxace</a:t>
            </a:r>
            <a:endParaRPr lang="cs-CZ" sz="3600">
              <a:solidFill>
                <a:schemeClr val="accent1"/>
              </a:solidFill>
            </a:endParaRPr>
          </a:p>
          <a:p>
            <a:pPr marL="251460" indent="-179705"/>
            <a:r>
              <a:rPr lang="cs-CZ" dirty="0">
                <a:ea typeface="+mn-lt"/>
                <a:cs typeface="+mn-lt"/>
              </a:rPr>
              <a:t> Diferencovaná (částečná) relaxace znamená, že člověk uvolní určité části těla, zatímco jiné svalové skupiny pracují. </a:t>
            </a:r>
            <a:br>
              <a:rPr lang="cs-CZ" dirty="0">
                <a:ea typeface="+mn-lt"/>
                <a:cs typeface="+mn-lt"/>
              </a:rPr>
            </a:br>
            <a:br>
              <a:rPr lang="cs-CZ" dirty="0"/>
            </a:br>
            <a:endParaRPr lang="cs-CZ" dirty="0"/>
          </a:p>
          <a:p>
            <a:pPr marL="71755" indent="0">
              <a:buNone/>
            </a:pPr>
            <a:r>
              <a:rPr lang="cs-CZ" sz="3600" dirty="0">
                <a:solidFill>
                  <a:schemeClr val="accent1"/>
                </a:solidFill>
              </a:rPr>
              <a:t>Aplikovaná relaxace</a:t>
            </a:r>
          </a:p>
          <a:p>
            <a:pPr marL="251460" indent="-179705"/>
            <a:r>
              <a:rPr lang="cs-CZ" dirty="0">
                <a:ea typeface="+mn-lt"/>
                <a:cs typeface="+mn-lt"/>
              </a:rPr>
              <a:t> Spočívá ve využití relaxační techniky, např. relaxace na signál nebo diferencované relaxace, bezprostředně poté, co se objeví symptom (třeba bolest hlavy).</a:t>
            </a:r>
          </a:p>
          <a:p>
            <a:pPr marL="251460" indent="-179705"/>
            <a:r>
              <a:rPr lang="cs-CZ" dirty="0">
                <a:ea typeface="+mn-lt"/>
                <a:cs typeface="+mn-lt"/>
              </a:rPr>
              <a:t> Dovednosti relaxace se tak přenášejí do situací každodenního života = velmi výhodné, ale nedoporučuje se to například při řízení auta (možné snížení hladiny bdělosti)</a:t>
            </a:r>
            <a:endParaRPr lang="cs-CZ" dirty="0"/>
          </a:p>
          <a:p>
            <a:pPr marL="251460" indent="-179705"/>
            <a:endParaRPr lang="cs-CZ" dirty="0"/>
          </a:p>
        </p:txBody>
      </p:sp>
    </p:spTree>
    <p:extLst>
      <p:ext uri="{BB962C8B-B14F-4D97-AF65-F5344CB8AC3E}">
        <p14:creationId xmlns:p14="http://schemas.microsoft.com/office/powerpoint/2010/main" val="108824021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65C7AC-708C-6FD1-96EB-47D8294683A6}"/>
              </a:ext>
            </a:extLst>
          </p:cNvPr>
          <p:cNvSpPr>
            <a:spLocks noGrp="1"/>
          </p:cNvSpPr>
          <p:nvPr>
            <p:ph type="title"/>
          </p:nvPr>
        </p:nvSpPr>
        <p:spPr/>
        <p:txBody>
          <a:bodyPr lIns="0" tIns="0" rIns="0" bIns="0" anchor="t">
            <a:normAutofit fontScale="90000"/>
          </a:bodyPr>
          <a:lstStyle/>
          <a:p>
            <a:r>
              <a:rPr lang="cs-CZ" dirty="0"/>
              <a:t>Zdroje </a:t>
            </a:r>
          </a:p>
        </p:txBody>
      </p:sp>
      <p:sp>
        <p:nvSpPr>
          <p:cNvPr id="3" name="Zástupný text 2">
            <a:extLst>
              <a:ext uri="{FF2B5EF4-FFF2-40B4-BE49-F238E27FC236}">
                <a16:creationId xmlns:a16="http://schemas.microsoft.com/office/drawing/2014/main" id="{94131203-1689-FB7C-577C-79294089D2F8}"/>
              </a:ext>
            </a:extLst>
          </p:cNvPr>
          <p:cNvSpPr>
            <a:spLocks noGrp="1"/>
          </p:cNvSpPr>
          <p:nvPr>
            <p:ph type="body" idx="1"/>
          </p:nvPr>
        </p:nvSpPr>
        <p:spPr>
          <a:xfrm>
            <a:off x="719998" y="1329143"/>
            <a:ext cx="5301276" cy="4502858"/>
          </a:xfrm>
        </p:spPr>
        <p:txBody>
          <a:bodyPr lIns="0" tIns="0" rIns="0" bIns="0" anchor="t">
            <a:normAutofit fontScale="32500" lnSpcReduction="20000"/>
          </a:bodyPr>
          <a:lstStyle/>
          <a:p>
            <a:pPr marL="251460" indent="-179705"/>
            <a:r>
              <a:rPr lang="cs-CZ" dirty="0">
                <a:ea typeface="+mn-lt"/>
                <a:cs typeface="+mn-lt"/>
                <a:hlinkClick r:id="rId2"/>
              </a:rPr>
              <a:t>https://www.fsps.muni.cz/impact/uvod-do-fyzioterapie-propedeutika-2/relaxace/</a:t>
            </a:r>
            <a:endParaRPr lang="cs-CZ" dirty="0">
              <a:ea typeface="+mn-lt"/>
              <a:cs typeface="+mn-lt"/>
            </a:endParaRPr>
          </a:p>
          <a:p>
            <a:pPr marL="251460" indent="-179705"/>
            <a:r>
              <a:rPr lang="cs-CZ" dirty="0">
                <a:ea typeface="+mn-lt"/>
                <a:cs typeface="+mn-lt"/>
                <a:hlinkClick r:id="rId3"/>
              </a:rPr>
              <a:t>https://www.fsps.muni.cz/impact/uvod-do-fyzioterapie-propedeutika-2/autogenni-trenink/</a:t>
            </a:r>
          </a:p>
          <a:p>
            <a:pPr marL="251460" indent="-179705"/>
            <a:r>
              <a:rPr lang="cs-CZ" dirty="0">
                <a:ea typeface="+mn-lt"/>
                <a:cs typeface="+mn-lt"/>
                <a:hlinkClick r:id="rId4"/>
              </a:rPr>
              <a:t>https://www.fsps.muni.cz/impact/uvod-do-fyzioterapie-propedeutika-2/jacobsonova-progresivni-relaxace/</a:t>
            </a:r>
          </a:p>
          <a:p>
            <a:pPr marL="251460" indent="-179705"/>
            <a:r>
              <a:rPr lang="cs-CZ" dirty="0">
                <a:ea typeface="+mn-lt"/>
                <a:cs typeface="+mn-lt"/>
                <a:hlinkClick r:id="rId5"/>
              </a:rPr>
              <a:t>https://www.fsps.muni.cz/impact/uvod-do-fyzioterapie-propedeutika-2/jogova-relaxace/</a:t>
            </a:r>
          </a:p>
          <a:p>
            <a:pPr marL="251460" indent="-179705"/>
            <a:r>
              <a:rPr lang="cs-CZ" dirty="0">
                <a:ea typeface="+mn-lt"/>
                <a:cs typeface="+mn-lt"/>
              </a:rPr>
              <a:t>PODĚBRADSKÝ, Jiří a Radana PODĚBRADSKÁ. </a:t>
            </a:r>
            <a:r>
              <a:rPr lang="cs-CZ" i="1" dirty="0">
                <a:ea typeface="+mn-lt"/>
                <a:cs typeface="+mn-lt"/>
              </a:rPr>
              <a:t>Fyzikální terapie: manuál a algoritmy</a:t>
            </a:r>
            <a:r>
              <a:rPr lang="cs-CZ" dirty="0">
                <a:ea typeface="+mn-lt"/>
                <a:cs typeface="+mn-lt"/>
              </a:rPr>
              <a:t>. Praha: Grada, 2009. ISBN 9788024728995.</a:t>
            </a:r>
          </a:p>
          <a:p>
            <a:pPr marL="251460" indent="-179705"/>
            <a:r>
              <a:rPr lang="cs-CZ" dirty="0">
                <a:ea typeface="+mn-lt"/>
                <a:cs typeface="+mn-lt"/>
                <a:hlinkClick r:id="rId6"/>
              </a:rPr>
              <a:t>http://web.ftvs.cuni.cz/eknihy/attrenink/nacvik.html</a:t>
            </a:r>
            <a:endParaRPr lang="cs-CZ" dirty="0">
              <a:ea typeface="+mn-lt"/>
              <a:cs typeface="+mn-lt"/>
            </a:endParaRPr>
          </a:p>
          <a:p>
            <a:pPr marL="251460" indent="-179705"/>
            <a:r>
              <a:rPr lang="cs-CZ" dirty="0">
                <a:ea typeface="+mn-lt"/>
                <a:cs typeface="+mn-lt"/>
                <a:hlinkClick r:id="rId7"/>
              </a:rPr>
              <a:t>http://web.ftvs.cuni.cz/eknihy/attrenink/zkrforma.html</a:t>
            </a:r>
            <a:endParaRPr lang="cs-CZ" dirty="0">
              <a:ea typeface="+mn-lt"/>
              <a:cs typeface="+mn-lt"/>
            </a:endParaRPr>
          </a:p>
          <a:p>
            <a:pPr marL="251460" indent="-179705"/>
            <a:endParaRPr lang="cs-CZ" dirty="0">
              <a:ea typeface="+mn-lt"/>
              <a:cs typeface="+mn-lt"/>
            </a:endParaRPr>
          </a:p>
        </p:txBody>
      </p:sp>
      <p:pic>
        <p:nvPicPr>
          <p:cNvPr id="4" name="Obrázek 4" descr="Obsah obrázku text&#10;&#10;Popis se vygeneroval automaticky.">
            <a:extLst>
              <a:ext uri="{FF2B5EF4-FFF2-40B4-BE49-F238E27FC236}">
                <a16:creationId xmlns:a16="http://schemas.microsoft.com/office/drawing/2014/main" id="{CE4F8F0F-7B4F-3524-24AB-C05F8B5CD02B}"/>
              </a:ext>
            </a:extLst>
          </p:cNvPr>
          <p:cNvPicPr>
            <a:picLocks noChangeAspect="1"/>
          </p:cNvPicPr>
          <p:nvPr/>
        </p:nvPicPr>
        <p:blipFill>
          <a:blip r:embed="rId8"/>
          <a:stretch>
            <a:fillRect/>
          </a:stretch>
        </p:blipFill>
        <p:spPr>
          <a:xfrm>
            <a:off x="6221186" y="173846"/>
            <a:ext cx="3087914" cy="2791024"/>
          </a:xfrm>
          <a:prstGeom prst="rect">
            <a:avLst/>
          </a:prstGeom>
        </p:spPr>
      </p:pic>
      <p:pic>
        <p:nvPicPr>
          <p:cNvPr id="5" name="Obrázek 5" descr="Obsah obrázku text, interiér&#10;&#10;Popis se vygeneroval automaticky.">
            <a:extLst>
              <a:ext uri="{FF2B5EF4-FFF2-40B4-BE49-F238E27FC236}">
                <a16:creationId xmlns:a16="http://schemas.microsoft.com/office/drawing/2014/main" id="{597E89A3-F268-63F6-9722-E1EFEC565A35}"/>
              </a:ext>
            </a:extLst>
          </p:cNvPr>
          <p:cNvPicPr>
            <a:picLocks noChangeAspect="1"/>
          </p:cNvPicPr>
          <p:nvPr/>
        </p:nvPicPr>
        <p:blipFill>
          <a:blip r:embed="rId9"/>
          <a:stretch>
            <a:fillRect/>
          </a:stretch>
        </p:blipFill>
        <p:spPr>
          <a:xfrm>
            <a:off x="8815614" y="2209800"/>
            <a:ext cx="3178628" cy="2383971"/>
          </a:xfrm>
          <a:prstGeom prst="rect">
            <a:avLst/>
          </a:prstGeom>
        </p:spPr>
      </p:pic>
      <p:pic>
        <p:nvPicPr>
          <p:cNvPr id="6" name="Obrázek 6" descr="Obsah obrázku text, interiér, osoba, dítě&#10;&#10;Popis se vygeneroval automaticky.">
            <a:extLst>
              <a:ext uri="{FF2B5EF4-FFF2-40B4-BE49-F238E27FC236}">
                <a16:creationId xmlns:a16="http://schemas.microsoft.com/office/drawing/2014/main" id="{45EA91A1-4B18-C9A2-E730-5E19EFC0BE2F}"/>
              </a:ext>
            </a:extLst>
          </p:cNvPr>
          <p:cNvPicPr>
            <a:picLocks noChangeAspect="1"/>
          </p:cNvPicPr>
          <p:nvPr/>
        </p:nvPicPr>
        <p:blipFill>
          <a:blip r:embed="rId10"/>
          <a:stretch>
            <a:fillRect/>
          </a:stretch>
        </p:blipFill>
        <p:spPr>
          <a:xfrm>
            <a:off x="6393543" y="4415935"/>
            <a:ext cx="2852057" cy="2271558"/>
          </a:xfrm>
          <a:prstGeom prst="rect">
            <a:avLst/>
          </a:prstGeom>
        </p:spPr>
      </p:pic>
    </p:spTree>
    <p:extLst>
      <p:ext uri="{BB962C8B-B14F-4D97-AF65-F5344CB8AC3E}">
        <p14:creationId xmlns:p14="http://schemas.microsoft.com/office/powerpoint/2010/main" val="5568138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25607D-721F-DAB2-D6CD-DBCB09C381E0}"/>
              </a:ext>
            </a:extLst>
          </p:cNvPr>
          <p:cNvSpPr>
            <a:spLocks noGrp="1"/>
          </p:cNvSpPr>
          <p:nvPr>
            <p:ph type="title"/>
          </p:nvPr>
        </p:nvSpPr>
        <p:spPr/>
        <p:txBody>
          <a:bodyPr lIns="0" tIns="0" rIns="0" bIns="0" anchor="t">
            <a:normAutofit fontScale="90000"/>
          </a:bodyPr>
          <a:lstStyle/>
          <a:p>
            <a:r>
              <a:rPr lang="cs-CZ" b="0" dirty="0">
                <a:ea typeface="+mn-lt"/>
                <a:cs typeface="+mn-lt"/>
              </a:rPr>
              <a:t>Mozkové vlny - frekvence</a:t>
            </a:r>
            <a:endParaRPr lang="cs-CZ" dirty="0"/>
          </a:p>
        </p:txBody>
      </p:sp>
      <p:pic>
        <p:nvPicPr>
          <p:cNvPr id="4" name="Obrázek 4">
            <a:extLst>
              <a:ext uri="{FF2B5EF4-FFF2-40B4-BE49-F238E27FC236}">
                <a16:creationId xmlns:a16="http://schemas.microsoft.com/office/drawing/2014/main" id="{047BDFF7-5574-BDED-3445-2AD93B60BCE6}"/>
              </a:ext>
            </a:extLst>
          </p:cNvPr>
          <p:cNvPicPr>
            <a:picLocks noChangeAspect="1"/>
          </p:cNvPicPr>
          <p:nvPr/>
        </p:nvPicPr>
        <p:blipFill>
          <a:blip r:embed="rId2"/>
          <a:stretch>
            <a:fillRect/>
          </a:stretch>
        </p:blipFill>
        <p:spPr>
          <a:xfrm>
            <a:off x="515256" y="1483740"/>
            <a:ext cx="11469912" cy="4335021"/>
          </a:xfrm>
          <a:prstGeom prst="rect">
            <a:avLst/>
          </a:prstGeom>
        </p:spPr>
      </p:pic>
      <p:sp>
        <p:nvSpPr>
          <p:cNvPr id="6" name="Ovál 5">
            <a:extLst>
              <a:ext uri="{FF2B5EF4-FFF2-40B4-BE49-F238E27FC236}">
                <a16:creationId xmlns:a16="http://schemas.microsoft.com/office/drawing/2014/main" id="{55D8C0E1-D1DE-1DA4-8663-A0E955240D4E}"/>
              </a:ext>
            </a:extLst>
          </p:cNvPr>
          <p:cNvSpPr/>
          <p:nvPr/>
        </p:nvSpPr>
        <p:spPr>
          <a:xfrm>
            <a:off x="3495675" y="1581605"/>
            <a:ext cx="4161970" cy="4978397"/>
          </a:xfrm>
          <a:prstGeom prst="ellips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cs-CZ" sz="2400" b="0" i="0" u="none" strike="noStrike" cap="none" spc="0" normalizeH="0" baseline="0">
              <a:ln>
                <a:noFill/>
              </a:ln>
              <a:solidFill>
                <a:srgbClr val="000000"/>
              </a:solidFill>
              <a:effectLst/>
              <a:uFillTx/>
              <a:latin typeface="+mn-lt"/>
              <a:ea typeface="+mn-ea"/>
              <a:cs typeface="+mn-cs"/>
              <a:sym typeface="Arial"/>
            </a:endParaRPr>
          </a:p>
        </p:txBody>
      </p:sp>
      <p:sp>
        <p:nvSpPr>
          <p:cNvPr id="7" name="TextovéPole 6">
            <a:extLst>
              <a:ext uri="{FF2B5EF4-FFF2-40B4-BE49-F238E27FC236}">
                <a16:creationId xmlns:a16="http://schemas.microsoft.com/office/drawing/2014/main" id="{A4C891E3-0387-1AEF-46A1-1CAF6753591C}"/>
              </a:ext>
            </a:extLst>
          </p:cNvPr>
          <p:cNvSpPr txBox="1"/>
          <p:nvPr/>
        </p:nvSpPr>
        <p:spPr>
          <a:xfrm>
            <a:off x="743858" y="6132285"/>
            <a:ext cx="8784769"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indent="0" algn="l" defTabSz="914400">
              <a:lnSpc>
                <a:spcPct val="100000"/>
              </a:lnSpc>
              <a:spcBef>
                <a:spcPts val="0"/>
              </a:spcBef>
              <a:spcAft>
                <a:spcPts val="0"/>
              </a:spcAft>
              <a:buNone/>
              <a:tabLst/>
            </a:pPr>
            <a:r>
              <a:rPr lang="cs-CZ" sz="1200" dirty="0">
                <a:ea typeface="+mn-lt"/>
                <a:cs typeface="+mn-lt"/>
              </a:rPr>
              <a:t>https://www.biofeedback-rhb.cz/eeg-biofeedback/</a:t>
            </a:r>
            <a:endParaRPr lang="cs-CZ" sz="1200"/>
          </a:p>
        </p:txBody>
      </p:sp>
    </p:spTree>
    <p:extLst>
      <p:ext uri="{BB962C8B-B14F-4D97-AF65-F5344CB8AC3E}">
        <p14:creationId xmlns:p14="http://schemas.microsoft.com/office/powerpoint/2010/main" val="41990131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C13A2A1F-5F4F-BD61-3D0D-E95192CB55F3}"/>
              </a:ext>
            </a:extLst>
          </p:cNvPr>
          <p:cNvSpPr>
            <a:spLocks noGrp="1"/>
          </p:cNvSpPr>
          <p:nvPr>
            <p:ph type="body" idx="1"/>
          </p:nvPr>
        </p:nvSpPr>
        <p:spPr>
          <a:xfrm>
            <a:off x="719998" y="1383572"/>
            <a:ext cx="10753203" cy="4974570"/>
          </a:xfrm>
        </p:spPr>
        <p:txBody>
          <a:bodyPr lIns="0" tIns="0" rIns="0" bIns="0" anchor="t">
            <a:normAutofit fontScale="85000" lnSpcReduction="20000"/>
          </a:bodyPr>
          <a:lstStyle/>
          <a:p>
            <a:pPr marL="71755" indent="0">
              <a:lnSpc>
                <a:spcPct val="100000"/>
              </a:lnSpc>
              <a:spcBef>
                <a:spcPct val="20000"/>
              </a:spcBef>
              <a:buNone/>
            </a:pPr>
            <a:r>
              <a:rPr lang="cs-CZ" b="1" dirty="0" err="1">
                <a:ea typeface="+mn-lt"/>
                <a:cs typeface="+mn-lt"/>
              </a:rPr>
              <a:t>Hypertonus</a:t>
            </a:r>
            <a:r>
              <a:rPr lang="cs-CZ" b="1" dirty="0">
                <a:ea typeface="+mn-lt"/>
                <a:cs typeface="+mn-lt"/>
              </a:rPr>
              <a:t> na </a:t>
            </a:r>
            <a:r>
              <a:rPr lang="cs-CZ" b="1" dirty="0" err="1">
                <a:ea typeface="+mn-lt"/>
                <a:cs typeface="+mn-lt"/>
              </a:rPr>
              <a:t>kortiko</a:t>
            </a:r>
            <a:r>
              <a:rPr lang="cs-CZ" b="1" dirty="0">
                <a:ea typeface="+mn-lt"/>
                <a:cs typeface="+mn-lt"/>
              </a:rPr>
              <a:t>-subkortikální etáží </a:t>
            </a:r>
            <a:r>
              <a:rPr lang="cs-CZ" sz="1800" b="1" dirty="0">
                <a:ea typeface="+mn-lt"/>
                <a:cs typeface="+mn-lt"/>
              </a:rPr>
              <a:t>(Poděbradský a Poděbradská, 2009)</a:t>
            </a:r>
            <a:endParaRPr lang="cs-CZ" sz="1800" b="1" dirty="0"/>
          </a:p>
          <a:p>
            <a:pPr marL="575945" lvl="1" indent="-251460">
              <a:lnSpc>
                <a:spcPct val="100000"/>
              </a:lnSpc>
              <a:spcBef>
                <a:spcPct val="20000"/>
              </a:spcBef>
            </a:pPr>
            <a:r>
              <a:rPr lang="cs-CZ" dirty="0" err="1">
                <a:ea typeface="+mn-lt"/>
                <a:cs typeface="+mn-lt"/>
              </a:rPr>
              <a:t>Dysfce</a:t>
            </a:r>
            <a:r>
              <a:rPr lang="cs-CZ" dirty="0">
                <a:ea typeface="+mn-lt"/>
                <a:cs typeface="+mn-lt"/>
              </a:rPr>
              <a:t> limbického systému, dlouhodobé stresové vytížení (převaha aktivity </a:t>
            </a:r>
            <a:r>
              <a:rPr lang="cs-CZ" dirty="0" err="1">
                <a:ea typeface="+mn-lt"/>
                <a:cs typeface="+mn-lt"/>
              </a:rPr>
              <a:t>symaptiku</a:t>
            </a:r>
            <a:r>
              <a:rPr lang="cs-CZ" dirty="0">
                <a:ea typeface="+mn-lt"/>
                <a:cs typeface="+mn-lt"/>
              </a:rPr>
              <a:t>)</a:t>
            </a:r>
          </a:p>
          <a:p>
            <a:pPr marL="575945" lvl="1" indent="-251460">
              <a:lnSpc>
                <a:spcPct val="100000"/>
              </a:lnSpc>
              <a:spcBef>
                <a:spcPct val="20000"/>
              </a:spcBef>
            </a:pPr>
            <a:r>
              <a:rPr lang="cs-CZ" dirty="0">
                <a:ea typeface="+mn-lt"/>
                <a:cs typeface="+mn-lt"/>
              </a:rPr>
              <a:t>Charakteristika:</a:t>
            </a:r>
          </a:p>
          <a:p>
            <a:pPr marL="457200" lvl="4" indent="-457200">
              <a:lnSpc>
                <a:spcPct val="100000"/>
              </a:lnSpc>
              <a:spcBef>
                <a:spcPct val="20000"/>
              </a:spcBef>
              <a:buChar char="•"/>
            </a:pPr>
            <a:r>
              <a:rPr lang="cs-CZ" dirty="0">
                <a:ea typeface="+mn-lt"/>
                <a:cs typeface="+mn-lt"/>
              </a:rPr>
              <a:t>svaly jsou citlivé palpačně</a:t>
            </a:r>
          </a:p>
          <a:p>
            <a:pPr marL="457200" lvl="2" indent="-457200">
              <a:lnSpc>
                <a:spcPct val="100000"/>
              </a:lnSpc>
              <a:spcBef>
                <a:spcPct val="20000"/>
              </a:spcBef>
              <a:buSzPct val="100000"/>
              <a:buChar char="•"/>
            </a:pPr>
            <a:r>
              <a:rPr lang="cs-CZ" dirty="0">
                <a:ea typeface="+mn-lt"/>
                <a:cs typeface="+mn-lt"/>
              </a:rPr>
              <a:t>na EMG je patrná zvýšená klidová aktivita (známka nedostatečné relaxace)</a:t>
            </a:r>
          </a:p>
          <a:p>
            <a:pPr marL="457200" lvl="2" indent="-457200">
              <a:lnSpc>
                <a:spcPct val="100000"/>
              </a:lnSpc>
              <a:spcBef>
                <a:spcPct val="20000"/>
              </a:spcBef>
              <a:buSzPct val="100000"/>
              <a:buChar char="•"/>
            </a:pPr>
            <a:r>
              <a:rPr lang="cs-CZ" dirty="0">
                <a:ea typeface="+mn-lt"/>
                <a:cs typeface="+mn-lt"/>
              </a:rPr>
              <a:t>výrazný vliv gama systému (nejvíce </a:t>
            </a:r>
            <a:r>
              <a:rPr lang="cs-CZ" dirty="0" err="1">
                <a:ea typeface="+mn-lt"/>
                <a:cs typeface="+mn-lt"/>
              </a:rPr>
              <a:t>hypertonus</a:t>
            </a:r>
            <a:r>
              <a:rPr lang="cs-CZ" dirty="0">
                <a:ea typeface="+mn-lt"/>
                <a:cs typeface="+mn-lt"/>
              </a:rPr>
              <a:t> ve stoje, v sedě a leže se snižuje)</a:t>
            </a:r>
          </a:p>
          <a:p>
            <a:pPr marL="457200" lvl="2" indent="-457200">
              <a:lnSpc>
                <a:spcPct val="100000"/>
              </a:lnSpc>
              <a:spcBef>
                <a:spcPct val="20000"/>
              </a:spcBef>
              <a:buChar char="•"/>
            </a:pPr>
            <a:r>
              <a:rPr lang="cs-CZ" dirty="0">
                <a:ea typeface="+mn-lt"/>
                <a:cs typeface="+mn-lt"/>
              </a:rPr>
              <a:t>postihuje predilekční svalové skupiny: mimické a žvýkací svaly, extenzory šíje (</a:t>
            </a:r>
            <a:r>
              <a:rPr lang="cs-CZ" err="1">
                <a:ea typeface="+mn-lt"/>
                <a:cs typeface="+mn-lt"/>
              </a:rPr>
              <a:t>trapezius</a:t>
            </a:r>
            <a:r>
              <a:rPr lang="cs-CZ" dirty="0">
                <a:ea typeface="+mn-lt"/>
                <a:cs typeface="+mn-lt"/>
              </a:rPr>
              <a:t>, levator </a:t>
            </a:r>
            <a:r>
              <a:rPr lang="cs-CZ" err="1">
                <a:ea typeface="+mn-lt"/>
                <a:cs typeface="+mn-lt"/>
              </a:rPr>
              <a:t>scapules</a:t>
            </a:r>
            <a:r>
              <a:rPr lang="cs-CZ" dirty="0">
                <a:ea typeface="+mn-lt"/>
                <a:cs typeface="+mn-lt"/>
              </a:rPr>
              <a:t>, </a:t>
            </a:r>
            <a:r>
              <a:rPr lang="cs-CZ" err="1">
                <a:ea typeface="+mn-lt"/>
                <a:cs typeface="+mn-lt"/>
              </a:rPr>
              <a:t>semispinalis</a:t>
            </a:r>
            <a:r>
              <a:rPr lang="cs-CZ" dirty="0">
                <a:ea typeface="+mn-lt"/>
                <a:cs typeface="+mn-lt"/>
              </a:rPr>
              <a:t> </a:t>
            </a:r>
            <a:r>
              <a:rPr lang="cs-CZ" err="1">
                <a:ea typeface="+mn-lt"/>
                <a:cs typeface="+mn-lt"/>
              </a:rPr>
              <a:t>capitis</a:t>
            </a:r>
            <a:r>
              <a:rPr lang="cs-CZ" dirty="0">
                <a:ea typeface="+mn-lt"/>
                <a:cs typeface="+mn-lt"/>
              </a:rPr>
              <a:t>, krátké hluboké </a:t>
            </a:r>
            <a:r>
              <a:rPr lang="cs-CZ" err="1">
                <a:ea typeface="+mn-lt"/>
                <a:cs typeface="+mn-lt"/>
              </a:rPr>
              <a:t>extnezory</a:t>
            </a:r>
            <a:r>
              <a:rPr lang="cs-CZ" dirty="0">
                <a:ea typeface="+mn-lt"/>
                <a:cs typeface="+mn-lt"/>
              </a:rPr>
              <a:t> šíje), vzpřimovače trupu v </a:t>
            </a:r>
            <a:r>
              <a:rPr lang="cs-CZ" err="1">
                <a:ea typeface="+mn-lt"/>
                <a:cs typeface="+mn-lt"/>
              </a:rPr>
              <a:t>Lp</a:t>
            </a:r>
            <a:r>
              <a:rPr lang="cs-CZ" dirty="0">
                <a:ea typeface="+mn-lt"/>
                <a:cs typeface="+mn-lt"/>
              </a:rPr>
              <a:t>, svaly pánevního dna (více </a:t>
            </a:r>
            <a:r>
              <a:rPr lang="cs-CZ" err="1">
                <a:ea typeface="+mn-lt"/>
                <a:cs typeface="+mn-lt"/>
              </a:rPr>
              <a:t>sfinctery</a:t>
            </a:r>
            <a:r>
              <a:rPr lang="cs-CZ" dirty="0">
                <a:ea typeface="+mn-lt"/>
                <a:cs typeface="+mn-lt"/>
              </a:rPr>
              <a:t> – hlavně m. levator ani)</a:t>
            </a:r>
            <a:endParaRPr lang="cs-CZ">
              <a:ea typeface="+mn-lt"/>
              <a:cs typeface="+mn-lt"/>
            </a:endParaRPr>
          </a:p>
          <a:p>
            <a:pPr marL="457200" lvl="2" indent="-457200">
              <a:lnSpc>
                <a:spcPct val="100000"/>
              </a:lnSpc>
              <a:spcBef>
                <a:spcPct val="20000"/>
              </a:spcBef>
              <a:buFont typeface="Courier New"/>
              <a:buChar char="o"/>
            </a:pPr>
            <a:r>
              <a:rPr lang="cs-CZ" dirty="0">
                <a:ea typeface="+mn-lt"/>
                <a:cs typeface="+mn-lt"/>
              </a:rPr>
              <a:t>Terapie: celkový </a:t>
            </a:r>
            <a:r>
              <a:rPr lang="cs-CZ" err="1">
                <a:ea typeface="+mn-lt"/>
                <a:cs typeface="+mn-lt"/>
              </a:rPr>
              <a:t>myorelax</a:t>
            </a:r>
            <a:r>
              <a:rPr lang="cs-CZ" dirty="0">
                <a:ea typeface="+mn-lt"/>
                <a:cs typeface="+mn-lt"/>
              </a:rPr>
              <a:t>. účinek = relaxační techniky, vodoléčba (perlička, mírně </a:t>
            </a:r>
            <a:r>
              <a:rPr lang="cs-CZ" err="1">
                <a:ea typeface="+mn-lt"/>
                <a:cs typeface="+mn-lt"/>
              </a:rPr>
              <a:t>hypertermní</a:t>
            </a:r>
            <a:r>
              <a:rPr lang="cs-CZ" dirty="0">
                <a:ea typeface="+mn-lt"/>
                <a:cs typeface="+mn-lt"/>
              </a:rPr>
              <a:t> celkové koupele), audiovizuální stimulace</a:t>
            </a:r>
          </a:p>
          <a:p>
            <a:pPr marL="251460" indent="-179705">
              <a:lnSpc>
                <a:spcPct val="100000"/>
              </a:lnSpc>
              <a:spcBef>
                <a:spcPct val="20000"/>
              </a:spcBef>
            </a:pPr>
            <a:endParaRPr lang="cs-CZ" dirty="0">
              <a:ea typeface="+mn-lt"/>
              <a:cs typeface="+mn-lt"/>
            </a:endParaRPr>
          </a:p>
        </p:txBody>
      </p:sp>
      <p:sp>
        <p:nvSpPr>
          <p:cNvPr id="6" name="Nadpis 5">
            <a:extLst>
              <a:ext uri="{FF2B5EF4-FFF2-40B4-BE49-F238E27FC236}">
                <a16:creationId xmlns:a16="http://schemas.microsoft.com/office/drawing/2014/main" id="{0463B9DB-989F-A414-F040-5573A17766AE}"/>
              </a:ext>
            </a:extLst>
          </p:cNvPr>
          <p:cNvSpPr>
            <a:spLocks noGrp="1"/>
          </p:cNvSpPr>
          <p:nvPr>
            <p:ph type="title"/>
          </p:nvPr>
        </p:nvSpPr>
        <p:spPr/>
        <p:txBody>
          <a:bodyPr lIns="0" tIns="0" rIns="0" bIns="0" anchor="t">
            <a:normAutofit fontScale="90000"/>
          </a:bodyPr>
          <a:lstStyle/>
          <a:p>
            <a:r>
              <a:rPr lang="cs-CZ" dirty="0" err="1"/>
              <a:t>Hypertonus</a:t>
            </a:r>
            <a:r>
              <a:rPr lang="cs-CZ" dirty="0"/>
              <a:t> - etáže řízení</a:t>
            </a:r>
          </a:p>
        </p:txBody>
      </p:sp>
    </p:spTree>
    <p:extLst>
      <p:ext uri="{BB962C8B-B14F-4D97-AF65-F5344CB8AC3E}">
        <p14:creationId xmlns:p14="http://schemas.microsoft.com/office/powerpoint/2010/main" val="253932087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965D55-90B6-2ED8-B612-3788B306B944}"/>
              </a:ext>
            </a:extLst>
          </p:cNvPr>
          <p:cNvSpPr>
            <a:spLocks noGrp="1"/>
          </p:cNvSpPr>
          <p:nvPr>
            <p:ph type="title"/>
          </p:nvPr>
        </p:nvSpPr>
        <p:spPr/>
        <p:txBody>
          <a:bodyPr lIns="0" tIns="0" rIns="0" bIns="0" anchor="t">
            <a:normAutofit fontScale="90000"/>
          </a:bodyPr>
          <a:lstStyle/>
          <a:p>
            <a:r>
              <a:rPr lang="cs-CZ" dirty="0"/>
              <a:t>Efekt relaxačních technik</a:t>
            </a:r>
          </a:p>
        </p:txBody>
      </p:sp>
      <p:sp>
        <p:nvSpPr>
          <p:cNvPr id="3" name="Zástupný text 2">
            <a:extLst>
              <a:ext uri="{FF2B5EF4-FFF2-40B4-BE49-F238E27FC236}">
                <a16:creationId xmlns:a16="http://schemas.microsoft.com/office/drawing/2014/main" id="{2F76C2E5-0D98-96C7-8364-1B5BC54788EE}"/>
              </a:ext>
            </a:extLst>
          </p:cNvPr>
          <p:cNvSpPr>
            <a:spLocks noGrp="1"/>
          </p:cNvSpPr>
          <p:nvPr>
            <p:ph type="body" idx="1"/>
          </p:nvPr>
        </p:nvSpPr>
        <p:spPr/>
        <p:txBody>
          <a:bodyPr lIns="0" tIns="0" rIns="0" bIns="0" anchor="t">
            <a:normAutofit/>
          </a:bodyPr>
          <a:lstStyle/>
          <a:p>
            <a:pPr marL="251460" indent="-179705"/>
            <a:r>
              <a:rPr lang="cs-CZ" dirty="0"/>
              <a:t> Snížení svalového napětí</a:t>
            </a:r>
          </a:p>
          <a:p>
            <a:pPr marL="251460" indent="-179705"/>
            <a:r>
              <a:rPr lang="cs-CZ" dirty="0"/>
              <a:t> Změna způsobu dýchání</a:t>
            </a:r>
          </a:p>
          <a:p>
            <a:pPr marL="251460" indent="-179705"/>
            <a:r>
              <a:rPr lang="cs-CZ" dirty="0"/>
              <a:t> Zlepšení kvality spánku</a:t>
            </a:r>
          </a:p>
          <a:p>
            <a:pPr marL="251460" indent="-179705"/>
            <a:r>
              <a:rPr lang="cs-CZ" dirty="0"/>
              <a:t> Zvýšení schopnosti koncentrace</a:t>
            </a:r>
          </a:p>
          <a:p>
            <a:pPr marL="251460" indent="-179705"/>
            <a:r>
              <a:rPr lang="cs-CZ" dirty="0"/>
              <a:t> Zlepšení </a:t>
            </a:r>
            <a:r>
              <a:rPr lang="cs-CZ" dirty="0" err="1"/>
              <a:t>somatognozie</a:t>
            </a:r>
            <a:r>
              <a:rPr lang="cs-CZ" dirty="0"/>
              <a:t>, </a:t>
            </a:r>
            <a:r>
              <a:rPr lang="cs-CZ" dirty="0" err="1"/>
              <a:t>stereognozie</a:t>
            </a:r>
            <a:r>
              <a:rPr lang="cs-CZ" dirty="0"/>
              <a:t> (lépe rozeznání pohybu a polohy těla, zlepšení celkové </a:t>
            </a:r>
            <a:r>
              <a:rPr lang="cs-CZ" dirty="0" err="1"/>
              <a:t>aferentace</a:t>
            </a:r>
            <a:r>
              <a:rPr lang="cs-CZ" dirty="0"/>
              <a:t>, body image  představa o vlastním těle)</a:t>
            </a:r>
          </a:p>
          <a:p>
            <a:pPr marL="251460" indent="-179705"/>
            <a:r>
              <a:rPr lang="cs-CZ" dirty="0"/>
              <a:t> Zlepšení schopnosti izolované hybnosti</a:t>
            </a:r>
          </a:p>
          <a:p>
            <a:pPr marL="251460" indent="-179705"/>
            <a:r>
              <a:rPr lang="cs-CZ" dirty="0"/>
              <a:t> Zvýšení kvality relaxace</a:t>
            </a:r>
          </a:p>
        </p:txBody>
      </p:sp>
      <p:pic>
        <p:nvPicPr>
          <p:cNvPr id="4" name="Obrázek 4" descr="Obsah obrázku text, vektorová grafika&#10;&#10;Popis se vygeneroval automaticky.">
            <a:extLst>
              <a:ext uri="{FF2B5EF4-FFF2-40B4-BE49-F238E27FC236}">
                <a16:creationId xmlns:a16="http://schemas.microsoft.com/office/drawing/2014/main" id="{D88E3216-6821-6254-B8E1-F9E34731C631}"/>
              </a:ext>
            </a:extLst>
          </p:cNvPr>
          <p:cNvPicPr>
            <a:picLocks noChangeAspect="1"/>
          </p:cNvPicPr>
          <p:nvPr/>
        </p:nvPicPr>
        <p:blipFill>
          <a:blip r:embed="rId2"/>
          <a:stretch>
            <a:fillRect/>
          </a:stretch>
        </p:blipFill>
        <p:spPr>
          <a:xfrm>
            <a:off x="7627257" y="406616"/>
            <a:ext cx="2960914" cy="2570410"/>
          </a:xfrm>
          <a:prstGeom prst="rect">
            <a:avLst/>
          </a:prstGeom>
        </p:spPr>
      </p:pic>
    </p:spTree>
    <p:extLst>
      <p:ext uri="{BB962C8B-B14F-4D97-AF65-F5344CB8AC3E}">
        <p14:creationId xmlns:p14="http://schemas.microsoft.com/office/powerpoint/2010/main" val="40035866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50AD6024-F9B3-7D74-E06A-DA8899BF2FB2}"/>
              </a:ext>
            </a:extLst>
          </p:cNvPr>
          <p:cNvSpPr>
            <a:spLocks noGrp="1"/>
          </p:cNvSpPr>
          <p:nvPr>
            <p:ph type="body" idx="1"/>
          </p:nvPr>
        </p:nvSpPr>
        <p:spPr>
          <a:xfrm>
            <a:off x="719998" y="875572"/>
            <a:ext cx="10753203" cy="4956429"/>
          </a:xfrm>
        </p:spPr>
        <p:txBody>
          <a:bodyPr lIns="0" tIns="0" rIns="0" bIns="0" anchor="t">
            <a:normAutofit/>
          </a:bodyPr>
          <a:lstStyle/>
          <a:p>
            <a:pPr marL="251460" indent="-179705"/>
            <a:r>
              <a:rPr lang="cs-CZ" i="1" dirty="0">
                <a:ea typeface="+mn-lt"/>
                <a:cs typeface="+mn-lt"/>
              </a:rPr>
              <a:t>„Relaxace znamená, že umíte ovlivnit vnitřní napětí natolik, že to má své důsledky i pro vývoj onemocnění. Je to někdy důležitější než cvičení. Tomu se naučíte pouze přes prožitek. U nás se více cvičí v posilovně svaly, ale prožitek pohybu se skoro netrénuje.“ </a:t>
            </a:r>
            <a:r>
              <a:rPr lang="cs-CZ" dirty="0">
                <a:ea typeface="+mn-lt"/>
                <a:cs typeface="+mn-lt"/>
              </a:rPr>
              <a:t>(Pavel Kolář)</a:t>
            </a:r>
          </a:p>
          <a:p>
            <a:pPr marL="251460" indent="-179705"/>
            <a:endParaRPr lang="cs-CZ" dirty="0"/>
          </a:p>
          <a:p>
            <a:pPr marL="251460" indent="-179705"/>
            <a:r>
              <a:rPr lang="cs-CZ" dirty="0"/>
              <a:t> </a:t>
            </a:r>
            <a:r>
              <a:rPr lang="cs-CZ" b="1" dirty="0"/>
              <a:t>Lepší vnímání vlastního těla </a:t>
            </a:r>
            <a:r>
              <a:rPr lang="cs-CZ" dirty="0"/>
              <a:t>= lépe poslouchám signály (bolest, </a:t>
            </a:r>
            <a:r>
              <a:rPr lang="cs-CZ" dirty="0" err="1"/>
              <a:t>dyskomfort</a:t>
            </a:r>
            <a:r>
              <a:rPr lang="cs-CZ" dirty="0"/>
              <a:t>) = snadnější spolupráce v terapii + prevence přetížení = dřívější výsledky</a:t>
            </a:r>
          </a:p>
        </p:txBody>
      </p:sp>
    </p:spTree>
    <p:extLst>
      <p:ext uri="{BB962C8B-B14F-4D97-AF65-F5344CB8AC3E}">
        <p14:creationId xmlns:p14="http://schemas.microsoft.com/office/powerpoint/2010/main" val="324876199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4">
            <a:extLst>
              <a:ext uri="{FF2B5EF4-FFF2-40B4-BE49-F238E27FC236}">
                <a16:creationId xmlns:a16="http://schemas.microsoft.com/office/drawing/2014/main" id="{7077AFB5-117C-38DA-4BCA-8A592F02DFCF}"/>
              </a:ext>
            </a:extLst>
          </p:cNvPr>
          <p:cNvPicPr>
            <a:picLocks noChangeAspect="1"/>
          </p:cNvPicPr>
          <p:nvPr/>
        </p:nvPicPr>
        <p:blipFill>
          <a:blip r:embed="rId2"/>
          <a:stretch>
            <a:fillRect/>
          </a:stretch>
        </p:blipFill>
        <p:spPr>
          <a:xfrm>
            <a:off x="1086757" y="453119"/>
            <a:ext cx="9818913" cy="5525406"/>
          </a:xfrm>
          <a:prstGeom prst="rect">
            <a:avLst/>
          </a:prstGeom>
        </p:spPr>
      </p:pic>
    </p:spTree>
    <p:extLst>
      <p:ext uri="{BB962C8B-B14F-4D97-AF65-F5344CB8AC3E}">
        <p14:creationId xmlns:p14="http://schemas.microsoft.com/office/powerpoint/2010/main" val="336555513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17A2A7-9D43-F441-68C7-72D902E88B95}"/>
              </a:ext>
            </a:extLst>
          </p:cNvPr>
          <p:cNvSpPr>
            <a:spLocks noGrp="1"/>
          </p:cNvSpPr>
          <p:nvPr>
            <p:ph type="title"/>
          </p:nvPr>
        </p:nvSpPr>
        <p:spPr>
          <a:xfrm>
            <a:off x="719998" y="484141"/>
            <a:ext cx="10753203" cy="451579"/>
          </a:xfrm>
        </p:spPr>
        <p:txBody>
          <a:bodyPr lIns="0" tIns="0" rIns="0" bIns="0" anchor="t">
            <a:normAutofit fontScale="90000"/>
          </a:bodyPr>
          <a:lstStyle/>
          <a:p>
            <a:r>
              <a:rPr lang="cs-CZ" dirty="0"/>
              <a:t>Indikace </a:t>
            </a:r>
          </a:p>
        </p:txBody>
      </p:sp>
      <p:sp>
        <p:nvSpPr>
          <p:cNvPr id="3" name="Zástupný text 2">
            <a:extLst>
              <a:ext uri="{FF2B5EF4-FFF2-40B4-BE49-F238E27FC236}">
                <a16:creationId xmlns:a16="http://schemas.microsoft.com/office/drawing/2014/main" id="{22C01A50-909B-8028-B072-CBB269605013}"/>
              </a:ext>
            </a:extLst>
          </p:cNvPr>
          <p:cNvSpPr>
            <a:spLocks noGrp="1"/>
          </p:cNvSpPr>
          <p:nvPr>
            <p:ph type="body" idx="1"/>
          </p:nvPr>
        </p:nvSpPr>
        <p:spPr>
          <a:xfrm>
            <a:off x="719998" y="1147715"/>
            <a:ext cx="10753203" cy="5536999"/>
          </a:xfrm>
        </p:spPr>
        <p:txBody>
          <a:bodyPr lIns="0" tIns="0" rIns="0" bIns="0" anchor="t">
            <a:normAutofit/>
          </a:bodyPr>
          <a:lstStyle/>
          <a:p>
            <a:pPr marL="251460" indent="-179705"/>
            <a:r>
              <a:rPr lang="cs-CZ" sz="2400" dirty="0"/>
              <a:t> Poruchy </a:t>
            </a:r>
            <a:r>
              <a:rPr lang="cs-CZ" sz="2400" err="1"/>
              <a:t>somatognozie</a:t>
            </a:r>
            <a:r>
              <a:rPr lang="cs-CZ" sz="2400" dirty="0"/>
              <a:t> a </a:t>
            </a:r>
            <a:r>
              <a:rPr lang="cs-CZ" sz="2400" err="1"/>
              <a:t>stereognozie</a:t>
            </a:r>
            <a:r>
              <a:rPr lang="cs-CZ" sz="2400" dirty="0"/>
              <a:t> (vč. poruch přijmu potravy!)</a:t>
            </a:r>
          </a:p>
          <a:p>
            <a:pPr marL="251460" indent="-179705"/>
            <a:r>
              <a:rPr lang="cs-CZ" sz="2400" dirty="0"/>
              <a:t> Psychosomatická onemocnění</a:t>
            </a:r>
          </a:p>
          <a:p>
            <a:pPr marL="251460" indent="-179705"/>
            <a:r>
              <a:rPr lang="cs-CZ" sz="2400" dirty="0"/>
              <a:t> Tendence k </a:t>
            </a:r>
            <a:r>
              <a:rPr lang="cs-CZ" sz="2400" err="1"/>
              <a:t>hypertonu</a:t>
            </a:r>
            <a:r>
              <a:rPr lang="cs-CZ" sz="2400" dirty="0"/>
              <a:t>, zvýšení nervosvalové dráždivosti</a:t>
            </a:r>
          </a:p>
          <a:p>
            <a:pPr marL="251460" indent="-179705"/>
            <a:r>
              <a:rPr lang="cs-CZ" sz="2400" dirty="0"/>
              <a:t> Doplněk fyzioterapie, psychoterapie...</a:t>
            </a:r>
          </a:p>
          <a:p>
            <a:pPr marL="251460" indent="-179705"/>
            <a:r>
              <a:rPr lang="cs-CZ" sz="2400" dirty="0"/>
              <a:t> Sportovci - navození relaxace pro rychlejší hojení a odpočinek mezi tréninky/výkony, psychologická příprava</a:t>
            </a:r>
          </a:p>
          <a:p>
            <a:pPr marL="251460" indent="-179705"/>
            <a:r>
              <a:rPr lang="cs-CZ" sz="2400" dirty="0"/>
              <a:t> Úzkostné stavy, deprese, poruchy spánku, zvýšena </a:t>
            </a:r>
            <a:r>
              <a:rPr lang="cs-CZ" sz="2400" dirty="0" err="1"/>
              <a:t>nervosval</a:t>
            </a:r>
            <a:r>
              <a:rPr lang="cs-CZ" sz="2400" dirty="0"/>
              <a:t>. dráždivost</a:t>
            </a:r>
          </a:p>
          <a:p>
            <a:pPr marL="251460" indent="-179705"/>
            <a:r>
              <a:rPr lang="cs-CZ" sz="2400" dirty="0"/>
              <a:t> Menstruační obtíže, funkční sterilita</a:t>
            </a:r>
          </a:p>
          <a:p>
            <a:pPr marL="251460" indent="-179705"/>
            <a:r>
              <a:rPr lang="cs-CZ" sz="2400" dirty="0"/>
              <a:t> Poruchy pozornosti a hyperaktivita</a:t>
            </a:r>
          </a:p>
          <a:p>
            <a:pPr marL="251460" indent="-179705"/>
            <a:r>
              <a:rPr lang="cs-CZ" sz="2400" dirty="0"/>
              <a:t> Příprava na porod</a:t>
            </a:r>
          </a:p>
          <a:p>
            <a:pPr marL="251460" indent="-179705"/>
            <a:r>
              <a:rPr lang="cs-CZ" sz="2400" dirty="0"/>
              <a:t> Syndrom vyhoření, posttraumatické stresové poruchy, aj.</a:t>
            </a:r>
          </a:p>
        </p:txBody>
      </p:sp>
    </p:spTree>
    <p:extLst>
      <p:ext uri="{BB962C8B-B14F-4D97-AF65-F5344CB8AC3E}">
        <p14:creationId xmlns:p14="http://schemas.microsoft.com/office/powerpoint/2010/main" val="1476289163"/>
      </p:ext>
    </p:extLst>
  </p:cSld>
  <p:clrMapOvr>
    <a:masterClrMapping/>
  </p:clrMapOvr>
  <p:transition spd="med"/>
</p:sld>
</file>

<file path=ppt/theme/theme1.xml><?xml version="1.0" encoding="utf-8"?>
<a:theme xmlns:a="http://schemas.openxmlformats.org/drawingml/2006/main" name="Prezentace_MU_CZ">
  <a:themeElements>
    <a:clrScheme name="Prezentace_MU_CZ">
      <a:dk1>
        <a:srgbClr val="000000"/>
      </a:dk1>
      <a:lt1>
        <a:srgbClr val="FFFFFF"/>
      </a:lt1>
      <a:dk2>
        <a:srgbClr val="A7A7A7"/>
      </a:dk2>
      <a:lt2>
        <a:srgbClr val="535353"/>
      </a:lt2>
      <a:accent1>
        <a:srgbClr val="0000DC"/>
      </a:accent1>
      <a:accent2>
        <a:srgbClr val="F01928"/>
      </a:accent2>
      <a:accent3>
        <a:srgbClr val="00AF3F"/>
      </a:accent3>
      <a:accent4>
        <a:srgbClr val="4BC8FF"/>
      </a:accent4>
      <a:accent5>
        <a:srgbClr val="FF7300"/>
      </a:accent5>
      <a:accent6>
        <a:srgbClr val="B9006E"/>
      </a:accent6>
      <a:hlink>
        <a:srgbClr val="0000FF"/>
      </a:hlink>
      <a:folHlink>
        <a:srgbClr val="FF00FF"/>
      </a:folHlink>
    </a:clrScheme>
    <a:fontScheme name="Prezentace_MU_CZ">
      <a:majorFont>
        <a:latin typeface="Helvetica"/>
        <a:ea typeface="Helvetica"/>
        <a:cs typeface="Helvetica"/>
      </a:majorFont>
      <a:minorFont>
        <a:latin typeface="Arial"/>
        <a:ea typeface="Arial"/>
        <a:cs typeface="Arial"/>
      </a:minorFont>
    </a:fontScheme>
    <a:fmtScheme name="Prezentace_MU_C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rezentace_MU_CZ">
  <a:themeElements>
    <a:clrScheme name="Prezentace_MU_CZ">
      <a:dk1>
        <a:srgbClr val="000000"/>
      </a:dk1>
      <a:lt1>
        <a:srgbClr val="FFFFFF"/>
      </a:lt1>
      <a:dk2>
        <a:srgbClr val="A7A7A7"/>
      </a:dk2>
      <a:lt2>
        <a:srgbClr val="535353"/>
      </a:lt2>
      <a:accent1>
        <a:srgbClr val="0000DC"/>
      </a:accent1>
      <a:accent2>
        <a:srgbClr val="F01928"/>
      </a:accent2>
      <a:accent3>
        <a:srgbClr val="00AF3F"/>
      </a:accent3>
      <a:accent4>
        <a:srgbClr val="4BC8FF"/>
      </a:accent4>
      <a:accent5>
        <a:srgbClr val="FF7300"/>
      </a:accent5>
      <a:accent6>
        <a:srgbClr val="B9006E"/>
      </a:accent6>
      <a:hlink>
        <a:srgbClr val="0000FF"/>
      </a:hlink>
      <a:folHlink>
        <a:srgbClr val="FF00FF"/>
      </a:folHlink>
    </a:clrScheme>
    <a:fontScheme name="Prezentace_MU_CZ">
      <a:majorFont>
        <a:latin typeface="Helvetica"/>
        <a:ea typeface="Helvetica"/>
        <a:cs typeface="Helvetica"/>
      </a:majorFont>
      <a:minorFont>
        <a:latin typeface="Arial"/>
        <a:ea typeface="Arial"/>
        <a:cs typeface="Arial"/>
      </a:minorFont>
    </a:fontScheme>
    <a:fmtScheme name="Prezentace_MU_C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Širokoúhlá obrazovka</PresentationFormat>
  <Slides>31</Slides>
  <Notes>0</Notes>
  <HiddenSlides>0</HiddenSlides>
  <ScaleCrop>false</ScaleCrop>
  <HeadingPairs>
    <vt:vector size="4" baseType="variant">
      <vt:variant>
        <vt:lpstr>Motiv</vt:lpstr>
      </vt:variant>
      <vt:variant>
        <vt:i4>1</vt:i4>
      </vt:variant>
      <vt:variant>
        <vt:lpstr>Nadpisy snímků</vt:lpstr>
      </vt:variant>
      <vt:variant>
        <vt:i4>31</vt:i4>
      </vt:variant>
    </vt:vector>
  </HeadingPairs>
  <TitlesOfParts>
    <vt:vector size="32" baseType="lpstr">
      <vt:lpstr>Prezentace_MU_CZ</vt:lpstr>
      <vt:lpstr>Relaxační techniky</vt:lpstr>
      <vt:lpstr>Relaxační techniky</vt:lpstr>
      <vt:lpstr>Stres X Relaxace</vt:lpstr>
      <vt:lpstr>Mozkové vlny - frekvence</vt:lpstr>
      <vt:lpstr>Hypertonus - etáže řízení</vt:lpstr>
      <vt:lpstr>Efekt relaxačních technik</vt:lpstr>
      <vt:lpstr>Prezentace aplikace PowerPoint</vt:lpstr>
      <vt:lpstr>Prezentace aplikace PowerPoint</vt:lpstr>
      <vt:lpstr>Indikace </vt:lpstr>
      <vt:lpstr>Příklady</vt:lpstr>
      <vt:lpstr>Schultzův autogenní trénink</vt:lpstr>
      <vt:lpstr>Prezentace aplikace PowerPoint</vt:lpstr>
      <vt:lpstr>Prezentace aplikace PowerPoint</vt:lpstr>
      <vt:lpstr>Formule u autogenního tréninku</vt:lpstr>
      <vt:lpstr>Příklady formulí zaměřených na určitý problém</vt:lpstr>
      <vt:lpstr>Autosugestivní formule</vt:lpstr>
      <vt:lpstr>Praktická ukázka autogenního tréninku</vt:lpstr>
      <vt:lpstr>Jacobsonova progresivní relaxace </vt:lpstr>
      <vt:lpstr>Prezentace aplikace PowerPoint</vt:lpstr>
      <vt:lpstr>Prezentace aplikace PowerPoint</vt:lpstr>
      <vt:lpstr>Prezentace aplikace PowerPoint</vt:lpstr>
      <vt:lpstr>Zkracování cvičení Jasobsonovy relaxace</vt:lpstr>
      <vt:lpstr>Jógová relaxace</vt:lpstr>
      <vt:lpstr>Prezentace aplikace PowerPoint</vt:lpstr>
      <vt:lpstr>Prezentace aplikace PowerPoint</vt:lpstr>
      <vt:lpstr>Prezentace aplikace PowerPoint</vt:lpstr>
      <vt:lpstr>Prezentace aplikace PowerPoint</vt:lpstr>
      <vt:lpstr>Prezentace aplikace PowerPoint</vt:lpstr>
      <vt:lpstr>Relaxace na signál (cue controlled relaxation) </vt:lpstr>
      <vt:lpstr>Prezentace aplikace PowerPoint</vt:lpstr>
      <vt:lpstr>Zdroje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Stretc</dc:title>
  <cp:revision>1929</cp:revision>
  <dcterms:modified xsi:type="dcterms:W3CDTF">2024-02-26T20:11:45Z</dcterms:modified>
</cp:coreProperties>
</file>