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7" r:id="rId2"/>
    <p:sldId id="306" r:id="rId3"/>
    <p:sldId id="256" r:id="rId4"/>
    <p:sldId id="257" r:id="rId5"/>
    <p:sldId id="297" r:id="rId6"/>
    <p:sldId id="258" r:id="rId7"/>
    <p:sldId id="279" r:id="rId8"/>
    <p:sldId id="291" r:id="rId9"/>
    <p:sldId id="294" r:id="rId10"/>
    <p:sldId id="280" r:id="rId11"/>
    <p:sldId id="292" r:id="rId12"/>
    <p:sldId id="293" r:id="rId13"/>
    <p:sldId id="282" r:id="rId14"/>
    <p:sldId id="299" r:id="rId15"/>
    <p:sldId id="295" r:id="rId16"/>
    <p:sldId id="284" r:id="rId17"/>
    <p:sldId id="305" r:id="rId18"/>
    <p:sldId id="281" r:id="rId19"/>
    <p:sldId id="296" r:id="rId20"/>
    <p:sldId id="289" r:id="rId21"/>
    <p:sldId id="283" r:id="rId22"/>
    <p:sldId id="300" r:id="rId23"/>
    <p:sldId id="301" r:id="rId24"/>
    <p:sldId id="302" r:id="rId25"/>
    <p:sldId id="303" r:id="rId26"/>
    <p:sldId id="304" r:id="rId27"/>
    <p:sldId id="308" r:id="rId28"/>
    <p:sldId id="278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340AF-F204-41D0-9AFE-DA4D5274CC05}" v="220" dt="2023-02-15T16:02:25.379"/>
    <p1510:client id="{1FB4C0B5-875A-4B35-086A-722EBBF47F94}" v="12" dt="2023-02-07T10:53:24.766"/>
    <p1510:client id="{29E73B6D-754F-ADF7-6456-5C70187B0002}" v="5" dt="2023-02-07T10:54:42.316"/>
    <p1510:client id="{2F8C3463-EE41-31DD-A3C1-2C4A1B59867F}" v="3" dt="2023-02-07T10:56:43.470"/>
    <p1510:client id="{36840C05-CE7C-D8B5-5707-BC666CDC075F}" v="4513" dt="2023-02-07T14:44:14.280"/>
    <p1510:client id="{53561917-5CF3-A96E-57C0-E3B0A245777A}" v="34" dt="2023-02-07T10:51:28.968"/>
    <p1510:client id="{703C9CB6-4D19-0896-5C51-E7B772235474}" v="80" dt="2023-02-07T10:56:25.666"/>
    <p1510:client id="{7F1CF14C-755D-37D3-379F-45E41DFD5375}" v="4" dt="2023-02-07T10:54:02.370"/>
    <p1510:client id="{88DCA6AD-E2F6-F147-3130-96817E7AEBDE}" v="3" dt="2023-02-07T10:54:53.823"/>
    <p1510:client id="{9124D1A3-18F3-3144-5830-A8BF6330DE68}" v="251" dt="2023-02-07T16:55:42.554"/>
    <p1510:client id="{9581F0EC-B69B-4188-83B4-B8EC6D227869}" v="68" dt="2023-02-15T15:40:53.574"/>
    <p1510:client id="{F123A36C-8F73-171B-1A23-4E9FCA25F633}" v="1023" dt="2023-02-07T16:27:18.3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2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2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14000"/>
              </a:lnSpc>
              <a:buClrTx/>
              <a:buFontTx/>
              <a:defRPr sz="2400"/>
            </a:lvl3pPr>
            <a:lvl4pPr>
              <a:lnSpc>
                <a:spcPct val="114000"/>
              </a:lnSpc>
              <a:buClrTx/>
              <a:buFontTx/>
              <a:defRPr sz="2400"/>
            </a:lvl4pPr>
            <a:lvl5pPr>
              <a:lnSpc>
                <a:spcPct val="114000"/>
              </a:lnSpc>
              <a:buClrTx/>
              <a:buFontTx/>
              <a:defRPr sz="2400"/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6" y="718711"/>
            <a:ext cx="5220004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7" y="4500000"/>
            <a:ext cx="5220003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12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2" y="4068000"/>
            <a:ext cx="5220003" cy="360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6251278" y="4500000"/>
            <a:ext cx="5220002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2002" y="4068000"/>
            <a:ext cx="5220002" cy="360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3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33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2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4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2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3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5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4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58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8" y="6040794"/>
            <a:ext cx="8555979" cy="510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3pPr>
            <a:lvl4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4pPr>
            <a:lvl5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4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8247"/>
            <a:ext cx="1132479" cy="59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rafický objekt 5" descr="Grafický 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78" y="2014198"/>
            <a:ext cx="5366647" cy="282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rázek 6" descr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56" y="2298931"/>
            <a:ext cx="8725021" cy="2260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4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8" y="1701505"/>
            <a:ext cx="5220001" cy="4139999"/>
          </a:xfrm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5220000" cy="271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54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6251278" y="1290515"/>
            <a:ext cx="5220002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6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7735" y="2596844"/>
            <a:ext cx="4125467" cy="3208442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04000" indent="-180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Zástupný symbol pro obrázek 7"/>
          <p:cNvSpPr>
            <a:spLocks noGrp="1"/>
          </p:cNvSpPr>
          <p:nvPr>
            <p:ph type="pic" sz="half" idx="21"/>
          </p:nvPr>
        </p:nvSpPr>
        <p:spPr>
          <a:xfrm>
            <a:off x="729509" y="1665288"/>
            <a:ext cx="6207791" cy="413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Zástupný symbol pro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4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6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39999" y="1692000"/>
            <a:ext cx="3311527" cy="223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7" y="4414270"/>
            <a:ext cx="3312004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22" hasCustomPrompt="1"/>
          </p:nvPr>
        </p:nvSpPr>
        <p:spPr>
          <a:xfrm>
            <a:off x="4439999" y="4414270"/>
            <a:ext cx="3312002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8161200" y="4414270"/>
            <a:ext cx="3312002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0725" y="4025136"/>
            <a:ext cx="3311525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0475" y="4025136"/>
            <a:ext cx="3311527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8161435" y="4025136"/>
            <a:ext cx="3311527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2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720724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8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8" y="692150"/>
            <a:ext cx="10753203" cy="5139850"/>
          </a:xfrm>
          <a:prstGeom prst="rect">
            <a:avLst/>
          </a:prstGeom>
        </p:spPr>
        <p:txBody>
          <a:bodyPr/>
          <a:lstStyle>
            <a:lvl1pPr marL="0" indent="72000">
              <a:buClrTx/>
              <a:buSzTx/>
              <a:buFontTx/>
              <a:buNone/>
            </a:lvl1pPr>
            <a:lvl2pPr marL="647999" indent="-251999">
              <a:buClrTx/>
              <a:buFontTx/>
            </a:lvl2pPr>
            <a:lvl3pPr indent="72000">
              <a:buClrTx/>
              <a:buFontTx/>
            </a:lvl3pPr>
            <a:lvl4pPr indent="72000">
              <a:buClrTx/>
              <a:buFontTx/>
            </a:lvl4pPr>
            <a:lvl5pPr indent="72000"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 descr="Obrázek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719998" y="719998"/>
            <a:ext cx="10753203" cy="45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nadpis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8" y="1692000"/>
            <a:ext cx="10753203" cy="4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20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habilitace.info/zdravotni/relaxace-v-rehabilitaci-je-dulezita/" TargetMode="External"/><Relationship Id="rId2" Type="http://schemas.openxmlformats.org/officeDocument/2006/relationships/hyperlink" Target="https://www.wikiskripta.eu/w/M%C3%AD&#353;n%C3%AD_refle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https://www.fsps.muni.cz/impact/uvod-do-fyzioterapie-propedeutika-2/strecin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BB04F-DC44-BBF9-A9B6-EB4F472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cs-CZ" b="0" dirty="0">
                <a:ea typeface="+mn-lt"/>
                <a:cs typeface="+mn-lt"/>
              </a:rPr>
              <a:t>bp4817 Propedeutika v rehabilitaci a základy fyzioterapie 2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5DBCB9-D2A5-FD61-FB32-ED9BFF596F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lIns="0" tIns="0" rIns="0" bIns="0" anchor="t">
            <a:normAutofit fontScale="92500" lnSpcReduction="10000"/>
          </a:bodyPr>
          <a:lstStyle/>
          <a:p>
            <a:r>
              <a:rPr lang="cs-CZ" dirty="0"/>
              <a:t>Vyučující: Mgr. Sabina Bartošová, Mgr. Lucie Chytilová</a:t>
            </a:r>
          </a:p>
          <a:p>
            <a:pPr>
              <a:lnSpc>
                <a:spcPct val="113999"/>
              </a:lnSpc>
            </a:pPr>
            <a:r>
              <a:rPr lang="cs-CZ" dirty="0"/>
              <a:t>Jaro 2024</a:t>
            </a:r>
          </a:p>
        </p:txBody>
      </p:sp>
    </p:spTree>
    <p:extLst>
      <p:ext uri="{BB962C8B-B14F-4D97-AF65-F5344CB8AC3E}">
        <p14:creationId xmlns:p14="http://schemas.microsoft.com/office/powerpoint/2010/main" val="41303604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8F88D-0231-47C7-233F-34DEC01F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Dynamický 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22AF9-636A-B3F0-0E21-384C5903E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/>
              <a:t> Specifické pohyby vedené kontrolovaně a pomalu z neutrální pozice do konečného rozsahu pohybu a zpět</a:t>
            </a:r>
          </a:p>
          <a:p>
            <a:pPr marL="251460" indent="-179705"/>
            <a:r>
              <a:rPr lang="cs-CZ" dirty="0"/>
              <a:t> Může napodobovat pohyby následné aktivity/sportu </a:t>
            </a:r>
          </a:p>
          <a:p>
            <a:pPr marL="251460" indent="-179705"/>
            <a:r>
              <a:rPr lang="cs-CZ" dirty="0"/>
              <a:t> Opakování 8-10x</a:t>
            </a:r>
          </a:p>
          <a:p>
            <a:pPr marL="251460" indent="-179705"/>
            <a:r>
              <a:rPr lang="cs-CZ" dirty="0"/>
              <a:t> Nehmitáme v krajní pozici (stimulace </a:t>
            </a:r>
            <a:r>
              <a:rPr lang="cs-CZ" dirty="0" err="1"/>
              <a:t>stretch</a:t>
            </a:r>
            <a:r>
              <a:rPr lang="cs-CZ" dirty="0"/>
              <a:t> reflexu!)</a:t>
            </a:r>
          </a:p>
          <a:p>
            <a:pPr marL="251460" indent="-179705"/>
            <a:r>
              <a:rPr lang="cs-CZ" dirty="0"/>
              <a:t> Většinou zařazení před výkonem</a:t>
            </a:r>
          </a:p>
          <a:p>
            <a:pPr marL="251460" indent="-179705"/>
            <a:r>
              <a:rPr lang="cs-CZ" dirty="0"/>
              <a:t> Použití pro okamžité zvýšení schopnosti produkce síly aktivovaných sval. skupin</a:t>
            </a:r>
          </a:p>
          <a:p>
            <a:pPr marL="251460" indent="-179705"/>
            <a:r>
              <a:rPr lang="cs-CZ" dirty="0"/>
              <a:t>Využití excentrické kontrakce</a:t>
            </a:r>
          </a:p>
        </p:txBody>
      </p:sp>
    </p:spTree>
    <p:extLst>
      <p:ext uri="{BB962C8B-B14F-4D97-AF65-F5344CB8AC3E}">
        <p14:creationId xmlns:p14="http://schemas.microsoft.com/office/powerpoint/2010/main" val="33912589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A98D8-76F8-A741-A7E7-A34C5CB3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Statický vs. dynamický </a:t>
            </a:r>
            <a:r>
              <a:rPr lang="cs-CZ" dirty="0" err="1"/>
              <a:t>stretching</a:t>
            </a:r>
            <a:r>
              <a:rPr lang="cs-CZ" dirty="0"/>
              <a:t> EBM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9253-ED7D-25B3-B20F-660CF3576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70000" lnSpcReduction="20000"/>
          </a:bodyPr>
          <a:lstStyle/>
          <a:p>
            <a:pPr marL="528955" indent="-457200">
              <a:buFont typeface="Calibri,Sans-Serif"/>
              <a:buChar char="-"/>
            </a:pPr>
            <a:r>
              <a:rPr lang="cs-CZ" dirty="0">
                <a:ea typeface="+mn-lt"/>
                <a:cs typeface="+mn-lt"/>
              </a:rPr>
              <a:t>Sportovci měli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subjektivně celkově pocit lepšího výkonu</a:t>
            </a:r>
            <a:r>
              <a:rPr lang="cs-CZ" dirty="0">
                <a:ea typeface="+mn-lt"/>
                <a:cs typeface="+mn-lt"/>
              </a:rPr>
              <a:t>, pokud před ním v rámci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 err="1">
                <a:ea typeface="+mn-lt"/>
                <a:cs typeface="+mn-lt"/>
              </a:rPr>
              <a:t>warm-upu</a:t>
            </a:r>
            <a:r>
              <a:rPr lang="cs-CZ" dirty="0">
                <a:ea typeface="+mn-lt"/>
                <a:cs typeface="+mn-lt"/>
              </a:rPr>
              <a:t> zapojili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krátký úsek statického či dynamického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</a:t>
            </a:r>
            <a:r>
              <a:rPr lang="cs-CZ" dirty="0">
                <a:ea typeface="+mn-lt"/>
                <a:cs typeface="+mn-lt"/>
              </a:rPr>
              <a:t> nebyl však pozorován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 žádný vliv </a:t>
            </a:r>
            <a:r>
              <a:rPr lang="cs-CZ" dirty="0" err="1">
                <a:solidFill>
                  <a:schemeClr val="accent1"/>
                </a:solidFill>
                <a:ea typeface="+mn-lt"/>
                <a:cs typeface="+mn-lt"/>
              </a:rPr>
              <a:t>stretchingu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 na flexibilitu a fyzický výkon </a:t>
            </a:r>
            <a:r>
              <a:rPr lang="cs-CZ" dirty="0">
                <a:ea typeface="+mn-lt"/>
                <a:cs typeface="+mn-lt"/>
              </a:rPr>
              <a:t>(sprint, skok, změna směru) =</a:t>
            </a:r>
            <a:r>
              <a:rPr lang="cs-CZ" b="1" dirty="0">
                <a:ea typeface="+mn-lt"/>
                <a:cs typeface="+mn-lt"/>
              </a:rPr>
              <a:t> 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je nepravděpodobné, že zařazení 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stretchingu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(statického či dynamického) ovlivní následný výkon </a:t>
            </a:r>
            <a:r>
              <a:rPr lang="cs-CZ" i="1" dirty="0">
                <a:ea typeface="+mn-lt"/>
                <a:cs typeface="+mn-lt"/>
              </a:rPr>
              <a:t>(</a:t>
            </a:r>
            <a:r>
              <a:rPr lang="cs-CZ" i="1" dirty="0" err="1">
                <a:ea typeface="+mn-lt"/>
                <a:cs typeface="+mn-lt"/>
              </a:rPr>
              <a:t>Blazevich</a:t>
            </a:r>
            <a:r>
              <a:rPr lang="cs-CZ" i="1" dirty="0">
                <a:ea typeface="+mn-lt"/>
                <a:cs typeface="+mn-lt"/>
              </a:rPr>
              <a:t> et al., 2018)</a:t>
            </a:r>
            <a:endParaRPr lang="en-US" i="1" dirty="0">
              <a:ea typeface="+mn-lt"/>
              <a:cs typeface="+mn-lt"/>
            </a:endParaRPr>
          </a:p>
          <a:p>
            <a:pPr marL="528955" indent="-457200">
              <a:buFont typeface="Calibri,Sans-Serif"/>
              <a:buChar char="-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Statický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vede k horšímu výkonu v dynamických aktivitách (vertikální skok/sprint) než dynamický</a:t>
            </a:r>
            <a:r>
              <a:rPr lang="cs-CZ" dirty="0">
                <a:ea typeface="+mn-lt"/>
                <a:cs typeface="+mn-lt"/>
              </a:rPr>
              <a:t>. Pokud však ke statickému </a:t>
            </a:r>
            <a:r>
              <a:rPr lang="cs-CZ" dirty="0" err="1">
                <a:ea typeface="+mn-lt"/>
                <a:cs typeface="+mn-lt"/>
              </a:rPr>
              <a:t>stretchingu</a:t>
            </a:r>
            <a:r>
              <a:rPr lang="cs-CZ" dirty="0">
                <a:ea typeface="+mn-lt"/>
                <a:cs typeface="+mn-lt"/>
              </a:rPr>
              <a:t> přidáme periodu pro daný sport specifické aktivity vysoké intenzity, výkony jsou bez signifikantního rozdílu </a:t>
            </a:r>
            <a:r>
              <a:rPr lang="cs-CZ" i="1" dirty="0">
                <a:ea typeface="+mn-lt"/>
                <a:cs typeface="+mn-lt"/>
              </a:rPr>
              <a:t>(Taylor et al., 2009) = </a:t>
            </a:r>
            <a:r>
              <a:rPr lang="cs-CZ" i="1" dirty="0" err="1">
                <a:ea typeface="+mn-lt"/>
                <a:cs typeface="+mn-lt"/>
              </a:rPr>
              <a:t>stretching</a:t>
            </a:r>
            <a:r>
              <a:rPr lang="cs-CZ" i="1" dirty="0">
                <a:ea typeface="+mn-lt"/>
                <a:cs typeface="+mn-lt"/>
              </a:rPr>
              <a:t> by měl být prováděný specificky pro danou aktivitu</a:t>
            </a:r>
            <a:endParaRPr lang="en-US" i="1" dirty="0"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  <p:pic>
        <p:nvPicPr>
          <p:cNvPr id="4" name="Obrázek 4" descr="Obsah obrázku text, osoba&#10;&#10;Popis se vygeneroval automaticky.">
            <a:extLst>
              <a:ext uri="{FF2B5EF4-FFF2-40B4-BE49-F238E27FC236}">
                <a16:creationId xmlns:a16="http://schemas.microsoft.com/office/drawing/2014/main" id="{8E41F533-201C-FDC1-277E-C373363C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69" y="137419"/>
            <a:ext cx="2222175" cy="14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45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E7F69-4771-9EA4-D63C-2797F64C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Statický vs. dynamický 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EBM</a:t>
            </a:r>
            <a:endParaRPr lang="cs-CZ" b="0" dirty="0" err="1">
              <a:ea typeface="+mn-lt"/>
              <a:cs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A150DF-40FA-D204-519E-8AA4287B4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92500"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Dynamický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buď nemá vliv a nebo může zlepšit následný výkon</a:t>
            </a:r>
            <a:r>
              <a:rPr lang="cs-CZ" dirty="0">
                <a:ea typeface="+mn-lt"/>
                <a:cs typeface="+mn-lt"/>
              </a:rPr>
              <a:t>, obzvlášť pokud je prováděn delší dobu</a:t>
            </a:r>
            <a:endParaRPr lang="en-US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Ideální 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warm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-up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dirty="0">
                <a:ea typeface="+mn-lt"/>
                <a:cs typeface="+mn-lt"/>
              </a:rPr>
              <a:t>sestává z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aerobní aktivity 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submax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. intenzity, dynamického 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stretchingu</a:t>
            </a:r>
            <a:r>
              <a:rPr lang="cs-CZ" b="1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</a:rPr>
              <a:t>o velké amplitudě (ale nikoliv balistický 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!) a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dynamické aktivity která je specifická pro daný sport</a:t>
            </a:r>
            <a:endParaRPr lang="en-US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U sportů vyžadující vysoký stupeň statické flexibility </a:t>
            </a:r>
            <a:r>
              <a:rPr lang="cs-CZ" dirty="0">
                <a:ea typeface="+mn-lt"/>
                <a:cs typeface="+mn-lt"/>
              </a:rPr>
              <a:t>by měli být využity 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kratší úseky statického </a:t>
            </a:r>
            <a:r>
              <a:rPr lang="cs-CZ" dirty="0" err="1">
                <a:solidFill>
                  <a:schemeClr val="accent1"/>
                </a:solidFill>
                <a:ea typeface="+mn-lt"/>
                <a:cs typeface="+mn-lt"/>
              </a:rPr>
              <a:t>stretchingu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 nižší intenzity</a:t>
            </a:r>
            <a:r>
              <a:rPr lang="cs-CZ" dirty="0">
                <a:ea typeface="+mn-lt"/>
                <a:cs typeface="+mn-lt"/>
              </a:rPr>
              <a:t> pro minimalizování poškození svalů/kloubů </a:t>
            </a:r>
            <a:r>
              <a:rPr lang="cs-CZ" i="1" dirty="0">
                <a:ea typeface="+mn-lt"/>
                <a:cs typeface="+mn-lt"/>
              </a:rPr>
              <a:t>(</a:t>
            </a:r>
            <a:r>
              <a:rPr lang="cs-CZ" i="1" dirty="0" err="1">
                <a:ea typeface="+mn-lt"/>
                <a:cs typeface="+mn-lt"/>
              </a:rPr>
              <a:t>Behm</a:t>
            </a:r>
            <a:r>
              <a:rPr lang="cs-CZ" i="1" dirty="0">
                <a:ea typeface="+mn-lt"/>
                <a:cs typeface="+mn-lt"/>
              </a:rPr>
              <a:t> a </a:t>
            </a:r>
            <a:r>
              <a:rPr lang="cs-CZ" i="1" dirty="0" err="1">
                <a:ea typeface="+mn-lt"/>
                <a:cs typeface="+mn-lt"/>
              </a:rPr>
              <a:t>Chaouachi</a:t>
            </a:r>
            <a:r>
              <a:rPr lang="cs-CZ" i="1" dirty="0">
                <a:ea typeface="+mn-lt"/>
                <a:cs typeface="+mn-lt"/>
              </a:rPr>
              <a:t>, 2011)</a:t>
            </a:r>
            <a:endParaRPr lang="cs-CZ" i="1" dirty="0"/>
          </a:p>
        </p:txBody>
      </p:sp>
      <p:pic>
        <p:nvPicPr>
          <p:cNvPr id="5" name="Obrázek 4" descr="Obsah obrázku text, osoba&#10;&#10;Popis se vygeneroval automaticky.">
            <a:extLst>
              <a:ext uri="{FF2B5EF4-FFF2-40B4-BE49-F238E27FC236}">
                <a16:creationId xmlns:a16="http://schemas.microsoft.com/office/drawing/2014/main" id="{91E90D17-194D-B7DF-18AF-DF970D1F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194" y="150445"/>
            <a:ext cx="2222175" cy="14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75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CBF36-6B42-CCDF-C0EC-6BBAB78C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Balistický </a:t>
            </a:r>
            <a:r>
              <a:rPr lang="cs-CZ" dirty="0" err="1"/>
              <a:t>stretching</a:t>
            </a:r>
            <a:r>
              <a:rPr lang="cs-CZ" dirty="0"/>
              <a:t>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C94932-5924-1E52-3C5C-ADF632F19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690" y="1718051"/>
            <a:ext cx="7796384" cy="4517742"/>
          </a:xfrm>
        </p:spPr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/>
              <a:t> Opakované hmity v krajní pozici &gt; protažení rychle a velká amplituda &gt; vyvolání </a:t>
            </a:r>
            <a:r>
              <a:rPr lang="cs-CZ" dirty="0" err="1"/>
              <a:t>stretch</a:t>
            </a:r>
            <a:r>
              <a:rPr lang="cs-CZ" dirty="0"/>
              <a:t> reflexu &gt; ten vede k facilitaci svalu, nikoliv relaxaci! </a:t>
            </a:r>
            <a:br>
              <a:rPr lang="cs-CZ" dirty="0"/>
            </a:br>
            <a:r>
              <a:rPr lang="cs-CZ" dirty="0"/>
              <a:t>+ možnost vzniku </a:t>
            </a:r>
            <a:r>
              <a:rPr lang="cs-CZ" dirty="0" err="1"/>
              <a:t>mikrotraumatizace</a:t>
            </a:r>
            <a:r>
              <a:rPr lang="cs-CZ" dirty="0"/>
              <a:t> svalu (</a:t>
            </a:r>
            <a:r>
              <a:rPr lang="cs-CZ" dirty="0">
                <a:ea typeface="+mn-lt"/>
                <a:cs typeface="+mn-lt"/>
              </a:rPr>
              <a:t>hojí se jizvičkami, svalová tkáň se postupně v těchto místech stává méně pružnou)</a:t>
            </a:r>
            <a:endParaRPr lang="cs-CZ" dirty="0"/>
          </a:p>
          <a:p>
            <a:pPr marL="251460" indent="-179705"/>
            <a:r>
              <a:rPr lang="cs-CZ" dirty="0">
                <a:ea typeface="+mn-lt"/>
                <a:cs typeface="+mn-lt"/>
              </a:rPr>
              <a:t> Při pomalém protažení napínací reflex vůbec nevznikne</a:t>
            </a:r>
            <a:endParaRPr lang="cs-CZ" dirty="0"/>
          </a:p>
          <a:p>
            <a:pPr marL="71755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6B2140A-62CA-5FD4-34D1-B8AC8436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504" y="2698231"/>
            <a:ext cx="2990058" cy="2738560"/>
          </a:xfrm>
          <a:prstGeom prst="rect">
            <a:avLst/>
          </a:prstGeom>
        </p:spPr>
      </p:pic>
      <p:pic>
        <p:nvPicPr>
          <p:cNvPr id="1028" name="Picture 4" descr="Tady vidim velký špatný - Posts | Facebook">
            <a:extLst>
              <a:ext uri="{FF2B5EF4-FFF2-40B4-BE49-F238E27FC236}">
                <a16:creationId xmlns:a16="http://schemas.microsoft.com/office/drawing/2014/main" id="{E6C50198-67A6-4E38-B9C5-B211EC95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11" y="318073"/>
            <a:ext cx="3058016" cy="13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398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E974BDEB-B370-B8A3-E963-5DE83140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580" y="3427823"/>
            <a:ext cx="4618891" cy="29005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8537D7-79C8-5446-E92F-DB81BC2B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68" y="362517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 err="1">
                <a:ea typeface="+mn-lt"/>
                <a:cs typeface="+mn-lt"/>
              </a:rPr>
              <a:t>Stretch</a:t>
            </a:r>
            <a:r>
              <a:rPr lang="cs-CZ" dirty="0">
                <a:ea typeface="+mn-lt"/>
                <a:cs typeface="+mn-lt"/>
              </a:rPr>
              <a:t> reflex (</a:t>
            </a:r>
            <a:r>
              <a:rPr lang="cs-CZ" dirty="0" err="1">
                <a:ea typeface="+mn-lt"/>
                <a:cs typeface="+mn-lt"/>
              </a:rPr>
              <a:t>myotat</a:t>
            </a:r>
            <a:r>
              <a:rPr lang="cs-CZ" dirty="0">
                <a:ea typeface="+mn-lt"/>
                <a:cs typeface="+mn-lt"/>
              </a:rPr>
              <a:t>. r.), </a:t>
            </a:r>
            <a:br>
              <a:rPr lang="cs-CZ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proprioceptivní</a:t>
            </a:r>
            <a:endParaRPr lang="cs-CZ" sz="2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646D22-CF58-44DA-499E-B2BB206B9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44513"/>
            <a:ext cx="6519870" cy="4843384"/>
          </a:xfrm>
        </p:spPr>
        <p:txBody>
          <a:bodyPr lIns="0" tIns="0" rIns="0" bIns="0" anchor="t">
            <a:normAutofit fontScale="92500"/>
          </a:bodyPr>
          <a:lstStyle/>
          <a:p>
            <a:pPr marL="71755" indent="0">
              <a:lnSpc>
                <a:spcPct val="120000"/>
              </a:lnSpc>
              <a:buNone/>
            </a:pPr>
            <a:r>
              <a:rPr lang="cs-CZ" dirty="0">
                <a:ea typeface="+mn-lt"/>
                <a:cs typeface="+mn-lt"/>
              </a:rPr>
              <a:t>= napínací reflex (</a:t>
            </a:r>
            <a:r>
              <a:rPr lang="cs-CZ" dirty="0" err="1">
                <a:ea typeface="+mn-lt"/>
                <a:cs typeface="+mn-lt"/>
              </a:rPr>
              <a:t>monosynaptický</a:t>
            </a:r>
            <a:r>
              <a:rPr lang="cs-CZ" dirty="0">
                <a:ea typeface="+mn-lt"/>
                <a:cs typeface="+mn-lt"/>
              </a:rPr>
              <a:t>): </a:t>
            </a:r>
            <a:endParaRPr lang="cs-CZ" dirty="0"/>
          </a:p>
          <a:p>
            <a:pPr marL="71755" indent="0">
              <a:lnSpc>
                <a:spcPct val="120000"/>
              </a:lnSpc>
              <a:buNone/>
            </a:pPr>
            <a:r>
              <a:rPr lang="cs-CZ" b="1" dirty="0">
                <a:ea typeface="+mn-lt"/>
                <a:cs typeface="+mn-lt"/>
              </a:rPr>
              <a:t>Protažení svalu </a:t>
            </a:r>
            <a:r>
              <a:rPr lang="cs-CZ" dirty="0">
                <a:ea typeface="+mn-lt"/>
                <a:cs typeface="+mn-lt"/>
              </a:rPr>
              <a:t>&gt; protažení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 err="1">
                <a:ea typeface="+mn-lt"/>
                <a:cs typeface="+mn-lt"/>
              </a:rPr>
              <a:t>intrafuzálních</a:t>
            </a:r>
            <a:r>
              <a:rPr lang="cs-CZ" dirty="0">
                <a:ea typeface="+mn-lt"/>
                <a:cs typeface="+mn-lt"/>
              </a:rPr>
              <a:t> vláken svalového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vřeténka (1) &gt; </a:t>
            </a:r>
            <a:r>
              <a:rPr lang="cs-CZ" dirty="0" err="1">
                <a:ea typeface="+mn-lt"/>
                <a:cs typeface="+mn-lt"/>
              </a:rPr>
              <a:t>aferentace</a:t>
            </a:r>
            <a:r>
              <a:rPr lang="cs-CZ" dirty="0">
                <a:ea typeface="+mn-lt"/>
                <a:cs typeface="+mn-lt"/>
              </a:rPr>
              <a:t> do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α-motoneuronů v předních rozích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míšních (2) &gt; eferentní informace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k motorickým ploténkám daného svalu (4)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 &gt; </a:t>
            </a:r>
            <a:r>
              <a:rPr lang="cs-CZ" b="1" dirty="0">
                <a:ea typeface="+mn-lt"/>
                <a:cs typeface="+mn-lt"/>
              </a:rPr>
              <a:t>facilitace svalu a jeho kontrakce </a:t>
            </a:r>
            <a:r>
              <a:rPr lang="cs-CZ" dirty="0">
                <a:ea typeface="+mn-lt"/>
                <a:cs typeface="+mn-lt"/>
              </a:rPr>
              <a:t>(5)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(+ zároveň inhibice antagonisty)</a:t>
            </a:r>
            <a:endParaRPr lang="cs-CZ" dirty="0"/>
          </a:p>
          <a:p>
            <a:pPr marL="71755" indent="0">
              <a:lnSpc>
                <a:spcPct val="120000"/>
              </a:lnSpc>
              <a:buNone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https://www.youtube.com/watch?v=IuFTkSiDERU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1755" indent="0">
              <a:lnSpc>
                <a:spcPct val="120000"/>
              </a:lnSpc>
              <a:buNone/>
            </a:pPr>
            <a:endParaRPr lang="cs-CZ" dirty="0"/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14554222-090E-F7E6-A27E-993C7FC97D56}"/>
              </a:ext>
            </a:extLst>
          </p:cNvPr>
          <p:cNvSpPr txBox="1"/>
          <p:nvPr/>
        </p:nvSpPr>
        <p:spPr>
          <a:xfrm>
            <a:off x="7274821" y="6284872"/>
            <a:ext cx="477520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https://medicoappsorg/stretch-reflex-3/</a:t>
            </a:r>
            <a:endParaRPr lang="cs-CZ" sz="1000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1A0C3D58-B9A8-2D9F-B081-B49DB0D8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208" y="90256"/>
            <a:ext cx="4071815" cy="31439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F292464-EEEB-A126-2B5A-03E349BB9955}"/>
              </a:ext>
            </a:extLst>
          </p:cNvPr>
          <p:cNvSpPr txBox="1"/>
          <p:nvPr/>
        </p:nvSpPr>
        <p:spPr>
          <a:xfrm>
            <a:off x="9326358" y="3230358"/>
            <a:ext cx="493802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https://cs.wikipedia.org/wiki/Jaderný_řetězec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848196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D0818-31BE-2433-A783-FA7E403D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83" y="654869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 err="1">
                <a:ea typeface="+mn-lt"/>
                <a:cs typeface="+mn-lt"/>
              </a:rPr>
              <a:t>Stretch</a:t>
            </a:r>
            <a:r>
              <a:rPr lang="cs-CZ" dirty="0">
                <a:ea typeface="+mn-lt"/>
                <a:cs typeface="+mn-lt"/>
              </a:rPr>
              <a:t> reflex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04043E6F-292C-F93D-F6D3-3CE1E80A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71" y="1788192"/>
            <a:ext cx="6136378" cy="3776592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DCDCC87B-AE65-6A50-7B72-3F42A7DF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90" y="821765"/>
            <a:ext cx="5550224" cy="54228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306C48-0086-1334-0F4C-47FD34670919}"/>
              </a:ext>
            </a:extLst>
          </p:cNvPr>
          <p:cNvSpPr txBox="1"/>
          <p:nvPr/>
        </p:nvSpPr>
        <p:spPr>
          <a:xfrm>
            <a:off x="7281332" y="6128564"/>
            <a:ext cx="6846277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https://stretchcoach.com/articles/myotatic-stretch-reflex/</a:t>
            </a:r>
          </a:p>
        </p:txBody>
      </p:sp>
    </p:spTree>
    <p:extLst>
      <p:ext uri="{BB962C8B-B14F-4D97-AF65-F5344CB8AC3E}">
        <p14:creationId xmlns:p14="http://schemas.microsoft.com/office/powerpoint/2010/main" val="5110566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41F4B-6018-5304-810E-A3DBD016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 err="1"/>
              <a:t>Stretch</a:t>
            </a:r>
            <a:r>
              <a:rPr lang="cs-CZ" dirty="0"/>
              <a:t> reflex - využití ve sportu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7B1602-1705-B5C7-CB0B-EB436E43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705025"/>
            <a:ext cx="6454742" cy="4126976"/>
          </a:xfrm>
        </p:spPr>
        <p:txBody>
          <a:bodyPr lIns="0" tIns="0" rIns="0" bIns="0" anchor="t">
            <a:normAutofit fontScale="92500"/>
          </a:bodyPr>
          <a:lstStyle/>
          <a:p>
            <a:pPr marL="251460" indent="-179705"/>
            <a:r>
              <a:rPr lang="cs-CZ" dirty="0"/>
              <a:t> Krátké protažení svalu (</a:t>
            </a:r>
            <a:r>
              <a:rPr lang="cs-CZ" dirty="0" err="1"/>
              <a:t>excentrie</a:t>
            </a:r>
            <a:r>
              <a:rPr lang="cs-CZ" dirty="0"/>
              <a:t>) přechází sval do výbušné koncentrické kontrakce – tzv. </a:t>
            </a:r>
            <a:r>
              <a:rPr lang="cs-CZ" i="1" dirty="0" err="1"/>
              <a:t>stretch-shortening</a:t>
            </a:r>
            <a:r>
              <a:rPr lang="cs-CZ" i="1" dirty="0"/>
              <a:t> </a:t>
            </a:r>
            <a:r>
              <a:rPr lang="cs-CZ" i="1" dirty="0" err="1"/>
              <a:t>cycle</a:t>
            </a:r>
            <a:endParaRPr lang="cs-CZ" i="1" dirty="0"/>
          </a:p>
          <a:p>
            <a:pPr marL="251460" indent="-179705"/>
            <a:r>
              <a:rPr lang="cs-CZ" dirty="0"/>
              <a:t> </a:t>
            </a:r>
            <a:r>
              <a:rPr lang="cs-CZ" dirty="0">
                <a:solidFill>
                  <a:schemeClr val="accent1"/>
                </a:solidFill>
              </a:rPr>
              <a:t>Hromadění elastické energie ve vazivu (šlachy, vazivo svalu, fascie), která je následně využita v koncentrické kontrakci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 Využívá se u hodů, nápřahů, skoků, apod...</a:t>
            </a:r>
          </a:p>
          <a:p>
            <a:pPr marL="251460" indent="-179705"/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A69890F-A4EE-C165-6B62-147A60DC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220" y="1805663"/>
            <a:ext cx="4443044" cy="340298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A41F6B-33B7-3B2F-D09B-36A7FF75D91C}"/>
              </a:ext>
            </a:extLst>
          </p:cNvPr>
          <p:cNvSpPr txBox="1"/>
          <p:nvPr/>
        </p:nvSpPr>
        <p:spPr>
          <a:xfrm>
            <a:off x="7281333" y="5581487"/>
            <a:ext cx="5074789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https://www.frontiersin.org/articles/10.3389/fphys.2021.693141/full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289250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23D29-A390-6FB2-2777-0BB115B1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63690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i="1" dirty="0" err="1">
                <a:ea typeface="+mn-lt"/>
                <a:cs typeface="+mn-lt"/>
              </a:rPr>
              <a:t>stretch-shortening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cycle</a:t>
            </a:r>
            <a:endParaRPr lang="cs-CZ" dirty="0" err="1">
              <a:ea typeface="+mn-lt"/>
              <a:cs typeface="+mn-lt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43339859-9984-F70D-F3FC-C372FBCC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68" y="1380830"/>
            <a:ext cx="7666891" cy="52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45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4131F-6D72-EED4-F26D-E8532884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 err="1"/>
              <a:t>Postafcilitační</a:t>
            </a:r>
            <a:r>
              <a:rPr lang="cs-CZ" dirty="0"/>
              <a:t> </a:t>
            </a:r>
            <a:r>
              <a:rPr lang="cs-CZ" dirty="0" err="1"/>
              <a:t>stretching</a:t>
            </a:r>
            <a:r>
              <a:rPr lang="cs-CZ" dirty="0"/>
              <a:t>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C164E3-2EDA-1225-70B1-030240206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692000"/>
            <a:ext cx="10753203" cy="4678820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marL="251460" indent="-179705"/>
            <a:r>
              <a:rPr lang="cs-CZ" dirty="0"/>
              <a:t> Využití </a:t>
            </a:r>
            <a:r>
              <a:rPr lang="cs-CZ" b="1" dirty="0" err="1"/>
              <a:t>postfacilitačního</a:t>
            </a:r>
            <a:r>
              <a:rPr lang="cs-CZ" b="1" dirty="0"/>
              <a:t> útlumu</a:t>
            </a:r>
            <a:r>
              <a:rPr lang="cs-CZ" dirty="0"/>
              <a:t> - </a:t>
            </a:r>
            <a:r>
              <a:rPr lang="cs-CZ" b="1" dirty="0"/>
              <a:t>ihned po maximální kontrakci svalu dochází k jeho inhibici</a:t>
            </a:r>
            <a:r>
              <a:rPr lang="cs-CZ" dirty="0"/>
              <a:t> – lze využít pro jemné pasivní protažení</a:t>
            </a:r>
          </a:p>
          <a:p>
            <a:pPr marL="251460" indent="-179705"/>
            <a:r>
              <a:rPr lang="cs-CZ" dirty="0"/>
              <a:t> </a:t>
            </a:r>
            <a:r>
              <a:rPr lang="cs-CZ" dirty="0">
                <a:solidFill>
                  <a:schemeClr val="accent1"/>
                </a:solidFill>
              </a:rPr>
              <a:t>Kombinace kontrakce agonisty s následnou relaxací a protažením</a:t>
            </a:r>
          </a:p>
          <a:p>
            <a:pPr marL="251460" indent="-179705"/>
            <a:r>
              <a:rPr lang="cs-CZ" b="1" dirty="0"/>
              <a:t> Provedení: </a:t>
            </a:r>
          </a:p>
          <a:p>
            <a:pPr marL="324485" lvl="1" indent="0">
              <a:buNone/>
            </a:pPr>
            <a:r>
              <a:rPr lang="cs-CZ" dirty="0"/>
              <a:t>nastavení postavení kloubu do střední pozice &gt; zapojení svalu proti odporu v maximální izometrické kontrakci &gt; držíme cca 7-10s &gt; relaxace svalu + protažení </a:t>
            </a:r>
            <a:br>
              <a:rPr lang="cs-CZ" dirty="0"/>
            </a:br>
            <a:r>
              <a:rPr lang="cs-CZ" dirty="0"/>
              <a:t>(ideálně několikrát zopakovat)</a:t>
            </a:r>
          </a:p>
          <a:p>
            <a:pPr marL="251460" indent="-179705"/>
            <a:r>
              <a:rPr lang="cs-CZ" dirty="0"/>
              <a:t> Poměr kontrakce-relaxace je cca 1:3</a:t>
            </a:r>
          </a:p>
          <a:p>
            <a:pPr marL="251460" indent="-179705"/>
            <a:r>
              <a:rPr lang="cs-CZ" dirty="0"/>
              <a:t> Ideální pro rozvoj flexibility (i u po sádrových fixacích či </a:t>
            </a:r>
            <a:r>
              <a:rPr lang="cs-CZ" dirty="0" err="1"/>
              <a:t>poop</a:t>
            </a:r>
            <a:r>
              <a:rPr lang="cs-CZ" dirty="0"/>
              <a:t>. stavech jako např. TEP)</a:t>
            </a:r>
          </a:p>
          <a:p>
            <a:pPr marL="7175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7975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1AABA-E071-2417-81D0-F366F0A4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 err="1">
                <a:ea typeface="+mn-lt"/>
                <a:cs typeface="+mn-lt"/>
              </a:rPr>
              <a:t>Agisticko-excetrická</a:t>
            </a:r>
            <a:r>
              <a:rPr lang="cs-CZ" dirty="0">
                <a:ea typeface="+mn-lt"/>
                <a:cs typeface="+mn-lt"/>
              </a:rPr>
              <a:t> kontrakce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57FE10-12B6-33A8-9B34-6C27AD35F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85000" lnSpcReduction="10000"/>
          </a:bodyPr>
          <a:lstStyle/>
          <a:p>
            <a:pPr marL="251460" indent="-179705">
              <a:lnSpc>
                <a:spcPct val="150000"/>
              </a:lnSpc>
            </a:pPr>
            <a:r>
              <a:rPr lang="cs-CZ" dirty="0"/>
              <a:t> Využití </a:t>
            </a:r>
            <a:r>
              <a:rPr lang="cs-CZ" b="1" dirty="0"/>
              <a:t>recipročního útlumu</a:t>
            </a:r>
            <a:r>
              <a:rPr lang="cs-CZ" dirty="0"/>
              <a:t> u hypertonických svalových vláken (= </a:t>
            </a:r>
            <a:r>
              <a:rPr lang="cs-CZ" b="1" dirty="0">
                <a:solidFill>
                  <a:schemeClr val="accent1"/>
                </a:solidFill>
              </a:rPr>
              <a:t>při aktivitě agonisty klesá aktivita jeho antagonisty</a:t>
            </a:r>
            <a:r>
              <a:rPr lang="cs-CZ" dirty="0"/>
              <a:t>)</a:t>
            </a:r>
          </a:p>
          <a:p>
            <a:pPr marL="251460" indent="-179705">
              <a:lnSpc>
                <a:spcPct val="150000"/>
              </a:lnSpc>
            </a:pPr>
            <a:r>
              <a:rPr lang="cs-CZ" dirty="0"/>
              <a:t> </a:t>
            </a:r>
            <a:r>
              <a:rPr lang="cs-CZ" b="1" dirty="0"/>
              <a:t>Provedení:</a:t>
            </a:r>
          </a:p>
          <a:p>
            <a:pPr marL="324485" lvl="1" indent="0">
              <a:lnSpc>
                <a:spcPct val="150000"/>
              </a:lnSpc>
              <a:buNone/>
            </a:pPr>
            <a:r>
              <a:rPr lang="cs-CZ" dirty="0"/>
              <a:t>pasivně nastavíme protažení svalu &gt; pacient provádí mírnou kontrakci antagonistů a terapeut plynule "</a:t>
            </a:r>
            <a:r>
              <a:rPr lang="cs-CZ" dirty="0" err="1"/>
              <a:t>přetláčí</a:t>
            </a:r>
            <a:r>
              <a:rPr lang="cs-CZ" dirty="0"/>
              <a:t>" pacienta ve směru aktivity agonisty = excentrická kontrakce antagonisty spojená s reflexním útlumem agonisty</a:t>
            </a:r>
          </a:p>
          <a:p>
            <a:pPr marL="251460" indent="-179705">
              <a:lnSpc>
                <a:spcPct val="150000"/>
              </a:lnSpc>
            </a:pPr>
            <a:r>
              <a:rPr lang="cs-CZ" dirty="0"/>
              <a:t>Terapeut může být nahrazen např. </a:t>
            </a:r>
            <a:r>
              <a:rPr lang="cs-CZ" dirty="0" err="1"/>
              <a:t>therabandem</a:t>
            </a:r>
            <a:r>
              <a:rPr lang="cs-CZ" dirty="0"/>
              <a:t> - možné využít v rámci </a:t>
            </a:r>
            <a:r>
              <a:rPr lang="cs-CZ" dirty="0" err="1"/>
              <a:t>autoterapie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6099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91617-7970-E4DD-DCFF-86333C84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Požadavky splnění předmětu a docházky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E4C346-02A0-CC3A-8795-9BD86F058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8268"/>
            <a:ext cx="10753203" cy="4929879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marL="251460" indent="-179705"/>
            <a:r>
              <a:rPr lang="cs-CZ" b="1" dirty="0">
                <a:ea typeface="+mn-lt"/>
                <a:cs typeface="+mn-lt"/>
              </a:rPr>
              <a:t>100% docházka, </a:t>
            </a:r>
            <a:r>
              <a:rPr lang="cs-CZ" dirty="0">
                <a:ea typeface="+mn-lt"/>
                <a:cs typeface="+mn-lt"/>
              </a:rPr>
              <a:t>absence - </a:t>
            </a:r>
            <a:r>
              <a:rPr lang="cs-CZ" b="1" dirty="0">
                <a:ea typeface="+mn-lt"/>
                <a:cs typeface="+mn-lt"/>
              </a:rPr>
              <a:t>oficiální omluvenka</a:t>
            </a:r>
            <a:r>
              <a:rPr lang="cs-CZ" dirty="0">
                <a:ea typeface="+mn-lt"/>
                <a:cs typeface="+mn-lt"/>
              </a:rPr>
              <a:t> od lékaře přes IS,</a:t>
            </a:r>
            <a:r>
              <a:rPr lang="cs-CZ" b="1" dirty="0">
                <a:ea typeface="+mn-lt"/>
                <a:cs typeface="+mn-lt"/>
              </a:rPr>
              <a:t> jinak omluva přes e-mail do 24 hod. - pádný důvod (zhodnotí vyučující), jinak </a:t>
            </a:r>
            <a:r>
              <a:rPr lang="cs-CZ" b="1" dirty="0" err="1">
                <a:ea typeface="+mn-lt"/>
                <a:cs typeface="+mn-lt"/>
              </a:rPr>
              <a:t>neoml.abs</a:t>
            </a:r>
            <a:r>
              <a:rPr lang="cs-CZ" b="1" dirty="0">
                <a:ea typeface="+mn-lt"/>
                <a:cs typeface="+mn-lt"/>
              </a:rPr>
              <a:t>.</a:t>
            </a:r>
            <a:endParaRPr lang="cs-CZ" b="1" dirty="0"/>
          </a:p>
          <a:p>
            <a:pPr marL="251460" indent="-179705"/>
            <a:r>
              <a:rPr lang="cs-CZ" dirty="0">
                <a:ea typeface="+mn-lt"/>
                <a:cs typeface="+mn-lt"/>
              </a:rPr>
              <a:t>Výměna seminárních skupin - </a:t>
            </a:r>
            <a:r>
              <a:rPr lang="cs-CZ" b="1" dirty="0">
                <a:ea typeface="+mn-lt"/>
                <a:cs typeface="+mn-lt"/>
              </a:rPr>
              <a:t>předem oznámit přes e-mail všem vyučujícím</a:t>
            </a:r>
            <a:endParaRPr lang="cs-CZ" dirty="0"/>
          </a:p>
          <a:p>
            <a:pPr marL="251460" indent="-179705"/>
            <a:r>
              <a:rPr lang="cs-CZ" b="1" dirty="0">
                <a:ea typeface="+mn-lt"/>
                <a:cs typeface="+mn-lt"/>
              </a:rPr>
              <a:t>Zápočet </a:t>
            </a:r>
            <a:r>
              <a:rPr lang="cs-CZ" dirty="0">
                <a:ea typeface="+mn-lt"/>
                <a:cs typeface="+mn-lt"/>
              </a:rPr>
              <a:t>(celkově 2 pokusy) - nutné udělení pro připuštění ke zk: </a:t>
            </a:r>
            <a:br>
              <a:rPr lang="cs-CZ" dirty="0">
                <a:ea typeface="+mn-lt"/>
                <a:cs typeface="+mn-lt"/>
              </a:rPr>
            </a:br>
            <a:r>
              <a:rPr lang="cs-CZ" b="1" dirty="0">
                <a:ea typeface="+mn-lt"/>
                <a:cs typeface="+mn-lt"/>
              </a:rPr>
              <a:t>1. splnění skóre z průběžných testů</a:t>
            </a:r>
            <a:r>
              <a:rPr lang="cs-CZ" dirty="0">
                <a:ea typeface="+mn-lt"/>
                <a:cs typeface="+mn-lt"/>
              </a:rPr>
              <a:t> (70% od nejlepšího z dané skupiny)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pokud nesplněno -&gt; </a:t>
            </a:r>
            <a:r>
              <a:rPr lang="cs-CZ" b="1" dirty="0">
                <a:ea typeface="+mn-lt"/>
                <a:cs typeface="+mn-lt"/>
              </a:rPr>
              <a:t>2. opravný zápočtový test</a:t>
            </a:r>
            <a:r>
              <a:rPr lang="cs-CZ" dirty="0">
                <a:ea typeface="+mn-lt"/>
                <a:cs typeface="+mn-lt"/>
              </a:rPr>
              <a:t> (nutné splnit 80% z maxima daného testu)</a:t>
            </a:r>
          </a:p>
          <a:p>
            <a:pPr marL="251460" indent="-179705"/>
            <a:r>
              <a:rPr lang="cs-CZ" b="1" dirty="0">
                <a:ea typeface="+mn-lt"/>
                <a:cs typeface="+mn-lt"/>
              </a:rPr>
              <a:t> Závěrečná zkouška</a:t>
            </a:r>
            <a:endParaRPr lang="cs-CZ" dirty="0"/>
          </a:p>
          <a:p>
            <a:pPr marL="575945" lvl="1" indent="-251460"/>
            <a:r>
              <a:rPr lang="cs-CZ" dirty="0"/>
              <a:t>Praktická + teoretická zk</a:t>
            </a:r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1059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97C21-47E1-AFF1-3CA9-5442E13D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 err="1"/>
              <a:t>Stretching</a:t>
            </a:r>
            <a:r>
              <a:rPr lang="cs-CZ" dirty="0"/>
              <a:t> X silový trénink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919E07-AF65-A6C1-7933-A8CD557B5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92500"/>
          </a:bodyPr>
          <a:lstStyle/>
          <a:p>
            <a:pPr marL="251460" indent="-179705"/>
            <a:r>
              <a:rPr lang="cs-CZ" dirty="0"/>
              <a:t>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Stretching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efektivně zvyšuje flexibilitu</a:t>
            </a:r>
            <a:r>
              <a:rPr lang="cs-CZ" dirty="0"/>
              <a:t>, ale má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srovnatelný efekt jako silový trénink</a:t>
            </a:r>
            <a:r>
              <a:rPr lang="cs-CZ" dirty="0"/>
              <a:t> (</a:t>
            </a:r>
            <a:r>
              <a:rPr lang="cs-CZ" i="1" dirty="0" err="1"/>
              <a:t>Afonso</a:t>
            </a:r>
            <a:r>
              <a:rPr lang="cs-CZ" i="1" dirty="0"/>
              <a:t> et al., 2021</a:t>
            </a:r>
            <a:r>
              <a:rPr lang="cs-CZ" dirty="0"/>
              <a:t>). </a:t>
            </a:r>
          </a:p>
          <a:p>
            <a:pPr marL="251460" indent="-179705"/>
            <a:r>
              <a:rPr lang="cs-CZ" dirty="0"/>
              <a:t> </a:t>
            </a:r>
            <a:r>
              <a:rPr lang="cs-CZ" b="1" dirty="0"/>
              <a:t>Silový trénink může fungovat jako prevence zranění</a:t>
            </a:r>
            <a:r>
              <a:rPr lang="cs-CZ" dirty="0"/>
              <a:t> a </a:t>
            </a:r>
            <a:r>
              <a:rPr lang="cs-CZ" b="1" dirty="0"/>
              <a:t>zvyšuje sílu daných svalů</a:t>
            </a:r>
            <a:r>
              <a:rPr lang="cs-CZ" dirty="0"/>
              <a:t>.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Stretching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nemá výrazný vliv na prevenci zranění</a:t>
            </a:r>
            <a:r>
              <a:rPr lang="cs-CZ" dirty="0"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(</a:t>
            </a:r>
            <a:r>
              <a:rPr lang="cs-CZ" i="1" dirty="0" err="1">
                <a:ea typeface="+mn-lt"/>
                <a:cs typeface="+mn-lt"/>
              </a:rPr>
              <a:t>Lauersen</a:t>
            </a:r>
            <a:r>
              <a:rPr lang="cs-CZ" i="1" dirty="0">
                <a:ea typeface="+mn-lt"/>
                <a:cs typeface="+mn-lt"/>
              </a:rPr>
              <a:t> et al., 2018</a:t>
            </a:r>
            <a:r>
              <a:rPr lang="cs-CZ" dirty="0">
                <a:ea typeface="+mn-lt"/>
                <a:cs typeface="+mn-lt"/>
              </a:rPr>
              <a:t>).</a:t>
            </a:r>
            <a:endParaRPr lang="cs-CZ" dirty="0"/>
          </a:p>
          <a:p>
            <a:pPr marL="251460" indent="-179705"/>
            <a:r>
              <a:rPr lang="cs-CZ" dirty="0"/>
              <a:t> 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Mírný pozitivní vliv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stretchingu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o výdrži v pozici kratší než 60s na prevenci zranění v následném tréninku</a:t>
            </a:r>
            <a:r>
              <a:rPr lang="cs-CZ" dirty="0"/>
              <a:t>. Při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delších výdržích</a:t>
            </a:r>
            <a:r>
              <a:rPr lang="cs-CZ" dirty="0"/>
              <a:t> dochází k mírnému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snížení svalové síly </a:t>
            </a:r>
            <a:r>
              <a:rPr lang="cs-CZ" dirty="0"/>
              <a:t>=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horší výkon a potencionálně vyšší riziko zranění</a:t>
            </a:r>
            <a:r>
              <a:rPr lang="cs-CZ" dirty="0"/>
              <a:t> (</a:t>
            </a:r>
            <a:r>
              <a:rPr lang="cs-CZ" i="1" dirty="0" err="1"/>
              <a:t>Chaabene</a:t>
            </a:r>
            <a:r>
              <a:rPr lang="cs-CZ" i="1" dirty="0"/>
              <a:t> et al., 2019</a:t>
            </a:r>
            <a:r>
              <a:rPr lang="cs-CZ" dirty="0"/>
              <a:t>).</a:t>
            </a:r>
          </a:p>
          <a:p>
            <a:pPr marL="251460" indent="-179705"/>
            <a:endParaRPr lang="cs-CZ" dirty="0"/>
          </a:p>
          <a:p>
            <a:pPr marL="251460" indent="-179705"/>
            <a:endParaRPr lang="cs-CZ" dirty="0"/>
          </a:p>
          <a:p>
            <a:pPr marL="251460" indent="-179705"/>
            <a:endParaRPr lang="cs-CZ" dirty="0"/>
          </a:p>
        </p:txBody>
      </p:sp>
      <p:pic>
        <p:nvPicPr>
          <p:cNvPr id="4" name="Obrázek 4" descr="Obsah obrázku silueta&#10;&#10;Popis se vygeneroval automaticky.">
            <a:extLst>
              <a:ext uri="{FF2B5EF4-FFF2-40B4-BE49-F238E27FC236}">
                <a16:creationId xmlns:a16="http://schemas.microsoft.com/office/drawing/2014/main" id="{0F744EA2-8FD5-DE87-6AB2-48496AEB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651" y="172508"/>
            <a:ext cx="1965570" cy="13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014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DDA69-C2B5-7801-7359-FF1F897C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Izolovaný X komplexní </a:t>
            </a:r>
            <a:r>
              <a:rPr lang="cs-CZ" dirty="0" err="1"/>
              <a:t>stretching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1D068F-C152-EDF9-889D-B49882E46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/>
              <a:t> Lepší komplexnější cviky než izolovaný </a:t>
            </a:r>
            <a:r>
              <a:rPr lang="cs-CZ" dirty="0" err="1"/>
              <a:t>stretching</a:t>
            </a:r>
            <a:r>
              <a:rPr lang="cs-CZ" dirty="0"/>
              <a:t> jednotlivých svalů/sval. skupin (svaly pracují v rámci </a:t>
            </a:r>
            <a:r>
              <a:rPr lang="cs-CZ" dirty="0" err="1"/>
              <a:t>myofasciálních</a:t>
            </a:r>
            <a:r>
              <a:rPr lang="cs-CZ" dirty="0"/>
              <a:t> smyček) </a:t>
            </a:r>
          </a:p>
        </p:txBody>
      </p:sp>
      <p:pic>
        <p:nvPicPr>
          <p:cNvPr id="5" name="Obrázek 5" descr="Obsah obrázku zeď, různé, několik&#10;&#10;Popis se vygeneroval automaticky.">
            <a:extLst>
              <a:ext uri="{FF2B5EF4-FFF2-40B4-BE49-F238E27FC236}">
                <a16:creationId xmlns:a16="http://schemas.microsoft.com/office/drawing/2014/main" id="{8CF944B6-EF8A-AA82-F954-DDD100EC8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8" t="10609" r="3226" b="-196"/>
          <a:stretch/>
        </p:blipFill>
        <p:spPr>
          <a:xfrm>
            <a:off x="850333" y="2662259"/>
            <a:ext cx="9977905" cy="4004020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8648E367-49A9-2940-27EC-1592E785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62" y="231084"/>
            <a:ext cx="11144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84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D37AF-3D41-7700-D0A2-C9C986F1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381331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Flexibilita X mobilita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069077-A06F-1F09-3596-6659E5D17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6" y="1112360"/>
            <a:ext cx="11039767" cy="3032822"/>
          </a:xfrm>
        </p:spPr>
        <p:txBody>
          <a:bodyPr lIns="0" tIns="0" rIns="0" bIns="0" anchor="t">
            <a:normAutofit fontScale="92500"/>
          </a:bodyPr>
          <a:lstStyle/>
          <a:p>
            <a:pPr marL="251460" indent="-179705"/>
            <a:r>
              <a:rPr lang="cs-CZ" dirty="0"/>
              <a:t> </a:t>
            </a:r>
            <a:r>
              <a:rPr lang="cs-CZ" b="1" dirty="0"/>
              <a:t>Flexibilita</a:t>
            </a:r>
            <a:r>
              <a:rPr lang="cs-CZ" dirty="0"/>
              <a:t> – schopnost dosáhnout vyššího rozsahu určité sval. skupiny, většinou pasivně</a:t>
            </a:r>
          </a:p>
          <a:p>
            <a:pPr marL="251460" indent="-179705"/>
            <a:r>
              <a:rPr lang="cs-CZ" dirty="0"/>
              <a:t> </a:t>
            </a:r>
            <a:r>
              <a:rPr lang="cs-CZ" b="1" dirty="0"/>
              <a:t>Mobilita</a:t>
            </a:r>
            <a:r>
              <a:rPr lang="cs-CZ" dirty="0"/>
              <a:t> – </a:t>
            </a:r>
            <a:r>
              <a:rPr lang="cs-CZ" b="1" dirty="0"/>
              <a:t>schopnost pohybovat se v plném rozsahu pohybu bez výrazného přetěžování</a:t>
            </a:r>
            <a:r>
              <a:rPr lang="cs-CZ" dirty="0"/>
              <a:t>, schopnost </a:t>
            </a:r>
            <a:r>
              <a:rPr lang="cs-CZ" b="1" dirty="0"/>
              <a:t>kontroly</a:t>
            </a:r>
            <a:r>
              <a:rPr lang="cs-CZ" dirty="0"/>
              <a:t> dosaženého rozsahu pohybu, </a:t>
            </a:r>
            <a:r>
              <a:rPr lang="cs-CZ" b="1" dirty="0"/>
              <a:t>udržení optimálního nastavení</a:t>
            </a:r>
            <a:r>
              <a:rPr lang="cs-CZ" dirty="0"/>
              <a:t> jednotlivých kloubů, </a:t>
            </a:r>
            <a:r>
              <a:rPr lang="cs-CZ" b="1" u="sng" dirty="0">
                <a:solidFill>
                  <a:schemeClr val="accent1"/>
                </a:solidFill>
              </a:rPr>
              <a:t>vždy se pohybujeme ve fyziologickém rozsahu a fyziologickém nastavení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6D2684-1C52-DE53-376C-E2122C93B677}"/>
              </a:ext>
            </a:extLst>
          </p:cNvPr>
          <p:cNvSpPr txBox="1"/>
          <p:nvPr/>
        </p:nvSpPr>
        <p:spPr>
          <a:xfrm>
            <a:off x="768512" y="6421641"/>
            <a:ext cx="5660943" cy="444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C0D0BA-E50A-DE0B-CDE5-5D0BD63E211B}"/>
              </a:ext>
            </a:extLst>
          </p:cNvPr>
          <p:cNvSpPr txBox="1"/>
          <p:nvPr/>
        </p:nvSpPr>
        <p:spPr>
          <a:xfrm>
            <a:off x="6955692" y="6317435"/>
            <a:ext cx="369407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https://docplayer.cz/106137061-Dynamicka-neuromuskularni-stabilizace.html</a:t>
            </a:r>
            <a:endParaRPr lang="cs-CZ" dirty="0"/>
          </a:p>
        </p:txBody>
      </p:sp>
      <p:pic>
        <p:nvPicPr>
          <p:cNvPr id="8" name="Obrázek 8" descr="Obsah obrázku sport, žena&#10;&#10;Popis se vygeneroval automaticky.">
            <a:extLst>
              <a:ext uri="{FF2B5EF4-FFF2-40B4-BE49-F238E27FC236}">
                <a16:creationId xmlns:a16="http://schemas.microsoft.com/office/drawing/2014/main" id="{8C012F27-A48F-C7E6-023C-2398D93E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37" y="3992629"/>
            <a:ext cx="4254174" cy="243086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4154482-C8E7-376F-4BAC-26116221F586}"/>
              </a:ext>
            </a:extLst>
          </p:cNvPr>
          <p:cNvSpPr txBox="1"/>
          <p:nvPr/>
        </p:nvSpPr>
        <p:spPr>
          <a:xfrm>
            <a:off x="534051" y="6395589"/>
            <a:ext cx="5452533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https://www.sportsinjuryclinic.net/sport-injuries/thigh-pain/back-thigh/tight-hamstring-muscles</a:t>
            </a:r>
            <a:endParaRPr lang="cs-CZ" sz="1000" dirty="0"/>
          </a:p>
        </p:txBody>
      </p:sp>
      <p:pic>
        <p:nvPicPr>
          <p:cNvPr id="11" name="Obrázek 11" descr="Obsah obrázku žena, osoba, hráč, dáma&#10;&#10;Popis se vygeneroval automaticky.">
            <a:extLst>
              <a:ext uri="{FF2B5EF4-FFF2-40B4-BE49-F238E27FC236}">
                <a16:creationId xmlns:a16="http://schemas.microsoft.com/office/drawing/2014/main" id="{6F303E7F-5FFE-1C08-124B-A1F179F3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072" y="4245113"/>
            <a:ext cx="2743199" cy="206811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7C8E1F4-161C-D9D0-79DF-3B2B113C2030}"/>
              </a:ext>
            </a:extLst>
          </p:cNvPr>
          <p:cNvCxnSpPr/>
          <p:nvPr/>
        </p:nvCxnSpPr>
        <p:spPr>
          <a:xfrm flipH="1">
            <a:off x="3654993" y="4228773"/>
            <a:ext cx="505396" cy="289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8BA559D-EACD-DA19-3E3F-3F00933F978A}"/>
              </a:ext>
            </a:extLst>
          </p:cNvPr>
          <p:cNvCxnSpPr>
            <a:cxnSpLocks/>
          </p:cNvCxnSpPr>
          <p:nvPr/>
        </p:nvCxnSpPr>
        <p:spPr>
          <a:xfrm flipH="1">
            <a:off x="3726635" y="5016825"/>
            <a:ext cx="56011" cy="575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CCFEF3F-2280-A71F-6744-A27B4ADBDDAB}"/>
              </a:ext>
            </a:extLst>
          </p:cNvPr>
          <p:cNvCxnSpPr>
            <a:cxnSpLocks/>
          </p:cNvCxnSpPr>
          <p:nvPr/>
        </p:nvCxnSpPr>
        <p:spPr>
          <a:xfrm>
            <a:off x="1959056" y="4359029"/>
            <a:ext cx="588757" cy="87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BAAED2A-C002-30EB-0A77-FCCF6FA34B05}"/>
              </a:ext>
            </a:extLst>
          </p:cNvPr>
          <p:cNvCxnSpPr>
            <a:cxnSpLocks/>
          </p:cNvCxnSpPr>
          <p:nvPr/>
        </p:nvCxnSpPr>
        <p:spPr>
          <a:xfrm flipH="1">
            <a:off x="7517097" y="4437184"/>
            <a:ext cx="1280420" cy="471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77BA695-AB56-95F0-67BA-40E378FD6A09}"/>
              </a:ext>
            </a:extLst>
          </p:cNvPr>
          <p:cNvCxnSpPr>
            <a:cxnSpLocks/>
          </p:cNvCxnSpPr>
          <p:nvPr/>
        </p:nvCxnSpPr>
        <p:spPr>
          <a:xfrm flipV="1">
            <a:off x="8836593" y="4797995"/>
            <a:ext cx="354298" cy="609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086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FA532-8187-F8D1-D672-E149512E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Flexibilita X mobilita</a:t>
            </a:r>
          </a:p>
        </p:txBody>
      </p:sp>
      <p:pic>
        <p:nvPicPr>
          <p:cNvPr id="4" name="Obrázek 4" descr="Obsah obrázku osoba, exteriér&#10;&#10;Popis se vygeneroval automaticky.">
            <a:extLst>
              <a:ext uri="{FF2B5EF4-FFF2-40B4-BE49-F238E27FC236}">
                <a16:creationId xmlns:a16="http://schemas.microsoft.com/office/drawing/2014/main" id="{F7C5D9C5-09F1-565B-AEEB-0B0E23F0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07" y="1844822"/>
            <a:ext cx="4915355" cy="3292100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78C0399A-A0D3-6A50-AFD3-7F2FD675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966309"/>
            <a:ext cx="3876429" cy="35896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812A06B-B83E-0F88-7A43-B29060A65F31}"/>
              </a:ext>
            </a:extLst>
          </p:cNvPr>
          <p:cNvSpPr txBox="1"/>
          <p:nvPr/>
        </p:nvSpPr>
        <p:spPr>
          <a:xfrm>
            <a:off x="7281333" y="5828973"/>
            <a:ext cx="369407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https://docplayer.cz/106137061-Dynamicka-neuromuskularni-stabilizace.html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59DD88-6CDB-1742-C44C-07AB3841B43E}"/>
              </a:ext>
            </a:extLst>
          </p:cNvPr>
          <p:cNvSpPr txBox="1"/>
          <p:nvPr/>
        </p:nvSpPr>
        <p:spPr>
          <a:xfrm>
            <a:off x="1706359" y="5392615"/>
            <a:ext cx="3694072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https://stock.adobe.com/search?k=lunge+stretch</a:t>
            </a:r>
            <a:endParaRPr lang="cs-CZ" dirty="0">
              <a:ea typeface="+mn-lt"/>
              <a:cs typeface="+mn-lt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F2546CB-A20F-C949-AF73-8B411E06C7C5}"/>
              </a:ext>
            </a:extLst>
          </p:cNvPr>
          <p:cNvCxnSpPr/>
          <p:nvPr/>
        </p:nvCxnSpPr>
        <p:spPr>
          <a:xfrm>
            <a:off x="2454030" y="3062979"/>
            <a:ext cx="940451" cy="549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8AA2644-94E5-43A9-96CD-E837B64509B4}"/>
              </a:ext>
            </a:extLst>
          </p:cNvPr>
          <p:cNvCxnSpPr>
            <a:cxnSpLocks/>
          </p:cNvCxnSpPr>
          <p:nvPr/>
        </p:nvCxnSpPr>
        <p:spPr>
          <a:xfrm flipH="1" flipV="1">
            <a:off x="9041097" y="2257996"/>
            <a:ext cx="199292" cy="16972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2588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77ED7-62AD-BB35-4342-9D2BFBE4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Flexibilita X mobilita</a:t>
            </a:r>
            <a:endParaRPr lang="cs-CZ" b="0"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50BFCA-B15C-62C8-14FC-04C2FDEAF512}"/>
              </a:ext>
            </a:extLst>
          </p:cNvPr>
          <p:cNvSpPr txBox="1"/>
          <p:nvPr/>
        </p:nvSpPr>
        <p:spPr>
          <a:xfrm>
            <a:off x="2045025" y="6141589"/>
            <a:ext cx="4853353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https://intouchyogabyronbay.com/bio-mechanics-of-forward-bends/</a:t>
            </a:r>
            <a:endParaRPr lang="cs-CZ" dirty="0">
              <a:ea typeface="+mn-lt"/>
              <a:cs typeface="+mn-lt"/>
            </a:endParaRPr>
          </a:p>
        </p:txBody>
      </p:sp>
      <p:pic>
        <p:nvPicPr>
          <p:cNvPr id="6" name="Obrázek 6" descr="Obsah obrázku osoba&#10;&#10;Popis se vygeneroval automaticky.">
            <a:extLst>
              <a:ext uri="{FF2B5EF4-FFF2-40B4-BE49-F238E27FC236}">
                <a16:creationId xmlns:a16="http://schemas.microsoft.com/office/drawing/2014/main" id="{91A2BC1F-3526-E260-3B62-A6CA191C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59" y="1479224"/>
            <a:ext cx="2976602" cy="4479191"/>
          </a:xfrm>
          <a:prstGeom prst="rect">
            <a:avLst/>
          </a:prstGeom>
        </p:spPr>
      </p:pic>
      <p:pic>
        <p:nvPicPr>
          <p:cNvPr id="8" name="Obrázek 8" descr="Obsah obrázku osoba&#10;&#10;Popis se vygeneroval automaticky.">
            <a:extLst>
              <a:ext uri="{FF2B5EF4-FFF2-40B4-BE49-F238E27FC236}">
                <a16:creationId xmlns:a16="http://schemas.microsoft.com/office/drawing/2014/main" id="{1FC18C5F-3564-5743-47FC-A2056285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49" y="1875042"/>
            <a:ext cx="3420533" cy="342704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29E204-7107-FA6B-D181-9721EBC49213}"/>
              </a:ext>
            </a:extLst>
          </p:cNvPr>
          <p:cNvSpPr txBox="1"/>
          <p:nvPr/>
        </p:nvSpPr>
        <p:spPr>
          <a:xfrm>
            <a:off x="6395588" y="5483795"/>
            <a:ext cx="4853353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</a:rPr>
              <a:t>https://yogainternational.com/article/view/making-forward-bends-accessible/</a:t>
            </a:r>
            <a:endParaRPr lang="cs-CZ" dirty="0">
              <a:ea typeface="+mn-lt"/>
              <a:cs typeface="+mn-lt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892392C-94B2-AC16-D87A-7E79BDD8D3C0}"/>
              </a:ext>
            </a:extLst>
          </p:cNvPr>
          <p:cNvCxnSpPr/>
          <p:nvPr/>
        </p:nvCxnSpPr>
        <p:spPr>
          <a:xfrm>
            <a:off x="3170442" y="1988364"/>
            <a:ext cx="145885" cy="836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7C45AC8-1BF7-0879-C62A-5E0DDBD3FFBD}"/>
              </a:ext>
            </a:extLst>
          </p:cNvPr>
          <p:cNvCxnSpPr>
            <a:cxnSpLocks/>
          </p:cNvCxnSpPr>
          <p:nvPr/>
        </p:nvCxnSpPr>
        <p:spPr>
          <a:xfrm flipV="1">
            <a:off x="7670799" y="2570610"/>
            <a:ext cx="1272605" cy="160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97CA7A6-EF0A-2EB0-52D9-B83E7C2BF4F7}"/>
              </a:ext>
            </a:extLst>
          </p:cNvPr>
          <p:cNvCxnSpPr>
            <a:cxnSpLocks/>
          </p:cNvCxnSpPr>
          <p:nvPr/>
        </p:nvCxnSpPr>
        <p:spPr>
          <a:xfrm flipH="1" flipV="1">
            <a:off x="7445456" y="2870199"/>
            <a:ext cx="3908" cy="967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8821360-E116-9067-578C-AFB984F6B918}"/>
              </a:ext>
            </a:extLst>
          </p:cNvPr>
          <p:cNvCxnSpPr>
            <a:cxnSpLocks/>
          </p:cNvCxnSpPr>
          <p:nvPr/>
        </p:nvCxnSpPr>
        <p:spPr>
          <a:xfrm flipH="1" flipV="1">
            <a:off x="2834379" y="3430302"/>
            <a:ext cx="179755" cy="733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2887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E0686-E46B-7AF8-C32D-D14267A5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Flexibilita X mobilita</a:t>
            </a:r>
            <a:endParaRPr lang="cs-CZ" b="0" dirty="0">
              <a:ea typeface="+mn-lt"/>
              <a:cs typeface="+mn-lt"/>
            </a:endParaRPr>
          </a:p>
          <a:p>
            <a:endParaRPr lang="cs-CZ" b="0" dirty="0"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A28B59-94C9-588F-915E-385750542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6" descr="Obsah obrázku obloha, žena, pózování&#10;&#10;Popis se vygeneroval automaticky.">
            <a:extLst>
              <a:ext uri="{FF2B5EF4-FFF2-40B4-BE49-F238E27FC236}">
                <a16:creationId xmlns:a16="http://schemas.microsoft.com/office/drawing/2014/main" id="{297DFA35-8A9E-D952-1DB8-589DDDB6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752" y="1464731"/>
            <a:ext cx="2740598" cy="4123923"/>
          </a:xfrm>
          <a:prstGeom prst="rect">
            <a:avLst/>
          </a:prstGeom>
        </p:spPr>
      </p:pic>
      <p:pic>
        <p:nvPicPr>
          <p:cNvPr id="7" name="Obrázek 7" descr="Obsah obrázku žena, exteriér, osoba, kalhotové&#10;&#10;Popis se vygeneroval automaticky.">
            <a:extLst>
              <a:ext uri="{FF2B5EF4-FFF2-40B4-BE49-F238E27FC236}">
                <a16:creationId xmlns:a16="http://schemas.microsoft.com/office/drawing/2014/main" id="{89EA5123-4AFE-8491-4014-97DCC7651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81" r="18737" b="-146"/>
          <a:stretch/>
        </p:blipFill>
        <p:spPr>
          <a:xfrm>
            <a:off x="2047630" y="1428929"/>
            <a:ext cx="3302709" cy="446255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9402317-2018-DB64-7CD9-47E3ABF2F6B0}"/>
              </a:ext>
            </a:extLst>
          </p:cNvPr>
          <p:cNvCxnSpPr>
            <a:cxnSpLocks/>
          </p:cNvCxnSpPr>
          <p:nvPr/>
        </p:nvCxnSpPr>
        <p:spPr>
          <a:xfrm flipV="1">
            <a:off x="8341621" y="2479431"/>
            <a:ext cx="530145" cy="29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80538A4-8306-0FA8-5768-1A033D72C2AC}"/>
              </a:ext>
            </a:extLst>
          </p:cNvPr>
          <p:cNvCxnSpPr>
            <a:cxnSpLocks/>
          </p:cNvCxnSpPr>
          <p:nvPr/>
        </p:nvCxnSpPr>
        <p:spPr>
          <a:xfrm flipV="1">
            <a:off x="8074595" y="2231945"/>
            <a:ext cx="48197" cy="113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B5D41AD-492D-C357-0123-6DE33F3C7BB1}"/>
              </a:ext>
            </a:extLst>
          </p:cNvPr>
          <p:cNvCxnSpPr>
            <a:cxnSpLocks/>
          </p:cNvCxnSpPr>
          <p:nvPr/>
        </p:nvCxnSpPr>
        <p:spPr>
          <a:xfrm flipH="1">
            <a:off x="4254171" y="3154157"/>
            <a:ext cx="681244" cy="106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0C3E493-E927-289A-5FE7-1528F7B6C715}"/>
              </a:ext>
            </a:extLst>
          </p:cNvPr>
          <p:cNvCxnSpPr>
            <a:cxnSpLocks/>
          </p:cNvCxnSpPr>
          <p:nvPr/>
        </p:nvCxnSpPr>
        <p:spPr>
          <a:xfrm flipH="1">
            <a:off x="3908991" y="1571542"/>
            <a:ext cx="238373" cy="849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6376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AA8AF-225A-C5FF-F9FB-04AEC7B7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Flexibilita X mobilita</a:t>
            </a:r>
            <a:endParaRPr lang="cs-CZ" b="0" dirty="0">
              <a:ea typeface="+mn-lt"/>
              <a:cs typeface="+mn-lt"/>
            </a:endParaRPr>
          </a:p>
        </p:txBody>
      </p:sp>
      <p:pic>
        <p:nvPicPr>
          <p:cNvPr id="4" name="Obrázek 4" descr="Obsah obrázku osoba, interiér, patro&#10;&#10;Popis se vygeneroval automaticky.">
            <a:extLst>
              <a:ext uri="{FF2B5EF4-FFF2-40B4-BE49-F238E27FC236}">
                <a16:creationId xmlns:a16="http://schemas.microsoft.com/office/drawing/2014/main" id="{AFEB49E3-9FC8-90FE-F294-4C137481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708" y="1394966"/>
            <a:ext cx="3856893" cy="2557093"/>
          </a:xfrm>
          <a:prstGeom prst="rect">
            <a:avLst/>
          </a:prstGeom>
        </p:spPr>
      </p:pic>
      <p:pic>
        <p:nvPicPr>
          <p:cNvPr id="5" name="Obrázek 5" descr="Obsah obrázku osoba, exteriér&#10;&#10;Popis se vygeneroval automaticky.">
            <a:extLst>
              <a:ext uri="{FF2B5EF4-FFF2-40B4-BE49-F238E27FC236}">
                <a16:creationId xmlns:a16="http://schemas.microsoft.com/office/drawing/2014/main" id="{61A83315-4819-8032-A6D6-D3EC1B04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426" y="976273"/>
            <a:ext cx="4228122" cy="4228122"/>
          </a:xfrm>
          <a:prstGeom prst="rect">
            <a:avLst/>
          </a:prstGeom>
        </p:spPr>
      </p:pic>
      <p:pic>
        <p:nvPicPr>
          <p:cNvPr id="7" name="Obrázek 7" descr="Obsah obrázku osoba, žena, interiér&#10;&#10;Popis se vygeneroval automaticky.">
            <a:extLst>
              <a:ext uri="{FF2B5EF4-FFF2-40B4-BE49-F238E27FC236}">
                <a16:creationId xmlns:a16="http://schemas.microsoft.com/office/drawing/2014/main" id="{DBDB6A39-D640-EDBE-97C8-D50C3EA66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25" y="4010082"/>
            <a:ext cx="4814276" cy="2732502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194C944-C4C4-D68C-95B2-B3B36A2255AB}"/>
              </a:ext>
            </a:extLst>
          </p:cNvPr>
          <p:cNvCxnSpPr/>
          <p:nvPr/>
        </p:nvCxnSpPr>
        <p:spPr>
          <a:xfrm>
            <a:off x="2708032" y="5231748"/>
            <a:ext cx="1057679" cy="380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F7669B5-DA11-D4A3-6337-D2B9B8C97C0A}"/>
              </a:ext>
            </a:extLst>
          </p:cNvPr>
          <p:cNvCxnSpPr>
            <a:cxnSpLocks/>
          </p:cNvCxnSpPr>
          <p:nvPr/>
        </p:nvCxnSpPr>
        <p:spPr>
          <a:xfrm flipH="1">
            <a:off x="2860428" y="1949286"/>
            <a:ext cx="746372" cy="367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D3A4B97-F6A5-FEC9-DE36-4957CD79094E}"/>
              </a:ext>
            </a:extLst>
          </p:cNvPr>
          <p:cNvCxnSpPr>
            <a:cxnSpLocks/>
          </p:cNvCxnSpPr>
          <p:nvPr/>
        </p:nvCxnSpPr>
        <p:spPr>
          <a:xfrm flipH="1">
            <a:off x="8650329" y="3186723"/>
            <a:ext cx="290471" cy="673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4379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B64CB-FACB-EAD4-6683-8DE68C5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Kdy </a:t>
            </a:r>
            <a:r>
              <a:rPr lang="cs-CZ" dirty="0" err="1"/>
              <a:t>stretching</a:t>
            </a:r>
            <a:r>
              <a:rPr lang="cs-CZ" dirty="0"/>
              <a:t> </a:t>
            </a:r>
            <a:r>
              <a:rPr lang="cs-CZ" dirty="0" err="1"/>
              <a:t>NEpoužívat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FCF6BA-9A61-F71C-33E8-997E27F57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97" y="1998001"/>
            <a:ext cx="10753203" cy="4140001"/>
          </a:xfrm>
        </p:spPr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/>
              <a:t> Hypermobilita (nefyziologický ROM – </a:t>
            </a:r>
            <a:br>
              <a:rPr lang="cs-CZ" dirty="0"/>
            </a:br>
            <a:r>
              <a:rPr lang="cs-CZ" dirty="0"/>
              <a:t>zde nutná především mobilita ve fyziologickém </a:t>
            </a:r>
            <a:br>
              <a:rPr lang="cs-CZ" dirty="0"/>
            </a:br>
            <a:r>
              <a:rPr lang="cs-CZ" dirty="0"/>
              <a:t>rozsahu)</a:t>
            </a:r>
          </a:p>
          <a:p>
            <a:pPr marL="251460" indent="-179705"/>
            <a:r>
              <a:rPr lang="cs-CZ" dirty="0"/>
              <a:t> Svalová poranění (</a:t>
            </a:r>
            <a:r>
              <a:rPr lang="cs-CZ" dirty="0" err="1"/>
              <a:t>mikrotraumatizace</a:t>
            </a:r>
            <a:r>
              <a:rPr lang="cs-CZ" dirty="0"/>
              <a:t>, ruptury)</a:t>
            </a:r>
          </a:p>
          <a:p>
            <a:pPr marL="251460" indent="-179705"/>
            <a:r>
              <a:rPr lang="cs-CZ" dirty="0"/>
              <a:t> Šlachová poranění (distenze, -II-)</a:t>
            </a:r>
          </a:p>
          <a:p>
            <a:pPr marL="251460" indent="-179705"/>
            <a:r>
              <a:rPr lang="cs-CZ" dirty="0"/>
              <a:t> Výrazná hypotonie</a:t>
            </a:r>
          </a:p>
          <a:p>
            <a:pPr marL="251460" indent="-179705"/>
            <a:r>
              <a:rPr lang="cs-CZ" dirty="0"/>
              <a:t> V případě bolesti u daného cviku</a:t>
            </a:r>
          </a:p>
          <a:p>
            <a:pPr marL="251460" indent="-179705"/>
            <a:r>
              <a:rPr lang="cs-CZ" dirty="0"/>
              <a:t> Vždy nutné </a:t>
            </a:r>
            <a:r>
              <a:rPr lang="cs-CZ" b="1" dirty="0"/>
              <a:t>zhodnotit individuálně</a:t>
            </a:r>
            <a:r>
              <a:rPr lang="cs-CZ" dirty="0"/>
              <a:t> a cviky maximálně </a:t>
            </a:r>
            <a:r>
              <a:rPr lang="cs-CZ" b="1" dirty="0"/>
              <a:t>přizpůsobit pacientovi</a:t>
            </a:r>
            <a:r>
              <a:rPr lang="cs-CZ" dirty="0"/>
              <a:t>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CF85BA5-9FF0-00E2-B48F-E82F33ACB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" r="-324" b="20944"/>
          <a:stretch/>
        </p:blipFill>
        <p:spPr>
          <a:xfrm>
            <a:off x="8652141" y="467790"/>
            <a:ext cx="3175470" cy="27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8796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Nadpis 1"/>
          <p:cNvSpPr txBox="1">
            <a:spLocks noGrp="1"/>
          </p:cNvSpPr>
          <p:nvPr>
            <p:ph type="title"/>
          </p:nvPr>
        </p:nvSpPr>
        <p:spPr>
          <a:xfrm>
            <a:off x="719999" y="387844"/>
            <a:ext cx="10753202" cy="451579"/>
          </a:xfrm>
          <a:prstGeom prst="rect">
            <a:avLst/>
          </a:prstGeom>
        </p:spPr>
        <p:txBody>
          <a:bodyPr/>
          <a:lstStyle>
            <a:lvl1pPr defTabSz="822959">
              <a:lnSpc>
                <a:spcPts val="3500"/>
              </a:lnSpc>
              <a:defRPr sz="3239"/>
            </a:lvl1pPr>
          </a:lstStyle>
          <a:p>
            <a:r>
              <a:t>Zdroje</a:t>
            </a:r>
          </a:p>
        </p:txBody>
      </p:sp>
      <p:sp>
        <p:nvSpPr>
          <p:cNvPr id="258" name="Zástupný text 2"/>
          <p:cNvSpPr txBox="1">
            <a:spLocks noGrp="1"/>
          </p:cNvSpPr>
          <p:nvPr>
            <p:ph type="body" sz="half" idx="1"/>
          </p:nvPr>
        </p:nvSpPr>
        <p:spPr>
          <a:xfrm>
            <a:off x="719998" y="1106070"/>
            <a:ext cx="5655686" cy="5312084"/>
          </a:xfrm>
          <a:prstGeom prst="rect">
            <a:avLst/>
          </a:prstGeom>
        </p:spPr>
        <p:txBody>
          <a:bodyPr lIns="0" tIns="0" rIns="0" bIns="0" anchor="t">
            <a:normAutofit fontScale="47500" lnSpcReduction="20000"/>
          </a:bodyPr>
          <a:lstStyle/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err="1">
                <a:ea typeface="+mn-lt"/>
                <a:cs typeface="+mn-lt"/>
              </a:rPr>
              <a:t>Blazevich</a:t>
            </a:r>
            <a:r>
              <a:rPr lang="cs-CZ" dirty="0">
                <a:ea typeface="+mn-lt"/>
                <a:cs typeface="+mn-lt"/>
              </a:rPr>
              <a:t> AJ, Gill ND, </a:t>
            </a:r>
            <a:r>
              <a:rPr lang="cs-CZ" dirty="0" err="1">
                <a:ea typeface="+mn-lt"/>
                <a:cs typeface="+mn-lt"/>
              </a:rPr>
              <a:t>Kvorning</a:t>
            </a:r>
            <a:r>
              <a:rPr lang="cs-CZ" dirty="0">
                <a:ea typeface="+mn-lt"/>
                <a:cs typeface="+mn-lt"/>
              </a:rPr>
              <a:t> T, </a:t>
            </a:r>
            <a:r>
              <a:rPr lang="cs-CZ" dirty="0" err="1">
                <a:ea typeface="+mn-lt"/>
                <a:cs typeface="+mn-lt"/>
              </a:rPr>
              <a:t>Kay</a:t>
            </a:r>
            <a:r>
              <a:rPr lang="cs-CZ" dirty="0">
                <a:ea typeface="+mn-lt"/>
                <a:cs typeface="+mn-lt"/>
              </a:rPr>
              <a:t> AD, </a:t>
            </a:r>
            <a:r>
              <a:rPr lang="cs-CZ" dirty="0" err="1">
                <a:ea typeface="+mn-lt"/>
                <a:cs typeface="+mn-lt"/>
              </a:rPr>
              <a:t>Goh</a:t>
            </a:r>
            <a:r>
              <a:rPr lang="cs-CZ" dirty="0">
                <a:ea typeface="+mn-lt"/>
                <a:cs typeface="+mn-lt"/>
              </a:rPr>
              <a:t> AG, Hilton B, </a:t>
            </a:r>
            <a:r>
              <a:rPr lang="cs-CZ" dirty="0" err="1">
                <a:ea typeface="+mn-lt"/>
                <a:cs typeface="+mn-lt"/>
              </a:rPr>
              <a:t>Drinkwater</a:t>
            </a:r>
            <a:r>
              <a:rPr lang="cs-CZ" dirty="0">
                <a:ea typeface="+mn-lt"/>
                <a:cs typeface="+mn-lt"/>
              </a:rPr>
              <a:t> EJ, </a:t>
            </a:r>
            <a:r>
              <a:rPr lang="cs-CZ" dirty="0" err="1">
                <a:ea typeface="+mn-lt"/>
                <a:cs typeface="+mn-lt"/>
              </a:rPr>
              <a:t>Behm</a:t>
            </a:r>
            <a:r>
              <a:rPr lang="cs-CZ" dirty="0">
                <a:ea typeface="+mn-lt"/>
                <a:cs typeface="+mn-lt"/>
              </a:rPr>
              <a:t> DG. No </a:t>
            </a:r>
            <a:r>
              <a:rPr lang="cs-CZ" dirty="0" err="1">
                <a:ea typeface="+mn-lt"/>
                <a:cs typeface="+mn-lt"/>
              </a:rPr>
              <a:t>Effect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Muscle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within</a:t>
            </a:r>
            <a:r>
              <a:rPr lang="cs-CZ" dirty="0">
                <a:ea typeface="+mn-lt"/>
                <a:cs typeface="+mn-lt"/>
              </a:rPr>
              <a:t> a Full, </a:t>
            </a:r>
            <a:r>
              <a:rPr lang="cs-CZ" dirty="0" err="1">
                <a:ea typeface="+mn-lt"/>
                <a:cs typeface="+mn-lt"/>
              </a:rPr>
              <a:t>Dynamic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Warm</a:t>
            </a:r>
            <a:r>
              <a:rPr lang="cs-CZ" dirty="0">
                <a:ea typeface="+mn-lt"/>
                <a:cs typeface="+mn-lt"/>
              </a:rPr>
              <a:t>-up on </a:t>
            </a:r>
            <a:r>
              <a:rPr lang="cs-CZ" dirty="0" err="1">
                <a:ea typeface="+mn-lt"/>
                <a:cs typeface="+mn-lt"/>
              </a:rPr>
              <a:t>Athletic</a:t>
            </a:r>
            <a:r>
              <a:rPr lang="cs-CZ" dirty="0">
                <a:ea typeface="+mn-lt"/>
                <a:cs typeface="+mn-lt"/>
              </a:rPr>
              <a:t> Performance. Med </a:t>
            </a:r>
            <a:r>
              <a:rPr lang="cs-CZ" dirty="0" err="1">
                <a:ea typeface="+mn-lt"/>
                <a:cs typeface="+mn-lt"/>
              </a:rPr>
              <a:t>Sci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Sports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Exerc</a:t>
            </a:r>
            <a:r>
              <a:rPr lang="cs-CZ" dirty="0">
                <a:ea typeface="+mn-lt"/>
                <a:cs typeface="+mn-lt"/>
              </a:rPr>
              <a:t>. 2018 Jun;50(6):1258-1266. </a:t>
            </a:r>
            <a:r>
              <a:rPr lang="cs-CZ" dirty="0" err="1">
                <a:ea typeface="+mn-lt"/>
                <a:cs typeface="+mn-lt"/>
              </a:rPr>
              <a:t>doi</a:t>
            </a:r>
            <a:r>
              <a:rPr lang="cs-CZ" dirty="0">
                <a:ea typeface="+mn-lt"/>
                <a:cs typeface="+mn-lt"/>
              </a:rPr>
              <a:t>: 10.1249/MSS.0000000000001539. PMID: 29300214.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>
                <a:ea typeface="+mn-lt"/>
                <a:cs typeface="+mn-lt"/>
              </a:rPr>
              <a:t>Taylor KL, </a:t>
            </a:r>
            <a:r>
              <a:rPr lang="cs-CZ" dirty="0" err="1">
                <a:ea typeface="+mn-lt"/>
                <a:cs typeface="+mn-lt"/>
              </a:rPr>
              <a:t>Sheppard</a:t>
            </a:r>
            <a:r>
              <a:rPr lang="cs-CZ" dirty="0">
                <a:ea typeface="+mn-lt"/>
                <a:cs typeface="+mn-lt"/>
              </a:rPr>
              <a:t> JM, Lee H, </a:t>
            </a:r>
            <a:r>
              <a:rPr lang="cs-CZ" dirty="0" err="1">
                <a:ea typeface="+mn-lt"/>
                <a:cs typeface="+mn-lt"/>
              </a:rPr>
              <a:t>Plummer</a:t>
            </a:r>
            <a:r>
              <a:rPr lang="cs-CZ" dirty="0">
                <a:ea typeface="+mn-lt"/>
                <a:cs typeface="+mn-lt"/>
              </a:rPr>
              <a:t> N. Negative </a:t>
            </a:r>
            <a:r>
              <a:rPr lang="cs-CZ" dirty="0" err="1">
                <a:ea typeface="+mn-lt"/>
                <a:cs typeface="+mn-lt"/>
              </a:rPr>
              <a:t>effect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static 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restored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when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combined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with</a:t>
            </a:r>
            <a:r>
              <a:rPr lang="cs-CZ" dirty="0">
                <a:ea typeface="+mn-lt"/>
                <a:cs typeface="+mn-lt"/>
              </a:rPr>
              <a:t> a sport </a:t>
            </a:r>
            <a:r>
              <a:rPr lang="cs-CZ" dirty="0" err="1">
                <a:ea typeface="+mn-lt"/>
                <a:cs typeface="+mn-lt"/>
              </a:rPr>
              <a:t>specific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warm</a:t>
            </a:r>
            <a:r>
              <a:rPr lang="cs-CZ" dirty="0">
                <a:ea typeface="+mn-lt"/>
                <a:cs typeface="+mn-lt"/>
              </a:rPr>
              <a:t>-up </a:t>
            </a:r>
            <a:r>
              <a:rPr lang="cs-CZ" dirty="0" err="1">
                <a:ea typeface="+mn-lt"/>
                <a:cs typeface="+mn-lt"/>
              </a:rPr>
              <a:t>component</a:t>
            </a:r>
            <a:r>
              <a:rPr lang="cs-CZ" dirty="0">
                <a:ea typeface="+mn-lt"/>
                <a:cs typeface="+mn-lt"/>
              </a:rPr>
              <a:t>. J </a:t>
            </a:r>
            <a:r>
              <a:rPr lang="cs-CZ" dirty="0" err="1">
                <a:ea typeface="+mn-lt"/>
                <a:cs typeface="+mn-lt"/>
              </a:rPr>
              <a:t>Sci</a:t>
            </a:r>
            <a:r>
              <a:rPr lang="cs-CZ" dirty="0">
                <a:ea typeface="+mn-lt"/>
                <a:cs typeface="+mn-lt"/>
              </a:rPr>
              <a:t> Med Sport. 2009 Nov;12(6):657-61. </a:t>
            </a:r>
            <a:r>
              <a:rPr lang="cs-CZ" dirty="0" err="1">
                <a:ea typeface="+mn-lt"/>
                <a:cs typeface="+mn-lt"/>
              </a:rPr>
              <a:t>doi</a:t>
            </a:r>
            <a:r>
              <a:rPr lang="cs-CZ" dirty="0">
                <a:ea typeface="+mn-lt"/>
                <a:cs typeface="+mn-lt"/>
              </a:rPr>
              <a:t>: 10.1016/j.jsams.2008.04.004. </a:t>
            </a:r>
            <a:r>
              <a:rPr lang="cs-CZ" dirty="0" err="1">
                <a:ea typeface="+mn-lt"/>
                <a:cs typeface="+mn-lt"/>
              </a:rPr>
              <a:t>Epub</a:t>
            </a:r>
            <a:r>
              <a:rPr lang="cs-CZ" dirty="0">
                <a:ea typeface="+mn-lt"/>
                <a:cs typeface="+mn-lt"/>
              </a:rPr>
              <a:t> 2008 </a:t>
            </a:r>
            <a:r>
              <a:rPr lang="cs-CZ" dirty="0" err="1">
                <a:ea typeface="+mn-lt"/>
                <a:cs typeface="+mn-lt"/>
              </a:rPr>
              <a:t>Sep</a:t>
            </a:r>
            <a:r>
              <a:rPr lang="cs-CZ" dirty="0">
                <a:ea typeface="+mn-lt"/>
                <a:cs typeface="+mn-lt"/>
              </a:rPr>
              <a:t> 3. PMID: 18768355.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err="1">
                <a:ea typeface="+mn-lt"/>
                <a:cs typeface="+mn-lt"/>
              </a:rPr>
              <a:t>Freitas</a:t>
            </a:r>
            <a:r>
              <a:rPr lang="cs-CZ" dirty="0">
                <a:ea typeface="+mn-lt"/>
                <a:cs typeface="+mn-lt"/>
              </a:rPr>
              <a:t> SR, Vaz JR, Bruno PM, Andrade R, Mil-Homens P. Stretching Effects: High-intensity &amp; Moderate-duration vs. Low-intensity &amp; Long-duration. Int J Sports Med. 2016 Mar;37(3):239-44. doi: 10.1055/s-0035-1548946. Epub 2015 Dec 23. PMID: 26701828.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err="1">
                <a:ea typeface="+mn-lt"/>
                <a:cs typeface="+mn-lt"/>
              </a:rPr>
              <a:t>Behm</a:t>
            </a:r>
            <a:r>
              <a:rPr lang="cs-CZ" dirty="0">
                <a:ea typeface="+mn-lt"/>
                <a:cs typeface="+mn-lt"/>
              </a:rPr>
              <a:t> DG, </a:t>
            </a:r>
            <a:r>
              <a:rPr lang="cs-CZ" dirty="0" err="1">
                <a:ea typeface="+mn-lt"/>
                <a:cs typeface="+mn-lt"/>
              </a:rPr>
              <a:t>Chaouachi</a:t>
            </a:r>
            <a:r>
              <a:rPr lang="cs-CZ" dirty="0">
                <a:ea typeface="+mn-lt"/>
                <a:cs typeface="+mn-lt"/>
              </a:rPr>
              <a:t> A. A </a:t>
            </a:r>
            <a:r>
              <a:rPr lang="cs-CZ" dirty="0" err="1">
                <a:ea typeface="+mn-lt"/>
                <a:cs typeface="+mn-lt"/>
              </a:rPr>
              <a:t>review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acute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effects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static and </a:t>
            </a:r>
            <a:r>
              <a:rPr lang="cs-CZ" dirty="0" err="1">
                <a:ea typeface="+mn-lt"/>
                <a:cs typeface="+mn-lt"/>
              </a:rPr>
              <a:t>dynamic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on performance. Eur J </a:t>
            </a:r>
            <a:r>
              <a:rPr lang="cs-CZ" dirty="0" err="1">
                <a:ea typeface="+mn-lt"/>
                <a:cs typeface="+mn-lt"/>
              </a:rPr>
              <a:t>Appl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Physiol</a:t>
            </a:r>
            <a:r>
              <a:rPr lang="cs-CZ" dirty="0">
                <a:ea typeface="+mn-lt"/>
                <a:cs typeface="+mn-lt"/>
              </a:rPr>
              <a:t>. 2011 Nov;111(11):2633-51. </a:t>
            </a:r>
            <a:r>
              <a:rPr lang="cs-CZ" dirty="0" err="1">
                <a:ea typeface="+mn-lt"/>
                <a:cs typeface="+mn-lt"/>
              </a:rPr>
              <a:t>doi</a:t>
            </a:r>
            <a:r>
              <a:rPr lang="cs-CZ" dirty="0">
                <a:ea typeface="+mn-lt"/>
                <a:cs typeface="+mn-lt"/>
              </a:rPr>
              <a:t>: 10.1007/s00421-011-1879-2. </a:t>
            </a:r>
            <a:r>
              <a:rPr lang="cs-CZ" dirty="0" err="1">
                <a:ea typeface="+mn-lt"/>
                <a:cs typeface="+mn-lt"/>
              </a:rPr>
              <a:t>Epub</a:t>
            </a:r>
            <a:r>
              <a:rPr lang="cs-CZ" dirty="0">
                <a:ea typeface="+mn-lt"/>
                <a:cs typeface="+mn-lt"/>
              </a:rPr>
              <a:t> 2011 Mar 4. PMID: 21373870.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 err="1">
                <a:ea typeface="+mn-lt"/>
                <a:cs typeface="+mn-lt"/>
              </a:rPr>
              <a:t>Wong</a:t>
            </a:r>
            <a:r>
              <a:rPr lang="cs-CZ" dirty="0">
                <a:ea typeface="+mn-lt"/>
                <a:cs typeface="+mn-lt"/>
              </a:rPr>
              <a:t>, A., a </a:t>
            </a:r>
            <a:r>
              <a:rPr lang="cs-CZ" dirty="0" err="1">
                <a:ea typeface="+mn-lt"/>
                <a:cs typeface="+mn-lt"/>
              </a:rPr>
              <a:t>Figueroa</a:t>
            </a:r>
            <a:r>
              <a:rPr lang="cs-CZ" dirty="0">
                <a:ea typeface="+mn-lt"/>
                <a:cs typeface="+mn-lt"/>
              </a:rPr>
              <a:t>, A. 2021 </a:t>
            </a:r>
            <a:r>
              <a:rPr lang="cs-CZ" dirty="0" err="1">
                <a:ea typeface="+mn-lt"/>
                <a:cs typeface="+mn-lt"/>
              </a:rPr>
              <a:t>Effects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acute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excercise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training</a:t>
            </a:r>
            <a:r>
              <a:rPr lang="cs-CZ" dirty="0">
                <a:ea typeface="+mn-lt"/>
                <a:cs typeface="+mn-lt"/>
              </a:rPr>
              <a:t> on </a:t>
            </a:r>
            <a:r>
              <a:rPr lang="cs-CZ" dirty="0" err="1">
                <a:ea typeface="+mn-lt"/>
                <a:cs typeface="+mn-lt"/>
              </a:rPr>
              <a:t>heart</a:t>
            </a:r>
            <a:r>
              <a:rPr lang="cs-CZ" dirty="0">
                <a:ea typeface="+mn-lt"/>
                <a:cs typeface="+mn-lt"/>
              </a:rPr>
              <a:t> variability: A </a:t>
            </a:r>
            <a:r>
              <a:rPr lang="cs-CZ" dirty="0" err="1">
                <a:ea typeface="+mn-lt"/>
                <a:cs typeface="+mn-lt"/>
              </a:rPr>
              <a:t>review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Journal</a:t>
            </a:r>
            <a:r>
              <a:rPr lang="cs-CZ" dirty="0">
                <a:ea typeface="+mn-lt"/>
                <a:cs typeface="+mn-lt"/>
              </a:rPr>
              <a:t> od </a:t>
            </a:r>
            <a:r>
              <a:rPr lang="cs-CZ" dirty="0" err="1">
                <a:ea typeface="+mn-lt"/>
                <a:cs typeface="+mn-lt"/>
              </a:rPr>
              <a:t>strenght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conditioning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research</a:t>
            </a:r>
            <a:r>
              <a:rPr lang="cs-CZ" dirty="0">
                <a:ea typeface="+mn-lt"/>
                <a:cs typeface="+mn-lt"/>
              </a:rPr>
              <a:t>. 35)5), 1459-1466.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>
                <a:ea typeface="+mn-lt"/>
                <a:cs typeface="+mn-lt"/>
                <a:hlinkClick r:id="rId2"/>
              </a:rPr>
              <a:t>https://www.wikiskripta.eu/w/M%C3%ADšn%C3%AD_reflexy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>
                <a:ea typeface="+mn-lt"/>
                <a:cs typeface="+mn-lt"/>
                <a:hlinkClick r:id="rId3"/>
              </a:rPr>
              <a:t>https://www.rehabilitace.info/zdravotni/relaxace-v-rehabilitaci-je-dulezita/</a:t>
            </a:r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>
                <a:ea typeface="+mn-lt"/>
                <a:cs typeface="+mn-lt"/>
                <a:hlinkClick r:id="rId4"/>
              </a:rPr>
              <a:t>https://www.fsps.muni.cz/impact/uvod-do-fyzioterapie-propedeutika-2/strecink/</a:t>
            </a:r>
            <a:endParaRPr lang="cs-CZ"/>
          </a:p>
          <a:p>
            <a:pPr marL="251460" indent="-179705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>
                <a:ea typeface="+mn-lt"/>
                <a:cs typeface="+mn-lt"/>
              </a:rPr>
              <a:t>ALTER, Michael J., 1999.</a:t>
            </a:r>
            <a:r>
              <a:rPr lang="cs-CZ" i="1" dirty="0">
                <a:ea typeface="+mn-lt"/>
                <a:cs typeface="+mn-lt"/>
              </a:rPr>
              <a:t>Strečink: 311 protahovacích cviků pro 41 sportů. Pr</a:t>
            </a:r>
            <a:r>
              <a:rPr lang="cs-CZ" dirty="0">
                <a:ea typeface="+mn-lt"/>
                <a:cs typeface="+mn-lt"/>
              </a:rPr>
              <a:t>aha: Grada. ISBN 978-80-7169-763-3</a:t>
            </a:r>
            <a:endParaRPr lang="cs-CZ"/>
          </a:p>
          <a:p>
            <a:pPr marL="251460" indent="-179705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>
                <a:ea typeface="+mn-lt"/>
                <a:cs typeface="+mn-lt"/>
              </a:rPr>
              <a:t>http://prehab-fyzioprevence.com/2019/inspirace/flexibita-vs-mobilita/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err="1">
                <a:ea typeface="+mn-lt"/>
                <a:cs typeface="+mn-lt"/>
              </a:rPr>
              <a:t>Lauersen</a:t>
            </a:r>
            <a:r>
              <a:rPr lang="cs-CZ" dirty="0">
                <a:ea typeface="+mn-lt"/>
                <a:cs typeface="+mn-lt"/>
              </a:rPr>
              <a:t>, J.B., Andersen, T.E. a Andersen, L.B. 2018. </a:t>
            </a:r>
            <a:r>
              <a:rPr lang="cs-CZ" err="1">
                <a:ea typeface="+mn-lt"/>
                <a:cs typeface="+mn-lt"/>
              </a:rPr>
              <a:t>Strenght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training</a:t>
            </a:r>
            <a:r>
              <a:rPr lang="cs-CZ" dirty="0">
                <a:ea typeface="+mn-lt"/>
                <a:cs typeface="+mn-lt"/>
              </a:rPr>
              <a:t> as superior, dose-</a:t>
            </a:r>
            <a:r>
              <a:rPr lang="cs-CZ" err="1">
                <a:ea typeface="+mn-lt"/>
                <a:cs typeface="+mn-lt"/>
              </a:rPr>
              <a:t>sependent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safe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prevention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acute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overuse</a:t>
            </a:r>
            <a:r>
              <a:rPr lang="cs-CZ" dirty="0">
                <a:ea typeface="+mn-lt"/>
                <a:cs typeface="+mn-lt"/>
              </a:rPr>
              <a:t> sport </a:t>
            </a:r>
            <a:r>
              <a:rPr lang="cs-CZ" err="1">
                <a:ea typeface="+mn-lt"/>
                <a:cs typeface="+mn-lt"/>
              </a:rPr>
              <a:t>unjuries</a:t>
            </a:r>
            <a:r>
              <a:rPr lang="cs-CZ" dirty="0">
                <a:ea typeface="+mn-lt"/>
                <a:cs typeface="+mn-lt"/>
              </a:rPr>
              <a:t>: a </a:t>
            </a:r>
            <a:r>
              <a:rPr lang="cs-CZ" err="1">
                <a:ea typeface="+mn-lt"/>
                <a:cs typeface="+mn-lt"/>
              </a:rPr>
              <a:t>systematic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review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qualitative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analysis</a:t>
            </a:r>
            <a:r>
              <a:rPr lang="cs-CZ" dirty="0">
                <a:ea typeface="+mn-lt"/>
                <a:cs typeface="+mn-lt"/>
              </a:rPr>
              <a:t> and meta-</a:t>
            </a:r>
            <a:r>
              <a:rPr lang="cs-CZ" err="1">
                <a:ea typeface="+mn-lt"/>
                <a:cs typeface="+mn-lt"/>
              </a:rPr>
              <a:t>analysis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British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journal</a:t>
            </a:r>
            <a:r>
              <a:rPr lang="cs-CZ" dirty="0">
                <a:ea typeface="+mn-lt"/>
                <a:cs typeface="+mn-lt"/>
              </a:rPr>
              <a:t> od </a:t>
            </a:r>
            <a:r>
              <a:rPr lang="cs-CZ" err="1">
                <a:ea typeface="+mn-lt"/>
                <a:cs typeface="+mn-lt"/>
              </a:rPr>
              <a:t>sports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medicine</a:t>
            </a:r>
            <a:r>
              <a:rPr lang="cs-CZ" dirty="0">
                <a:ea typeface="+mn-lt"/>
                <a:cs typeface="+mn-lt"/>
              </a:rPr>
              <a:t>, 52(24), 1557-1563.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err="1">
                <a:ea typeface="+mn-lt"/>
                <a:cs typeface="+mn-lt"/>
              </a:rPr>
              <a:t>Chaabene</a:t>
            </a:r>
            <a:r>
              <a:rPr lang="cs-CZ" dirty="0">
                <a:ea typeface="+mn-lt"/>
                <a:cs typeface="+mn-lt"/>
              </a:rPr>
              <a:t>, H., </a:t>
            </a:r>
            <a:r>
              <a:rPr lang="cs-CZ" err="1">
                <a:ea typeface="+mn-lt"/>
                <a:cs typeface="+mn-lt"/>
              </a:rPr>
              <a:t>Behm</a:t>
            </a:r>
            <a:r>
              <a:rPr lang="cs-CZ" dirty="0">
                <a:ea typeface="+mn-lt"/>
                <a:cs typeface="+mn-lt"/>
              </a:rPr>
              <a:t>, D.G., Negra, Y. a </a:t>
            </a:r>
            <a:r>
              <a:rPr lang="cs-CZ" err="1">
                <a:ea typeface="+mn-lt"/>
                <a:cs typeface="+mn-lt"/>
              </a:rPr>
              <a:t>Granacher</a:t>
            </a:r>
            <a:r>
              <a:rPr lang="cs-CZ" dirty="0">
                <a:ea typeface="+mn-lt"/>
                <a:cs typeface="+mn-lt"/>
              </a:rPr>
              <a:t>, U. 2019. </a:t>
            </a:r>
            <a:r>
              <a:rPr lang="cs-CZ" err="1">
                <a:ea typeface="+mn-lt"/>
                <a:cs typeface="+mn-lt"/>
              </a:rPr>
              <a:t>Acute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effects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</a:t>
            </a:r>
            <a:r>
              <a:rPr lang="cs-CZ" dirty="0">
                <a:ea typeface="+mn-lt"/>
                <a:cs typeface="+mn-lt"/>
              </a:rPr>
              <a:t> static </a:t>
            </a:r>
            <a:r>
              <a:rPr lang="cs-CZ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on </a:t>
            </a:r>
            <a:r>
              <a:rPr lang="cs-CZ" err="1">
                <a:ea typeface="+mn-lt"/>
                <a:cs typeface="+mn-lt"/>
              </a:rPr>
              <a:t>muscle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srenght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power</a:t>
            </a:r>
            <a:r>
              <a:rPr lang="cs-CZ" dirty="0">
                <a:ea typeface="+mn-lt"/>
                <a:cs typeface="+mn-lt"/>
              </a:rPr>
              <a:t>: </a:t>
            </a:r>
            <a:r>
              <a:rPr lang="cs-CZ" err="1">
                <a:ea typeface="+mn-lt"/>
                <a:cs typeface="+mn-lt"/>
              </a:rPr>
              <a:t>an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attempt</a:t>
            </a:r>
            <a:r>
              <a:rPr lang="cs-CZ" dirty="0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clarify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previous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caveats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Frontiers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physiology</a:t>
            </a:r>
            <a:r>
              <a:rPr lang="cs-CZ" dirty="0">
                <a:ea typeface="+mn-lt"/>
                <a:cs typeface="+mn-lt"/>
              </a:rPr>
              <a:t>. 10, 1468.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err="1">
                <a:ea typeface="+mn-lt"/>
                <a:cs typeface="+mn-lt"/>
              </a:rPr>
              <a:t>Farinatti</a:t>
            </a:r>
            <a:r>
              <a:rPr lang="cs-CZ" dirty="0">
                <a:ea typeface="+mn-lt"/>
                <a:cs typeface="+mn-lt"/>
              </a:rPr>
              <a:t>, P.T., </a:t>
            </a:r>
            <a:r>
              <a:rPr lang="cs-CZ" err="1">
                <a:ea typeface="+mn-lt"/>
                <a:cs typeface="+mn-lt"/>
              </a:rPr>
              <a:t>Brandao</a:t>
            </a:r>
            <a:r>
              <a:rPr lang="cs-CZ" dirty="0">
                <a:ea typeface="+mn-lt"/>
                <a:cs typeface="+mn-lt"/>
              </a:rPr>
              <a:t>, C., </a:t>
            </a:r>
            <a:r>
              <a:rPr lang="cs-CZ" err="1">
                <a:ea typeface="+mn-lt"/>
                <a:cs typeface="+mn-lt"/>
              </a:rPr>
              <a:t>Soares</a:t>
            </a:r>
            <a:r>
              <a:rPr lang="cs-CZ" dirty="0">
                <a:ea typeface="+mn-lt"/>
                <a:cs typeface="+mn-lt"/>
              </a:rPr>
              <a:t>, P.P. a </a:t>
            </a:r>
            <a:r>
              <a:rPr lang="cs-CZ" err="1">
                <a:ea typeface="+mn-lt"/>
                <a:cs typeface="+mn-lt"/>
              </a:rPr>
              <a:t>Duasrte</a:t>
            </a:r>
            <a:r>
              <a:rPr lang="cs-CZ" dirty="0">
                <a:ea typeface="+mn-lt"/>
                <a:cs typeface="+mn-lt"/>
              </a:rPr>
              <a:t> A.F. 2011. </a:t>
            </a:r>
            <a:r>
              <a:rPr lang="cs-CZ" err="1">
                <a:ea typeface="+mn-lt"/>
                <a:cs typeface="+mn-lt"/>
              </a:rPr>
              <a:t>Acute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effect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on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heart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rate</a:t>
            </a:r>
            <a:r>
              <a:rPr lang="cs-CZ" dirty="0">
                <a:ea typeface="+mn-lt"/>
                <a:cs typeface="+mn-lt"/>
              </a:rPr>
              <a:t> variability in </a:t>
            </a:r>
            <a:r>
              <a:rPr lang="cs-CZ" err="1">
                <a:ea typeface="+mn-lt"/>
                <a:cs typeface="+mn-lt"/>
              </a:rPr>
              <a:t>subjects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low</a:t>
            </a:r>
            <a:r>
              <a:rPr lang="cs-CZ" dirty="0">
                <a:ea typeface="+mn-lt"/>
                <a:cs typeface="+mn-lt"/>
              </a:rPr>
              <a:t> flexibility </a:t>
            </a:r>
            <a:r>
              <a:rPr lang="cs-CZ" err="1">
                <a:ea typeface="+mn-lt"/>
                <a:cs typeface="+mn-lt"/>
              </a:rPr>
              <a:t>levels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Journal</a:t>
            </a:r>
            <a:r>
              <a:rPr lang="cs-CZ" dirty="0">
                <a:ea typeface="+mn-lt"/>
                <a:cs typeface="+mn-lt"/>
              </a:rPr>
              <a:t> od </a:t>
            </a:r>
            <a:r>
              <a:rPr lang="cs-CZ" err="1">
                <a:ea typeface="+mn-lt"/>
                <a:cs typeface="+mn-lt"/>
              </a:rPr>
              <a:t>strenght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conditioning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research</a:t>
            </a:r>
            <a:r>
              <a:rPr lang="cs-CZ" dirty="0">
                <a:ea typeface="+mn-lt"/>
                <a:cs typeface="+mn-lt"/>
              </a:rPr>
              <a:t>, 25(6), 1579-1585.</a:t>
            </a:r>
            <a:endParaRPr lang="cs-CZ"/>
          </a:p>
          <a:p>
            <a:pPr marL="250825" indent="-179070">
              <a:lnSpc>
                <a:spcPct val="120000"/>
              </a:lnSpc>
              <a:spcBef>
                <a:spcPts val="1000"/>
              </a:spcBef>
              <a:defRPr sz="17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cs-CZ" err="1">
                <a:ea typeface="+mn-lt"/>
                <a:cs typeface="+mn-lt"/>
              </a:rPr>
              <a:t>Afonso</a:t>
            </a:r>
            <a:r>
              <a:rPr lang="cs-CZ" dirty="0">
                <a:ea typeface="+mn-lt"/>
                <a:cs typeface="+mn-lt"/>
              </a:rPr>
              <a:t>, J., </a:t>
            </a:r>
            <a:r>
              <a:rPr lang="cs-CZ" err="1">
                <a:ea typeface="+mn-lt"/>
                <a:cs typeface="+mn-lt"/>
              </a:rPr>
              <a:t>Ramirez-Campillo</a:t>
            </a:r>
            <a:r>
              <a:rPr lang="cs-CZ" dirty="0">
                <a:ea typeface="+mn-lt"/>
                <a:cs typeface="+mn-lt"/>
              </a:rPr>
              <a:t>, R., </a:t>
            </a:r>
            <a:r>
              <a:rPr lang="cs-CZ" err="1">
                <a:ea typeface="+mn-lt"/>
                <a:cs typeface="+mn-lt"/>
              </a:rPr>
              <a:t>Moxcao</a:t>
            </a:r>
            <a:r>
              <a:rPr lang="cs-CZ" dirty="0">
                <a:ea typeface="+mn-lt"/>
                <a:cs typeface="+mn-lt"/>
              </a:rPr>
              <a:t>, J., </a:t>
            </a:r>
            <a:r>
              <a:rPr lang="cs-CZ" err="1">
                <a:ea typeface="+mn-lt"/>
                <a:cs typeface="+mn-lt"/>
              </a:rPr>
              <a:t>Rocha</a:t>
            </a:r>
            <a:r>
              <a:rPr lang="cs-CZ" dirty="0">
                <a:ea typeface="+mn-lt"/>
                <a:cs typeface="+mn-lt"/>
              </a:rPr>
              <a:t>, T., </a:t>
            </a:r>
            <a:r>
              <a:rPr lang="cs-CZ" err="1">
                <a:ea typeface="+mn-lt"/>
                <a:cs typeface="+mn-lt"/>
              </a:rPr>
              <a:t>Zacca</a:t>
            </a:r>
            <a:r>
              <a:rPr lang="cs-CZ" dirty="0">
                <a:ea typeface="+mn-lt"/>
                <a:cs typeface="+mn-lt"/>
              </a:rPr>
              <a:t>, R., </a:t>
            </a:r>
            <a:r>
              <a:rPr lang="cs-CZ" err="1">
                <a:ea typeface="+mn-lt"/>
                <a:cs typeface="+mn-lt"/>
              </a:rPr>
              <a:t>Martins</a:t>
            </a:r>
            <a:r>
              <a:rPr lang="cs-CZ" dirty="0">
                <a:ea typeface="+mn-lt"/>
                <a:cs typeface="+mn-lt"/>
              </a:rPr>
              <a:t>, A., </a:t>
            </a:r>
            <a:r>
              <a:rPr lang="cs-CZ" err="1">
                <a:ea typeface="+mn-lt"/>
                <a:cs typeface="+mn-lt"/>
              </a:rPr>
              <a:t>Milheiro</a:t>
            </a:r>
            <a:r>
              <a:rPr lang="cs-CZ" dirty="0">
                <a:ea typeface="+mn-lt"/>
                <a:cs typeface="+mn-lt"/>
              </a:rPr>
              <a:t>, A.A., </a:t>
            </a:r>
            <a:r>
              <a:rPr lang="cs-CZ" err="1">
                <a:ea typeface="+mn-lt"/>
                <a:cs typeface="+mn-lt"/>
              </a:rPr>
              <a:t>Ferreira</a:t>
            </a:r>
            <a:r>
              <a:rPr lang="cs-CZ" dirty="0">
                <a:ea typeface="+mn-lt"/>
                <a:cs typeface="+mn-lt"/>
              </a:rPr>
              <a:t>, J., </a:t>
            </a:r>
            <a:r>
              <a:rPr lang="cs-CZ" err="1">
                <a:ea typeface="+mn-lt"/>
                <a:cs typeface="+mn-lt"/>
              </a:rPr>
              <a:t>Sarmenento</a:t>
            </a:r>
            <a:r>
              <a:rPr lang="cs-CZ" dirty="0">
                <a:ea typeface="+mn-lt"/>
                <a:cs typeface="+mn-lt"/>
              </a:rPr>
              <a:t>, H. a Clemente, F.M. 2021. </a:t>
            </a:r>
            <a:r>
              <a:rPr lang="cs-CZ" err="1">
                <a:ea typeface="+mn-lt"/>
                <a:cs typeface="+mn-lt"/>
              </a:rPr>
              <a:t>Strenght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tarining</a:t>
            </a:r>
            <a:r>
              <a:rPr lang="cs-CZ" dirty="0">
                <a:ea typeface="+mn-lt"/>
                <a:cs typeface="+mn-lt"/>
              </a:rPr>
              <a:t> versus </a:t>
            </a:r>
            <a:r>
              <a:rPr lang="cs-CZ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imrpoving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range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motion</a:t>
            </a:r>
            <a:r>
              <a:rPr lang="cs-CZ" dirty="0">
                <a:ea typeface="+mn-lt"/>
                <a:cs typeface="+mn-lt"/>
              </a:rPr>
              <a:t> : a </a:t>
            </a:r>
            <a:r>
              <a:rPr lang="cs-CZ" err="1">
                <a:ea typeface="+mn-lt"/>
                <a:cs typeface="+mn-lt"/>
              </a:rPr>
              <a:t>systematic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review</a:t>
            </a:r>
            <a:r>
              <a:rPr lang="cs-CZ" dirty="0">
                <a:ea typeface="+mn-lt"/>
                <a:cs typeface="+mn-lt"/>
              </a:rPr>
              <a:t> and mate-</a:t>
            </a:r>
            <a:r>
              <a:rPr lang="cs-CZ" err="1">
                <a:ea typeface="+mn-lt"/>
                <a:cs typeface="+mn-lt"/>
              </a:rPr>
              <a:t>analysis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Healthcare</a:t>
            </a:r>
            <a:r>
              <a:rPr lang="cs-CZ" dirty="0">
                <a:ea typeface="+mn-lt"/>
                <a:cs typeface="+mn-lt"/>
              </a:rPr>
              <a:t> (</a:t>
            </a:r>
            <a:r>
              <a:rPr lang="cs-CZ" err="1">
                <a:ea typeface="+mn-lt"/>
                <a:cs typeface="+mn-lt"/>
              </a:rPr>
              <a:t>Basel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Switzerland</a:t>
            </a:r>
            <a:r>
              <a:rPr lang="cs-CZ" dirty="0">
                <a:ea typeface="+mn-lt"/>
                <a:cs typeface="+mn-lt"/>
              </a:rPr>
              <a:t>), 9(4), 427.</a:t>
            </a:r>
          </a:p>
        </p:txBody>
      </p:sp>
      <p:pic>
        <p:nvPicPr>
          <p:cNvPr id="2" name="Obrázek 2" descr="Obsah obrázku text, pes, patro, interiér&#10;&#10;Popis se vygeneroval automaticky.">
            <a:extLst>
              <a:ext uri="{FF2B5EF4-FFF2-40B4-BE49-F238E27FC236}">
                <a16:creationId xmlns:a16="http://schemas.microsoft.com/office/drawing/2014/main" id="{C0A49E93-DC75-B93D-B711-C49D19E1F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631" y="226625"/>
            <a:ext cx="2743200" cy="3330698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B2A9E404-5659-A969-471D-A33B68B87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781" y="3759038"/>
            <a:ext cx="3463925" cy="26419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Zástupný objekt pre pätu 1"/>
          <p:cNvSpPr txBox="1"/>
          <p:nvPr/>
        </p:nvSpPr>
        <p:spPr>
          <a:xfrm>
            <a:off x="719999" y="6261668"/>
            <a:ext cx="792000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t>Mgr. Lucie Chytilová, Mgr.</a:t>
            </a:r>
            <a:r>
              <a:rPr lang="cs-CZ"/>
              <a:t> Sabina Bartošová</a:t>
            </a:r>
            <a:endParaRPr/>
          </a:p>
        </p:txBody>
      </p:sp>
      <p:sp>
        <p:nvSpPr>
          <p:cNvPr id="191" name="Nadpis 3"/>
          <p:cNvSpPr txBox="1">
            <a:spLocks noGrp="1"/>
          </p:cNvSpPr>
          <p:nvPr>
            <p:ph type="ctrTitle"/>
          </p:nvPr>
        </p:nvSpPr>
        <p:spPr>
          <a:xfrm>
            <a:off x="993412" y="3034212"/>
            <a:ext cx="10775449" cy="7862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defTabSz="640079">
              <a:lnSpc>
                <a:spcPts val="3000"/>
              </a:lnSpc>
              <a:defRPr sz="2730"/>
            </a:lvl1pPr>
          </a:lstStyle>
          <a:p>
            <a:r>
              <a:rPr lang="cs-CZ" sz="4400" dirty="0" err="1"/>
              <a:t>Stretching</a:t>
            </a:r>
            <a:endParaRPr lang="cs-CZ" sz="4400" dirty="0"/>
          </a:p>
        </p:txBody>
      </p:sp>
      <p:sp>
        <p:nvSpPr>
          <p:cNvPr id="192" name="Podnadpis 4"/>
          <p:cNvSpPr txBox="1">
            <a:spLocks noGrp="1"/>
          </p:cNvSpPr>
          <p:nvPr>
            <p:ph type="subTitle" sz="quarter" idx="1"/>
          </p:nvPr>
        </p:nvSpPr>
        <p:spPr>
          <a:xfrm>
            <a:off x="889207" y="3646580"/>
            <a:ext cx="10814526" cy="479309"/>
          </a:xfrm>
          <a:prstGeom prst="rect">
            <a:avLst/>
          </a:prstGeom>
        </p:spPr>
        <p:txBody>
          <a:bodyPr lIns="0" tIns="0" rIns="0" bIns="0" anchor="t">
            <a:normAutofit fontScale="62500" lnSpcReduction="20000"/>
          </a:bodyPr>
          <a:lstStyle>
            <a:lvl1pPr>
              <a:lnSpc>
                <a:spcPct val="113999"/>
              </a:lnSpc>
            </a:lvl1pPr>
          </a:lstStyle>
          <a:p>
            <a:r>
              <a:rPr lang="cs-CZ" dirty="0"/>
              <a:t>bp4817 Propedeutika v rehabilitaci </a:t>
            </a:r>
            <a:br>
              <a:rPr lang="cs-CZ" dirty="0"/>
            </a:br>
            <a:r>
              <a:rPr lang="cs-CZ" dirty="0"/>
              <a:t>a základy fyzioterapie 2</a:t>
            </a:r>
          </a:p>
        </p:txBody>
      </p:sp>
      <p:pic>
        <p:nvPicPr>
          <p:cNvPr id="2" name="Obrázek 2" descr="Obsah obrázku hračka&#10;&#10;Popis se vygeneroval automaticky.">
            <a:extLst>
              <a:ext uri="{FF2B5EF4-FFF2-40B4-BE49-F238E27FC236}">
                <a16:creationId xmlns:a16="http://schemas.microsoft.com/office/drawing/2014/main" id="{1D27EB59-5325-02C3-0240-7FA7A5F4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83" y="1590087"/>
            <a:ext cx="7282635" cy="36713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olohován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defTabSz="804672">
              <a:lnSpc>
                <a:spcPts val="3500"/>
              </a:lnSpc>
              <a:defRPr sz="3520"/>
            </a:lvl1pPr>
          </a:lstStyle>
          <a:p>
            <a:r>
              <a:rPr lang="cs-CZ" sz="3500" dirty="0" err="1"/>
              <a:t>Stretching</a:t>
            </a:r>
          </a:p>
        </p:txBody>
      </p:sp>
      <p:sp>
        <p:nvSpPr>
          <p:cNvPr id="195" name="Druh pasivního pohybu, kdy působíme zevní silou malé intenzity po dlouhou dobu…"/>
          <p:cNvSpPr txBox="1">
            <a:spLocks noGrp="1"/>
          </p:cNvSpPr>
          <p:nvPr>
            <p:ph type="body" idx="1"/>
          </p:nvPr>
        </p:nvSpPr>
        <p:spPr>
          <a:xfrm>
            <a:off x="719998" y="1405435"/>
            <a:ext cx="7796382" cy="5064823"/>
          </a:xfrm>
          <a:prstGeom prst="rect">
            <a:avLst/>
          </a:prstGeom>
        </p:spPr>
        <p:txBody>
          <a:bodyPr lIns="0" tIns="0" rIns="0" bIns="0" anchor="t">
            <a:normAutofit lnSpcReduction="10000"/>
          </a:bodyPr>
          <a:lstStyle/>
          <a:p>
            <a:pPr marL="401320" indent="-342900" defTabSz="740663">
              <a:lnSpc>
                <a:spcPct val="150000"/>
              </a:lnSpc>
              <a:defRPr sz="2268"/>
            </a:pPr>
            <a:r>
              <a:rPr lang="cs-CZ" sz="2250" dirty="0">
                <a:ea typeface="+mn-lt"/>
                <a:cs typeface="+mn-lt"/>
              </a:rPr>
              <a:t>Cílem je dosažení optimální kloubní pohyblivosti a udržení optimální délky všech svalů</a:t>
            </a:r>
            <a:endParaRPr lang="cs-CZ" sz="2250" dirty="0"/>
          </a:p>
          <a:p>
            <a:pPr marL="401320" indent="-342900" defTabSz="740663">
              <a:lnSpc>
                <a:spcPct val="150000"/>
              </a:lnSpc>
              <a:defRPr sz="2268"/>
            </a:pPr>
            <a:r>
              <a:rPr lang="cs-CZ" sz="2250" dirty="0">
                <a:ea typeface="+mn-lt"/>
                <a:cs typeface="+mn-lt"/>
              </a:rPr>
              <a:t>Ovlivňujeme délku, napětí, pružnost svalů a měkkých tkání a funkční rozsah kloubů</a:t>
            </a:r>
          </a:p>
          <a:p>
            <a:pPr marL="401320" indent="-342900" defTabSz="740663">
              <a:lnSpc>
                <a:spcPct val="150000"/>
              </a:lnSpc>
              <a:defRPr sz="2268"/>
            </a:pPr>
            <a:r>
              <a:rPr lang="cs-CZ" sz="2250" dirty="0">
                <a:ea typeface="+mn-lt"/>
                <a:cs typeface="+mn-lt"/>
              </a:rPr>
              <a:t>působí hlavně na </a:t>
            </a:r>
            <a:r>
              <a:rPr lang="cs-CZ" sz="2250" dirty="0" err="1">
                <a:ea typeface="+mn-lt"/>
                <a:cs typeface="+mn-lt"/>
              </a:rPr>
              <a:t>filamenta</a:t>
            </a:r>
            <a:r>
              <a:rPr lang="cs-CZ" sz="2250" dirty="0">
                <a:ea typeface="+mn-lt"/>
                <a:cs typeface="+mn-lt"/>
              </a:rPr>
              <a:t> vazivové tkáně zvané </a:t>
            </a:r>
            <a:r>
              <a:rPr lang="cs-CZ" sz="2250" dirty="0" err="1">
                <a:ea typeface="+mn-lt"/>
                <a:cs typeface="+mn-lt"/>
              </a:rPr>
              <a:t>titin</a:t>
            </a:r>
            <a:endParaRPr lang="cs-CZ" sz="2250" dirty="0">
              <a:ea typeface="+mn-lt"/>
              <a:cs typeface="+mn-lt"/>
            </a:endParaRPr>
          </a:p>
          <a:p>
            <a:pPr marL="401320" indent="-342900" defTabSz="740663">
              <a:lnSpc>
                <a:spcPct val="150000"/>
              </a:lnSpc>
              <a:defRPr sz="2268"/>
            </a:pPr>
            <a:r>
              <a:rPr lang="cs-CZ" sz="2250" dirty="0">
                <a:ea typeface="+mn-lt"/>
                <a:cs typeface="+mn-lt"/>
              </a:rPr>
              <a:t>pozornost by měla být věnována především svalům zkráceným a těm, které jsou při dané aktivitě nejvíce zatěžovány, hlavně v koncentrické kontrakci (ta podporuje vznik reflexních změn myofibril)</a:t>
            </a:r>
          </a:p>
          <a:p>
            <a:pPr marL="58420" indent="0" defTabSz="740663">
              <a:lnSpc>
                <a:spcPct val="150000"/>
              </a:lnSpc>
              <a:buNone/>
              <a:defRPr sz="2268"/>
            </a:pPr>
            <a:r>
              <a:rPr lang="cs-CZ" sz="2250" dirty="0">
                <a:ea typeface="+mn-lt"/>
                <a:cs typeface="+mn-lt"/>
              </a:rPr>
              <a:t>= zatížení je nutno kompenzovat do opačného směru tahu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0AE728EA-CC78-4848-2EC5-BC5528857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t="3308" r="1818" b="7288"/>
          <a:stretch/>
        </p:blipFill>
        <p:spPr>
          <a:xfrm>
            <a:off x="8475783" y="2448963"/>
            <a:ext cx="3485647" cy="22945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F0DCC-3205-CF5E-07F6-4194D14E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Zásady </a:t>
            </a:r>
            <a:r>
              <a:rPr lang="cs-CZ" dirty="0" err="1"/>
              <a:t>stretchingu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BE9D6-7F7F-B537-A409-45C34E21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77500" lnSpcReduction="20000"/>
          </a:bodyPr>
          <a:lstStyle/>
          <a:p>
            <a:pPr marL="586105" indent="-514350">
              <a:buAutoNum type="arabicPeriod"/>
            </a:pPr>
            <a:r>
              <a:rPr lang="cs-CZ" dirty="0">
                <a:ea typeface="+mn-lt"/>
                <a:cs typeface="+mn-lt"/>
              </a:rPr>
              <a:t> protahujeme do pocitu napětí ve svalu, ne do bolesti,</a:t>
            </a:r>
            <a:endParaRPr lang="cs-CZ"/>
          </a:p>
          <a:p>
            <a:pPr marL="586105" indent="-514350">
              <a:buAutoNum type="arabicPeriod"/>
            </a:pPr>
            <a:r>
              <a:rPr lang="cs-CZ" dirty="0">
                <a:ea typeface="+mn-lt"/>
                <a:cs typeface="+mn-lt"/>
              </a:rPr>
              <a:t> při setrvání v dané poloze (10–30 sekund) by mělo napětí postupně odeznít,</a:t>
            </a:r>
            <a:endParaRPr lang="cs-CZ" dirty="0"/>
          </a:p>
          <a:p>
            <a:pPr marL="586105" indent="-514350">
              <a:buAutoNum type="arabicPeriod"/>
            </a:pPr>
            <a:r>
              <a:rPr lang="cs-CZ" dirty="0">
                <a:ea typeface="+mn-lt"/>
                <a:cs typeface="+mn-lt"/>
              </a:rPr>
              <a:t> v průběhu strečinku pomalu dýchat, nezadržovat dech, je nutné cvičit pomalu,</a:t>
            </a:r>
            <a:endParaRPr lang="cs-CZ" dirty="0"/>
          </a:p>
          <a:p>
            <a:pPr marL="586105" indent="-514350">
              <a:buAutoNum type="arabicPeriod"/>
            </a:pPr>
            <a:r>
              <a:rPr lang="cs-CZ" dirty="0">
                <a:ea typeface="+mn-lt"/>
                <a:cs typeface="+mn-lt"/>
              </a:rPr>
              <a:t> nikdy by se neměly protahovat nezahřáté svaly, popř. svaly poraněné (</a:t>
            </a:r>
            <a:r>
              <a:rPr lang="cs-CZ" dirty="0" err="1">
                <a:ea typeface="+mn-lt"/>
                <a:cs typeface="+mn-lt"/>
              </a:rPr>
              <a:t>mikrotraumata</a:t>
            </a:r>
            <a:r>
              <a:rPr lang="cs-CZ" dirty="0">
                <a:ea typeface="+mn-lt"/>
                <a:cs typeface="+mn-lt"/>
              </a:rPr>
              <a:t>, ruptury),</a:t>
            </a:r>
            <a:endParaRPr lang="cs-CZ" dirty="0"/>
          </a:p>
          <a:p>
            <a:pPr marL="586105" indent="-514350">
              <a:buAutoNum type="arabicPeriod"/>
            </a:pPr>
            <a:r>
              <a:rPr lang="cs-CZ" dirty="0">
                <a:ea typeface="+mn-lt"/>
                <a:cs typeface="+mn-lt"/>
              </a:rPr>
              <a:t> cviky by měly být jednoduché a snadno proveditelné, musí být účelné a zacílené tak, aby byla protažena zvolená svalová skupina, která je zkrácená,</a:t>
            </a:r>
            <a:endParaRPr lang="cs-CZ" dirty="0"/>
          </a:p>
          <a:p>
            <a:pPr marL="586105" indent="-514350">
              <a:buAutoNum type="arabicPeriod"/>
            </a:pPr>
            <a:r>
              <a:rPr lang="cs-CZ" dirty="0">
                <a:ea typeface="+mn-lt"/>
                <a:cs typeface="+mn-lt"/>
              </a:rPr>
              <a:t> v krajních polohách nepružíme (může dojít k vyvolání obranného napínacího reflexu a následně ke zvýšení napětí svalu)</a:t>
            </a:r>
            <a:endParaRPr lang="cs-CZ" dirty="0"/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7050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Kliknutím vložíte nadp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defTabSz="804672">
              <a:lnSpc>
                <a:spcPts val="3500"/>
              </a:lnSpc>
              <a:defRPr sz="3520"/>
            </a:pPr>
            <a:r>
              <a:rPr lang="cs-CZ" sz="3500" dirty="0"/>
              <a:t>Typy </a:t>
            </a:r>
            <a:r>
              <a:rPr lang="cs-CZ" sz="3500" dirty="0" err="1"/>
              <a:t>stretchingu</a:t>
            </a:r>
            <a:endParaRPr dirty="0" err="1"/>
          </a:p>
        </p:txBody>
      </p:sp>
      <p:sp>
        <p:nvSpPr>
          <p:cNvPr id="198" name="A. Antidekubitární polohování…"/>
          <p:cNvSpPr txBox="1">
            <a:spLocks noGrp="1"/>
          </p:cNvSpPr>
          <p:nvPr>
            <p:ph type="body" idx="1"/>
          </p:nvPr>
        </p:nvSpPr>
        <p:spPr>
          <a:xfrm>
            <a:off x="4223895" y="1861334"/>
            <a:ext cx="7249306" cy="4244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43180" indent="0" defTabSz="548640">
              <a:lnSpc>
                <a:spcPct val="150000"/>
              </a:lnSpc>
              <a:buNone/>
              <a:defRPr sz="1680"/>
            </a:pPr>
            <a:r>
              <a:rPr lang="cs-CZ" sz="3600" dirty="0"/>
              <a:t>  Statický</a:t>
            </a:r>
            <a:endParaRPr lang="cs-CZ"/>
          </a:p>
          <a:p>
            <a:pPr marL="43180" indent="0" defTabSz="548640">
              <a:lnSpc>
                <a:spcPct val="150000"/>
              </a:lnSpc>
              <a:buNone/>
              <a:defRPr sz="1680"/>
            </a:pPr>
            <a:r>
              <a:rPr lang="cs-CZ" sz="3600" dirty="0"/>
              <a:t>  Dynamický</a:t>
            </a:r>
          </a:p>
          <a:p>
            <a:pPr marL="43180" indent="0" defTabSz="548640">
              <a:lnSpc>
                <a:spcPct val="150000"/>
              </a:lnSpc>
              <a:buNone/>
              <a:defRPr sz="1680"/>
            </a:pPr>
            <a:r>
              <a:rPr lang="cs-CZ" sz="3600" dirty="0"/>
              <a:t>  Balistický</a:t>
            </a:r>
          </a:p>
          <a:p>
            <a:pPr marL="43180" indent="0" defTabSz="548640">
              <a:lnSpc>
                <a:spcPct val="150000"/>
              </a:lnSpc>
              <a:buNone/>
              <a:defRPr sz="1680"/>
            </a:pPr>
            <a:r>
              <a:rPr lang="cs-CZ" sz="3600" dirty="0"/>
              <a:t>  </a:t>
            </a:r>
            <a:r>
              <a:rPr lang="cs-CZ" sz="3600" dirty="0" err="1"/>
              <a:t>Postfacilitační</a:t>
            </a:r>
            <a:endParaRPr lang="cs-CZ" sz="3600" dirty="0"/>
          </a:p>
        </p:txBody>
      </p:sp>
      <p:pic>
        <p:nvPicPr>
          <p:cNvPr id="2" name="Obrázek 2" descr="Obsah obrázku perokresba&#10;&#10;Popis se vygeneroval automaticky.">
            <a:extLst>
              <a:ext uri="{FF2B5EF4-FFF2-40B4-BE49-F238E27FC236}">
                <a16:creationId xmlns:a16="http://schemas.microsoft.com/office/drawing/2014/main" id="{20A9C929-68AE-B0C5-97BB-66E51819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549" y="401503"/>
            <a:ext cx="2141415" cy="1704431"/>
          </a:xfrm>
          <a:prstGeom prst="rect">
            <a:avLst/>
          </a:prstGeom>
        </p:spPr>
      </p:pic>
      <p:pic>
        <p:nvPicPr>
          <p:cNvPr id="3" name="Obrázek 3" descr="Obsah obrázku perokresba, klipart&#10;&#10;Popis se vygeneroval automaticky.">
            <a:extLst>
              <a:ext uri="{FF2B5EF4-FFF2-40B4-BE49-F238E27FC236}">
                <a16:creationId xmlns:a16="http://schemas.microsoft.com/office/drawing/2014/main" id="{94DA8C24-B66C-3692-719F-B930C42B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0" y="1613103"/>
            <a:ext cx="2619375" cy="1743075"/>
          </a:xfrm>
          <a:prstGeom prst="rect">
            <a:avLst/>
          </a:prstGeom>
        </p:spPr>
      </p:pic>
      <p:pic>
        <p:nvPicPr>
          <p:cNvPr id="4" name="Obrázek 4" descr="Obsah obrázku klipart&#10;&#10;Popis se vygeneroval automaticky.">
            <a:extLst>
              <a:ext uri="{FF2B5EF4-FFF2-40B4-BE49-F238E27FC236}">
                <a16:creationId xmlns:a16="http://schemas.microsoft.com/office/drawing/2014/main" id="{7F733344-84A1-A602-B386-5C2902AA1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939" y="3595467"/>
            <a:ext cx="2743200" cy="2011680"/>
          </a:xfrm>
          <a:prstGeom prst="rect">
            <a:avLst/>
          </a:pr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914A3079-7F98-552E-DB89-6326B56F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15" y="4059789"/>
            <a:ext cx="1987713" cy="2418164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48E6DCC-3687-E8B7-A2E4-C8C39A3622ED}"/>
              </a:ext>
            </a:extLst>
          </p:cNvPr>
          <p:cNvCxnSpPr/>
          <p:nvPr/>
        </p:nvCxnSpPr>
        <p:spPr>
          <a:xfrm flipV="1">
            <a:off x="6224954" y="1802099"/>
            <a:ext cx="1761066" cy="5965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7C6180-7E4E-2A32-110E-2A7F658A6DF0}"/>
              </a:ext>
            </a:extLst>
          </p:cNvPr>
          <p:cNvCxnSpPr>
            <a:cxnSpLocks/>
          </p:cNvCxnSpPr>
          <p:nvPr/>
        </p:nvCxnSpPr>
        <p:spPr>
          <a:xfrm>
            <a:off x="6570133" y="4092005"/>
            <a:ext cx="2256039" cy="4064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0B7E9F2-6BF9-CACC-BCF1-8E1BC39A7E7B}"/>
              </a:ext>
            </a:extLst>
          </p:cNvPr>
          <p:cNvCxnSpPr>
            <a:cxnSpLocks/>
          </p:cNvCxnSpPr>
          <p:nvPr/>
        </p:nvCxnSpPr>
        <p:spPr>
          <a:xfrm flipH="1" flipV="1">
            <a:off x="2749712" y="3033022"/>
            <a:ext cx="1651650" cy="24488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7A9A042-082D-FE1C-8ED5-985B073176ED}"/>
              </a:ext>
            </a:extLst>
          </p:cNvPr>
          <p:cNvCxnSpPr>
            <a:cxnSpLocks/>
          </p:cNvCxnSpPr>
          <p:nvPr/>
        </p:nvCxnSpPr>
        <p:spPr>
          <a:xfrm flipH="1">
            <a:off x="2853919" y="5036366"/>
            <a:ext cx="1521393" cy="4064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22188-DE96-CFFF-7558-0FCF6068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Statický </a:t>
            </a:r>
            <a:r>
              <a:rPr lang="cs-CZ" dirty="0" err="1">
                <a:ea typeface="+mn-lt"/>
                <a:cs typeface="+mn-lt"/>
              </a:rPr>
              <a:t>stretching</a:t>
            </a:r>
            <a:endParaRPr lang="cs-CZ" dirty="0" err="1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3A2A1F-5F4F-BD61-3D0D-E95192CB5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70000" lnSpcReduction="20000"/>
          </a:bodyPr>
          <a:lstStyle/>
          <a:p>
            <a:pPr marL="528955" indent="-457200"/>
            <a:r>
              <a:rPr lang="cs-CZ" b="1" dirty="0"/>
              <a:t> Pasivní</a:t>
            </a:r>
            <a:r>
              <a:rPr lang="cs-CZ" dirty="0"/>
              <a:t> - zaujetí krajní polohy (bariéra svalu/vaziva), ve které setrváváme dostatečně dlouhý časový úsek (kolem 20-45s), sval musí být relaxovaný, využití gravitace</a:t>
            </a:r>
          </a:p>
          <a:p>
            <a:pPr marL="528955" indent="-457200"/>
            <a:r>
              <a:rPr lang="cs-CZ" b="1" dirty="0"/>
              <a:t> Aktivní </a:t>
            </a:r>
            <a:r>
              <a:rPr lang="cs-CZ" dirty="0"/>
              <a:t>- využívá aktivního zapojení antagonisty – dostáváme se do krajní (ale </a:t>
            </a:r>
            <a:r>
              <a:rPr lang="cs-CZ" i="1" dirty="0"/>
              <a:t>fyziologické!) </a:t>
            </a:r>
            <a:r>
              <a:rPr lang="cs-CZ" dirty="0"/>
              <a:t>polohy v kloubu</a:t>
            </a:r>
          </a:p>
          <a:p>
            <a:pPr marL="71755" indent="0">
              <a:buNone/>
            </a:pPr>
            <a:endParaRPr lang="cs-CZ" dirty="0">
              <a:ea typeface="+mn-lt"/>
              <a:cs typeface="+mn-lt"/>
            </a:endParaRPr>
          </a:p>
          <a:p>
            <a:pPr marL="528955" indent="-457200"/>
            <a:r>
              <a:rPr lang="cs-CZ" b="1" i="1" dirty="0">
                <a:ea typeface="+mn-lt"/>
                <a:cs typeface="+mn-lt"/>
              </a:rPr>
              <a:t>Pasivně-aktivní</a:t>
            </a:r>
            <a:r>
              <a:rPr lang="cs-CZ" b="1" dirty="0">
                <a:ea typeface="+mn-lt"/>
                <a:cs typeface="+mn-lt"/>
              </a:rPr>
              <a:t> strečink</a:t>
            </a:r>
            <a:r>
              <a:rPr lang="cs-CZ" dirty="0">
                <a:ea typeface="+mn-lt"/>
                <a:cs typeface="+mn-lt"/>
              </a:rPr>
              <a:t> – sval je protažen zevní silou a v dosažené poloze je daný segment držen aktivně pacientem,</a:t>
            </a:r>
            <a:endParaRPr lang="cs-CZ" dirty="0"/>
          </a:p>
          <a:p>
            <a:pPr marL="528955" indent="-457200"/>
            <a:r>
              <a:rPr lang="cs-CZ" b="1" i="1" dirty="0">
                <a:ea typeface="+mn-lt"/>
                <a:cs typeface="+mn-lt"/>
              </a:rPr>
              <a:t>Aktivní asistovaný</a:t>
            </a:r>
            <a:r>
              <a:rPr lang="cs-CZ" dirty="0">
                <a:ea typeface="+mn-lt"/>
                <a:cs typeface="+mn-lt"/>
              </a:rPr>
              <a:t> strečink – pacient provede aktivní protažení svalu a poloha je dále dotažena zevní silou</a:t>
            </a:r>
            <a:endParaRPr lang="cs-CZ" dirty="0"/>
          </a:p>
          <a:p>
            <a:pPr marL="251460" indent="-179705"/>
            <a:endParaRPr lang="cs-CZ" dirty="0"/>
          </a:p>
          <a:p>
            <a:pPr marL="251460" indent="-179705">
              <a:buNone/>
            </a:pPr>
            <a:endParaRPr lang="cs-CZ" dirty="0"/>
          </a:p>
          <a:p>
            <a:pPr marL="71755" indent="0">
              <a:buNone/>
            </a:pPr>
            <a:endParaRPr lang="cs-CZ" dirty="0"/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3208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7A03C-BBB8-5931-07A8-E28722F4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Statický </a:t>
            </a:r>
            <a:r>
              <a:rPr lang="cs-CZ" dirty="0" err="1"/>
              <a:t>stretching</a:t>
            </a:r>
            <a:r>
              <a:rPr lang="cs-CZ" dirty="0"/>
              <a:t> z pohledu EBM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ED8A87-F2E5-8ADF-FE26-7FB1CDC00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705025"/>
            <a:ext cx="10753203" cy="4348411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Při pasivním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vysoké intenzity</a:t>
            </a:r>
            <a:r>
              <a:rPr lang="cs-CZ" dirty="0">
                <a:ea typeface="+mn-lt"/>
                <a:cs typeface="+mn-lt"/>
              </a:rPr>
              <a:t> (100% z maximálního tolerovaného pasivního natažení) prováděném kratší </a:t>
            </a:r>
            <a:r>
              <a:rPr lang="cs-CZ" dirty="0">
                <a:solidFill>
                  <a:schemeClr val="accent1"/>
                </a:solidFill>
                <a:ea typeface="+mn-lt"/>
                <a:cs typeface="+mn-lt"/>
              </a:rPr>
              <a:t>dobu došlo krátkodobě k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vyššímu zvětšení rozsahu a tolerance tahu</a:t>
            </a:r>
            <a:r>
              <a:rPr lang="cs-CZ" dirty="0">
                <a:ea typeface="+mn-lt"/>
                <a:cs typeface="+mn-lt"/>
              </a:rPr>
              <a:t> než u středně intenzivního (50% z max. tolerovaného pasivního natažení) prováděného po delší dobu.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Do 30 minut byly výchozí hodnoty tolerance protažení stejné</a:t>
            </a:r>
            <a:r>
              <a:rPr lang="cs-CZ" dirty="0">
                <a:ea typeface="+mn-lt"/>
                <a:cs typeface="+mn-lt"/>
              </a:rPr>
              <a:t> jako před protažením u obou typů </a:t>
            </a:r>
            <a:r>
              <a:rPr lang="cs-CZ" dirty="0" err="1">
                <a:ea typeface="+mn-lt"/>
                <a:cs typeface="+mn-lt"/>
              </a:rPr>
              <a:t>stretchingu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i="1" dirty="0" err="1">
                <a:ea typeface="+mn-lt"/>
                <a:cs typeface="+mn-lt"/>
              </a:rPr>
              <a:t>Freitas</a:t>
            </a:r>
            <a:r>
              <a:rPr lang="cs-CZ" i="1" dirty="0">
                <a:ea typeface="+mn-lt"/>
                <a:cs typeface="+mn-lt"/>
              </a:rPr>
              <a:t> et al., 2016</a:t>
            </a:r>
            <a:r>
              <a:rPr lang="cs-CZ" dirty="0">
                <a:ea typeface="+mn-lt"/>
                <a:cs typeface="+mn-lt"/>
              </a:rPr>
              <a:t>) 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=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pouze krátkodobý efekt pasivního 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stretchingu</a:t>
            </a:r>
            <a:r>
              <a:rPr lang="cs-CZ" b="1" dirty="0">
                <a:ea typeface="+mn-lt"/>
                <a:cs typeface="+mn-lt"/>
              </a:rPr>
              <a:t>, </a:t>
            </a:r>
            <a:r>
              <a:rPr lang="cs-CZ" b="1" dirty="0">
                <a:solidFill>
                  <a:schemeClr val="accent1"/>
                </a:solidFill>
                <a:ea typeface="+mn-lt"/>
                <a:cs typeface="+mn-lt"/>
              </a:rPr>
              <a:t>spíše lepší tolerance pocitu tahu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dirty="0">
                <a:ea typeface="+mn-lt"/>
                <a:cs typeface="+mn-lt"/>
              </a:rPr>
              <a:t>než skutečné prodloužení svalu (když už, tak prodloužení nekontraktilních struktur – vazivo, fascie, atd...)</a:t>
            </a:r>
            <a:endParaRPr lang="en-US" dirty="0">
              <a:ea typeface="+mn-lt"/>
              <a:cs typeface="+mn-lt"/>
            </a:endParaRPr>
          </a:p>
          <a:p>
            <a:pPr marL="251460" indent="-179705"/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2D502F3-4221-F480-649F-7296C1A0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964" y="223001"/>
            <a:ext cx="2039816" cy="13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043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7068E-1E65-9ACB-C668-C69893B9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Statický 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 z pohledu EBM</a:t>
            </a:r>
            <a:endParaRPr lang="cs-CZ" b="0" dirty="0"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3DC073-E4BD-3C5C-4210-07F2F4D8F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522667"/>
            <a:ext cx="9763255" cy="4530769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Možný pozitivní vliv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stretchingu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o výdrži v pozici kratší dobu než 60s na prevenci zranění v následném tréninku.</a:t>
            </a:r>
            <a:r>
              <a:rPr lang="cs-CZ" dirty="0"/>
              <a:t> Při delších výdržích dochází k mírnému snížení svalové síly = horší výkon a potencionálně vyšší riziko zranění (</a:t>
            </a:r>
            <a:r>
              <a:rPr lang="cs-CZ" i="1" dirty="0" err="1"/>
              <a:t>Chaabene</a:t>
            </a:r>
            <a:r>
              <a:rPr lang="cs-CZ" i="1" dirty="0"/>
              <a:t> et al., 2019)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= </a:t>
            </a:r>
            <a:r>
              <a:rPr lang="cs-CZ" b="1" dirty="0">
                <a:solidFill>
                  <a:schemeClr val="accent1"/>
                </a:solidFill>
              </a:rPr>
              <a:t>ve výdržích nebýt zbytečně dlouho</a:t>
            </a:r>
            <a:endParaRPr lang="en-US" b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71755" indent="0">
              <a:buNone/>
            </a:pP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Pozitivní vliv statického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stretchingu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= aktivace parasympatiku = zklidnění, relaxace, pozitivní vliv na regeneraci</a:t>
            </a:r>
            <a:r>
              <a:rPr lang="cs-CZ" dirty="0">
                <a:ea typeface="+mn-lt"/>
                <a:cs typeface="+mn-lt"/>
              </a:rPr>
              <a:t> (</a:t>
            </a:r>
            <a:r>
              <a:rPr lang="cs-CZ" i="1" dirty="0" err="1">
                <a:ea typeface="+mn-lt"/>
                <a:cs typeface="+mn-lt"/>
              </a:rPr>
              <a:t>Wong</a:t>
            </a:r>
            <a:r>
              <a:rPr lang="cs-CZ" i="1" dirty="0">
                <a:ea typeface="+mn-lt"/>
                <a:cs typeface="+mn-lt"/>
              </a:rPr>
              <a:t> et al., 2021, </a:t>
            </a:r>
            <a:r>
              <a:rPr lang="cs-CZ" i="1" dirty="0" err="1">
                <a:ea typeface="+mn-lt"/>
                <a:cs typeface="+mn-lt"/>
              </a:rPr>
              <a:t>Farinatti</a:t>
            </a:r>
            <a:r>
              <a:rPr lang="cs-CZ" i="1" dirty="0">
                <a:ea typeface="+mn-lt"/>
                <a:cs typeface="+mn-lt"/>
              </a:rPr>
              <a:t> et al., 2011</a:t>
            </a:r>
            <a:r>
              <a:rPr lang="cs-CZ" dirty="0">
                <a:ea typeface="+mn-lt"/>
                <a:cs typeface="+mn-lt"/>
              </a:rPr>
              <a:t>). 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= </a:t>
            </a:r>
            <a:r>
              <a:rPr lang="cs-CZ" b="1" dirty="0">
                <a:solidFill>
                  <a:schemeClr val="accent1"/>
                </a:solidFill>
                <a:ea typeface="+mn-lt"/>
                <a:cs typeface="+mn-lt"/>
              </a:rPr>
              <a:t>vhodnější zařazovat až po dokončení aktivity</a:t>
            </a:r>
          </a:p>
        </p:txBody>
      </p:sp>
      <p:pic>
        <p:nvPicPr>
          <p:cNvPr id="5" name="Obrázek 4" descr="Obsah obrázku text, klipart&#10;&#10;Popis se vygeneroval automaticky.">
            <a:extLst>
              <a:ext uri="{FF2B5EF4-FFF2-40B4-BE49-F238E27FC236}">
                <a16:creationId xmlns:a16="http://schemas.microsoft.com/office/drawing/2014/main" id="{A93C42E6-64B7-E3DB-63D8-8F5330DD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502" y="209975"/>
            <a:ext cx="2039816" cy="13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10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2184</Words>
  <Application>Microsoft Office PowerPoint</Application>
  <PresentationFormat>Širokoúhlá obrazovka</PresentationFormat>
  <Paragraphs>130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Calibri,Sans-Serif</vt:lpstr>
      <vt:lpstr>Prezentace_MU_CZ</vt:lpstr>
      <vt:lpstr>bp4817 Propedeutika v rehabilitaci a základy fyzioterapie 2 </vt:lpstr>
      <vt:lpstr>Požadavky splnění předmětu a docházky</vt:lpstr>
      <vt:lpstr>Stretching</vt:lpstr>
      <vt:lpstr>Stretching</vt:lpstr>
      <vt:lpstr>Zásady stretchingu</vt:lpstr>
      <vt:lpstr>Typy stretchingu</vt:lpstr>
      <vt:lpstr>Statický stretching</vt:lpstr>
      <vt:lpstr>Statický stretching z pohledu EBM</vt:lpstr>
      <vt:lpstr>Statický stretching z pohledu EBM </vt:lpstr>
      <vt:lpstr>Dynamický stretching </vt:lpstr>
      <vt:lpstr>Statický vs. dynamický stretching EBM</vt:lpstr>
      <vt:lpstr>Statický vs. dynamický stretching EBM</vt:lpstr>
      <vt:lpstr>Balistický stretching </vt:lpstr>
      <vt:lpstr>Stretch reflex (myotat. r.),  proprioceptivní</vt:lpstr>
      <vt:lpstr>Stretch reflex</vt:lpstr>
      <vt:lpstr>Stretch reflex - využití ve sportu</vt:lpstr>
      <vt:lpstr>stretch-shortening cycle</vt:lpstr>
      <vt:lpstr>Postafcilitační stretching </vt:lpstr>
      <vt:lpstr>Agisticko-excetrická kontrakce</vt:lpstr>
      <vt:lpstr>Stretching X silový trénink</vt:lpstr>
      <vt:lpstr>Izolovaný X komplexní stretching</vt:lpstr>
      <vt:lpstr>Flexibilita X mobilita</vt:lpstr>
      <vt:lpstr>Flexibilita X mobilita</vt:lpstr>
      <vt:lpstr>Flexibilita X mobilita </vt:lpstr>
      <vt:lpstr>Flexibilita X mobilita  </vt:lpstr>
      <vt:lpstr>Flexibilita X mobilita</vt:lpstr>
      <vt:lpstr>Kdy stretching NEpoužívat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Stretc</dc:title>
  <dc:creator>lektor</dc:creator>
  <cp:lastModifiedBy>lektor</cp:lastModifiedBy>
  <cp:revision>1141</cp:revision>
  <dcterms:modified xsi:type="dcterms:W3CDTF">2024-02-19T14:26:11Z</dcterms:modified>
</cp:coreProperties>
</file>