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6" r:id="rId3"/>
    <p:sldId id="292" r:id="rId4"/>
    <p:sldId id="289" r:id="rId5"/>
    <p:sldId id="291" r:id="rId6"/>
    <p:sldId id="257" r:id="rId7"/>
    <p:sldId id="264" r:id="rId8"/>
    <p:sldId id="265" r:id="rId9"/>
    <p:sldId id="288" r:id="rId10"/>
    <p:sldId id="261" r:id="rId11"/>
    <p:sldId id="266" r:id="rId12"/>
    <p:sldId id="290" r:id="rId13"/>
    <p:sldId id="270" r:id="rId14"/>
    <p:sldId id="271" r:id="rId15"/>
    <p:sldId id="272" r:id="rId16"/>
    <p:sldId id="269" r:id="rId17"/>
    <p:sldId id="263" r:id="rId1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16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C381C-2468-41F7-8E5F-E54367278E73}" type="datetimeFigureOut">
              <a:rPr lang="cs-CZ" smtClean="0"/>
              <a:pPr/>
              <a:t>02.04.2024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CDB00-DA66-4E42-BA88-5327070CDDF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C381C-2468-41F7-8E5F-E54367278E73}" type="datetimeFigureOut">
              <a:rPr lang="cs-CZ" smtClean="0"/>
              <a:pPr/>
              <a:t>02.04.2024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CDB00-DA66-4E42-BA88-5327070CDDF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C381C-2468-41F7-8E5F-E54367278E73}" type="datetimeFigureOut">
              <a:rPr lang="cs-CZ" smtClean="0"/>
              <a:pPr/>
              <a:t>02.04.2024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CDB00-DA66-4E42-BA88-5327070CDDF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C381C-2468-41F7-8E5F-E54367278E73}" type="datetimeFigureOut">
              <a:rPr lang="cs-CZ" smtClean="0"/>
              <a:pPr/>
              <a:t>02.04.2024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CDB00-DA66-4E42-BA88-5327070CDDF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C381C-2468-41F7-8E5F-E54367278E73}" type="datetimeFigureOut">
              <a:rPr lang="cs-CZ" smtClean="0"/>
              <a:pPr/>
              <a:t>02.04.2024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CDB00-DA66-4E42-BA88-5327070CDDF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C381C-2468-41F7-8E5F-E54367278E73}" type="datetimeFigureOut">
              <a:rPr lang="cs-CZ" smtClean="0"/>
              <a:pPr/>
              <a:t>02.04.2024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CDB00-DA66-4E42-BA88-5327070CDDF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C381C-2468-41F7-8E5F-E54367278E73}" type="datetimeFigureOut">
              <a:rPr lang="cs-CZ" smtClean="0"/>
              <a:pPr/>
              <a:t>02.04.2024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CDB00-DA66-4E42-BA88-5327070CDDF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C381C-2468-41F7-8E5F-E54367278E73}" type="datetimeFigureOut">
              <a:rPr lang="cs-CZ" smtClean="0"/>
              <a:pPr/>
              <a:t>02.04.2024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CDB00-DA66-4E42-BA88-5327070CDDF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C381C-2468-41F7-8E5F-E54367278E73}" type="datetimeFigureOut">
              <a:rPr lang="cs-CZ" smtClean="0"/>
              <a:pPr/>
              <a:t>02.04.2024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CDB00-DA66-4E42-BA88-5327070CDDF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C381C-2468-41F7-8E5F-E54367278E73}" type="datetimeFigureOut">
              <a:rPr lang="cs-CZ" smtClean="0"/>
              <a:pPr/>
              <a:t>02.04.2024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CDB00-DA66-4E42-BA88-5327070CDDF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C381C-2468-41F7-8E5F-E54367278E73}" type="datetimeFigureOut">
              <a:rPr lang="cs-CZ" smtClean="0"/>
              <a:pPr/>
              <a:t>02.04.2024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CDB00-DA66-4E42-BA88-5327070CDDF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DC381C-2468-41F7-8E5F-E54367278E73}" type="datetimeFigureOut">
              <a:rPr lang="cs-CZ" smtClean="0"/>
              <a:pPr/>
              <a:t>02.04.2024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5CDB00-DA66-4E42-BA88-5327070CDDF2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/>
              <a:t>Cvičení v diferencovaných pozicích dle DNS</a:t>
            </a:r>
            <a:br>
              <a:rPr lang="cs-CZ" b="1" dirty="0"/>
            </a:b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sz="2200" dirty="0"/>
              <a:t>Mgr. Sabina Bartošová</a:t>
            </a:r>
          </a:p>
          <a:p>
            <a:r>
              <a:rPr lang="cs-CZ" sz="2200" dirty="0"/>
              <a:t>Mgr. Lucie Chytilová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half" idx="4294967295"/>
          </p:nvPr>
        </p:nvSpPr>
        <p:spPr>
          <a:xfrm>
            <a:off x="0" y="332656"/>
            <a:ext cx="4038600" cy="5793507"/>
          </a:xfrm>
        </p:spPr>
        <p:txBody>
          <a:bodyPr/>
          <a:lstStyle/>
          <a:p>
            <a:pPr>
              <a:buNone/>
            </a:pPr>
            <a:r>
              <a:rPr lang="cs-CZ" dirty="0"/>
              <a:t>b)V KONTRALATERÁLNÍ VARIANTĚ POHYBU</a:t>
            </a:r>
          </a:p>
        </p:txBody>
      </p:sp>
      <p:pic>
        <p:nvPicPr>
          <p:cNvPr id="11" name="Obrázek 10" descr="TRIPOD.jpg"/>
          <p:cNvPicPr>
            <a:picLocks noChangeAspect="1"/>
          </p:cNvPicPr>
          <p:nvPr/>
        </p:nvPicPr>
        <p:blipFill>
          <a:blip r:embed="rId2" cstate="print"/>
          <a:srcRect l="12201" t="20375" r="17450" b="11708"/>
          <a:stretch>
            <a:fillRect/>
          </a:stretch>
        </p:blipFill>
        <p:spPr>
          <a:xfrm>
            <a:off x="4572000" y="332656"/>
            <a:ext cx="3744416" cy="2952328"/>
          </a:xfrm>
          <a:prstGeom prst="rect">
            <a:avLst/>
          </a:prstGeom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340768"/>
            <a:ext cx="3456384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Obrázek 13" descr="kontraletr vzo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6016" y="3933056"/>
            <a:ext cx="3327413" cy="2520280"/>
          </a:xfrm>
          <a:prstGeom prst="rect">
            <a:avLst/>
          </a:prstGeom>
        </p:spPr>
      </p:pic>
      <p:sp>
        <p:nvSpPr>
          <p:cNvPr id="3074" name="AutoShape 2" descr="C:\Users\sabina\Pictures\b%C4%9Bh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3076" name="AutoShape 4" descr="C:\Users\sabina\Pictures\b%C4%9Bh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3078" name="AutoShape 6" descr="C:\Users\sabina\Pictures\b%C4%9Bh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2" name="Obrázek 11" descr="běh.jpg"/>
          <p:cNvPicPr>
            <a:picLocks noChangeAspect="1"/>
          </p:cNvPicPr>
          <p:nvPr/>
        </p:nvPicPr>
        <p:blipFill>
          <a:blip r:embed="rId5" cstate="print"/>
          <a:srcRect l="17325" r="23614"/>
          <a:stretch>
            <a:fillRect/>
          </a:stretch>
        </p:blipFill>
        <p:spPr>
          <a:xfrm>
            <a:off x="539552" y="4005064"/>
            <a:ext cx="3168352" cy="2448272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611560" y="980728"/>
            <a:ext cx="7618040" cy="514543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b="1" dirty="0"/>
              <a:t>                    TRIPOD</a:t>
            </a:r>
          </a:p>
          <a:p>
            <a:pPr>
              <a:buFontTx/>
              <a:buChar char="-"/>
            </a:pPr>
            <a:endParaRPr lang="cs-CZ" dirty="0"/>
          </a:p>
          <a:p>
            <a:pPr>
              <a:buFontTx/>
              <a:buChar char="-"/>
            </a:pPr>
            <a:r>
              <a:rPr lang="cs-CZ" dirty="0"/>
              <a:t>n</a:t>
            </a:r>
            <a:r>
              <a:rPr lang="pl-PL" dirty="0"/>
              <a:t>astavení z polohy na čtyřech</a:t>
            </a:r>
          </a:p>
          <a:p>
            <a:pPr>
              <a:buFontTx/>
              <a:buChar char="-"/>
            </a:pPr>
            <a:r>
              <a:rPr lang="pl-PL" dirty="0"/>
              <a:t>o</a:t>
            </a:r>
            <a:r>
              <a:rPr lang="cs-CZ" dirty="0" err="1"/>
              <a:t>pěrná</a:t>
            </a:r>
            <a:r>
              <a:rPr lang="cs-CZ" dirty="0"/>
              <a:t> (přední) dolní končetina s centrovanou oporou</a:t>
            </a:r>
          </a:p>
          <a:p>
            <a:pPr>
              <a:buFontTx/>
              <a:buChar char="-"/>
            </a:pPr>
            <a:r>
              <a:rPr lang="pl-PL" dirty="0"/>
              <a:t>ABD, FL, ZR v kyčli, koleno </a:t>
            </a:r>
            <a:r>
              <a:rPr lang="cs-CZ" dirty="0"/>
              <a:t>nepřesáhne špičku palce</a:t>
            </a:r>
          </a:p>
          <a:p>
            <a:pPr>
              <a:buNone/>
            </a:pPr>
            <a:r>
              <a:rPr lang="cs-CZ" dirty="0"/>
              <a:t>-   pánev je horizontálně, což umožňuje celkové napřímení páteře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5774F790-ED8F-40E6-84F3-85C7C3AF1D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332656"/>
            <a:ext cx="2826209" cy="2316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84929D0-348C-BA0F-77E6-E7DBEC9EAE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0" tIns="0" rIns="0" bIns="0" rtlCol="0" anchor="t">
            <a:normAutofit/>
          </a:bodyPr>
          <a:lstStyle/>
          <a:p>
            <a:r>
              <a:rPr lang="cs-CZ" sz="3675" dirty="0">
                <a:ea typeface="+mn-lt"/>
                <a:cs typeface="+mn-lt"/>
              </a:rPr>
              <a:t>Přechod z kontra do </a:t>
            </a:r>
            <a:r>
              <a:rPr lang="cs-CZ" sz="3675" dirty="0" err="1">
                <a:ea typeface="+mn-lt"/>
                <a:cs typeface="+mn-lt"/>
              </a:rPr>
              <a:t>ipsi</a:t>
            </a:r>
            <a:endParaRPr lang="cs-CZ" sz="3675" dirty="0" err="1">
              <a:solidFill>
                <a:srgbClr val="808080"/>
              </a:solidFill>
              <a:ea typeface="+mn-lt"/>
              <a:cs typeface="+mn-lt"/>
            </a:endParaRPr>
          </a:p>
          <a:p>
            <a:endParaRPr lang="cs-CZ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E6376D5-294F-D099-646B-0BA89673DB1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vert="horz" lIns="0" tIns="0" rIns="0" bIns="0" rtlCol="0" anchor="t">
            <a:normAutofit/>
          </a:bodyPr>
          <a:lstStyle/>
          <a:p>
            <a:pPr marL="171450" indent="-171450">
              <a:lnSpc>
                <a:spcPct val="90000"/>
              </a:lnSpc>
              <a:buFont typeface="Arial,Sans-Serif"/>
              <a:buChar char="•"/>
            </a:pPr>
            <a:r>
              <a:rPr lang="cs-CZ" dirty="0"/>
              <a:t>ve sportu např. při přechodu z běhu (kontra) do hodu (</a:t>
            </a:r>
            <a:r>
              <a:rPr lang="cs-CZ" dirty="0" err="1"/>
              <a:t>ispi</a:t>
            </a:r>
            <a:r>
              <a:rPr lang="cs-CZ" dirty="0"/>
              <a:t>)</a:t>
            </a:r>
            <a:endParaRPr lang="en-US" dirty="0">
              <a:solidFill>
                <a:srgbClr val="808080"/>
              </a:solidFill>
            </a:endParaRPr>
          </a:p>
          <a:p>
            <a:pPr marL="171450" indent="-171450">
              <a:lnSpc>
                <a:spcPct val="90000"/>
              </a:lnSpc>
              <a:spcBef>
                <a:spcPts val="750"/>
              </a:spcBef>
              <a:buFont typeface="Arial,Sans-Serif"/>
              <a:buChar char="•"/>
            </a:pPr>
            <a:r>
              <a:rPr lang="cs-CZ" dirty="0"/>
              <a:t>původně opěrná fáze DK se při hodu změní v </a:t>
            </a:r>
            <a:r>
              <a:rPr lang="cs-CZ" dirty="0" err="1"/>
              <a:t>nákročnou</a:t>
            </a:r>
            <a:endParaRPr lang="en-US" dirty="0" err="1">
              <a:solidFill>
                <a:srgbClr val="808080"/>
              </a:solidFill>
            </a:endParaRPr>
          </a:p>
          <a:p>
            <a:pPr marL="171450" indent="-171450">
              <a:lnSpc>
                <a:spcPct val="90000"/>
              </a:lnSpc>
              <a:spcBef>
                <a:spcPts val="750"/>
              </a:spcBef>
              <a:buFont typeface="Arial,Sans-Serif"/>
              <a:buChar char="•"/>
            </a:pPr>
            <a:r>
              <a:rPr lang="cs-CZ" dirty="0"/>
              <a:t>původně </a:t>
            </a:r>
            <a:r>
              <a:rPr lang="cs-CZ" dirty="0" err="1"/>
              <a:t>nákročná</a:t>
            </a:r>
            <a:r>
              <a:rPr lang="cs-CZ" dirty="0"/>
              <a:t> fáze dolní končetiny se změní v opěrnou</a:t>
            </a:r>
            <a:endParaRPr lang="en-US" dirty="0">
              <a:solidFill>
                <a:srgbClr val="808080"/>
              </a:solidFill>
            </a:endParaRPr>
          </a:p>
          <a:p>
            <a:pPr marL="188595" indent="-134779"/>
            <a:endParaRPr lang="cs-CZ" dirty="0"/>
          </a:p>
        </p:txBody>
      </p:sp>
      <p:pic>
        <p:nvPicPr>
          <p:cNvPr id="4" name="Obrázek 3" descr="Tento výkon zopakovat ve finále by bylo bezva, přeje si Špotáková - iDNES.cz">
            <a:extLst>
              <a:ext uri="{FF2B5EF4-FFF2-40B4-BE49-F238E27FC236}">
                <a16:creationId xmlns:a16="http://schemas.microsoft.com/office/drawing/2014/main" id="{AD6225A0-0278-0DB9-2ACD-D2EC6245AA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1793" y="4300623"/>
            <a:ext cx="3300413" cy="2021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9628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TRUPOVÁ STABILIZACE V SYMETRICKÝCH</a:t>
            </a:r>
          </a:p>
          <a:p>
            <a:r>
              <a:rPr lang="cs-CZ" b="1" dirty="0"/>
              <a:t>(NEDIFERENCOVANÝCH) HOMOLOGNÍCH POLOHÁCH</a:t>
            </a:r>
            <a:endParaRPr lang="cs-CZ" dirty="0"/>
          </a:p>
          <a:p>
            <a:pPr>
              <a:buNone/>
            </a:pPr>
            <a:r>
              <a:rPr lang="cs-CZ" dirty="0"/>
              <a:t>- </a:t>
            </a:r>
            <a:r>
              <a:rPr lang="cs-CZ" dirty="0" err="1"/>
              <a:t>bench</a:t>
            </a:r>
            <a:r>
              <a:rPr lang="cs-CZ" dirty="0"/>
              <a:t> </a:t>
            </a:r>
            <a:r>
              <a:rPr lang="cs-CZ" dirty="0" err="1"/>
              <a:t>press</a:t>
            </a:r>
            <a:r>
              <a:rPr lang="cs-CZ" dirty="0"/>
              <a:t>, klik, leg </a:t>
            </a:r>
            <a:r>
              <a:rPr lang="cs-CZ" dirty="0" err="1"/>
              <a:t>press</a:t>
            </a:r>
            <a:r>
              <a:rPr lang="cs-CZ" dirty="0"/>
              <a:t>,</a:t>
            </a:r>
          </a:p>
          <a:p>
            <a:pPr>
              <a:buNone/>
            </a:pPr>
            <a:r>
              <a:rPr lang="cs-CZ" dirty="0"/>
              <a:t>- squat, výskoky z obou nohou</a:t>
            </a:r>
          </a:p>
          <a:p>
            <a:pPr>
              <a:buNone/>
            </a:pPr>
            <a:r>
              <a:rPr lang="cs-CZ" dirty="0"/>
              <a:t>- („žabáky“), vzpírání, odbíjení spodem apod.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4525963"/>
          </a:xfrm>
        </p:spPr>
        <p:txBody>
          <a:bodyPr>
            <a:normAutofit fontScale="85000" lnSpcReduction="20000"/>
          </a:bodyPr>
          <a:lstStyle/>
          <a:p>
            <a:r>
              <a:rPr lang="cs-CZ" b="1" dirty="0"/>
              <a:t>SQUAT (HLUBOKÝ DŘEP)</a:t>
            </a:r>
          </a:p>
          <a:p>
            <a:pPr>
              <a:buNone/>
            </a:pPr>
            <a:r>
              <a:rPr lang="cs-CZ" b="1" dirty="0"/>
              <a:t>- </a:t>
            </a:r>
            <a:r>
              <a:rPr lang="cs-CZ" dirty="0"/>
              <a:t>paty na šířku ramen, mírná zevní rotace chodidel (podélná osa chodidel v prodloužení podélné osy stehen ve dřepu)</a:t>
            </a:r>
          </a:p>
          <a:p>
            <a:pPr>
              <a:buNone/>
            </a:pPr>
            <a:r>
              <a:rPr lang="cs-CZ" dirty="0"/>
              <a:t>- zatížení rovnoměrné pod palcovým </a:t>
            </a:r>
            <a:r>
              <a:rPr lang="pt-BR" dirty="0"/>
              <a:t>i malíkovým záprstím a patou, prstce</a:t>
            </a:r>
            <a:r>
              <a:rPr lang="cs-CZ" dirty="0"/>
              <a:t> uvolněné</a:t>
            </a:r>
          </a:p>
          <a:p>
            <a:pPr>
              <a:buNone/>
            </a:pPr>
            <a:r>
              <a:rPr lang="cs-CZ" dirty="0"/>
              <a:t>- pohyb je současně v kotnících, kolenou kyčelních kloubech  kolena se pohybují nejdále nad špičky,</a:t>
            </a:r>
          </a:p>
          <a:p>
            <a:pPr>
              <a:buNone/>
            </a:pPr>
            <a:r>
              <a:rPr lang="cs-CZ" dirty="0"/>
              <a:t>- pohyb v kyčelních kloubech do maximální  flexe - bez </a:t>
            </a:r>
            <a:r>
              <a:rPr lang="cs-CZ" dirty="0" err="1"/>
              <a:t>kyfotizace</a:t>
            </a:r>
            <a:r>
              <a:rPr lang="cs-CZ" dirty="0"/>
              <a:t> (vyhrbení) bederní páteře</a:t>
            </a:r>
          </a:p>
          <a:p>
            <a:pPr>
              <a:buNone/>
            </a:pPr>
            <a:r>
              <a:rPr lang="cs-CZ" dirty="0"/>
              <a:t>- náklon trupu je způsoben pohybem v kyčelních kloubech – ramena se pohybují nad kolena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Asistovaný squat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060848"/>
            <a:ext cx="2232248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2060848"/>
            <a:ext cx="2147689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SQUAT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 err="1"/>
              <a:t>homologní</a:t>
            </a:r>
            <a:endParaRPr lang="cs-CZ" dirty="0"/>
          </a:p>
          <a:p>
            <a:pPr>
              <a:buNone/>
            </a:pPr>
            <a:r>
              <a:rPr lang="cs-CZ" dirty="0"/>
              <a:t>-nediferencovaný vzor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1484784"/>
            <a:ext cx="1409700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Obrázek 7" descr="Squa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3212976"/>
            <a:ext cx="4175026" cy="2425055"/>
          </a:xfrm>
          <a:prstGeom prst="rect">
            <a:avLst/>
          </a:prstGeom>
        </p:spPr>
      </p:pic>
      <p:pic>
        <p:nvPicPr>
          <p:cNvPr id="9" name="Obrázek 8" descr="voliš.jpg"/>
          <p:cNvPicPr>
            <a:picLocks noChangeAspect="1"/>
          </p:cNvPicPr>
          <p:nvPr/>
        </p:nvPicPr>
        <p:blipFill>
          <a:blip r:embed="rId4" cstate="print"/>
          <a:srcRect r="21393"/>
          <a:stretch>
            <a:fillRect/>
          </a:stretch>
        </p:blipFill>
        <p:spPr>
          <a:xfrm>
            <a:off x="5940152" y="3501008"/>
            <a:ext cx="2664296" cy="2427734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683568" y="980729"/>
            <a:ext cx="8280920" cy="5112568"/>
          </a:xfrm>
        </p:spPr>
        <p:txBody>
          <a:bodyPr>
            <a:normAutofit fontScale="92500" lnSpcReduction="20000"/>
          </a:bodyPr>
          <a:lstStyle/>
          <a:p>
            <a:r>
              <a:rPr lang="cs-CZ" b="1" dirty="0"/>
              <a:t>PŘI CVIČENÍ DODRŽUJME TATO PRAVIDLA:</a:t>
            </a:r>
          </a:p>
          <a:p>
            <a:pPr>
              <a:buNone/>
            </a:pPr>
            <a:r>
              <a:rPr lang="cs-CZ" dirty="0"/>
              <a:t> - vzájemné nastavení hrudníku a pánve</a:t>
            </a:r>
          </a:p>
          <a:p>
            <a:pPr>
              <a:buNone/>
            </a:pPr>
            <a:r>
              <a:rPr lang="cs-CZ" dirty="0"/>
              <a:t> - paralelní osy bránice a pánevního dna</a:t>
            </a:r>
          </a:p>
          <a:p>
            <a:pPr>
              <a:buNone/>
            </a:pPr>
            <a:r>
              <a:rPr lang="cs-CZ" dirty="0"/>
              <a:t> - napřímení páteře</a:t>
            </a:r>
            <a:r>
              <a:rPr lang="cs-CZ" b="1" dirty="0"/>
              <a:t>- umožňuje </a:t>
            </a:r>
            <a:r>
              <a:rPr lang="cs-CZ" b="1" dirty="0" err="1"/>
              <a:t>segmentální</a:t>
            </a:r>
            <a:r>
              <a:rPr lang="cs-CZ" b="1" dirty="0"/>
              <a:t> </a:t>
            </a:r>
            <a:r>
              <a:rPr lang="cs-CZ" dirty="0"/>
              <a:t>rotaci obratlů</a:t>
            </a:r>
          </a:p>
          <a:p>
            <a:pPr>
              <a:buNone/>
            </a:pPr>
            <a:r>
              <a:rPr lang="cs-CZ" dirty="0"/>
              <a:t> - adekvátní nitrobřišní tlak rozložen do všech částí„válce“ břišní stěny</a:t>
            </a:r>
          </a:p>
          <a:p>
            <a:pPr>
              <a:buFontTx/>
              <a:buChar char="-"/>
            </a:pPr>
            <a:r>
              <a:rPr lang="cs-CZ" b="1" dirty="0"/>
              <a:t>o</a:t>
            </a:r>
            <a:r>
              <a:rPr lang="pt-BR" b="1" dirty="0"/>
              <a:t>sy ramen, hrudníku a pánve se</a:t>
            </a:r>
            <a:r>
              <a:rPr lang="cs-CZ" b="1" dirty="0"/>
              <a:t> </a:t>
            </a:r>
            <a:r>
              <a:rPr lang="cs-CZ" dirty="0"/>
              <a:t>během pohybu nesmějí rozpojit nebo vůči sobě posunout</a:t>
            </a:r>
          </a:p>
          <a:p>
            <a:pPr>
              <a:buNone/>
            </a:pPr>
            <a:r>
              <a:rPr lang="cs-CZ" dirty="0"/>
              <a:t>-   stejný směr rotace v případě </a:t>
            </a:r>
            <a:r>
              <a:rPr lang="cs-CZ" dirty="0" err="1"/>
              <a:t>ipsi</a:t>
            </a:r>
            <a:r>
              <a:rPr lang="cs-CZ" dirty="0"/>
              <a:t> vzoru, a opačný v případě kontra vzoru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D07C66E-AC2B-92F5-CA3D-DAF4797F53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0" tIns="0" rIns="0" bIns="0" rtlCol="0" anchor="t">
            <a:normAutofit/>
          </a:bodyPr>
          <a:lstStyle/>
          <a:p>
            <a:r>
              <a:rPr lang="cs-CZ" sz="3300" dirty="0">
                <a:ea typeface="+mn-lt"/>
                <a:cs typeface="+mn-lt"/>
              </a:rPr>
              <a:t>Fáze posturálně lokomoční funkce</a:t>
            </a:r>
            <a:endParaRPr lang="cs-CZ" sz="3300" dirty="0">
              <a:solidFill>
                <a:srgbClr val="808080"/>
              </a:solidFill>
              <a:ea typeface="+mn-lt"/>
              <a:cs typeface="+mn-lt"/>
            </a:endParaRPr>
          </a:p>
          <a:p>
            <a:endParaRPr lang="cs-CZ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1A81912-41BE-AB0C-5CB8-358B702FEE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386610"/>
          </a:xfrm>
        </p:spPr>
        <p:txBody>
          <a:bodyPr vert="horz" lIns="0" tIns="0" rIns="0" bIns="0" rtlCol="0" anchor="t">
            <a:normAutofit/>
          </a:bodyPr>
          <a:lstStyle/>
          <a:p>
            <a:pPr marL="385763" indent="-385763">
              <a:lnSpc>
                <a:spcPct val="90000"/>
              </a:lnSpc>
              <a:buAutoNum type="arabicPeriod"/>
            </a:pPr>
            <a:r>
              <a:rPr lang="cs-CZ" sz="1950" b="1" dirty="0">
                <a:solidFill>
                  <a:srgbClr val="2E75B5"/>
                </a:solidFill>
                <a:ea typeface="+mn-lt"/>
                <a:cs typeface="+mn-lt"/>
              </a:rPr>
              <a:t>Fáze posturální stabilizace </a:t>
            </a:r>
            <a:r>
              <a:rPr lang="cs-CZ" sz="1950" dirty="0">
                <a:ea typeface="+mn-lt"/>
                <a:cs typeface="+mn-lt"/>
              </a:rPr>
              <a:t>(sagitální stabilizace trupu)</a:t>
            </a:r>
            <a:endParaRPr lang="en-US" sz="1950" dirty="0">
              <a:solidFill>
                <a:srgbClr val="808080"/>
              </a:solidFill>
              <a:ea typeface="+mn-lt"/>
              <a:cs typeface="+mn-lt"/>
            </a:endParaRPr>
          </a:p>
          <a:p>
            <a:pPr marL="514350" lvl="1" indent="-171450">
              <a:lnSpc>
                <a:spcPct val="90000"/>
              </a:lnSpc>
              <a:spcBef>
                <a:spcPts val="375"/>
              </a:spcBef>
              <a:buFont typeface="Arial,Sans-Serif"/>
              <a:buChar char="•"/>
            </a:pPr>
            <a:r>
              <a:rPr lang="cs-CZ" sz="1650" dirty="0">
                <a:ea typeface="+mn-lt"/>
                <a:cs typeface="+mn-lt"/>
              </a:rPr>
              <a:t>do 3.-4.M</a:t>
            </a:r>
            <a:endParaRPr lang="en-US" sz="1650" dirty="0">
              <a:solidFill>
                <a:srgbClr val="808080"/>
              </a:solidFill>
              <a:ea typeface="+mn-lt"/>
              <a:cs typeface="+mn-lt"/>
            </a:endParaRPr>
          </a:p>
          <a:p>
            <a:pPr marL="514350" lvl="1" indent="-171450">
              <a:lnSpc>
                <a:spcPct val="90000"/>
              </a:lnSpc>
              <a:spcBef>
                <a:spcPts val="375"/>
              </a:spcBef>
              <a:buFont typeface="Arial,Sans-Serif"/>
              <a:buChar char="•"/>
            </a:pPr>
            <a:r>
              <a:rPr lang="cs-CZ" sz="1650" dirty="0">
                <a:ea typeface="+mn-lt"/>
                <a:cs typeface="+mn-lt"/>
              </a:rPr>
              <a:t>vzniká pevný rám pro pohyb</a:t>
            </a:r>
            <a:endParaRPr lang="en-US" sz="1650" dirty="0">
              <a:solidFill>
                <a:srgbClr val="808080"/>
              </a:solidFill>
              <a:ea typeface="+mn-lt"/>
              <a:cs typeface="+mn-lt"/>
            </a:endParaRPr>
          </a:p>
          <a:p>
            <a:pPr marL="514350" lvl="1" indent="-171450">
              <a:lnSpc>
                <a:spcPct val="90000"/>
              </a:lnSpc>
              <a:spcBef>
                <a:spcPts val="375"/>
              </a:spcBef>
              <a:buFont typeface="Arial,Sans-Serif"/>
              <a:buChar char="•"/>
            </a:pPr>
            <a:r>
              <a:rPr lang="cs-CZ" sz="1650" dirty="0">
                <a:ea typeface="+mn-lt"/>
                <a:cs typeface="+mn-lt"/>
              </a:rPr>
              <a:t>aktivuje se automaticky při každém pohybu</a:t>
            </a:r>
            <a:endParaRPr lang="en-US" sz="1650" dirty="0">
              <a:solidFill>
                <a:srgbClr val="808080"/>
              </a:solidFill>
              <a:ea typeface="+mn-lt"/>
              <a:cs typeface="+mn-lt"/>
            </a:endParaRPr>
          </a:p>
          <a:p>
            <a:pPr marL="514350" lvl="1" indent="-171450">
              <a:lnSpc>
                <a:spcPct val="90000"/>
              </a:lnSpc>
              <a:spcBef>
                <a:spcPts val="375"/>
              </a:spcBef>
              <a:buFont typeface="Arial,Sans-Serif"/>
              <a:buChar char="•"/>
            </a:pPr>
            <a:r>
              <a:rPr lang="cs-CZ" sz="1650" dirty="0">
                <a:ea typeface="+mn-lt"/>
                <a:cs typeface="+mn-lt"/>
              </a:rPr>
              <a:t>osa páteř-hrudník-pánev</a:t>
            </a:r>
            <a:endParaRPr lang="en-US" sz="1650" dirty="0">
              <a:solidFill>
                <a:srgbClr val="808080"/>
              </a:solidFill>
              <a:ea typeface="+mn-lt"/>
              <a:cs typeface="+mn-lt"/>
            </a:endParaRPr>
          </a:p>
          <a:p>
            <a:pPr marL="385763" indent="-385763">
              <a:lnSpc>
                <a:spcPct val="90000"/>
              </a:lnSpc>
              <a:spcBef>
                <a:spcPts val="750"/>
              </a:spcBef>
              <a:buAutoNum type="arabicPeriod"/>
            </a:pPr>
            <a:r>
              <a:rPr lang="cs-CZ" sz="1950" b="1" dirty="0">
                <a:solidFill>
                  <a:srgbClr val="2E75B5"/>
                </a:solidFill>
                <a:ea typeface="+mn-lt"/>
                <a:cs typeface="+mn-lt"/>
              </a:rPr>
              <a:t>Fáze diferenciace funkce končetin v rámci globálních motorických vzorů</a:t>
            </a:r>
            <a:r>
              <a:rPr lang="cs-CZ" sz="1950" dirty="0">
                <a:ea typeface="+mn-lt"/>
                <a:cs typeface="+mn-lt"/>
              </a:rPr>
              <a:t> </a:t>
            </a:r>
            <a:endParaRPr lang="en-US" sz="1950" dirty="0">
              <a:solidFill>
                <a:srgbClr val="808080"/>
              </a:solidFill>
              <a:ea typeface="+mn-lt"/>
              <a:cs typeface="+mn-lt"/>
            </a:endParaRPr>
          </a:p>
          <a:p>
            <a:pPr marL="514350" lvl="1" indent="-171450">
              <a:lnSpc>
                <a:spcPct val="90000"/>
              </a:lnSpc>
              <a:spcBef>
                <a:spcPts val="375"/>
              </a:spcBef>
              <a:buFont typeface="Arial,Sans-Serif"/>
              <a:buChar char="•"/>
            </a:pPr>
            <a:r>
              <a:rPr lang="cs-CZ" sz="1650" dirty="0">
                <a:ea typeface="+mn-lt"/>
                <a:cs typeface="+mn-lt"/>
              </a:rPr>
              <a:t>po 3.-4.M</a:t>
            </a:r>
            <a:endParaRPr lang="en-US" sz="1650" dirty="0">
              <a:solidFill>
                <a:srgbClr val="808080"/>
              </a:solidFill>
              <a:ea typeface="+mn-lt"/>
              <a:cs typeface="+mn-lt"/>
            </a:endParaRPr>
          </a:p>
          <a:p>
            <a:pPr marL="514350" lvl="1" indent="-171450">
              <a:lnSpc>
                <a:spcPct val="90000"/>
              </a:lnSpc>
              <a:spcBef>
                <a:spcPts val="375"/>
              </a:spcBef>
              <a:buFont typeface="Arial,Sans-Serif"/>
              <a:buChar char="•"/>
            </a:pPr>
            <a:r>
              <a:rPr lang="cs-CZ" sz="1650" dirty="0" err="1">
                <a:ea typeface="+mn-lt"/>
                <a:cs typeface="+mn-lt"/>
              </a:rPr>
              <a:t>nákročná</a:t>
            </a:r>
            <a:r>
              <a:rPr lang="cs-CZ" sz="1650" dirty="0">
                <a:ea typeface="+mn-lt"/>
                <a:cs typeface="+mn-lt"/>
              </a:rPr>
              <a:t>/opěrná funkce</a:t>
            </a:r>
            <a:endParaRPr lang="en-US" sz="1650" dirty="0">
              <a:solidFill>
                <a:srgbClr val="808080"/>
              </a:solidFill>
              <a:ea typeface="+mn-lt"/>
              <a:cs typeface="+mn-lt"/>
            </a:endParaRPr>
          </a:p>
          <a:p>
            <a:pPr marL="514350" lvl="1" indent="-171450">
              <a:lnSpc>
                <a:spcPct val="90000"/>
              </a:lnSpc>
              <a:spcBef>
                <a:spcPts val="375"/>
              </a:spcBef>
              <a:buFont typeface="Arial,Sans-Serif"/>
              <a:buChar char="•"/>
            </a:pPr>
            <a:r>
              <a:rPr lang="cs-CZ" sz="1650" dirty="0" err="1">
                <a:ea typeface="+mn-lt"/>
                <a:cs typeface="+mn-lt"/>
              </a:rPr>
              <a:t>punctum</a:t>
            </a:r>
            <a:r>
              <a:rPr lang="cs-CZ" sz="1650" dirty="0">
                <a:ea typeface="+mn-lt"/>
                <a:cs typeface="+mn-lt"/>
              </a:rPr>
              <a:t> mobile/</a:t>
            </a:r>
            <a:r>
              <a:rPr lang="cs-CZ" sz="1650" dirty="0" err="1">
                <a:ea typeface="+mn-lt"/>
                <a:cs typeface="+mn-lt"/>
              </a:rPr>
              <a:t>punctum</a:t>
            </a:r>
            <a:r>
              <a:rPr lang="cs-CZ" sz="1650" dirty="0">
                <a:ea typeface="+mn-lt"/>
                <a:cs typeface="+mn-lt"/>
              </a:rPr>
              <a:t> </a:t>
            </a:r>
            <a:r>
              <a:rPr lang="cs-CZ" sz="1650" dirty="0" err="1">
                <a:ea typeface="+mn-lt"/>
                <a:cs typeface="+mn-lt"/>
              </a:rPr>
              <a:t>fixum</a:t>
            </a:r>
            <a:endParaRPr lang="en-US" sz="1650" dirty="0" err="1">
              <a:solidFill>
                <a:srgbClr val="808080"/>
              </a:solidFill>
              <a:ea typeface="+mn-lt"/>
              <a:cs typeface="+mn-lt"/>
            </a:endParaRPr>
          </a:p>
          <a:p>
            <a:pPr marL="514350" lvl="1" indent="-171450">
              <a:lnSpc>
                <a:spcPct val="90000"/>
              </a:lnSpc>
              <a:spcBef>
                <a:spcPts val="375"/>
              </a:spcBef>
              <a:buFont typeface="Arial,Sans-Serif"/>
              <a:buChar char="•"/>
            </a:pPr>
            <a:r>
              <a:rPr lang="cs-CZ" sz="1650" dirty="0">
                <a:ea typeface="+mn-lt"/>
                <a:cs typeface="+mn-lt"/>
              </a:rPr>
              <a:t>OKŘ/UKŘ</a:t>
            </a:r>
            <a:endParaRPr lang="en-US" sz="1650" dirty="0">
              <a:solidFill>
                <a:srgbClr val="808080"/>
              </a:solidFill>
              <a:ea typeface="+mn-lt"/>
              <a:cs typeface="+mn-lt"/>
            </a:endParaRPr>
          </a:p>
          <a:p>
            <a:pPr marL="514350" lvl="1" indent="-171450">
              <a:lnSpc>
                <a:spcPct val="90000"/>
              </a:lnSpc>
              <a:spcBef>
                <a:spcPts val="375"/>
              </a:spcBef>
              <a:buFont typeface="Arial,Sans-Serif"/>
              <a:buChar char="•"/>
            </a:pPr>
            <a:r>
              <a:rPr lang="cs-CZ" sz="1650" dirty="0">
                <a:ea typeface="+mn-lt"/>
                <a:cs typeface="+mn-lt"/>
              </a:rPr>
              <a:t>kontralaterální a </a:t>
            </a:r>
            <a:r>
              <a:rPr lang="cs-CZ" sz="1650" dirty="0" err="1">
                <a:ea typeface="+mn-lt"/>
                <a:cs typeface="+mn-lt"/>
              </a:rPr>
              <a:t>ipsilaterální</a:t>
            </a:r>
            <a:r>
              <a:rPr lang="cs-CZ" sz="1650" dirty="0">
                <a:ea typeface="+mn-lt"/>
                <a:cs typeface="+mn-lt"/>
              </a:rPr>
              <a:t> pohybový vzor</a:t>
            </a:r>
            <a:endParaRPr lang="en-US" sz="1650" dirty="0">
              <a:solidFill>
                <a:srgbClr val="808080"/>
              </a:solidFill>
              <a:ea typeface="+mn-lt"/>
              <a:cs typeface="+mn-lt"/>
            </a:endParaRPr>
          </a:p>
          <a:p>
            <a:pPr marL="385763" indent="-385763">
              <a:lnSpc>
                <a:spcPct val="90000"/>
              </a:lnSpc>
              <a:spcBef>
                <a:spcPts val="750"/>
              </a:spcBef>
              <a:buAutoNum type="arabicPeriod"/>
            </a:pPr>
            <a:r>
              <a:rPr lang="cs-CZ" sz="1950" b="1" dirty="0">
                <a:solidFill>
                  <a:srgbClr val="0070C0"/>
                </a:solidFill>
                <a:ea typeface="+mn-lt"/>
                <a:cs typeface="+mn-lt"/>
              </a:rPr>
              <a:t>Fáze vzniku lokomoční funkce</a:t>
            </a:r>
            <a:endParaRPr lang="en-US" sz="1950" dirty="0">
              <a:ea typeface="+mn-lt"/>
              <a:cs typeface="+mn-lt"/>
            </a:endParaRPr>
          </a:p>
          <a:p>
            <a:pPr marL="514350" lvl="1" indent="-171450">
              <a:lnSpc>
                <a:spcPct val="90000"/>
              </a:lnSpc>
              <a:spcBef>
                <a:spcPts val="375"/>
              </a:spcBef>
              <a:buFont typeface="Arial,Sans-Serif"/>
              <a:buChar char="•"/>
            </a:pPr>
            <a:r>
              <a:rPr lang="cs-CZ" sz="1650" dirty="0">
                <a:ea typeface="+mn-lt"/>
                <a:cs typeface="+mn-lt"/>
              </a:rPr>
              <a:t>od 8 měsíců</a:t>
            </a:r>
            <a:endParaRPr lang="en-US" sz="1650" dirty="0">
              <a:solidFill>
                <a:srgbClr val="808080"/>
              </a:solidFill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092852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440C095-2583-44FD-8596-4A6C5B6F86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Pohyby dělíme dle </a:t>
            </a:r>
            <a:r>
              <a:rPr lang="cs-CZ" dirty="0" err="1"/>
              <a:t>fce</a:t>
            </a:r>
            <a:r>
              <a:rPr lang="cs-CZ" dirty="0"/>
              <a:t> končetin na: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1E32CE6-BC9D-44D7-BCB8-71208C8BED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8927" y="2070339"/>
            <a:ext cx="4038600" cy="4525963"/>
          </a:xfrm>
        </p:spPr>
        <p:txBody>
          <a:bodyPr>
            <a:normAutofit/>
          </a:bodyPr>
          <a:lstStyle/>
          <a:p>
            <a:r>
              <a:rPr lang="cs-CZ" sz="3600" b="1" dirty="0"/>
              <a:t>Diferencované</a:t>
            </a:r>
          </a:p>
          <a:p>
            <a:pPr lvl="1"/>
            <a:r>
              <a:rPr lang="cs-CZ" sz="3200" dirty="0"/>
              <a:t>Kontralaterální </a:t>
            </a:r>
            <a:br>
              <a:rPr lang="cs-CZ" sz="3200" dirty="0"/>
            </a:br>
            <a:r>
              <a:rPr lang="cs-CZ" sz="3200" dirty="0"/>
              <a:t>lezení, chůze</a:t>
            </a:r>
          </a:p>
          <a:p>
            <a:pPr lvl="1"/>
            <a:r>
              <a:rPr lang="cs-CZ" sz="3200" dirty="0" err="1"/>
              <a:t>Ipsilaterální</a:t>
            </a:r>
            <a:r>
              <a:rPr lang="cs-CZ" sz="3200" dirty="0"/>
              <a:t> </a:t>
            </a:r>
            <a:br>
              <a:rPr lang="cs-CZ" sz="3200" dirty="0"/>
            </a:br>
            <a:r>
              <a:rPr lang="cs-CZ" sz="3200" dirty="0"/>
              <a:t>otáčení, ŠS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93411672-8C44-4F0D-A40F-8A9B3A8D6A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60032" y="2074376"/>
            <a:ext cx="4038600" cy="4525963"/>
          </a:xfrm>
        </p:spPr>
        <p:txBody>
          <a:bodyPr>
            <a:normAutofit/>
          </a:bodyPr>
          <a:lstStyle/>
          <a:p>
            <a:r>
              <a:rPr lang="cs-CZ" sz="3600" b="1" dirty="0"/>
              <a:t>Nediferencované</a:t>
            </a:r>
          </a:p>
          <a:p>
            <a:r>
              <a:rPr lang="cs-CZ" sz="3600" dirty="0"/>
              <a:t>Př: squat </a:t>
            </a:r>
          </a:p>
        </p:txBody>
      </p:sp>
    </p:spTree>
    <p:extLst>
      <p:ext uri="{BB962C8B-B14F-4D97-AF65-F5344CB8AC3E}">
        <p14:creationId xmlns:p14="http://schemas.microsoft.com/office/powerpoint/2010/main" val="14996509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E9A22E0-26A8-C929-91CC-D827E28479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0" tIns="0" rIns="0" bIns="0" rtlCol="0" anchor="t">
            <a:normAutofit/>
          </a:bodyPr>
          <a:lstStyle/>
          <a:p>
            <a:r>
              <a:rPr lang="cs-CZ" sz="3675" b="1" dirty="0" err="1">
                <a:ea typeface="+mn-lt"/>
                <a:cs typeface="+mn-lt"/>
              </a:rPr>
              <a:t>Ipsilaterální</a:t>
            </a:r>
            <a:r>
              <a:rPr lang="cs-CZ" sz="3675" b="1" dirty="0">
                <a:ea typeface="+mn-lt"/>
                <a:cs typeface="+mn-lt"/>
              </a:rPr>
              <a:t> pohybový model</a:t>
            </a:r>
            <a:endParaRPr lang="cs-CZ" sz="3675" b="1" dirty="0">
              <a:solidFill>
                <a:srgbClr val="808080"/>
              </a:solidFill>
              <a:ea typeface="+mn-lt"/>
              <a:cs typeface="+mn-lt"/>
            </a:endParaRPr>
          </a:p>
          <a:p>
            <a:endParaRPr lang="cs-CZ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A9CF26F-3700-FCC3-C66E-FF26CDDF0B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035466"/>
            <a:ext cx="8229600" cy="4525963"/>
          </a:xfrm>
        </p:spPr>
        <p:txBody>
          <a:bodyPr vert="horz" lIns="0" tIns="0" rIns="0" bIns="0" rtlCol="0" anchor="t">
            <a:normAutofit/>
          </a:bodyPr>
          <a:lstStyle/>
          <a:p>
            <a:pPr marL="171450" indent="-171450">
              <a:lnSpc>
                <a:spcPct val="90000"/>
              </a:lnSpc>
              <a:buFont typeface="Arial,Sans-Serif"/>
              <a:buChar char="•"/>
            </a:pPr>
            <a:r>
              <a:rPr lang="cs-CZ" dirty="0"/>
              <a:t>stejnostranný vzor (otáčení, přechod ze šikmého sedu)</a:t>
            </a:r>
            <a:endParaRPr lang="en-US" dirty="0">
              <a:solidFill>
                <a:srgbClr val="808080"/>
              </a:solidFill>
            </a:endParaRPr>
          </a:p>
          <a:p>
            <a:pPr marL="171450" indent="-171450">
              <a:lnSpc>
                <a:spcPct val="90000"/>
              </a:lnSpc>
              <a:spcBef>
                <a:spcPts val="750"/>
              </a:spcBef>
              <a:buFont typeface="Arial,Sans-Serif"/>
              <a:buChar char="•"/>
            </a:pPr>
            <a:r>
              <a:rPr lang="cs-CZ" dirty="0"/>
              <a:t>pohyby (sporty): hody, vrhy,</a:t>
            </a:r>
            <a:br>
              <a:rPr lang="cs-CZ" dirty="0"/>
            </a:br>
            <a:r>
              <a:rPr lang="cs-CZ" dirty="0"/>
              <a:t>změny směru, golf, tenis</a:t>
            </a:r>
            <a:endParaRPr lang="en-US" dirty="0">
              <a:solidFill>
                <a:srgbClr val="808080"/>
              </a:solidFill>
            </a:endParaRPr>
          </a:p>
          <a:p>
            <a:pPr marL="171450" indent="-171450">
              <a:lnSpc>
                <a:spcPct val="90000"/>
              </a:lnSpc>
              <a:spcBef>
                <a:spcPts val="750"/>
              </a:spcBef>
              <a:buFont typeface="Arial,Sans-Serif"/>
              <a:buChar char="•"/>
            </a:pPr>
            <a:r>
              <a:rPr lang="cs-CZ" dirty="0"/>
              <a:t>roviny ramen a pánve musí </a:t>
            </a:r>
            <a:br>
              <a:rPr lang="cs-CZ" dirty="0"/>
            </a:br>
            <a:r>
              <a:rPr lang="cs-CZ" dirty="0"/>
              <a:t>směřovat do stejného směru</a:t>
            </a:r>
            <a:endParaRPr lang="en-US" dirty="0">
              <a:solidFill>
                <a:srgbClr val="808080"/>
              </a:solidFill>
            </a:endParaRPr>
          </a:p>
          <a:p>
            <a:pPr marL="171450" indent="-171450">
              <a:lnSpc>
                <a:spcPct val="90000"/>
              </a:lnSpc>
              <a:spcBef>
                <a:spcPts val="750"/>
              </a:spcBef>
              <a:buFont typeface="Arial,Sans-Serif"/>
              <a:buChar char="•"/>
            </a:pPr>
            <a:r>
              <a:rPr lang="cs-CZ" dirty="0"/>
              <a:t>vyvíjí se z pozice na zádech</a:t>
            </a:r>
            <a:endParaRPr lang="en-US" dirty="0">
              <a:solidFill>
                <a:srgbClr val="808080"/>
              </a:solidFill>
            </a:endParaRPr>
          </a:p>
          <a:p>
            <a:pPr marL="171450" indent="-171450">
              <a:lnSpc>
                <a:spcPct val="90000"/>
              </a:lnSpc>
              <a:spcBef>
                <a:spcPts val="750"/>
              </a:spcBef>
              <a:buFont typeface="Arial,Sans-Serif"/>
              <a:buChar char="•"/>
            </a:pPr>
            <a:r>
              <a:rPr lang="cs-CZ" dirty="0">
                <a:solidFill>
                  <a:srgbClr val="2E75B5"/>
                </a:solidFill>
              </a:rPr>
              <a:t>páteř zůstává napřímená</a:t>
            </a:r>
            <a:endParaRPr lang="en-US" dirty="0"/>
          </a:p>
        </p:txBody>
      </p:sp>
      <p:pic>
        <p:nvPicPr>
          <p:cNvPr id="4" name="Google Shape;209;p16" descr="Obsah obrázku klipart&#10;&#10;Popis byl vytvořen automaticky">
            <a:extLst>
              <a:ext uri="{FF2B5EF4-FFF2-40B4-BE49-F238E27FC236}">
                <a16:creationId xmlns:a16="http://schemas.microsoft.com/office/drawing/2014/main" id="{B9A406F4-1F57-9197-4481-9DDBEA168FC6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t="30440"/>
          <a:stretch/>
        </p:blipFill>
        <p:spPr>
          <a:xfrm>
            <a:off x="2267744" y="5211084"/>
            <a:ext cx="5170690" cy="1222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210;p16" descr="Obsah obrázku osoba, ležící, interiér, postel&#10;&#10;Popis se vygeneroval automaticky.">
            <a:extLst>
              <a:ext uri="{FF2B5EF4-FFF2-40B4-BE49-F238E27FC236}">
                <a16:creationId xmlns:a16="http://schemas.microsoft.com/office/drawing/2014/main" id="{C6A606F9-8816-415F-9F55-8FC5D04A6FA7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2512" r="-1" b="21240"/>
          <a:stretch/>
        </p:blipFill>
        <p:spPr>
          <a:xfrm>
            <a:off x="5507628" y="1988840"/>
            <a:ext cx="3613390" cy="171910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211;p16">
            <a:extLst>
              <a:ext uri="{FF2B5EF4-FFF2-40B4-BE49-F238E27FC236}">
                <a16:creationId xmlns:a16="http://schemas.microsoft.com/office/drawing/2014/main" id="{7C0C27CF-AD8A-438E-D5F5-01447DCA4722}"/>
              </a:ext>
            </a:extLst>
          </p:cNvPr>
          <p:cNvSpPr txBox="1"/>
          <p:nvPr/>
        </p:nvSpPr>
        <p:spPr>
          <a:xfrm>
            <a:off x="6285623" y="3995343"/>
            <a:ext cx="2057400" cy="253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cs-CZ" sz="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https://www.maminka.cz/clanek/zahodte-tabulky-a-vyckejte-az-se-dite-posadi-samo-vyplati-se-to</a:t>
            </a:r>
            <a:endParaRPr sz="135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662860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E2745DB-C588-4075-B487-F7079A95B2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Kvalita </a:t>
            </a:r>
            <a:r>
              <a:rPr lang="cs-CZ" dirty="0" err="1"/>
              <a:t>ipsi</a:t>
            </a:r>
            <a:r>
              <a:rPr lang="cs-CZ" dirty="0"/>
              <a:t> vzoru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A83C5C4-07A6-4097-A86F-0E4BEA095B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Google Shape;212;p16" descr="Cesta Jana Železného ke třetímu olympijskému zlatu v roce 2000 | Dobrý  Zprávy">
            <a:extLst>
              <a:ext uri="{FF2B5EF4-FFF2-40B4-BE49-F238E27FC236}">
                <a16:creationId xmlns:a16="http://schemas.microsoft.com/office/drawing/2014/main" id="{E0B7236D-AA77-4EC0-80D3-F2D2DEC1D70D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7975" y="1600200"/>
            <a:ext cx="4454025" cy="374758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213;p16" descr="Hodnocení sezóny 2013 - oštěp, míček | Aktuality | Klub | Atletika Poruba">
            <a:extLst>
              <a:ext uri="{FF2B5EF4-FFF2-40B4-BE49-F238E27FC236}">
                <a16:creationId xmlns:a16="http://schemas.microsoft.com/office/drawing/2014/main" id="{DC522B88-AB5E-42C1-BF25-8F353588627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27485" t="9246" r="15776" b="38970"/>
          <a:stretch/>
        </p:blipFill>
        <p:spPr>
          <a:xfrm>
            <a:off x="4788024" y="1417638"/>
            <a:ext cx="3898776" cy="39642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295990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half" idx="4294967295"/>
          </p:nvPr>
        </p:nvSpPr>
        <p:spPr>
          <a:xfrm>
            <a:off x="539552" y="123825"/>
            <a:ext cx="3744416" cy="5577483"/>
          </a:xfrm>
        </p:spPr>
        <p:txBody>
          <a:bodyPr/>
          <a:lstStyle/>
          <a:p>
            <a:pPr>
              <a:buNone/>
            </a:pPr>
            <a:endParaRPr lang="cs-CZ" b="1" dirty="0"/>
          </a:p>
          <a:p>
            <a:pPr>
              <a:buNone/>
            </a:pPr>
            <a:r>
              <a:rPr lang="cs-CZ" b="1" dirty="0"/>
              <a:t>Optimální trupová stabilizace během diferenciace funkce končetin</a:t>
            </a:r>
          </a:p>
          <a:p>
            <a:pPr>
              <a:buNone/>
            </a:pPr>
            <a:r>
              <a:rPr lang="pt-BR" dirty="0"/>
              <a:t>a) V IPSILATERÁLNÍ VARIANTĚ POHYBU</a:t>
            </a:r>
            <a:endParaRPr lang="cs-CZ" dirty="0"/>
          </a:p>
          <a:p>
            <a:endParaRPr lang="cs-CZ" dirty="0"/>
          </a:p>
          <a:p>
            <a:pPr>
              <a:buNone/>
            </a:pP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1772816"/>
            <a:ext cx="3312368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548680"/>
            <a:ext cx="1512168" cy="983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Obrázek 7" descr="basket.jfif"/>
          <p:cNvPicPr>
            <a:picLocks noChangeAspect="1"/>
          </p:cNvPicPr>
          <p:nvPr/>
        </p:nvPicPr>
        <p:blipFill>
          <a:blip r:embed="rId4" cstate="print"/>
          <a:srcRect l="9554"/>
          <a:stretch>
            <a:fillRect/>
          </a:stretch>
        </p:blipFill>
        <p:spPr>
          <a:xfrm>
            <a:off x="0" y="4221088"/>
            <a:ext cx="3744416" cy="2420888"/>
          </a:xfrm>
          <a:prstGeom prst="rect">
            <a:avLst/>
          </a:prstGeom>
        </p:spPr>
      </p:pic>
      <p:pic>
        <p:nvPicPr>
          <p:cNvPr id="9" name="Obrázek 8" descr="házená.jpg"/>
          <p:cNvPicPr>
            <a:picLocks noChangeAspect="1"/>
          </p:cNvPicPr>
          <p:nvPr/>
        </p:nvPicPr>
        <p:blipFill>
          <a:blip r:embed="rId5" cstate="print"/>
          <a:srcRect b="18626"/>
          <a:stretch>
            <a:fillRect/>
          </a:stretch>
        </p:blipFill>
        <p:spPr>
          <a:xfrm>
            <a:off x="7092280" y="4293096"/>
            <a:ext cx="1898904" cy="2304256"/>
          </a:xfrm>
          <a:prstGeom prst="rect">
            <a:avLst/>
          </a:prstGeom>
        </p:spPr>
      </p:pic>
      <p:pic>
        <p:nvPicPr>
          <p:cNvPr id="7" name="Obrázek 6" descr="oštěp.jf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067944" y="4293096"/>
            <a:ext cx="2808312" cy="230425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obsah 5"/>
          <p:cNvSpPr>
            <a:spLocks noGrp="1"/>
          </p:cNvSpPr>
          <p:nvPr>
            <p:ph idx="4294967295"/>
          </p:nvPr>
        </p:nvSpPr>
        <p:spPr>
          <a:xfrm>
            <a:off x="755576" y="980729"/>
            <a:ext cx="7920880" cy="4896544"/>
          </a:xfrm>
        </p:spPr>
        <p:txBody>
          <a:bodyPr>
            <a:normAutofit fontScale="92500"/>
          </a:bodyPr>
          <a:lstStyle/>
          <a:p>
            <a:r>
              <a:rPr lang="pl-PL" b="1" dirty="0"/>
              <a:t>VZPŘÍMENÍ Z BOKU DO ŠIKMÉHO SEDU</a:t>
            </a:r>
          </a:p>
          <a:p>
            <a:pPr>
              <a:buNone/>
            </a:pPr>
            <a:r>
              <a:rPr lang="pl-PL" dirty="0"/>
              <a:t>- z polohy na boku – paže </a:t>
            </a:r>
            <a:r>
              <a:rPr lang="cs-CZ" dirty="0"/>
              <a:t>v 90° flexi, loket otevřený,</a:t>
            </a:r>
          </a:p>
          <a:p>
            <a:pPr>
              <a:buNone/>
            </a:pPr>
            <a:r>
              <a:rPr lang="cs-CZ" dirty="0"/>
              <a:t>- předloktí střední postavení</a:t>
            </a:r>
          </a:p>
          <a:p>
            <a:pPr>
              <a:buNone/>
            </a:pPr>
            <a:r>
              <a:rPr lang="cs-CZ" dirty="0"/>
              <a:t>- spodní DK flexe 45°- 90°</a:t>
            </a:r>
          </a:p>
          <a:p>
            <a:pPr>
              <a:buNone/>
            </a:pPr>
            <a:r>
              <a:rPr lang="pl-PL" dirty="0"/>
              <a:t>- přesun opory z hlavice paže </a:t>
            </a:r>
            <a:r>
              <a:rPr lang="cs-CZ" dirty="0"/>
              <a:t>na loket a předloktí</a:t>
            </a:r>
          </a:p>
          <a:p>
            <a:pPr>
              <a:buNone/>
            </a:pPr>
            <a:r>
              <a:rPr lang="cs-CZ" dirty="0"/>
              <a:t>- současné vzpřímení trupu a pánve</a:t>
            </a:r>
          </a:p>
          <a:p>
            <a:pPr>
              <a:buNone/>
            </a:pPr>
            <a:r>
              <a:rPr lang="cs-CZ" dirty="0"/>
              <a:t>- excentrická aktivace zadní delt, ZR, adduktory l.</a:t>
            </a:r>
          </a:p>
          <a:p>
            <a:pPr>
              <a:buNone/>
            </a:pPr>
            <a:r>
              <a:rPr lang="cs-CZ" dirty="0"/>
              <a:t>- aktivace </a:t>
            </a:r>
            <a:r>
              <a:rPr lang="cs-CZ" dirty="0" err="1"/>
              <a:t>lattisimus</a:t>
            </a:r>
            <a:r>
              <a:rPr lang="cs-CZ" dirty="0"/>
              <a:t>, SA,šikmé břišní, </a:t>
            </a:r>
            <a:r>
              <a:rPr lang="cs-CZ" dirty="0" err="1"/>
              <a:t>glutei</a:t>
            </a:r>
            <a:endParaRPr lang="cs-CZ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476672"/>
            <a:ext cx="5112568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3501008"/>
            <a:ext cx="4752528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CC8C00F-A90D-4755-DF24-8499931E67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0" tIns="0" rIns="0" bIns="0" rtlCol="0" anchor="t">
            <a:normAutofit/>
          </a:bodyPr>
          <a:lstStyle/>
          <a:p>
            <a:r>
              <a:rPr lang="cs-CZ" sz="3300" b="1" dirty="0">
                <a:ea typeface="+mn-lt"/>
                <a:cs typeface="+mn-lt"/>
              </a:rPr>
              <a:t>Kontralaterální pohybový model</a:t>
            </a:r>
            <a:endParaRPr lang="cs-CZ" sz="3300" b="1" dirty="0">
              <a:solidFill>
                <a:srgbClr val="808080"/>
              </a:solidFill>
              <a:ea typeface="+mn-lt"/>
              <a:cs typeface="+mn-lt"/>
            </a:endParaRPr>
          </a:p>
          <a:p>
            <a:endParaRPr lang="cs-CZ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1311368-B94B-1633-A8CF-3E40AC63390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vert="horz" lIns="0" tIns="0" rIns="0" bIns="0" rtlCol="0" anchor="t">
            <a:normAutofit/>
          </a:bodyPr>
          <a:lstStyle/>
          <a:p>
            <a:pPr marL="171450" indent="-171450">
              <a:lnSpc>
                <a:spcPct val="90000"/>
              </a:lnSpc>
              <a:buFont typeface="Arial,Sans-Serif"/>
              <a:buChar char="•"/>
            </a:pPr>
            <a:r>
              <a:rPr lang="cs-CZ" dirty="0"/>
              <a:t>protichůdný vzor (lezení, chůze)</a:t>
            </a:r>
            <a:endParaRPr lang="en-US" dirty="0">
              <a:solidFill>
                <a:srgbClr val="808080"/>
              </a:solidFill>
            </a:endParaRPr>
          </a:p>
          <a:p>
            <a:pPr marL="171450" indent="-171450">
              <a:lnSpc>
                <a:spcPct val="90000"/>
              </a:lnSpc>
              <a:spcBef>
                <a:spcPts val="750"/>
              </a:spcBef>
              <a:buFont typeface="Arial,Sans-Serif"/>
              <a:buChar char="•"/>
            </a:pPr>
            <a:r>
              <a:rPr lang="cs-CZ" dirty="0"/>
              <a:t>pohyby (sporty): skoky, běhy, kopy, bruslení, kolo</a:t>
            </a:r>
            <a:endParaRPr lang="en-US" dirty="0">
              <a:solidFill>
                <a:srgbClr val="808080"/>
              </a:solidFill>
            </a:endParaRPr>
          </a:p>
          <a:p>
            <a:pPr marL="171450" indent="-171450">
              <a:lnSpc>
                <a:spcPct val="90000"/>
              </a:lnSpc>
              <a:spcBef>
                <a:spcPts val="750"/>
              </a:spcBef>
              <a:buFont typeface="Arial,Sans-Serif"/>
              <a:buChar char="•"/>
            </a:pPr>
            <a:r>
              <a:rPr lang="cs-CZ" dirty="0"/>
              <a:t>rovina ramen a kyčlí je v </a:t>
            </a:r>
            <a:r>
              <a:rPr lang="cs-CZ" dirty="0" err="1"/>
              <a:t>kontrarotaci</a:t>
            </a:r>
            <a:endParaRPr lang="en-US" dirty="0" err="1">
              <a:solidFill>
                <a:srgbClr val="808080"/>
              </a:solidFill>
            </a:endParaRPr>
          </a:p>
          <a:p>
            <a:pPr marL="171450" indent="-171450">
              <a:lnSpc>
                <a:spcPct val="90000"/>
              </a:lnSpc>
              <a:spcBef>
                <a:spcPts val="750"/>
              </a:spcBef>
              <a:buFont typeface="Arial,Sans-Serif"/>
              <a:buChar char="•"/>
            </a:pPr>
            <a:r>
              <a:rPr lang="cs-CZ" dirty="0"/>
              <a:t>vyvíjí se z pozice na břiše</a:t>
            </a:r>
            <a:endParaRPr lang="en-US" dirty="0">
              <a:solidFill>
                <a:srgbClr val="808080"/>
              </a:solidFill>
            </a:endParaRPr>
          </a:p>
          <a:p>
            <a:pPr marL="171450" indent="-171450">
              <a:lnSpc>
                <a:spcPct val="90000"/>
              </a:lnSpc>
              <a:spcBef>
                <a:spcPts val="750"/>
              </a:spcBef>
              <a:buFont typeface="Arial,Sans-Serif"/>
              <a:buChar char="•"/>
            </a:pPr>
            <a:r>
              <a:rPr lang="cs-CZ" dirty="0">
                <a:solidFill>
                  <a:srgbClr val="2E75B5"/>
                </a:solidFill>
              </a:rPr>
              <a:t>páteř zůstává napřímená (v rotaci) –pokud</a:t>
            </a:r>
            <a:r>
              <a:rPr lang="cs-CZ" dirty="0">
                <a:solidFill>
                  <a:srgbClr val="2E75B5"/>
                </a:solidFill>
                <a:ea typeface="+mn-lt"/>
                <a:cs typeface="+mn-lt"/>
              </a:rPr>
              <a:t> je to možné</a:t>
            </a:r>
            <a:endParaRPr lang="en-US" dirty="0">
              <a:ea typeface="+mn-lt"/>
              <a:cs typeface="+mn-lt"/>
            </a:endParaRPr>
          </a:p>
          <a:p>
            <a:pPr marL="188595" indent="-134779"/>
            <a:endParaRPr lang="cs-CZ" dirty="0"/>
          </a:p>
        </p:txBody>
      </p:sp>
      <p:pic>
        <p:nvPicPr>
          <p:cNvPr id="4" name="Google Shape;199;p15" descr="Obsah obrázku text, fotbal&#10;&#10;Popis byl vytvořen automaticky">
            <a:extLst>
              <a:ext uri="{FF2B5EF4-FFF2-40B4-BE49-F238E27FC236}">
                <a16:creationId xmlns:a16="http://schemas.microsoft.com/office/drawing/2014/main" id="{3080C50D-AC71-A484-A703-AE94EE803F25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b="8931"/>
          <a:stretch/>
        </p:blipFill>
        <p:spPr>
          <a:xfrm>
            <a:off x="3902967" y="4468678"/>
            <a:ext cx="1880050" cy="221825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200;p15" descr="Obsah obrázku dítě, osoba, interiér, batole&#10;&#10;Popis se vygeneroval automaticky.">
            <a:extLst>
              <a:ext uri="{FF2B5EF4-FFF2-40B4-BE49-F238E27FC236}">
                <a16:creationId xmlns:a16="http://schemas.microsoft.com/office/drawing/2014/main" id="{BD198899-EC95-80BA-0520-2B7AFD837BD9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1553" r="12958"/>
          <a:stretch/>
        </p:blipFill>
        <p:spPr>
          <a:xfrm>
            <a:off x="5898976" y="4553681"/>
            <a:ext cx="2191736" cy="172674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201;p15">
            <a:extLst>
              <a:ext uri="{FF2B5EF4-FFF2-40B4-BE49-F238E27FC236}">
                <a16:creationId xmlns:a16="http://schemas.microsoft.com/office/drawing/2014/main" id="{3DDB4D1D-186E-FA76-A268-877C464C0AB5}"/>
              </a:ext>
            </a:extLst>
          </p:cNvPr>
          <p:cNvSpPr txBox="1"/>
          <p:nvPr/>
        </p:nvSpPr>
        <p:spPr>
          <a:xfrm>
            <a:off x="5783017" y="6416931"/>
            <a:ext cx="2057400" cy="253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cs-CZ" sz="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https://www.damynakole.cz/2020/04/cvicime-permanento-dil-iv-lezeni-neco-pro-svaly-i-mozkove-zavity/</a:t>
            </a:r>
            <a:endParaRPr sz="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" name="Google Shape;202;p15" descr="Tyčkařka Ptáčníková je na MS ve finále. Šebrle se posunul na osmé místo a  Rosolová nepostoupila | Hospodářské noviny (HN.cz)">
            <a:extLst>
              <a:ext uri="{FF2B5EF4-FFF2-40B4-BE49-F238E27FC236}">
                <a16:creationId xmlns:a16="http://schemas.microsoft.com/office/drawing/2014/main" id="{BB955974-4221-4F65-A62D-03B35B748D3D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41423" y="4671164"/>
            <a:ext cx="2365456" cy="19460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50241391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</TotalTime>
  <Words>601</Words>
  <Application>Microsoft Office PowerPoint</Application>
  <PresentationFormat>Předvádění na obrazovce (4:3)</PresentationFormat>
  <Paragraphs>82</Paragraphs>
  <Slides>17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21" baseType="lpstr">
      <vt:lpstr>Arial</vt:lpstr>
      <vt:lpstr>Arial,Sans-Serif</vt:lpstr>
      <vt:lpstr>Calibri</vt:lpstr>
      <vt:lpstr>Motiv sady Office</vt:lpstr>
      <vt:lpstr>Cvičení v diferencovaných pozicích dle DNS </vt:lpstr>
      <vt:lpstr>Fáze posturálně lokomoční funkce </vt:lpstr>
      <vt:lpstr>Pohyby dělíme dle fce končetin na:</vt:lpstr>
      <vt:lpstr>Ipsilaterální pohybový model </vt:lpstr>
      <vt:lpstr>Kvalita ipsi vzoru</vt:lpstr>
      <vt:lpstr>Prezentace aplikace PowerPoint</vt:lpstr>
      <vt:lpstr>Prezentace aplikace PowerPoint</vt:lpstr>
      <vt:lpstr>Prezentace aplikace PowerPoint</vt:lpstr>
      <vt:lpstr>Kontralaterální pohybový model </vt:lpstr>
      <vt:lpstr>Prezentace aplikace PowerPoint</vt:lpstr>
      <vt:lpstr>Prezentace aplikace PowerPoint</vt:lpstr>
      <vt:lpstr>Přechod z kontra do ipsi </vt:lpstr>
      <vt:lpstr>Prezentace aplikace PowerPoint</vt:lpstr>
      <vt:lpstr>Prezentace aplikace PowerPoint</vt:lpstr>
      <vt:lpstr>Asistovaný squat</vt:lpstr>
      <vt:lpstr>SQUAT</vt:lpstr>
      <vt:lpstr>Prezentace aplikace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sabina</dc:creator>
  <cp:lastModifiedBy>lektor</cp:lastModifiedBy>
  <cp:revision>6</cp:revision>
  <dcterms:created xsi:type="dcterms:W3CDTF">2023-03-07T18:20:19Z</dcterms:created>
  <dcterms:modified xsi:type="dcterms:W3CDTF">2024-04-02T12:03:47Z</dcterms:modified>
</cp:coreProperties>
</file>