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0" r:id="rId3"/>
    <p:sldId id="312" r:id="rId4"/>
    <p:sldId id="260" r:id="rId5"/>
    <p:sldId id="261" r:id="rId6"/>
    <p:sldId id="302" r:id="rId7"/>
    <p:sldId id="303" r:id="rId8"/>
    <p:sldId id="304" r:id="rId9"/>
    <p:sldId id="305" r:id="rId10"/>
    <p:sldId id="306" r:id="rId11"/>
    <p:sldId id="286" r:id="rId12"/>
    <p:sldId id="287" r:id="rId13"/>
    <p:sldId id="307" r:id="rId14"/>
    <p:sldId id="308" r:id="rId15"/>
    <p:sldId id="309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6" r:id="rId31"/>
    <p:sldId id="314" r:id="rId32"/>
    <p:sldId id="268" r:id="rId33"/>
    <p:sldId id="280" r:id="rId34"/>
    <p:sldId id="270" r:id="rId35"/>
    <p:sldId id="271" r:id="rId36"/>
    <p:sldId id="281" r:id="rId37"/>
    <p:sldId id="273" r:id="rId38"/>
    <p:sldId id="283" r:id="rId39"/>
    <p:sldId id="275" r:id="rId40"/>
    <p:sldId id="276" r:id="rId41"/>
    <p:sldId id="277" r:id="rId42"/>
    <p:sldId id="282" r:id="rId43"/>
    <p:sldId id="279" r:id="rId44"/>
    <p:sldId id="31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13" d="100"/>
          <a:sy n="113" d="100"/>
        </p:scale>
        <p:origin x="50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D04E0-4EFF-4739-8B08-40AE22C5684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76EB576-9624-4156-8B5F-B343771B2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3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485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12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4BE-874F-4479-BE65-FB748DF86D32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169-B049-4B27-8F87-53FC0F114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917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8998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035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53D-DDBB-4F81-B605-3CF162947F0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246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550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B640C6-1933-4D60-AA7E-D23858AD6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303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76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78" r:id="rId13"/>
    <p:sldLayoutId id="2147483684" r:id="rId14"/>
    <p:sldLayoutId id="2147483685" r:id="rId15"/>
    <p:sldLayoutId id="2147483674" r:id="rId16"/>
    <p:sldLayoutId id="2147483688" r:id="rId17"/>
    <p:sldLayoutId id="2147483698" r:id="rId18"/>
    <p:sldLayoutId id="2147483673" r:id="rId19"/>
    <p:sldLayoutId id="2147483675" r:id="rId20"/>
    <p:sldLayoutId id="2147483695" r:id="rId21"/>
    <p:sldLayoutId id="2147483677" r:id="rId22"/>
    <p:sldLayoutId id="2147483686" r:id="rId23"/>
    <p:sldLayoutId id="2147483697" r:id="rId24"/>
    <p:sldLayoutId id="2147483690" r:id="rId25"/>
    <p:sldLayoutId id="2147483696" r:id="rId26"/>
    <p:sldLayoutId id="2147483694" r:id="rId27"/>
    <p:sldLayoutId id="2147483692" r:id="rId28"/>
    <p:sldLayoutId id="214748369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3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4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Normalita ve zdraví a nemoci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 + Jan kučera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338028" y="459542"/>
            <a:ext cx="75159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CCFF"/>
                </a:solidFill>
              </a:rPr>
              <a:t>       Normalita duchovní</a:t>
            </a:r>
            <a:r>
              <a:rPr lang="cs-CZ" i="1" dirty="0"/>
              <a:t>:</a:t>
            </a:r>
            <a:r>
              <a:rPr lang="cs-CZ" dirty="0"/>
              <a:t> Rozvoj objektivity a rozumu, nezávislosti a nalezení identity, schopnosti milovat a kreativity</a:t>
            </a:r>
          </a:p>
          <a:p>
            <a:r>
              <a:rPr lang="cs-CZ" b="1" i="1" dirty="0">
                <a:solidFill>
                  <a:srgbClr val="00CCFF"/>
                </a:solidFill>
              </a:rPr>
              <a:t>       Normalita z hlediska práva</a:t>
            </a:r>
            <a:r>
              <a:rPr lang="cs-CZ" i="1" dirty="0"/>
              <a:t>:</a:t>
            </a:r>
            <a:r>
              <a:rPr lang="cs-CZ" dirty="0"/>
              <a:t> Schopnost pracovat, nepotřebnost péče, nepřítomnost "nenáležitých" stavů duše a těla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CCFF"/>
                </a:solidFill>
              </a:rPr>
              <a:t>      “Ekologická” definice WHO</a:t>
            </a:r>
            <a:r>
              <a:rPr lang="cs-CZ" i="1" dirty="0"/>
              <a:t>:</a:t>
            </a:r>
            <a:r>
              <a:rPr lang="cs-CZ" dirty="0"/>
              <a:t> Stav dokonalé tělesné, duševní a sociální pohody (</a:t>
            </a:r>
            <a:r>
              <a:rPr lang="cs-CZ" i="1" dirty="0" err="1"/>
              <a:t>wellbeing</a:t>
            </a:r>
            <a:r>
              <a:rPr lang="cs-CZ" dirty="0"/>
              <a:t>), nikoliv pouze nepřítomnost nemoci a neduživosti (</a:t>
            </a:r>
            <a:r>
              <a:rPr lang="cs-CZ" i="1" dirty="0" err="1"/>
              <a:t>infirmity</a:t>
            </a:r>
            <a:r>
              <a:rPr lang="cs-CZ" dirty="0"/>
              <a:t>). Tato definice je utopická, sugeruje všemohoucnost lékaře a vyvolává nepodložené očekávání, že totální subjektivní a objektivní “pohoda” je trvale uskutečnitelná. Vede ke kladení nesplnitelných nároků na medicínu, nejen ve smyslu maximálního vynaložení všech prostředků, ale i ve smyslu její kompetence ve všech životních otázkách, poněvadž jako nemoc je chápána každá forma potřebnosti pomoci a její odstranění jako úloha lékaře. Poněvadž WHO ukládá státům popř. veřejnosti uskutečňování a převzetí záruk za toto utopické zdraví, stává se zdraví sociální normou, kterou má stát nejen zaručovat, ale příležitostně i vynucovat - místo aby byla přenechána osobní (spolu)zodpovědnosti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4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00760" y="2072691"/>
            <a:ext cx="7451725" cy="6165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</a:t>
            </a:r>
            <a:r>
              <a:rPr lang="cs-CZ" sz="2000" dirty="0">
                <a:latin typeface="+mn-lt"/>
              </a:rPr>
              <a:t>Zdraví není jen absence nemoci či poruchy, ale je to komplexní stav tělesné, duševní i sociální pohody („</a:t>
            </a:r>
            <a:r>
              <a:rPr lang="cs-CZ" sz="2000" dirty="0" err="1">
                <a:latin typeface="+mn-lt"/>
              </a:rPr>
              <a:t>well-being</a:t>
            </a:r>
            <a:r>
              <a:rPr lang="cs-CZ" sz="2000" dirty="0">
                <a:latin typeface="+mn-lt"/>
              </a:rPr>
              <a:t>“). Tuto definici chápeme jako jisté naznačení ideálního stavu, ke kterému se více či méně přibližujeme.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Upozorňuje na </a:t>
            </a:r>
            <a:r>
              <a:rPr lang="cs-CZ" sz="2000" i="1" dirty="0">
                <a:latin typeface="+mn-lt"/>
              </a:rPr>
              <a:t>pozitivní stránku zdraví</a:t>
            </a:r>
            <a:r>
              <a:rPr lang="cs-CZ" sz="2000" dirty="0">
                <a:latin typeface="+mn-lt"/>
              </a:rPr>
              <a:t>, tj. na uspokojování základních potřeb člověka, jeho aspirací, vztahů i cílů.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Biologické zdraví je spojeno s pocitem životního uspokojení i celkové pohody, a to nezávisle na metodách jejich zjišťování a měření.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Zvyšování </a:t>
            </a:r>
            <a:r>
              <a:rPr lang="cs-CZ" sz="2000" i="1" dirty="0">
                <a:latin typeface="+mn-lt"/>
              </a:rPr>
              <a:t>dobré pohody</a:t>
            </a:r>
            <a:r>
              <a:rPr lang="cs-CZ" sz="2000" dirty="0">
                <a:latin typeface="+mn-lt"/>
              </a:rPr>
              <a:t> jedince tvoří podstatný vklad pro posilování jeho zdravotního stavu. Analogicky to platí i o činnosti řady společenských skupin a organizací. Uvažuje se o zdravé rodině, přátelských skupinách, škole, profesi, obci, ale i obecné politice.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4A9BB5-8146-4284-9A49-0EF07F2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7E375-E437-4718-BD0B-C0567EF6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02" y="123917"/>
            <a:ext cx="536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Světová zdravotnická organizace WHO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38239" y="1949642"/>
            <a:ext cx="7380287" cy="57324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„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Zdraví je  schopnost vést sociálně a ekonomicky produktivní život".</a:t>
            </a:r>
            <a:r>
              <a:rPr lang="cs-CZ" sz="2000" dirty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Zdraví přestává být samo o sobě cílem, ale stává se prostředkem pro uskutečňování harmonického vývoje člověka.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Vyplývá z toho: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 a)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potřeba aktivní prevence</a:t>
            </a:r>
            <a:r>
              <a:rPr lang="cs-CZ" sz="2000" dirty="0">
                <a:latin typeface="+mn-lt"/>
              </a:rPr>
              <a:t>, která se zaměřuje na posilování základních předpokladů zdraví, tj. na faktory, které zvyšují odolnost člověka při zvládání nejrůznějších zátěžových okolností života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b) hodnocení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pozitivního aspektu zdraví</a:t>
            </a:r>
            <a:r>
              <a:rPr lang="cs-CZ" sz="2000" dirty="0">
                <a:latin typeface="+mn-lt"/>
              </a:rPr>
              <a:t> =  rozbor vlivů, které udržují a posilují zdraví člověka, pomáhají odstraňovat důsledky mnoha nemocí či poruch a podporují kladné mezilidské vztahy. </a:t>
            </a:r>
          </a:p>
          <a:p>
            <a:pPr algn="just">
              <a:lnSpc>
                <a:spcPct val="80000"/>
              </a:lnSpc>
            </a:pPr>
            <a:endParaRPr lang="cs-CZ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492003C-32B8-48F4-88E9-B8BC460D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76" y="216838"/>
            <a:ext cx="449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1982: WHO: Zdraví pro všechny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4930" y="-697831"/>
            <a:ext cx="7380312" cy="63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/>
              <a:t>                           </a:t>
            </a:r>
          </a:p>
          <a:p>
            <a:pPr>
              <a:spcBef>
                <a:spcPts val="600"/>
              </a:spcBef>
            </a:pP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800" b="1" dirty="0"/>
              <a:t> </a:t>
            </a:r>
          </a:p>
          <a:p>
            <a:pPr>
              <a:spcBef>
                <a:spcPts val="600"/>
              </a:spcBef>
            </a:pPr>
            <a:endParaRPr lang="cs-CZ" sz="1600" b="1" dirty="0"/>
          </a:p>
          <a:p>
            <a:r>
              <a:rPr lang="cs-CZ" b="1" dirty="0">
                <a:solidFill>
                  <a:srgbClr val="00CCFF"/>
                </a:solidFill>
              </a:rPr>
              <a:t>      </a:t>
            </a:r>
            <a:r>
              <a:rPr lang="cs-CZ" sz="1800" dirty="0">
                <a:solidFill>
                  <a:srgbClr val="00CCFF"/>
                </a:solidFill>
              </a:rPr>
              <a:t>Nemoc</a:t>
            </a:r>
            <a:r>
              <a:rPr lang="cs-CZ" sz="1800" dirty="0"/>
              <a:t> lze chápat jako kontradikci vůči zdraví  = alternativní model. Nebo jen kontrárnost vůči zdraví; mezi oběma póly (ideální zdraví a těžký klinický průběh nemoci) je pak přechodné pásmo</a:t>
            </a:r>
            <a:endParaRPr lang="en-US" sz="1800" dirty="0"/>
          </a:p>
          <a:p>
            <a:endParaRPr lang="en-US" sz="1800" dirty="0"/>
          </a:p>
          <a:p>
            <a:r>
              <a:rPr lang="cs-CZ" sz="1800" dirty="0"/>
              <a:t>Ukázka definice nemoci (</a:t>
            </a:r>
            <a:r>
              <a:rPr lang="cs-CZ" sz="1800" dirty="0" err="1"/>
              <a:t>Buchborn</a:t>
            </a:r>
            <a:r>
              <a:rPr lang="cs-CZ" sz="1800" dirty="0"/>
              <a:t>): Nemoc je "necítění se dobře"  v důsledku subjektivní případně objektivní tělesně duševní újmy, s nebo bez subjektivní, medicínské nebo sociální potřebnosti pomoci, v důsledku poruch v harmonické součinnosti jednotlivých funkčních součástí a subsystémů organizmu</a:t>
            </a:r>
          </a:p>
          <a:p>
            <a:pPr lvl="1"/>
            <a:r>
              <a:rPr lang="cs-CZ" sz="1800" dirty="0"/>
              <a:t>Tradičně se rozlišují různé aspekty nemoci:</a:t>
            </a:r>
          </a:p>
          <a:p>
            <a:r>
              <a:rPr lang="cs-CZ" sz="1800" dirty="0"/>
              <a:t>      - aspekt nemocného: </a:t>
            </a:r>
            <a:r>
              <a:rPr lang="cs-CZ" sz="1800" dirty="0">
                <a:solidFill>
                  <a:srgbClr val="00CCFF"/>
                </a:solidFill>
              </a:rPr>
              <a:t>churavost  (</a:t>
            </a:r>
            <a:r>
              <a:rPr lang="cs-CZ" sz="1800" dirty="0" err="1">
                <a:solidFill>
                  <a:srgbClr val="00CCFF"/>
                </a:solidFill>
              </a:rPr>
              <a:t>aegritudo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illness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lékaře - objektivní nález: nemoc ve smyslu objektivní  </a:t>
            </a:r>
          </a:p>
          <a:p>
            <a:r>
              <a:rPr lang="cs-CZ" sz="1800" dirty="0"/>
              <a:t>         klasifikace (</a:t>
            </a:r>
            <a:r>
              <a:rPr lang="cs-CZ" sz="1800" dirty="0" err="1">
                <a:solidFill>
                  <a:srgbClr val="00CCFF"/>
                </a:solidFill>
              </a:rPr>
              <a:t>nosos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disease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sociálního  okolí: stav nouze  a potřebnosti  nemocného</a:t>
            </a:r>
            <a:r>
              <a:rPr lang="en-US" sz="1800" dirty="0"/>
              <a:t>         </a:t>
            </a:r>
          </a:p>
          <a:p>
            <a:r>
              <a:rPr lang="en-US" sz="1800" dirty="0"/>
              <a:t>        </a:t>
            </a:r>
            <a:r>
              <a:rPr lang="cs-CZ" sz="1800" dirty="0"/>
              <a:t>(</a:t>
            </a:r>
            <a:r>
              <a:rPr lang="en-US" sz="1800" dirty="0"/>
              <a:t>“role </a:t>
            </a:r>
            <a:r>
              <a:rPr lang="en-US" sz="1800" dirty="0" err="1"/>
              <a:t>nemocn</a:t>
            </a:r>
            <a:r>
              <a:rPr lang="cs-CZ" sz="1800" dirty="0" err="1"/>
              <a:t>ého</a:t>
            </a:r>
            <a:r>
              <a:rPr lang="en-US" sz="1800" dirty="0"/>
              <a:t>”)</a:t>
            </a:r>
            <a:endParaRPr lang="cs-CZ" sz="1800" dirty="0"/>
          </a:p>
          <a:p>
            <a:r>
              <a:rPr lang="cs-CZ" sz="1800" dirty="0"/>
              <a:t>      - v lékařské praxi souběh všech tří aspektů nemoci ("</a:t>
            </a:r>
            <a:r>
              <a:rPr lang="cs-CZ" sz="1800" dirty="0" err="1"/>
              <a:t>morbus</a:t>
            </a:r>
            <a:r>
              <a:rPr lang="cs-CZ" sz="1800" dirty="0"/>
              <a:t>")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6A5A10F-D89C-4620-8F34-8E06DA0D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88" y="216838"/>
            <a:ext cx="227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66874" y="198689"/>
            <a:ext cx="681173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i="1" dirty="0"/>
              <a:t>       Subjektivně</a:t>
            </a:r>
            <a:r>
              <a:rPr lang="cs-CZ" dirty="0"/>
              <a:t> se nemoc ("</a:t>
            </a:r>
            <a:r>
              <a:rPr lang="cs-CZ" dirty="0" err="1"/>
              <a:t>illness</a:t>
            </a:r>
            <a:r>
              <a:rPr lang="cs-CZ" dirty="0"/>
              <a:t>") pociťuje jako "být nemocný", tj. jako individuální zážitek poruchy "cítění se", jako "necítění se dobře", jako pocit churavosti, utrpení, ohrožení, strachu, starosti a bolesti, vratkosti a nevýkonnosti, selhání a "jinakosti". Všechno dohromady ústí do sociální a medicínské potřebnosti. </a:t>
            </a:r>
          </a:p>
          <a:p>
            <a:endParaRPr lang="cs-CZ" dirty="0"/>
          </a:p>
          <a:p>
            <a:r>
              <a:rPr lang="cs-CZ" i="1" dirty="0"/>
              <a:t>      Objektivně</a:t>
            </a:r>
            <a:r>
              <a:rPr lang="cs-CZ" dirty="0"/>
              <a:t> rozpoznává lékař nemoc ("</a:t>
            </a:r>
            <a:r>
              <a:rPr lang="cs-CZ" dirty="0" err="1"/>
              <a:t>disease</a:t>
            </a:r>
            <a:r>
              <a:rPr lang="cs-CZ" dirty="0"/>
              <a:t>") podle příznaků porušené struktury a funkce, nezávisle na tom, jsou-li subjektivně vnímány i pacientem. Představy a koncepty lékaře i nemocného jsou v úzké spojitosti s dobovými sociálními a ekonomickými podmínkami a světonázorovými proměnami. </a:t>
            </a:r>
            <a:r>
              <a:rPr lang="en-US" b="1" dirty="0" err="1">
                <a:solidFill>
                  <a:schemeClr val="folHlink"/>
                </a:solidFill>
              </a:rPr>
              <a:t>Pojem</a:t>
            </a:r>
            <a:r>
              <a:rPr lang="en-US" dirty="0"/>
              <a:t> </a:t>
            </a:r>
            <a:r>
              <a:rPr lang="cs-CZ" b="1" dirty="0">
                <a:solidFill>
                  <a:schemeClr val="folHlink"/>
                </a:solidFill>
              </a:rPr>
              <a:t>nemoci i zdraví </a:t>
            </a:r>
            <a:r>
              <a:rPr lang="en-US" b="1" dirty="0">
                <a:solidFill>
                  <a:schemeClr val="folHlink"/>
                </a:solidFill>
              </a:rPr>
              <a:t>je </a:t>
            </a:r>
            <a:r>
              <a:rPr lang="cs-CZ" b="1" dirty="0">
                <a:solidFill>
                  <a:schemeClr val="folHlink"/>
                </a:solidFill>
              </a:rPr>
              <a:t>tak zároveň přírodním i kulturním fenoménem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6833" y="0"/>
            <a:ext cx="650783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dirty="0"/>
              <a:t>Tzv.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>
                <a:solidFill>
                  <a:srgbClr val="00CCFF"/>
                </a:solidFill>
              </a:rPr>
              <a:t>teorie nemoci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jsou kompaktní všeobecné vysvětlovací pokusy nemocí. Dodnes však splňují </a:t>
            </a:r>
            <a:r>
              <a:rPr lang="cs-CZ" sz="2000" dirty="0" err="1"/>
              <a:t>nanajevýš</a:t>
            </a:r>
            <a:r>
              <a:rPr lang="cs-CZ" sz="2000" dirty="0"/>
              <a:t> </a:t>
            </a:r>
            <a:r>
              <a:rPr lang="cs-CZ" sz="2000" dirty="0" err="1"/>
              <a:t>kriteria</a:t>
            </a:r>
            <a:r>
              <a:rPr lang="cs-CZ" sz="2000" dirty="0"/>
              <a:t> hypotéz, nikoliv teorií. Téměř všechny absolutizují určitý aspekt nemoci nebo nějaké strukturní komponenty života (celulární patologie </a:t>
            </a:r>
            <a:r>
              <a:rPr lang="cs-CZ" sz="2000" dirty="0" err="1"/>
              <a:t>Virchovova</a:t>
            </a:r>
            <a:r>
              <a:rPr lang="cs-CZ" sz="2000" dirty="0"/>
              <a:t>, nervizmus </a:t>
            </a:r>
            <a:r>
              <a:rPr lang="cs-CZ" sz="2000" dirty="0" err="1"/>
              <a:t>Speranského</a:t>
            </a:r>
            <a:r>
              <a:rPr lang="cs-CZ" sz="2000" dirty="0"/>
              <a:t> a Pavlovův, zátěžová teorie </a:t>
            </a:r>
            <a:r>
              <a:rPr lang="cs-CZ" sz="2000" dirty="0" err="1"/>
              <a:t>Selyeho</a:t>
            </a:r>
            <a:r>
              <a:rPr lang="cs-CZ" sz="2000" dirty="0"/>
              <a:t>). Ve skutečnosti určují charakter nemoci všechny úrovně organizace těla.</a:t>
            </a:r>
          </a:p>
          <a:p>
            <a:endParaRPr lang="cs-CZ" sz="2000" dirty="0"/>
          </a:p>
          <a:p>
            <a:r>
              <a:rPr lang="cs-CZ" sz="2000" dirty="0"/>
              <a:t>Nemoc a účelnost těla:</a:t>
            </a:r>
          </a:p>
          <a:p>
            <a:endParaRPr lang="cs-CZ" sz="2000" i="1" dirty="0"/>
          </a:p>
          <a:p>
            <a:r>
              <a:rPr lang="cs-CZ" sz="2000" dirty="0"/>
              <a:t>      Princip </a:t>
            </a:r>
            <a:r>
              <a:rPr lang="cs-CZ" sz="2000" dirty="0">
                <a:solidFill>
                  <a:srgbClr val="00CCFF"/>
                </a:solidFill>
              </a:rPr>
              <a:t>teleonomie</a:t>
            </a:r>
            <a:r>
              <a:rPr lang="cs-CZ" sz="2000" dirty="0"/>
              <a:t>, tj. zaměřenosti na cíl, neplatí v těle absolutně, nýbrž jenom v určité konkrétní biologické souvislosti. Může se dokonce stát patogenetickým principem, jako v případě autoimunitních nemocí. Tělo jako celek, ale ani jeho jednotlivé orgány a funkce, nemohou být optimalizovány ve všech aspektech současně (tzv. </a:t>
            </a:r>
            <a:r>
              <a:rPr lang="cs-CZ" sz="2000" dirty="0">
                <a:solidFill>
                  <a:srgbClr val="00CCFF"/>
                </a:solidFill>
              </a:rPr>
              <a:t>omezení</a:t>
            </a:r>
            <a:r>
              <a:rPr lang="cs-CZ" sz="2000" dirty="0"/>
              <a:t>, </a:t>
            </a:r>
            <a:r>
              <a:rPr lang="cs-CZ" sz="2000" i="1" dirty="0"/>
              <a:t>“</a:t>
            </a:r>
            <a:r>
              <a:rPr lang="cs-CZ" sz="2000" i="1" dirty="0" err="1"/>
              <a:t>constraints</a:t>
            </a:r>
            <a:r>
              <a:rPr lang="cs-CZ" sz="2000" i="1" dirty="0"/>
              <a:t>”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Nemoc se vnímá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subjektivně,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tj. jako individuální zážitek poruchy „cítění se“ nebo „necítění se dobře“, jako pocit churavosti, utrpení, ohrožení, strachu. starosti a bolesti, nevýkonnosti, selhání.</a:t>
            </a:r>
          </a:p>
          <a:p>
            <a:pPr algn="just">
              <a:lnSpc>
                <a:spcPct val="9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Objektivně</a:t>
            </a:r>
            <a:r>
              <a:rPr lang="cs-CZ" sz="24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rozpoznává nemoc lékař podle příznaků porušené struktury a funkce, a to i nezávisle na tom, jsou-li subjektivně vnímány i pacientem.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466616-A673-4448-9C82-C8595A4E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2970B-9B9D-4328-8322-5B4C03B2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6" y="291608"/>
            <a:ext cx="109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Nemoc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503614" y="1905000"/>
            <a:ext cx="6454775" cy="4114800"/>
          </a:xfrm>
        </p:spPr>
        <p:txBody>
          <a:bodyPr>
            <a:normAutofit/>
          </a:bodyPr>
          <a:lstStyle/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Prodromy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Akutní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onemocnění (1-21 dní)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Chronické</a:t>
            </a:r>
            <a:r>
              <a:rPr lang="cs-CZ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(víc než 40 dní)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a/navazující na akutní po časově definované době (chronická bronchitida u kuřáka, navazující na akutní)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b/chronické od začátku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Wegenerova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granulomatóza)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13CCED-B5BF-43FC-B59F-09B0F227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77964-3C7D-409A-8152-634962B6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15" y="216838"/>
            <a:ext cx="3083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Stadia rozvoje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289300" y="1905000"/>
            <a:ext cx="6669088" cy="4114800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Fyzikální</a:t>
            </a:r>
          </a:p>
          <a:p>
            <a:r>
              <a:rPr lang="cs-CZ" dirty="0">
                <a:latin typeface="Comic Sans MS" panose="030F0702030302020204" pitchFamily="66" charset="0"/>
              </a:rPr>
              <a:t>Chemické </a:t>
            </a:r>
          </a:p>
          <a:p>
            <a:r>
              <a:rPr lang="cs-CZ" dirty="0">
                <a:latin typeface="Comic Sans MS" panose="030F0702030302020204" pitchFamily="66" charset="0"/>
              </a:rPr>
              <a:t>Biologické</a:t>
            </a:r>
          </a:p>
          <a:p>
            <a:r>
              <a:rPr lang="cs-CZ" dirty="0">
                <a:latin typeface="Comic Sans MS" panose="030F0702030302020204" pitchFamily="66" charset="0"/>
              </a:rPr>
              <a:t>Sociální? </a:t>
            </a:r>
          </a:p>
          <a:p>
            <a:r>
              <a:rPr lang="cs-CZ" dirty="0">
                <a:latin typeface="Comic Sans MS" panose="030F0702030302020204" pitchFamily="66" charset="0"/>
              </a:rPr>
              <a:t>Psychologické?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0641F1-5D73-410F-9858-ADFC4A3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B2E04-C628-43D3-8318-52101381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199" y="216838"/>
            <a:ext cx="2156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Příčiny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r>
              <a:rPr lang="cs-CZ" dirty="0">
                <a:latin typeface="+mn-lt"/>
              </a:rPr>
              <a:t>Chronické onemocnění: stadia</a:t>
            </a:r>
          </a:p>
          <a:p>
            <a:r>
              <a:rPr lang="cs-CZ" i="1" dirty="0">
                <a:latin typeface="+mn-lt"/>
              </a:rPr>
              <a:t>Remise</a:t>
            </a:r>
            <a:r>
              <a:rPr lang="cs-CZ" dirty="0">
                <a:latin typeface="+mn-lt"/>
              </a:rPr>
              <a:t>- zlepšení až vyhojení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Exacerbace</a:t>
            </a:r>
            <a:r>
              <a:rPr lang="cs-CZ" i="1" dirty="0">
                <a:latin typeface="+mn-lt"/>
              </a:rPr>
              <a:t>-</a:t>
            </a:r>
            <a:r>
              <a:rPr lang="cs-CZ" dirty="0">
                <a:latin typeface="+mn-lt"/>
              </a:rPr>
              <a:t> nové vzplanutí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278012-1169-482D-B80F-5B788A9A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6" y="216838"/>
            <a:ext cx="2116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Stádia nemoci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359902" y="2237857"/>
            <a:ext cx="6851650" cy="54451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Kvalitativní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představují alternativu (rozštěp patra)</a:t>
            </a:r>
          </a:p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Kvantitativní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čitatelné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-např. počet prstů, metrické-např. krevní tlak, celkový cholesterol)</a:t>
            </a:r>
          </a:p>
          <a:p>
            <a:pPr algn="just">
              <a:lnSpc>
                <a:spcPct val="9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Jejich charakteristika z biologického hlediska: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spojitá distribuce v populaci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(ideálně podle křivky normálního rozložení)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podmíněnost </a:t>
            </a:r>
            <a:r>
              <a:rPr lang="cs-CZ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multigenní</a:t>
            </a:r>
            <a:endParaRPr lang="cs-CZ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 rozhodnout o patologickém rozmezí znaku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024F9-C19F-44D5-8511-91337755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02" y="224859"/>
            <a:ext cx="5304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Kvalitativní versus kvantitativní znaky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62364" y="1756048"/>
            <a:ext cx="4038600" cy="52578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Alternativní model</a:t>
            </a:r>
            <a:r>
              <a:rPr lang="cs-CZ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"Vše nebo nic„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Vliv “velkého” faktoru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heterogennní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soubor příčin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Samostatné distribuce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kvalitatiních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znaků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Zájem kurativní medicíny</a:t>
            </a:r>
          </a:p>
          <a:p>
            <a:endParaRPr lang="cs-CZ" b="1" dirty="0">
              <a:latin typeface="Comic Sans MS" panose="030F0702030302020204" pitchFamily="66" charset="0"/>
            </a:endParaRPr>
          </a:p>
          <a:p>
            <a:endParaRPr lang="cs-CZ" b="1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744072" y="2060849"/>
            <a:ext cx="4038600" cy="5789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Kontinuální model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Homogenní soubor příčin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Jediná distribuce znaku v populaci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Zájem preventivní medicíny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Plynulé přechody mezi zdravím a nemocí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3223981-300C-41FE-8ECF-2B7A4F19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0" y="160691"/>
            <a:ext cx="6202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Alternativní versus kontinuální model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1ZAL\ZDRAVI\OB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4" y="84222"/>
            <a:ext cx="42672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1167064"/>
            <a:ext cx="27363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Nejjednodušší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model vzniku zvonovité, popř.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“normální” distribuce.</a:t>
            </a:r>
          </a:p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Normální distribuce vzniká, sečítá-li se vliv nekonečně mnoha nekonečně malých faktorů vytvářejících danou proměnnou veličinu (výšku těla, dlouhověkost...)</a:t>
            </a:r>
          </a:p>
        </p:txBody>
      </p:sp>
    </p:spTree>
    <p:extLst>
      <p:ext uri="{BB962C8B-B14F-4D97-AF65-F5344CB8AC3E}">
        <p14:creationId xmlns:p14="http://schemas.microsoft.com/office/powerpoint/2010/main" val="172075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84325" y="6400801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9</a:t>
            </a:r>
            <a:endParaRPr lang="cs-CZ"/>
          </a:p>
        </p:txBody>
      </p:sp>
      <p:pic>
        <p:nvPicPr>
          <p:cNvPr id="41987" name="Picture 3" descr="ob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69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ob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3375"/>
            <a:ext cx="5418137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84326" y="6365876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2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4903" y="954850"/>
            <a:ext cx="701608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Zdravotně (= adaptačně) významné vlastnosti jsou v populaci pod </a:t>
            </a:r>
            <a:r>
              <a:rPr lang="cs-CZ" sz="200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selekčními tlaky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změně podmínek se populace může dočasně dostat mimo adaptační optimum – typicky u tzv.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civilizačních nemocí</a:t>
            </a:r>
            <a:r>
              <a:rPr lang="cs-CZ" sz="20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není populace příliš daleko od optima v daném znaku,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(symetrické okolo nejčastější hodnoty v populaci- např. mortalita v závislosti na hematokritu),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je populace vzdálenější od optima v daném znaku,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(posunutá mimo nejčastější hodnotu znaku v populaci (např. morbidita v závislosti na hladinách cholesterolu)</a:t>
            </a:r>
          </a:p>
          <a:p>
            <a:pPr algn="just" eaLnBrk="0" hangingPunct="0"/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1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11</a:t>
            </a:r>
            <a:endParaRPr lang="cs-CZ"/>
          </a:p>
        </p:txBody>
      </p:sp>
      <p:pic>
        <p:nvPicPr>
          <p:cNvPr id="47108" name="Picture 4" descr="ob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6" y="370533"/>
            <a:ext cx="518477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464425" y="2139950"/>
            <a:ext cx="287129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J-křivka morbidity </a:t>
            </a:r>
          </a:p>
          <a:p>
            <a:r>
              <a:rPr lang="cs-CZ" sz="2000" dirty="0">
                <a:latin typeface="+mn-lt"/>
              </a:rPr>
              <a:t>ve vztahu k hladině </a:t>
            </a:r>
          </a:p>
          <a:p>
            <a:r>
              <a:rPr lang="cs-CZ" sz="2000" dirty="0">
                <a:latin typeface="+mn-lt"/>
              </a:rPr>
              <a:t>celkového cholesterolu </a:t>
            </a:r>
          </a:p>
          <a:p>
            <a:r>
              <a:rPr lang="cs-CZ" sz="2000" dirty="0">
                <a:latin typeface="+mn-lt"/>
              </a:rPr>
              <a:t>v populaci:</a:t>
            </a:r>
          </a:p>
          <a:p>
            <a:r>
              <a:rPr lang="cs-CZ" sz="2000" dirty="0">
                <a:latin typeface="+mn-lt"/>
              </a:rPr>
              <a:t>I jedinci s podprůměrnou </a:t>
            </a:r>
          </a:p>
          <a:p>
            <a:r>
              <a:rPr lang="cs-CZ" sz="2000" dirty="0">
                <a:latin typeface="+mn-lt"/>
              </a:rPr>
              <a:t>hodnotou cholesterolu </a:t>
            </a:r>
          </a:p>
          <a:p>
            <a:r>
              <a:rPr lang="cs-CZ" sz="2000" dirty="0">
                <a:latin typeface="+mn-lt"/>
              </a:rPr>
              <a:t>mají v naší populaci</a:t>
            </a:r>
          </a:p>
          <a:p>
            <a:r>
              <a:rPr lang="cs-CZ" sz="2000" dirty="0">
                <a:latin typeface="+mn-lt"/>
              </a:rPr>
              <a:t>zvýšené riziko nemocí </a:t>
            </a:r>
          </a:p>
          <a:p>
            <a:r>
              <a:rPr lang="cs-CZ" sz="2000" dirty="0">
                <a:latin typeface="+mn-lt"/>
              </a:rPr>
              <a:t>spjatých s hladinou </a:t>
            </a:r>
          </a:p>
          <a:p>
            <a:r>
              <a:rPr lang="cs-CZ" sz="2000" dirty="0">
                <a:latin typeface="+mn-lt"/>
              </a:rPr>
              <a:t>cholesterolu. </a:t>
            </a:r>
          </a:p>
          <a:p>
            <a:r>
              <a:rPr lang="cs-CZ" dirty="0">
                <a:latin typeface="Comic Sans MS" panose="030F0702030302020204" pitchFamily="66" charset="0"/>
              </a:rPr>
              <a:t>  </a:t>
            </a:r>
          </a:p>
          <a:p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12</a:t>
            </a:r>
            <a:endParaRPr lang="cs-CZ"/>
          </a:p>
        </p:txBody>
      </p:sp>
      <p:pic>
        <p:nvPicPr>
          <p:cNvPr id="49155" name="Picture 3" descr="ob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8237537" cy="6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1ZAL\ZDRAVI\obr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7594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71664" y="5842475"/>
            <a:ext cx="811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Způsob určování </a:t>
            </a:r>
            <a:r>
              <a:rPr lang="cs-CZ" sz="2800" b="1" i="1" dirty="0">
                <a:solidFill>
                  <a:srgbClr val="FF0000"/>
                </a:solidFill>
                <a:latin typeface="+mn-lt"/>
              </a:rPr>
              <a:t>referenčního (“normálního”) </a:t>
            </a:r>
          </a:p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intervalu  </a:t>
            </a:r>
          </a:p>
        </p:txBody>
      </p:sp>
    </p:spTree>
    <p:extLst>
      <p:ext uri="{BB962C8B-B14F-4D97-AF65-F5344CB8AC3E}">
        <p14:creationId xmlns:p14="http://schemas.microsoft.com/office/powerpoint/2010/main" val="111568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31705" y="2348880"/>
            <a:ext cx="6923087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Preinstrumentální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příprava pacienta, způsob odběru krve)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Instrumentální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(rozptyl měření nebo i  systematickou chybu např. při spektrofotometrickém stanovení koncentrací látek)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Intraindividuální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zakolísání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měřené veličiny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Eufunkční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extrém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Skutečně patologickou hodnotu daného znaku</a:t>
            </a:r>
          </a:p>
          <a:p>
            <a:pPr algn="just">
              <a:lnSpc>
                <a:spcPct val="90000"/>
              </a:lnSpc>
            </a:pPr>
            <a:endParaRPr lang="cs-CZ" sz="2700" b="1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139DB2F-89A5-4B55-BA1E-70E4B186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BE6A9-0CB4-4AC0-A703-395324A0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9" y="309393"/>
            <a:ext cx="9392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Poloha pacienta za okrajem referenčního intervalu… může znamenat: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824466B-8445-4516-90F1-C7CF5528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F149AE5-67E0-4165-B352-73619C61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14" y="216838"/>
            <a:ext cx="3427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Patofyziologie, 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„Milieu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interier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udržování stálého složení tělesných tekutin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 pozitivních a negativních zpětných vazeb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Regulační smyčky: Receptor-vstup informace do kontrolního systému-výstup vedoucí do efektorového systému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Integrace různých systémů spolupracujících na jedné funkci (pH jako spolupráce krevního, dýchacího kardiovaskulárního a vylučovacího systému)</a:t>
            </a:r>
          </a:p>
          <a:p>
            <a:r>
              <a:rPr lang="cs-CZ" dirty="0"/>
              <a:t>Udržení relativně stabilních vnitřních podmínek v kontinuálně se měnícím prostředí</a:t>
            </a:r>
          </a:p>
          <a:p>
            <a:r>
              <a:rPr lang="cs-CZ" dirty="0"/>
              <a:t>Dynamický rovnovážný stav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F3850A-31E9-494D-9D23-6F5E6DDC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CF2D61-9EA7-4A0A-81B1-CA012BFD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79" y="192774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FC41B2B-227B-4B5C-946F-98A8306A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04814"/>
            <a:ext cx="9007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endParaRPr lang="cs-CZ" altLang="cs-CZ" b="1">
              <a:solidFill>
                <a:srgbClr val="00CCFF"/>
              </a:solidFill>
            </a:endParaRPr>
          </a:p>
          <a:p>
            <a:r>
              <a:rPr lang="cs-CZ" altLang="cs-CZ" sz="2000"/>
              <a:t>Dějiny pojmu normálnosti:</a:t>
            </a:r>
          </a:p>
          <a:p>
            <a:r>
              <a:rPr lang="cs-CZ" altLang="cs-CZ" sz="2000"/>
              <a:t>     V antice a renesanci "normální" často ve smyslu "naturalis", a to opět ve smyslu průměrnosti, ale</a:t>
            </a:r>
            <a:r>
              <a:rPr lang="cs-CZ" altLang="cs-CZ" sz="2000" i="1"/>
              <a:t> zároveň</a:t>
            </a:r>
            <a:r>
              <a:rPr lang="cs-CZ" altLang="cs-CZ" sz="2000"/>
              <a:t> ve smyslu ideálu zdraví, čili dvojznačnost. 18. a 19. stol.: pojem zdraví byl nahrazen pojmem normálnosti - věda se pozitivizovala a zbavovala hodnoticích prvků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Anomální</a:t>
            </a:r>
            <a:r>
              <a:rPr lang="cs-CZ" altLang="cs-CZ" sz="2000"/>
              <a:t> je odvozeno z řec. ANOMALÓS = nerovný, je to deskriptivní termín, </a:t>
            </a:r>
            <a:r>
              <a:rPr lang="cs-CZ" altLang="cs-CZ" sz="2000" i="1"/>
              <a:t>funkčně nevýznamná odchylka</a:t>
            </a:r>
            <a:r>
              <a:rPr lang="cs-CZ" altLang="cs-CZ" sz="2000"/>
              <a:t> od druhového typu, základ individuální odlišnosti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Anormální</a:t>
            </a:r>
            <a:r>
              <a:rPr lang="cs-CZ" altLang="cs-CZ" sz="2000">
                <a:solidFill>
                  <a:srgbClr val="0000FF"/>
                </a:solidFill>
              </a:rPr>
              <a:t> </a:t>
            </a:r>
            <a:r>
              <a:rPr lang="cs-CZ" altLang="cs-CZ" sz="2000"/>
              <a:t>je důsledek mylného odvozování termínu "anomální" z řec. NÓMOS = lat. norma, čímž se stal z deskriptivního normativní pojem. "Anormální" tedy značí </a:t>
            </a:r>
            <a:r>
              <a:rPr lang="cs-CZ" altLang="cs-CZ" sz="2000" i="1"/>
              <a:t>patologický, chorobný</a:t>
            </a:r>
          </a:p>
          <a:p>
            <a:endParaRPr lang="cs-CZ" altLang="cs-CZ" sz="2000" i="1"/>
          </a:p>
          <a:p>
            <a:endParaRPr lang="cs-CZ" altLang="cs-CZ" sz="2000" i="1"/>
          </a:p>
          <a:p>
            <a:r>
              <a:rPr lang="cs-CZ" altLang="cs-CZ" b="1">
                <a:solidFill>
                  <a:schemeClr val="folHlink"/>
                </a:solidFill>
              </a:rPr>
              <a:t>     Referenční interval je použitelný jen v alternativním modelu</a:t>
            </a:r>
            <a:r>
              <a:rPr lang="cs-CZ" altLang="cs-CZ"/>
              <a:t>; i tam však neříká mnoho bez znalosti rozložení alternativ. Sám termín “normální” ve smyslu “častý” (a nikoliv třeba “optimální”) se dá použít jen pro alternativní situace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Kontrolní mechanismy</a:t>
            </a:r>
          </a:p>
          <a:p>
            <a:r>
              <a:rPr lang="cs-CZ"/>
              <a:t>Všechny kontrolní mechanismy mají alespoň tři složky:</a:t>
            </a:r>
          </a:p>
          <a:p>
            <a:pPr lvl="1"/>
            <a:r>
              <a:rPr lang="cs-CZ"/>
              <a:t>Receptor-senzor</a:t>
            </a:r>
          </a:p>
          <a:p>
            <a:pPr lvl="1"/>
            <a:r>
              <a:rPr lang="cs-CZ"/>
              <a:t>Kontrolní centrum</a:t>
            </a:r>
          </a:p>
          <a:p>
            <a:pPr lvl="1"/>
            <a:r>
              <a:rPr lang="cs-CZ"/>
              <a:t>Efektor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6CA8D-2DA1-4EED-B29A-EFCBC4F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C1D24E-BA5A-43A1-8B4B-556EE8D0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29" y="160691"/>
            <a:ext cx="287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 procesy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schema-slaid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01" y="1218531"/>
            <a:ext cx="6816757" cy="511256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1851" y="12185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64153" y="4725145"/>
            <a:ext cx="81599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47929" y="5877273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Fyziologický parametr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16080" y="3501009"/>
            <a:ext cx="230425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hladina příliš vysoká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447928" y="1052737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Kontrolní jednotka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16280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</a:t>
            </a:r>
          </a:p>
          <a:p>
            <a:pPr algn="ctr">
              <a:tabLst>
                <a:tab pos="542925" algn="l"/>
              </a:tabLs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zvýšen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783632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snížen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688288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snižuje hladiny fyziologického parametru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215680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zvyšuje hladiny fyziologického parametru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Zpětná vazba</a:t>
            </a:r>
          </a:p>
          <a:p>
            <a:r>
              <a:rPr lang="cs-CZ" dirty="0"/>
              <a:t>Negativní – snižuje oscilaci systému</a:t>
            </a:r>
          </a:p>
          <a:p>
            <a:r>
              <a:rPr lang="cs-CZ" dirty="0"/>
              <a:t>Pozitivní – zvyšuje (amplifikuje) oscilaci systému</a:t>
            </a:r>
          </a:p>
          <a:p>
            <a:endParaRPr lang="cs-CZ" dirty="0"/>
          </a:p>
          <a:p>
            <a:r>
              <a:rPr lang="cs-CZ" dirty="0"/>
              <a:t>Ultrakrátká</a:t>
            </a:r>
          </a:p>
          <a:p>
            <a:r>
              <a:rPr lang="cs-CZ" dirty="0"/>
              <a:t>Krátká</a:t>
            </a:r>
          </a:p>
          <a:p>
            <a:r>
              <a:rPr lang="cs-CZ" dirty="0"/>
              <a:t>Dlouhá</a:t>
            </a:r>
          </a:p>
          <a:p>
            <a:r>
              <a:rPr lang="cs-CZ" dirty="0" err="1"/>
              <a:t>Ultradlouhá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D364A8-506C-4480-8BF3-135AF05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150A0-EFF6-46F7-9096-A88FD782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59" y="180876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Regulace na požadovanou hodnotu</a:t>
            </a:r>
          </a:p>
          <a:p>
            <a:r>
              <a:rPr lang="cs-CZ"/>
              <a:t>Servooperace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E398A80-5A65-43AF-8665-0D0A4A3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8479F-DFE5-4A53-BFA7-5695FEAA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6" y="120586"/>
            <a:ext cx="1021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Řízení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chema-slaid13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464" y="-185468"/>
            <a:ext cx="5166231" cy="614468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412236" y="5364485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71964" y="5733257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616280" y="6237313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639944" y="6474719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976320" y="378904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976320" y="162880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745650" y="1412777"/>
            <a:ext cx="271661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739598" y="3255269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45650" y="5373342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30960" y="3264794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07968" y="112474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2778" y="1430661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XIH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35960" y="220486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00006" y="3258320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1964" y="371703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71964" y="83671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71664" y="270892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51784" y="1988841"/>
            <a:ext cx="144016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ypothalm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835" y="88521"/>
            <a:ext cx="5839892" cy="606749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 descr="schema-slaid1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373" y="1324219"/>
            <a:ext cx="6588224" cy="4941168"/>
          </a:xfrm>
          <a:prstGeom prst="rect">
            <a:avLst/>
          </a:prstGeom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159896" y="2564904"/>
            <a:ext cx="1584176" cy="12241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5087888" y="1700808"/>
            <a:ext cx="648072" cy="201622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879976" y="1700808"/>
            <a:ext cx="2232248" cy="57606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 flipV="1">
            <a:off x="5087888" y="4077072"/>
            <a:ext cx="2016224" cy="504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536160" y="2996952"/>
            <a:ext cx="576064" cy="14401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3935760" y="4437112"/>
            <a:ext cx="288032" cy="8640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4655840" y="4365104"/>
            <a:ext cx="648072" cy="12961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871864" y="5589241"/>
            <a:ext cx="185929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Tractus</a:t>
            </a:r>
            <a:r>
              <a:rPr lang="cs-CZ" sz="1600" dirty="0">
                <a:latin typeface="Calibri" panose="020F0502020204030204" pitchFamily="34" charset="0"/>
              </a:rPr>
              <a:t> r</a:t>
            </a:r>
            <a:r>
              <a:rPr lang="en-US" sz="1600" dirty="0" err="1">
                <a:latin typeface="Calibri" panose="020F0502020204030204" pitchFamily="34" charset="0"/>
              </a:rPr>
              <a:t>etinohypot</a:t>
            </a:r>
            <a:r>
              <a:rPr lang="cs-CZ" sz="1600" dirty="0">
                <a:latin typeface="Calibri" panose="020F0502020204030204" pitchFamily="34" charset="0"/>
              </a:rPr>
              <a:t>h</a:t>
            </a:r>
            <a:r>
              <a:rPr lang="en-US" sz="1600" dirty="0" err="1">
                <a:latin typeface="Calibri" panose="020F0502020204030204" pitchFamily="34" charset="0"/>
              </a:rPr>
              <a:t>alamic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5680" y="5229201"/>
            <a:ext cx="1440160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</a:rPr>
              <a:t>Gangliové buňky sítnice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871864" y="908721"/>
            <a:ext cx="201622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Nucleus</a:t>
            </a:r>
            <a:r>
              <a:rPr lang="cs-CZ" sz="1600" dirty="0">
                <a:latin typeface="Calibri" panose="020F0502020204030204" pitchFamily="34" charset="0"/>
              </a:rPr>
              <a:t> s</a:t>
            </a:r>
            <a:r>
              <a:rPr lang="en-US" sz="1600" dirty="0" err="1">
                <a:latin typeface="Calibri" panose="020F0502020204030204" pitchFamily="34" charset="0"/>
              </a:rPr>
              <a:t>uprachiasmatic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r>
              <a:rPr lang="en-US" sz="1600" dirty="0">
                <a:latin typeface="Calibri" panose="020F0502020204030204" pitchFamily="34" charset="0"/>
              </a:rPr>
              <a:t>  =</a:t>
            </a:r>
            <a:r>
              <a:rPr lang="cs-CZ" sz="1600" dirty="0">
                <a:latin typeface="Calibri" panose="020F0502020204030204" pitchFamily="34" charset="0"/>
              </a:rPr>
              <a:t> </a:t>
            </a:r>
            <a:r>
              <a:rPr lang="en-US" sz="1600" dirty="0">
                <a:latin typeface="Calibri" panose="020F0502020204030204" pitchFamily="34" charset="0"/>
              </a:rPr>
              <a:t>SCN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456040" y="2204865"/>
            <a:ext cx="1152128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2"/>
                </a:solidFill>
                <a:latin typeface="Calibri" panose="020F0502020204030204" pitchFamily="34" charset="0"/>
              </a:rPr>
              <a:t>Chiasma </a:t>
            </a:r>
            <a:r>
              <a:rPr lang="cs-CZ" sz="1600" dirty="0" err="1">
                <a:solidFill>
                  <a:schemeClr val="bg2"/>
                </a:solidFill>
                <a:latin typeface="Calibri" panose="020F0502020204030204" pitchFamily="34" charset="0"/>
              </a:rPr>
              <a:t>opticum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032104" y="4365104"/>
            <a:ext cx="1052016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dirty="0">
                <a:latin typeface="Calibri" panose="020F0502020204030204" pitchFamily="34" charset="0"/>
              </a:rPr>
              <a:t>Hypofýza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Podstatná vlastnost žijících organismů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Predi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ktivní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homeostáza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”: </a:t>
            </a:r>
            <a:r>
              <a:rPr lang="cs-CZ" dirty="0"/>
              <a:t>Shoda mezi odpočinkem a aktivitou v průběhu geofyzikálního dne</a:t>
            </a:r>
            <a:endParaRPr lang="en-US" dirty="0"/>
          </a:p>
          <a:p>
            <a:r>
              <a:rPr lang="cs-CZ" dirty="0"/>
              <a:t>Prakticky každá fyziologická </a:t>
            </a:r>
            <a:r>
              <a:rPr lang="cs-CZ" dirty="0" err="1"/>
              <a:t>funcke</a:t>
            </a:r>
            <a:r>
              <a:rPr lang="cs-CZ" dirty="0"/>
              <a:t> včetně mentálních je u lidí proměnlivá v průběhu dne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9A1662-DB47-469E-9F07-8FB6267B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43BE5-21CD-4F43-9824-ED3D3499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2" y="180876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Příklad: řízení cirkadiánních rytmů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1621013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5E75A8-1D35-434F-BF5E-0C5A0D0A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80" y="331984"/>
            <a:ext cx="2550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Historický exkurz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Period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po který trvá jeden cyklus</a:t>
            </a:r>
            <a:r>
              <a:rPr lang="en-US" dirty="0"/>
              <a:t>e cycle</a:t>
            </a:r>
          </a:p>
          <a:p>
            <a:pPr marL="449263" lvl="1" indent="-268288"/>
            <a:r>
              <a:rPr lang="en-US" dirty="0" err="1"/>
              <a:t>Ultradi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kratší než den</a:t>
            </a:r>
            <a:endParaRPr lang="en-US" dirty="0"/>
          </a:p>
          <a:p>
            <a:pPr marL="449263" lvl="1" indent="-268288"/>
            <a:r>
              <a:rPr lang="en-US" dirty="0"/>
              <a:t>Cir</a:t>
            </a:r>
            <a:r>
              <a:rPr lang="cs-CZ" dirty="0"/>
              <a:t>k</a:t>
            </a:r>
            <a:r>
              <a:rPr lang="en-US" dirty="0" err="1"/>
              <a:t>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trvající asi den</a:t>
            </a:r>
            <a:endParaRPr lang="en-US" dirty="0"/>
          </a:p>
          <a:p>
            <a:pPr marL="449263" lvl="1" indent="-268288"/>
            <a:r>
              <a:rPr lang="en-US" dirty="0" err="1"/>
              <a:t>Infradi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je delší než jeden den</a:t>
            </a:r>
          </a:p>
          <a:p>
            <a:pPr marL="449263" lvl="1" indent="-268288"/>
            <a:r>
              <a:rPr lang="cs-CZ" b="1" dirty="0">
                <a:solidFill>
                  <a:srgbClr val="74913B"/>
                </a:solidFill>
              </a:rPr>
              <a:t>F</a:t>
            </a:r>
            <a:r>
              <a:rPr lang="en-US" b="1" dirty="0" err="1">
                <a:solidFill>
                  <a:srgbClr val="74913B"/>
                </a:solidFill>
              </a:rPr>
              <a:t>requenc</a:t>
            </a:r>
            <a:r>
              <a:rPr lang="cs-CZ" b="1" dirty="0">
                <a:solidFill>
                  <a:srgbClr val="74913B"/>
                </a:solidFill>
              </a:rPr>
              <a:t>e</a:t>
            </a:r>
            <a:r>
              <a:rPr lang="en-US" b="1" dirty="0">
                <a:solidFill>
                  <a:srgbClr val="74913B"/>
                </a:solidFill>
              </a:rPr>
              <a:t>: </a:t>
            </a:r>
            <a:r>
              <a:rPr lang="cs-CZ" dirty="0"/>
              <a:t>Počet cyklů za časovou periodu</a:t>
            </a:r>
            <a:endParaRPr lang="en-US" dirty="0"/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Amplitud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Polovina rozdílu mezi nejvyšší a nejnižší hodnotou znaku</a:t>
            </a:r>
            <a:endParaRPr lang="en-US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relativní časování rytmu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krofáze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kdy znak dosahuje maximální hodnoty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D41E5C-54F2-407C-A33D-8F9CF9BC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E4A6F-50E8-448A-9CE1-036B7047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56" y="180876"/>
            <a:ext cx="4759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Cirkadiánní rytmy: zásadní pojmy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rytmy-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9" y="1700809"/>
            <a:ext cx="6674569" cy="470572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484FDA-2337-41FC-9088-F83BF5AF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326" y="85467"/>
            <a:ext cx="9603275" cy="1049235"/>
          </a:xfrm>
        </p:spPr>
        <p:txBody>
          <a:bodyPr/>
          <a:lstStyle/>
          <a:p>
            <a:r>
              <a:rPr lang="cs-CZ" dirty="0"/>
              <a:t>Příklady biologických rytmů s různou periodicitou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54716" y="695890"/>
            <a:ext cx="6912825" cy="4677327"/>
            <a:chOff x="832" y="1050"/>
            <a:chExt cx="4858" cy="3287"/>
          </a:xfrm>
        </p:grpSpPr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832" y="1050"/>
            <a:ext cx="3937" cy="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Photo Editor Photo" r:id="rId3" imgW="7838095" imgH="6542857" progId="">
                    <p:embed/>
                  </p:oleObj>
                </mc:Choice>
                <mc:Fallback>
                  <p:oleObj name="Photo Editor Photo" r:id="rId3" imgW="7838095" imgH="6542857" progId="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" y="1050"/>
                          <a:ext cx="3937" cy="3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>
                                      <a:gamma/>
                                      <a:shade val="0"/>
                                      <a:invGamma/>
                                    </a:schemeClr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80" y="1910"/>
              <a:ext cx="81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Ultradian</a:t>
              </a:r>
              <a:endParaRPr lang="en-US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728" y="1269"/>
              <a:ext cx="123" cy="1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28" y="2787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728" y="3445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773663" y="316760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Circadian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850726" y="410303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solidFill>
                  <a:schemeClr val="accent2"/>
                </a:solidFill>
              </a:rPr>
              <a:t>Infradian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49296" y="508030"/>
            <a:ext cx="2422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Teplota tělesného jádra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45549" y="210992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Objem moči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9730" y="2780928"/>
            <a:ext cx="292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stimulační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37229" y="3567137"/>
            <a:ext cx="176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Růstový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96836" y="4288679"/>
            <a:ext cx="109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Prola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2837" y="4799700"/>
            <a:ext cx="228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90539" y="5470703"/>
            <a:ext cx="1936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ická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aktivita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17332" y="1306684"/>
            <a:ext cx="919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ortisol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82453"/>
              </p:ext>
            </p:extLst>
          </p:nvPr>
        </p:nvGraphicFramePr>
        <p:xfrm>
          <a:off x="9312842" y="186801"/>
          <a:ext cx="1030287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10295238" imgH="11590476" progId="">
                  <p:embed/>
                </p:oleObj>
              </mc:Choice>
              <mc:Fallback>
                <p:oleObj name="Photo Editor Photo" r:id="rId3" imgW="10295238" imgH="11590476" progId="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026" t="5083" r="15294" b="3825"/>
                      <a:stretch>
                        <a:fillRect/>
                      </a:stretch>
                    </p:blipFill>
                    <p:spPr bwMode="auto">
                      <a:xfrm>
                        <a:off x="9312842" y="186801"/>
                        <a:ext cx="1030287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>
                                    <a:gamma/>
                                    <a:shade val="0"/>
                                    <a:invGamma/>
                                  </a:schemeClr>
                                </a:gs>
                                <a:gs pos="100000">
                                  <a:schemeClr val="bg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04BA115-C5D3-4B1D-BA09-084ECFAA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54" y="160691"/>
            <a:ext cx="5532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Příklady cirkadiánní </a:t>
            </a:r>
            <a:r>
              <a:rPr lang="cs-CZ" b="1" dirty="0" err="1">
                <a:solidFill>
                  <a:srgbClr val="0000DC"/>
                </a:solidFill>
              </a:rPr>
              <a:t>rytmicity</a:t>
            </a:r>
            <a:r>
              <a:rPr lang="cs-CZ" b="1" dirty="0">
                <a:solidFill>
                  <a:srgbClr val="0000DC"/>
                </a:solidFill>
              </a:rPr>
              <a:t> u člověka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4" y="1359001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Teleologicky: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Co je cílem? Co je funkcí?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existuje? 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musí probíhat?</a:t>
            </a:r>
          </a:p>
          <a:p>
            <a:pPr marL="7200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Mechanisticky: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Jaké procesy se účastní?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093369" y="1585131"/>
            <a:ext cx="39235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virů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bakterií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Rostlinná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živočichů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Fyziologické člověka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Klinická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Experimentální fyziologie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Atd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Patofyziologie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7E5ED2-AB5C-44C0-8126-D1579F7F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9EEDCE-0D84-4DDC-BE2F-7FDA2399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" y="280858"/>
            <a:ext cx="1486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Teleologie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1" y="30616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807968" y="560275"/>
            <a:ext cx="1598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Experimentální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226291" y="2136299"/>
            <a:ext cx="56880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bádá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klinických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podmínek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 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epidemiologické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154271" y="3892640"/>
            <a:ext cx="851245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je </a:t>
            </a:r>
            <a:r>
              <a:rPr lang="en-US" dirty="0" err="1"/>
              <a:t>komplexní</a:t>
            </a:r>
            <a:r>
              <a:rPr lang="en-US" dirty="0"/>
              <a:t> „</a:t>
            </a:r>
            <a:r>
              <a:rPr lang="en-US" dirty="0" err="1"/>
              <a:t>systém</a:t>
            </a:r>
            <a:r>
              <a:rPr lang="en-US" dirty="0"/>
              <a:t>“, „</a:t>
            </a:r>
            <a:r>
              <a:rPr lang="en-US" dirty="0" err="1"/>
              <a:t>složený</a:t>
            </a:r>
            <a:r>
              <a:rPr lang="en-US" dirty="0"/>
              <a:t>“ z </a:t>
            </a:r>
            <a:r>
              <a:rPr lang="en-US" dirty="0" err="1"/>
              <a:t>hierarchicky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uspořádaných</a:t>
            </a:r>
            <a:r>
              <a:rPr lang="en-US" dirty="0"/>
              <a:t> </a:t>
            </a:r>
            <a:r>
              <a:rPr lang="en-US" dirty="0" err="1"/>
              <a:t>subsystémů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hypertenze</a:t>
            </a:r>
            <a:r>
              <a:rPr lang="en-US" dirty="0"/>
              <a:t>):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cs-CZ" dirty="0">
                <a:sym typeface="Symbol" panose="05050102010706020507" pitchFamily="18" charset="2"/>
              </a:rPr>
              <a:t>	</a:t>
            </a:r>
            <a:r>
              <a:rPr lang="en-US" dirty="0">
                <a:sym typeface="Symbol" panose="05050102010706020507" pitchFamily="18" charset="2"/>
              </a:rPr>
              <a:t>- </a:t>
            </a:r>
            <a:r>
              <a:rPr lang="en-US" dirty="0" err="1">
                <a:sym typeface="Symbol" panose="05050102010706020507" pitchFamily="18" charset="2"/>
              </a:rPr>
              <a:t>Patologická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fyziologie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Psychosomatika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        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- </a:t>
            </a:r>
            <a:r>
              <a:rPr lang="en-US" dirty="0" err="1">
                <a:sym typeface="Symbol" panose="05050102010706020507" pitchFamily="18" charset="2"/>
              </a:rPr>
              <a:t>Sociální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lékařství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5226291" y="936429"/>
            <a:ext cx="3603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226291" y="2243154"/>
            <a:ext cx="360362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8EACF67-2675-4006-9D51-2A773497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868" y="1365112"/>
            <a:ext cx="3044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00DC"/>
                </a:solidFill>
              </a:rPr>
              <a:t>Patologická</a:t>
            </a:r>
            <a:r>
              <a:rPr lang="en-US" b="1" dirty="0">
                <a:solidFill>
                  <a:srgbClr val="0000DC"/>
                </a:solidFill>
              </a:rPr>
              <a:t> </a:t>
            </a:r>
            <a:r>
              <a:rPr lang="en-US" b="1" dirty="0" err="1">
                <a:solidFill>
                  <a:srgbClr val="0000DC"/>
                </a:solidFill>
              </a:rPr>
              <a:t>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1149406" y="2080924"/>
            <a:ext cx="8458200" cy="51054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 Definice zdraví  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2. Definice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 Rozpoznávání zdraví a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4.  Patologie vznikající uvnitř homogenního souboru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5.  Srovnání alternativního a kontinuálního modelu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6.  Koncepce normality a její úloha v diagnostice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DA8A18F-1344-4342-AAFA-F9B217C5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" y="216838"/>
            <a:ext cx="36952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Normalita zdraví a nemoci</a:t>
            </a:r>
            <a:endParaRPr lang="en-US" b="1" dirty="0">
              <a:solidFill>
                <a:srgbClr val="0000DC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258DF-ABD6-477E-962A-45A865BE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7625" y="450249"/>
            <a:ext cx="790639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/>
              <a:t>                        </a:t>
            </a:r>
          </a:p>
          <a:p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      O zdraví a nemoc se zajímá nejen medicína, ale i “filozofie prosperity”</a:t>
            </a:r>
          </a:p>
          <a:p>
            <a:endParaRPr lang="cs-CZ" dirty="0"/>
          </a:p>
          <a:p>
            <a:r>
              <a:rPr lang="en-US" dirty="0"/>
              <a:t>	-</a:t>
            </a:r>
            <a:r>
              <a:rPr lang="cs-CZ" dirty="0"/>
              <a:t>Označení za nemocného může mít pro jednotlivce osudné důsledky</a:t>
            </a:r>
          </a:p>
          <a:p>
            <a:r>
              <a:rPr lang="cs-CZ" dirty="0"/>
              <a:t>                          a v kolektivním měřítku značný sociální dopad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Jakýkoliv zákon o zdravotní péči předpokládá definici "zdraví"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Také patologie musí definovat oblast své působnosti</a:t>
            </a:r>
          </a:p>
          <a:p>
            <a:r>
              <a:rPr lang="cs-CZ" dirty="0"/>
              <a:t>      </a:t>
            </a:r>
            <a:endParaRPr lang="en-US" dirty="0"/>
          </a:p>
          <a:p>
            <a:r>
              <a:rPr lang="cs-CZ" dirty="0"/>
              <a:t>Př.:</a:t>
            </a:r>
            <a:r>
              <a:rPr lang="cs-CZ" i="1" dirty="0"/>
              <a:t> chápání homosexuality</a:t>
            </a:r>
            <a:r>
              <a:rPr lang="cs-CZ" dirty="0"/>
              <a:t> prošlo vývojem: zločin -  retardace vývoje osobnosti – 1973 v USA vypuštěna ze seznamu psychiatrických poruch </a:t>
            </a:r>
            <a:r>
              <a:rPr lang="en-US" dirty="0"/>
              <a:t>(</a:t>
            </a:r>
            <a:r>
              <a:rPr lang="cs-CZ" dirty="0"/>
              <a:t>řídká varianta,  </a:t>
            </a:r>
            <a:r>
              <a:rPr lang="en-US" dirty="0"/>
              <a:t>“</a:t>
            </a:r>
            <a:r>
              <a:rPr lang="cs-CZ" dirty="0"/>
              <a:t>anomálie</a:t>
            </a:r>
            <a:r>
              <a:rPr lang="en-US" dirty="0"/>
              <a:t>” </a:t>
            </a:r>
            <a:r>
              <a:rPr lang="cs-CZ" dirty="0"/>
              <a:t>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19EEBF4-ED08-4787-B0A3-89F78C53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99" y="369238"/>
            <a:ext cx="1337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35614" y="1028343"/>
            <a:ext cx="623402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dirty="0"/>
              <a:t>      </a:t>
            </a:r>
          </a:p>
          <a:p>
            <a:r>
              <a:rPr lang="cs-CZ" i="1" dirty="0">
                <a:solidFill>
                  <a:srgbClr val="0000FF"/>
                </a:solidFill>
              </a:rPr>
              <a:t>      </a:t>
            </a:r>
            <a:r>
              <a:rPr lang="cs-CZ" b="1" i="1" dirty="0">
                <a:solidFill>
                  <a:srgbClr val="00CCFF"/>
                </a:solidFill>
              </a:rPr>
              <a:t>Normalita biologická (tělesná)</a:t>
            </a:r>
            <a:r>
              <a:rPr lang="cs-CZ" b="1" i="1" dirty="0"/>
              <a:t>:</a:t>
            </a:r>
            <a:r>
              <a:rPr lang="cs-CZ" dirty="0"/>
              <a:t> </a:t>
            </a:r>
            <a:r>
              <a:rPr lang="cs-CZ" sz="1800" dirty="0" err="1"/>
              <a:t>Objektivizovatelný</a:t>
            </a:r>
            <a:r>
              <a:rPr lang="cs-CZ" sz="1800" dirty="0"/>
              <a:t> celek nerušeně probíhajících, autonomních fyziologických a biochemických funkcí jednotlivých orgánových systémů a látkových procesů. "Nerušená funkce" ovšem znamená bezchybné směřování k cíli a přitom se neříká, co je cílem organizmu; cíle svého života však známe my jako vědomé, prožívající bytosti</a:t>
            </a:r>
            <a:endParaRPr lang="cs-CZ" dirty="0"/>
          </a:p>
          <a:p>
            <a:r>
              <a:rPr lang="cs-CZ" dirty="0"/>
              <a:t>	</a:t>
            </a:r>
            <a:r>
              <a:rPr lang="cs-CZ" sz="2000" b="1" i="1" dirty="0">
                <a:solidFill>
                  <a:srgbClr val="00CCFF"/>
                </a:solidFill>
              </a:rPr>
              <a:t>Normalita psychologická</a:t>
            </a:r>
            <a:r>
              <a:rPr lang="cs-CZ" sz="2000" i="1" dirty="0"/>
              <a:t>:</a:t>
            </a:r>
            <a:r>
              <a:rPr lang="cs-CZ" sz="2000" dirty="0"/>
              <a:t> Vyvážený výsledek přiměřeného sebevědomí a sebejistoty, spontaneity a vzrušivosti, realistického vztahu k životním cílům a realistických individuálních přání, schopnosti se poučit a sociability</a:t>
            </a:r>
          </a:p>
          <a:p>
            <a:r>
              <a:rPr lang="cs-CZ" sz="2000" b="1" i="1" dirty="0">
                <a:solidFill>
                  <a:srgbClr val="00CCFF"/>
                </a:solidFill>
              </a:rPr>
              <a:t>	Normalita sociologická</a:t>
            </a:r>
            <a:r>
              <a:rPr lang="cs-CZ" sz="2000" i="1" dirty="0"/>
              <a:t>:</a:t>
            </a:r>
            <a:r>
              <a:rPr lang="cs-CZ" sz="2000" dirty="0"/>
              <a:t> Nerušená výstavba a přestavba individuální a sociální skutečnosti s cílem splnit úlohy a role v rámci daného sociálního systému</a:t>
            </a:r>
          </a:p>
          <a:p>
            <a:endParaRPr lang="cs-CZ" sz="20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8A50A1A-162A-47DA-B6BA-E1FCE47B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5" y="256944"/>
            <a:ext cx="569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zdraví podle hierarchické úrovně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321</TotalTime>
  <Words>2518</Words>
  <Application>Microsoft Office PowerPoint</Application>
  <PresentationFormat>Širokoúhlá obrazovka</PresentationFormat>
  <Paragraphs>301</Paragraphs>
  <Slides>44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Comic Sans MS</vt:lpstr>
      <vt:lpstr>Gill Sans MT</vt:lpstr>
      <vt:lpstr>Times New Roman</vt:lpstr>
      <vt:lpstr>Wingdings</vt:lpstr>
      <vt:lpstr>Galerie</vt:lpstr>
      <vt:lpstr>Photo Editor Photo</vt:lpstr>
      <vt:lpstr>Normalita ve zdraví a nemoci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biologických rytmů s různou periodicitou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8</cp:revision>
  <cp:lastPrinted>1601-01-01T00:00:00Z</cp:lastPrinted>
  <dcterms:created xsi:type="dcterms:W3CDTF">2020-10-09T04:47:31Z</dcterms:created>
  <dcterms:modified xsi:type="dcterms:W3CDTF">2025-02-20T13:09:22Z</dcterms:modified>
</cp:coreProperties>
</file>