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>
        <p:scale>
          <a:sx n="82" d="100"/>
          <a:sy n="82" d="100"/>
        </p:scale>
        <p:origin x="52" y="-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00D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284908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1" i="0">
                <a:solidFill>
                  <a:srgbClr val="0000D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618542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198057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2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ncbi.nlm.nih.gov/pmc/articles/PMC7461575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7461575/" TargetMode="Externa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7461575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hyperlink" Target="https://www.ncbi.nlm.nih.gov/pmc/articles/PMC7461575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8.png"/><Relationship Id="rId7" Type="http://schemas.openxmlformats.org/officeDocument/2006/relationships/image" Target="../media/image29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mc/articles/PMC6322506/" TargetMode="External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mito.2013.08.007" TargetMode="External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945561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5945561/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mc/articles/PMC5945561/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ncbi.nlm.nih.gov/pmc/articles/PMC746157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kern="0" spc="-90" dirty="0"/>
              <a:t>Patofyziologie</a:t>
            </a:r>
            <a:r>
              <a:rPr lang="cs-CZ" sz="4400" kern="0" spc="-70" dirty="0"/>
              <a:t> </a:t>
            </a:r>
            <a:r>
              <a:rPr lang="cs-CZ" sz="4400" kern="0" dirty="0"/>
              <a:t>nemocí</a:t>
            </a:r>
            <a:r>
              <a:rPr lang="cs-CZ" sz="4400" kern="0" spc="-50" dirty="0"/>
              <a:t> </a:t>
            </a:r>
            <a:r>
              <a:rPr lang="cs-CZ" sz="4400" kern="0" spc="-65" dirty="0"/>
              <a:t>svalů- </a:t>
            </a:r>
            <a:r>
              <a:rPr lang="cs-CZ" sz="4400" kern="0" spc="-40" dirty="0" err="1"/>
              <a:t>sarkopenie</a:t>
            </a:r>
            <a:r>
              <a:rPr lang="cs-CZ" sz="4400" kern="0" spc="-40" dirty="0"/>
              <a:t>,</a:t>
            </a:r>
            <a:r>
              <a:rPr lang="cs-CZ" sz="4400" kern="0" spc="-175" dirty="0"/>
              <a:t> </a:t>
            </a:r>
            <a:r>
              <a:rPr lang="cs-CZ" sz="4400" kern="0" spc="-10" dirty="0"/>
              <a:t>kachexie</a:t>
            </a:r>
            <a:br>
              <a:rPr lang="cs-CZ" sz="4400" kern="0" dirty="0"/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0" dirty="0"/>
              <a:t>Celulární</a:t>
            </a:r>
            <a:r>
              <a:rPr sz="4000" spc="25" dirty="0"/>
              <a:t> </a:t>
            </a:r>
            <a:r>
              <a:rPr sz="4000" dirty="0"/>
              <a:t>buněčná</a:t>
            </a:r>
            <a:r>
              <a:rPr sz="4000" spc="25" dirty="0"/>
              <a:t> </a:t>
            </a:r>
            <a:r>
              <a:rPr sz="4000" spc="-10" dirty="0"/>
              <a:t>odpověď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71461" y="4682121"/>
            <a:ext cx="7970520" cy="850900"/>
          </a:xfrm>
          <a:custGeom>
            <a:avLst/>
            <a:gdLst/>
            <a:ahLst/>
            <a:cxnLst/>
            <a:rect l="l" t="t" r="r" b="b"/>
            <a:pathLst>
              <a:path w="7970520" h="850900">
                <a:moveTo>
                  <a:pt x="5384254" y="426707"/>
                </a:moveTo>
                <a:lnTo>
                  <a:pt x="3973030" y="426707"/>
                </a:lnTo>
                <a:lnTo>
                  <a:pt x="3867912" y="426707"/>
                </a:lnTo>
                <a:lnTo>
                  <a:pt x="0" y="426707"/>
                </a:lnTo>
                <a:lnTo>
                  <a:pt x="0" y="850379"/>
                </a:lnTo>
                <a:lnTo>
                  <a:pt x="3867874" y="850379"/>
                </a:lnTo>
                <a:lnTo>
                  <a:pt x="3973030" y="850379"/>
                </a:lnTo>
                <a:lnTo>
                  <a:pt x="5384254" y="850379"/>
                </a:lnTo>
                <a:lnTo>
                  <a:pt x="5384254" y="426707"/>
                </a:lnTo>
                <a:close/>
              </a:path>
              <a:path w="7970520" h="850900">
                <a:moveTo>
                  <a:pt x="7970469" y="0"/>
                </a:moveTo>
                <a:lnTo>
                  <a:pt x="1536153" y="0"/>
                </a:lnTo>
                <a:lnTo>
                  <a:pt x="1536153" y="423659"/>
                </a:lnTo>
                <a:lnTo>
                  <a:pt x="7970469" y="423659"/>
                </a:lnTo>
                <a:lnTo>
                  <a:pt x="797046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82456" y="2857500"/>
            <a:ext cx="2609850" cy="7871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331" y="3284220"/>
            <a:ext cx="5345430" cy="78714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79170" y="1672208"/>
            <a:ext cx="10478135" cy="46666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95"/>
              </a:spcBef>
              <a:tabLst>
                <a:tab pos="192405" algn="l"/>
                <a:tab pos="5132705" algn="l"/>
                <a:tab pos="7578090" algn="l"/>
              </a:tabLst>
            </a:pPr>
            <a:r>
              <a:rPr sz="2800" spc="-1639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8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800" spc="55" dirty="0">
                <a:latin typeface="Verdana"/>
                <a:cs typeface="Verdana"/>
              </a:rPr>
              <a:t>Reakce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30" dirty="0">
                <a:latin typeface="Verdana"/>
                <a:cs typeface="Verdana"/>
              </a:rPr>
              <a:t>buněk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65" dirty="0">
                <a:latin typeface="Verdana"/>
                <a:cs typeface="Verdana"/>
              </a:rPr>
              <a:t>na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externí</a:t>
            </a:r>
            <a:r>
              <a:rPr sz="2800" spc="-150" dirty="0">
                <a:latin typeface="Verdana"/>
                <a:cs typeface="Verdana"/>
              </a:rPr>
              <a:t> </a:t>
            </a:r>
            <a:r>
              <a:rPr sz="2800" spc="-215" dirty="0">
                <a:latin typeface="Verdana"/>
                <a:cs typeface="Verdana"/>
              </a:rPr>
              <a:t>i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interní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změny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homeostázy </a:t>
            </a:r>
            <a:r>
              <a:rPr sz="2800" spc="-90" dirty="0">
                <a:latin typeface="Verdana"/>
                <a:cs typeface="Verdana"/>
              </a:rPr>
              <a:t>prostřednictvím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sladěné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75" dirty="0">
                <a:latin typeface="Verdana"/>
                <a:cs typeface="Verdana"/>
              </a:rPr>
              <a:t>buněčné</a:t>
            </a:r>
            <a:r>
              <a:rPr sz="2800" spc="-150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stresové</a:t>
            </a:r>
            <a:r>
              <a:rPr sz="2800" spc="-130" dirty="0">
                <a:latin typeface="Verdana"/>
                <a:cs typeface="Verdana"/>
              </a:rPr>
              <a:t> </a:t>
            </a:r>
            <a:r>
              <a:rPr sz="2800" spc="65" dirty="0">
                <a:latin typeface="Verdana"/>
                <a:cs typeface="Verdana"/>
              </a:rPr>
              <a:t>odpovědi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je </a:t>
            </a:r>
            <a:r>
              <a:rPr sz="2800" spc="-75" dirty="0">
                <a:latin typeface="Verdana"/>
                <a:cs typeface="Verdana"/>
              </a:rPr>
              <a:t>klíčovým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35" dirty="0">
                <a:latin typeface="Verdana"/>
                <a:cs typeface="Verdana"/>
              </a:rPr>
              <a:t>aspektem</a:t>
            </a:r>
            <a:r>
              <a:rPr sz="2800" spc="-160" dirty="0">
                <a:latin typeface="Verdana"/>
                <a:cs typeface="Verdana"/>
              </a:rPr>
              <a:t> </a:t>
            </a:r>
            <a:r>
              <a:rPr sz="2800" spc="65" dirty="0">
                <a:latin typeface="Verdana"/>
                <a:cs typeface="Verdana"/>
              </a:rPr>
              <a:t>buněčného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přežití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215" dirty="0">
                <a:latin typeface="Verdana"/>
                <a:cs typeface="Verdana"/>
              </a:rPr>
              <a:t>a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udržení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70" dirty="0">
                <a:latin typeface="Verdana"/>
                <a:cs typeface="Verdana"/>
              </a:rPr>
              <a:t>buněčné </a:t>
            </a:r>
            <a:r>
              <a:rPr sz="2800" spc="-140" dirty="0">
                <a:latin typeface="Verdana"/>
                <a:cs typeface="Verdana"/>
              </a:rPr>
              <a:t>integrity.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V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souladu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385" dirty="0">
                <a:latin typeface="Verdana"/>
                <a:cs typeface="Verdana"/>
              </a:rPr>
              <a:t>s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tímto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předpokladem</a:t>
            </a:r>
            <a:r>
              <a:rPr sz="2800" dirty="0">
                <a:latin typeface="Verdana"/>
                <a:cs typeface="Verdana"/>
              </a:rPr>
              <a:t>	byla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50" dirty="0">
                <a:solidFill>
                  <a:srgbClr val="FF0000"/>
                </a:solidFill>
                <a:latin typeface="Verdana"/>
                <a:cs typeface="Verdana"/>
              </a:rPr>
              <a:t>deregulace </a:t>
            </a:r>
            <a:r>
              <a:rPr sz="2800" spc="75" dirty="0">
                <a:solidFill>
                  <a:srgbClr val="FF0000"/>
                </a:solidFill>
                <a:latin typeface="Verdana"/>
                <a:cs typeface="Verdana"/>
              </a:rPr>
              <a:t>buněčné</a:t>
            </a:r>
            <a:r>
              <a:rPr sz="2800" spc="-135" dirty="0">
                <a:solidFill>
                  <a:srgbClr val="FF0000"/>
                </a:solidFill>
                <a:latin typeface="Verdana"/>
                <a:cs typeface="Verdana"/>
              </a:rPr>
              <a:t> stresové</a:t>
            </a:r>
            <a:r>
              <a:rPr sz="2800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65" dirty="0">
                <a:solidFill>
                  <a:srgbClr val="FF0000"/>
                </a:solidFill>
                <a:latin typeface="Verdana"/>
                <a:cs typeface="Verdana"/>
              </a:rPr>
              <a:t>odpovědi</a:t>
            </a:r>
            <a:r>
              <a:rPr sz="28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identifikována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jako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relevantní </a:t>
            </a:r>
            <a:r>
              <a:rPr sz="2800" spc="-120" dirty="0">
                <a:latin typeface="Verdana"/>
                <a:cs typeface="Verdana"/>
              </a:rPr>
              <a:t>příznak</a:t>
            </a:r>
            <a:r>
              <a:rPr sz="2800" spc="-4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v</a:t>
            </a:r>
            <a:r>
              <a:rPr sz="2800" spc="-4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patogeneze</a:t>
            </a:r>
            <a:r>
              <a:rPr sz="2800" spc="1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četných</a:t>
            </a:r>
            <a:r>
              <a:rPr sz="2800" spc="-15" dirty="0">
                <a:latin typeface="Verdana"/>
                <a:cs typeface="Verdana"/>
              </a:rPr>
              <a:t> </a:t>
            </a:r>
            <a:r>
              <a:rPr sz="2800" spc="-100" dirty="0">
                <a:latin typeface="Verdana"/>
                <a:cs typeface="Verdana"/>
              </a:rPr>
              <a:t>lidských</a:t>
            </a:r>
            <a:r>
              <a:rPr sz="2800" spc="-4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onemocnění. </a:t>
            </a:r>
            <a:r>
              <a:rPr sz="2800" spc="-55" dirty="0">
                <a:latin typeface="Verdana"/>
                <a:cs typeface="Verdana"/>
              </a:rPr>
              <a:t>Celulární</a:t>
            </a:r>
            <a:r>
              <a:rPr sz="2800" spc="-150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stresová </a:t>
            </a:r>
            <a:r>
              <a:rPr sz="2800" spc="85" dirty="0">
                <a:latin typeface="Verdana"/>
                <a:cs typeface="Verdana"/>
              </a:rPr>
              <a:t>odpověď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55" dirty="0">
                <a:latin typeface="Verdana"/>
                <a:cs typeface="Verdana"/>
              </a:rPr>
              <a:t>má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zásadní</a:t>
            </a:r>
            <a:r>
              <a:rPr sz="2800" spc="-175" dirty="0">
                <a:latin typeface="Verdana"/>
                <a:cs typeface="Verdana"/>
              </a:rPr>
              <a:t> roli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v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patogeneze </a:t>
            </a:r>
            <a:r>
              <a:rPr sz="2800" spc="45" dirty="0">
                <a:latin typeface="Verdana"/>
                <a:cs typeface="Verdana"/>
              </a:rPr>
              <a:t>četných</a:t>
            </a:r>
            <a:r>
              <a:rPr sz="2800" spc="-120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kardiovaskulárních,</a:t>
            </a:r>
            <a:r>
              <a:rPr sz="2800" spc="-13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metabolických</a:t>
            </a:r>
            <a:r>
              <a:rPr sz="2800" spc="-145" dirty="0">
                <a:latin typeface="Verdana"/>
                <a:cs typeface="Verdana"/>
              </a:rPr>
              <a:t> </a:t>
            </a:r>
            <a:r>
              <a:rPr sz="2800" spc="165" dirty="0">
                <a:latin typeface="Verdana"/>
                <a:cs typeface="Verdana"/>
              </a:rPr>
              <a:t>a </a:t>
            </a:r>
            <a:r>
              <a:rPr sz="2800" spc="-20" dirty="0">
                <a:latin typeface="Verdana"/>
                <a:cs typeface="Verdana"/>
              </a:rPr>
              <a:t>neurodegenerativních</a:t>
            </a:r>
            <a:r>
              <a:rPr sz="2800" spc="-4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nemocí.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Verdana"/>
              <a:cs typeface="Verdana"/>
            </a:endParaRPr>
          </a:p>
          <a:p>
            <a:pPr marL="4091304">
              <a:lnSpc>
                <a:spcPct val="100000"/>
              </a:lnSpc>
              <a:spcBef>
                <a:spcPts val="5"/>
              </a:spcBef>
            </a:pP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Int</a:t>
            </a:r>
            <a:r>
              <a:rPr sz="2400" u="sng" spc="-5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J</a:t>
            </a:r>
            <a:r>
              <a:rPr sz="2400" u="sng" spc="-4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Mol</a:t>
            </a:r>
            <a:r>
              <a:rPr sz="2400" u="sng" spc="-3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Sci.</a:t>
            </a:r>
            <a:r>
              <a:rPr sz="2400" spc="-2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2020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Aug;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21(16):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5830.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0" dirty="0"/>
              <a:t>Svalová</a:t>
            </a:r>
            <a:r>
              <a:rPr sz="4000" spc="-120" dirty="0"/>
              <a:t> </a:t>
            </a:r>
            <a:r>
              <a:rPr sz="4000" spc="-114" dirty="0"/>
              <a:t>tkáň</a:t>
            </a:r>
            <a:r>
              <a:rPr sz="4000" spc="-130" dirty="0"/>
              <a:t> </a:t>
            </a:r>
            <a:r>
              <a:rPr sz="4000" spc="215" dirty="0"/>
              <a:t>a</a:t>
            </a:r>
            <a:r>
              <a:rPr sz="4000" spc="-120" dirty="0"/>
              <a:t> </a:t>
            </a:r>
            <a:r>
              <a:rPr sz="4000" spc="-125" dirty="0"/>
              <a:t>oxidativní</a:t>
            </a:r>
            <a:r>
              <a:rPr sz="4000" spc="-120" dirty="0"/>
              <a:t> </a:t>
            </a:r>
            <a:r>
              <a:rPr sz="4000" spc="-290" dirty="0"/>
              <a:t>stres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71461" y="3158108"/>
            <a:ext cx="1120140" cy="363220"/>
          </a:xfrm>
          <a:custGeom>
            <a:avLst/>
            <a:gdLst/>
            <a:ahLst/>
            <a:cxnLst/>
            <a:rect l="l" t="t" r="r" b="b"/>
            <a:pathLst>
              <a:path w="1120139" h="363220">
                <a:moveTo>
                  <a:pt x="1120101" y="0"/>
                </a:moveTo>
                <a:lnTo>
                  <a:pt x="618744" y="0"/>
                </a:lnTo>
                <a:lnTo>
                  <a:pt x="0" y="0"/>
                </a:lnTo>
                <a:lnTo>
                  <a:pt x="0" y="362712"/>
                </a:lnTo>
                <a:lnTo>
                  <a:pt x="618705" y="362712"/>
                </a:lnTo>
                <a:lnTo>
                  <a:pt x="1120101" y="362712"/>
                </a:lnTo>
                <a:lnTo>
                  <a:pt x="112010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170" y="1673733"/>
            <a:ext cx="44303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2400" spc="-141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4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400" spc="100" dirty="0">
                <a:latin typeface="Verdana"/>
                <a:cs typeface="Verdana"/>
              </a:rPr>
              <a:t>Je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110" dirty="0">
                <a:latin typeface="Verdana"/>
                <a:cs typeface="Verdana"/>
              </a:rPr>
              <a:t>obecně</a:t>
            </a:r>
            <a:r>
              <a:rPr sz="2400" spc="-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akceptováno,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že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7392" y="5887839"/>
            <a:ext cx="512318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Int</a:t>
            </a:r>
            <a:r>
              <a:rPr sz="2400" u="sng" spc="-5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J</a:t>
            </a:r>
            <a:r>
              <a:rPr sz="2400" u="sng" spc="-4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Mol</a:t>
            </a:r>
            <a:r>
              <a:rPr sz="2400" u="sng" spc="-3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Sci.</a:t>
            </a:r>
            <a:r>
              <a:rPr sz="2400" spc="-2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2020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Aug;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21(16):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5830.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2819" y="1695069"/>
            <a:ext cx="5550535" cy="3632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810"/>
              </a:lnSpc>
            </a:pPr>
            <a:r>
              <a:rPr sz="2400" spc="-40" dirty="0">
                <a:latin typeface="Verdana"/>
                <a:cs typeface="Verdana"/>
              </a:rPr>
              <a:t>svalová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tkáň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je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ohrožena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oxidativním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1461" y="2060829"/>
            <a:ext cx="1285240" cy="3632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0"/>
              </a:lnSpc>
            </a:pPr>
            <a:r>
              <a:rPr sz="2400" spc="-65" dirty="0">
                <a:latin typeface="Verdana"/>
                <a:cs typeface="Verdana"/>
              </a:rPr>
              <a:t>stresem,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43708" y="2039492"/>
            <a:ext cx="89306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5" dirty="0">
                <a:latin typeface="Verdana"/>
                <a:cs typeface="Verdana"/>
              </a:rPr>
              <a:t>protože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produkuje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excesivní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množství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prooxidačních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faktorů.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9002" y="2404948"/>
            <a:ext cx="9726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01685" algn="l"/>
              </a:tabLst>
            </a:pPr>
            <a:r>
              <a:rPr sz="2400" spc="-90" dirty="0">
                <a:latin typeface="Verdana"/>
                <a:cs typeface="Verdana"/>
              </a:rPr>
              <a:t>Pro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kontrakci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je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potřebná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vysoká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energetická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spotřeba.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65" dirty="0">
                <a:latin typeface="Verdana"/>
                <a:cs typeface="Verdana"/>
              </a:rPr>
              <a:t>Za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hlavní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9002" y="2771394"/>
            <a:ext cx="3453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95" dirty="0">
                <a:latin typeface="Verdana"/>
                <a:cs typeface="Verdana"/>
              </a:rPr>
              <a:t>zdroje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65" dirty="0">
                <a:latin typeface="Verdana"/>
                <a:cs typeface="Verdana"/>
              </a:rPr>
              <a:t>ROS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se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považuje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81195" y="2792348"/>
            <a:ext cx="6336030" cy="3632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sz="2400" spc="-80" dirty="0">
                <a:latin typeface="Verdana"/>
                <a:cs typeface="Verdana"/>
              </a:rPr>
              <a:t>oxidativní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fosforylace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buněčné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NAD(P)H-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170" y="3137153"/>
            <a:ext cx="1038161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782320">
              <a:lnSpc>
                <a:spcPct val="100000"/>
              </a:lnSpc>
              <a:spcBef>
                <a:spcPts val="100"/>
              </a:spcBef>
            </a:pPr>
            <a:r>
              <a:rPr sz="2400" spc="-85" dirty="0">
                <a:latin typeface="Verdana"/>
                <a:cs typeface="Verdana"/>
              </a:rPr>
              <a:t>oxidázy.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Přitom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45" dirty="0">
                <a:latin typeface="Verdana"/>
                <a:cs typeface="Verdana"/>
              </a:rPr>
              <a:t>existuje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pevné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sepětí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mezi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oxidativním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stresem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150" dirty="0">
                <a:latin typeface="Verdana"/>
                <a:cs typeface="Verdana"/>
              </a:rPr>
              <a:t>a </a:t>
            </a:r>
            <a:r>
              <a:rPr sz="2400" spc="-140" dirty="0">
                <a:latin typeface="Verdana"/>
                <a:cs typeface="Verdana"/>
              </a:rPr>
              <a:t>stresem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endoplasmatického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retikula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(ER).</a:t>
            </a:r>
            <a:endParaRPr sz="2400">
              <a:latin typeface="Verdana"/>
              <a:cs typeface="Verdana"/>
            </a:endParaRPr>
          </a:p>
          <a:p>
            <a:pPr marL="192405" marR="5080" indent="-180340">
              <a:lnSpc>
                <a:spcPct val="100000"/>
              </a:lnSpc>
              <a:tabLst>
                <a:tab pos="192405" algn="l"/>
              </a:tabLst>
            </a:pPr>
            <a:r>
              <a:rPr sz="2400" spc="-141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4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400" spc="-50" dirty="0">
                <a:latin typeface="Verdana"/>
                <a:cs typeface="Verdana"/>
              </a:rPr>
              <a:t>Zatímco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složitě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balancovaný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redox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stav</a:t>
            </a:r>
            <a:r>
              <a:rPr sz="2400" spc="-8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je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nutný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pro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kvalitní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„folding“ </a:t>
            </a:r>
            <a:r>
              <a:rPr sz="2400" spc="-60" dirty="0">
                <a:latin typeface="Verdana"/>
                <a:cs typeface="Verdana"/>
              </a:rPr>
              <a:t>proteinů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v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229" dirty="0">
                <a:latin typeface="Verdana"/>
                <a:cs typeface="Verdana"/>
              </a:rPr>
              <a:t>ER,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vlastní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zavinování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proteinů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je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asociováno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vysokou </a:t>
            </a:r>
            <a:r>
              <a:rPr sz="2400" spc="-25" dirty="0">
                <a:latin typeface="Verdana"/>
                <a:cs typeface="Verdana"/>
              </a:rPr>
              <a:t>produkcí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ROS.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Takže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deregulace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antioxidačního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systému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nebo </a:t>
            </a:r>
            <a:r>
              <a:rPr sz="2400" spc="-55" dirty="0">
                <a:latin typeface="Verdana"/>
                <a:cs typeface="Verdana"/>
              </a:rPr>
              <a:t>zavinování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proteinů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mají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na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sebe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vzájemně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zřejmě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velký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vliv.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2126" y="1141475"/>
            <a:ext cx="6801224" cy="4123571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406640" y="1917064"/>
            <a:ext cx="4503420" cy="1501140"/>
          </a:xfrm>
          <a:custGeom>
            <a:avLst/>
            <a:gdLst/>
            <a:ahLst/>
            <a:cxnLst/>
            <a:rect l="l" t="t" r="r" b="b"/>
            <a:pathLst>
              <a:path w="4503420" h="1501139">
                <a:moveTo>
                  <a:pt x="1714487" y="609600"/>
                </a:moveTo>
                <a:lnTo>
                  <a:pt x="624840" y="609600"/>
                </a:lnTo>
                <a:lnTo>
                  <a:pt x="0" y="609600"/>
                </a:lnTo>
                <a:lnTo>
                  <a:pt x="0" y="891540"/>
                </a:lnTo>
                <a:lnTo>
                  <a:pt x="624840" y="891540"/>
                </a:lnTo>
                <a:lnTo>
                  <a:pt x="1714487" y="891540"/>
                </a:lnTo>
                <a:lnTo>
                  <a:pt x="1714487" y="609600"/>
                </a:lnTo>
                <a:close/>
              </a:path>
              <a:path w="4503420" h="1501139">
                <a:moveTo>
                  <a:pt x="1979663" y="304800"/>
                </a:moveTo>
                <a:lnTo>
                  <a:pt x="1920240" y="304800"/>
                </a:lnTo>
                <a:lnTo>
                  <a:pt x="1299972" y="304800"/>
                </a:lnTo>
                <a:lnTo>
                  <a:pt x="0" y="304800"/>
                </a:lnTo>
                <a:lnTo>
                  <a:pt x="0" y="586740"/>
                </a:lnTo>
                <a:lnTo>
                  <a:pt x="1299972" y="586740"/>
                </a:lnTo>
                <a:lnTo>
                  <a:pt x="1920240" y="586740"/>
                </a:lnTo>
                <a:lnTo>
                  <a:pt x="1979663" y="586740"/>
                </a:lnTo>
                <a:lnTo>
                  <a:pt x="1979663" y="304800"/>
                </a:lnTo>
                <a:close/>
              </a:path>
              <a:path w="4503420" h="1501139">
                <a:moveTo>
                  <a:pt x="2284476" y="609600"/>
                </a:moveTo>
                <a:lnTo>
                  <a:pt x="1773936" y="609600"/>
                </a:lnTo>
                <a:lnTo>
                  <a:pt x="1714500" y="609600"/>
                </a:lnTo>
                <a:lnTo>
                  <a:pt x="1714500" y="891540"/>
                </a:lnTo>
                <a:lnTo>
                  <a:pt x="1773936" y="891540"/>
                </a:lnTo>
                <a:lnTo>
                  <a:pt x="2284476" y="891540"/>
                </a:lnTo>
                <a:lnTo>
                  <a:pt x="2284476" y="609600"/>
                </a:lnTo>
                <a:close/>
              </a:path>
              <a:path w="4503420" h="1501139">
                <a:moveTo>
                  <a:pt x="2881884" y="914400"/>
                </a:moveTo>
                <a:lnTo>
                  <a:pt x="0" y="914400"/>
                </a:lnTo>
                <a:lnTo>
                  <a:pt x="0" y="1196340"/>
                </a:lnTo>
                <a:lnTo>
                  <a:pt x="2881884" y="1196340"/>
                </a:lnTo>
                <a:lnTo>
                  <a:pt x="2881884" y="914400"/>
                </a:lnTo>
                <a:close/>
              </a:path>
              <a:path w="4503420" h="1501139">
                <a:moveTo>
                  <a:pt x="3057144" y="304800"/>
                </a:moveTo>
                <a:lnTo>
                  <a:pt x="1979676" y="304800"/>
                </a:lnTo>
                <a:lnTo>
                  <a:pt x="1979676" y="586740"/>
                </a:lnTo>
                <a:lnTo>
                  <a:pt x="3057144" y="586740"/>
                </a:lnTo>
                <a:lnTo>
                  <a:pt x="3057144" y="304800"/>
                </a:lnTo>
                <a:close/>
              </a:path>
              <a:path w="4503420" h="1501139">
                <a:moveTo>
                  <a:pt x="3534156" y="0"/>
                </a:moveTo>
                <a:lnTo>
                  <a:pt x="3448812" y="0"/>
                </a:lnTo>
                <a:lnTo>
                  <a:pt x="2360676" y="0"/>
                </a:lnTo>
                <a:lnTo>
                  <a:pt x="1106424" y="0"/>
                </a:lnTo>
                <a:lnTo>
                  <a:pt x="1106424" y="281940"/>
                </a:lnTo>
                <a:lnTo>
                  <a:pt x="2360676" y="281940"/>
                </a:lnTo>
                <a:lnTo>
                  <a:pt x="3448812" y="281940"/>
                </a:lnTo>
                <a:lnTo>
                  <a:pt x="3534156" y="281940"/>
                </a:lnTo>
                <a:lnTo>
                  <a:pt x="3534156" y="0"/>
                </a:lnTo>
                <a:close/>
              </a:path>
              <a:path w="4503420" h="1501139">
                <a:moveTo>
                  <a:pt x="3875532" y="1219200"/>
                </a:moveTo>
                <a:lnTo>
                  <a:pt x="2260092" y="1219200"/>
                </a:lnTo>
                <a:lnTo>
                  <a:pt x="2260092" y="1501140"/>
                </a:lnTo>
                <a:lnTo>
                  <a:pt x="3875532" y="1501140"/>
                </a:lnTo>
                <a:lnTo>
                  <a:pt x="3875532" y="1219200"/>
                </a:lnTo>
                <a:close/>
              </a:path>
              <a:path w="4503420" h="1501139">
                <a:moveTo>
                  <a:pt x="4503420" y="609600"/>
                </a:moveTo>
                <a:lnTo>
                  <a:pt x="2979420" y="609600"/>
                </a:lnTo>
                <a:lnTo>
                  <a:pt x="2979420" y="891540"/>
                </a:lnTo>
                <a:lnTo>
                  <a:pt x="4503420" y="891540"/>
                </a:lnTo>
                <a:lnTo>
                  <a:pt x="4503420" y="6096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06640" y="3745877"/>
            <a:ext cx="4032885" cy="586740"/>
          </a:xfrm>
          <a:custGeom>
            <a:avLst/>
            <a:gdLst/>
            <a:ahLst/>
            <a:cxnLst/>
            <a:rect l="l" t="t" r="r" b="b"/>
            <a:pathLst>
              <a:path w="4032884" h="586739">
                <a:moveTo>
                  <a:pt x="1370076" y="304800"/>
                </a:moveTo>
                <a:lnTo>
                  <a:pt x="949452" y="304800"/>
                </a:lnTo>
                <a:lnTo>
                  <a:pt x="0" y="304800"/>
                </a:lnTo>
                <a:lnTo>
                  <a:pt x="0" y="586727"/>
                </a:lnTo>
                <a:lnTo>
                  <a:pt x="949452" y="586727"/>
                </a:lnTo>
                <a:lnTo>
                  <a:pt x="1370076" y="586727"/>
                </a:lnTo>
                <a:lnTo>
                  <a:pt x="1370076" y="304800"/>
                </a:lnTo>
                <a:close/>
              </a:path>
              <a:path w="4032884" h="586739">
                <a:moveTo>
                  <a:pt x="4032504" y="0"/>
                </a:moveTo>
                <a:lnTo>
                  <a:pt x="0" y="0"/>
                </a:lnTo>
                <a:lnTo>
                  <a:pt x="0" y="281927"/>
                </a:lnTo>
                <a:lnTo>
                  <a:pt x="4032504" y="281927"/>
                </a:lnTo>
                <a:lnTo>
                  <a:pt x="403250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94829" y="1263141"/>
            <a:ext cx="4708525" cy="39909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968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66666"/>
                </a:solidFill>
                <a:latin typeface="Times New Roman"/>
                <a:cs typeface="Times New Roman"/>
              </a:rPr>
              <a:t>Oxidativní</a:t>
            </a:r>
            <a:r>
              <a:rPr sz="2000" b="1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66666"/>
                </a:solidFill>
                <a:latin typeface="Times New Roman"/>
                <a:cs typeface="Times New Roman"/>
              </a:rPr>
              <a:t>stres</a:t>
            </a:r>
            <a:r>
              <a:rPr sz="2000" b="1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66666"/>
                </a:solidFill>
                <a:latin typeface="Times New Roman"/>
                <a:cs typeface="Times New Roman"/>
              </a:rPr>
              <a:t>u</a:t>
            </a:r>
            <a:r>
              <a:rPr sz="2000" b="1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66666"/>
                </a:solidFill>
                <a:latin typeface="Times New Roman"/>
                <a:cs typeface="Times New Roman"/>
              </a:rPr>
              <a:t>Duchennovy</a:t>
            </a:r>
            <a:r>
              <a:rPr sz="2000" b="1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66666"/>
                </a:solidFill>
                <a:latin typeface="Times New Roman"/>
                <a:cs typeface="Times New Roman"/>
              </a:rPr>
              <a:t>muskulární </a:t>
            </a:r>
            <a:r>
              <a:rPr sz="2000" b="1" dirty="0">
                <a:solidFill>
                  <a:srgbClr val="666666"/>
                </a:solidFill>
                <a:latin typeface="Times New Roman"/>
                <a:cs typeface="Times New Roman"/>
              </a:rPr>
              <a:t>dystrofie</a:t>
            </a:r>
            <a:r>
              <a:rPr sz="2000" b="1" spc="-7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666666"/>
                </a:solidFill>
                <a:latin typeface="Times New Roman"/>
                <a:cs typeface="Times New Roman"/>
              </a:rPr>
              <a:t>(DMD)</a:t>
            </a:r>
            <a:endParaRPr sz="2000">
              <a:latin typeface="Times New Roman"/>
              <a:cs typeface="Times New Roman"/>
            </a:endParaRPr>
          </a:p>
          <a:p>
            <a:pPr marL="12700" marR="535940">
              <a:lnSpc>
                <a:spcPct val="100000"/>
              </a:lnSpc>
            </a:pP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Vzhledem</a:t>
            </a:r>
            <a:r>
              <a:rPr sz="20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k dysfunkci</a:t>
            </a:r>
            <a:r>
              <a:rPr sz="20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66666"/>
                </a:solidFill>
                <a:latin typeface="Times New Roman"/>
                <a:cs typeface="Times New Roman"/>
              </a:rPr>
              <a:t>dystrophin-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glykoproteinového</a:t>
            </a:r>
            <a:r>
              <a:rPr sz="2000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komplexu</a:t>
            </a:r>
            <a:r>
              <a:rPr sz="20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dochází</a:t>
            </a:r>
            <a:r>
              <a:rPr sz="20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666666"/>
                </a:solidFill>
                <a:latin typeface="Times New Roman"/>
                <a:cs typeface="Times New Roman"/>
              </a:rPr>
              <a:t>ke</a:t>
            </a:r>
            <a:endParaRPr sz="2000">
              <a:latin typeface="Times New Roman"/>
              <a:cs typeface="Times New Roman"/>
            </a:endParaRPr>
          </a:p>
          <a:p>
            <a:pPr marL="12700" marR="7620">
              <a:lnSpc>
                <a:spcPct val="100000"/>
              </a:lnSpc>
            </a:pP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ztrátě</a:t>
            </a:r>
            <a:r>
              <a:rPr sz="20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neuronální</a:t>
            </a:r>
            <a:r>
              <a:rPr sz="20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NOS,</a:t>
            </a:r>
            <a:r>
              <a:rPr sz="20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která</a:t>
            </a:r>
            <a:r>
              <a:rPr sz="20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produkuje</a:t>
            </a:r>
            <a:r>
              <a:rPr sz="20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666666"/>
                </a:solidFill>
                <a:latin typeface="Times New Roman"/>
                <a:cs typeface="Times New Roman"/>
              </a:rPr>
              <a:t>NO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radikály</a:t>
            </a:r>
            <a:r>
              <a:rPr sz="2000" spc="434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vychytávající</a:t>
            </a:r>
            <a:r>
              <a:rPr sz="20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ROS.</a:t>
            </a:r>
            <a:r>
              <a:rPr sz="2000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V</a:t>
            </a:r>
            <a:r>
              <a:rPr sz="2000" spc="-5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důsledku</a:t>
            </a:r>
            <a:r>
              <a:rPr sz="20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666666"/>
                </a:solidFill>
                <a:latin typeface="Times New Roman"/>
                <a:cs typeface="Times New Roman"/>
              </a:rPr>
              <a:t>toho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dochází</a:t>
            </a:r>
            <a:r>
              <a:rPr sz="20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k</a:t>
            </a:r>
            <a:r>
              <a:rPr sz="2000" spc="-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progresivní</a:t>
            </a:r>
            <a:r>
              <a:rPr sz="2000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akumulaci</a:t>
            </a:r>
            <a:r>
              <a:rPr sz="20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666666"/>
                </a:solidFill>
                <a:latin typeface="Times New Roman"/>
                <a:cs typeface="Times New Roman"/>
              </a:rPr>
              <a:t>ROS.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Chronický</a:t>
            </a:r>
            <a:r>
              <a:rPr sz="20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zánět</a:t>
            </a:r>
            <a:r>
              <a:rPr sz="20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může</a:t>
            </a:r>
            <a:r>
              <a:rPr sz="2000" spc="-1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použít</a:t>
            </a:r>
            <a:r>
              <a:rPr sz="2000" spc="4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ROS</a:t>
            </a:r>
            <a:r>
              <a:rPr sz="20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66666"/>
                </a:solidFill>
                <a:latin typeface="Times New Roman"/>
                <a:cs typeface="Times New Roman"/>
              </a:rPr>
              <a:t>cestou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makrofágy</a:t>
            </a:r>
            <a:r>
              <a:rPr sz="2000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indukované</a:t>
            </a:r>
            <a:r>
              <a:rPr sz="2000" spc="-6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ROS</a:t>
            </a:r>
            <a:r>
              <a:rPr sz="20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66666"/>
                </a:solidFill>
                <a:latin typeface="Times New Roman"/>
                <a:cs typeface="Times New Roman"/>
              </a:rPr>
              <a:t>ovlivněné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celulární</a:t>
            </a:r>
            <a:r>
              <a:rPr sz="2000" spc="-6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20" dirty="0">
                <a:solidFill>
                  <a:srgbClr val="666666"/>
                </a:solidFill>
                <a:latin typeface="Times New Roman"/>
                <a:cs typeface="Times New Roman"/>
              </a:rPr>
              <a:t>lýzy.</a:t>
            </a:r>
            <a:r>
              <a:rPr sz="2000" spc="-6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666666"/>
                </a:solidFill>
                <a:latin typeface="Times New Roman"/>
                <a:cs typeface="Times New Roman"/>
              </a:rPr>
              <a:t>To</a:t>
            </a:r>
            <a:r>
              <a:rPr sz="20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má</a:t>
            </a:r>
            <a:r>
              <a:rPr sz="20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za</a:t>
            </a:r>
            <a:r>
              <a:rPr sz="20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následek</a:t>
            </a:r>
            <a:r>
              <a:rPr sz="2000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66666"/>
                </a:solidFill>
                <a:latin typeface="Times New Roman"/>
                <a:cs typeface="Times New Roman"/>
              </a:rPr>
              <a:t>aktivaci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některých</a:t>
            </a:r>
            <a:r>
              <a:rPr sz="2000" spc="-5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cest</a:t>
            </a:r>
            <a:r>
              <a:rPr sz="20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včetně</a:t>
            </a:r>
            <a:r>
              <a:rPr sz="20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„Nuclear</a:t>
            </a:r>
            <a:r>
              <a:rPr sz="20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666666"/>
                </a:solidFill>
                <a:latin typeface="Times New Roman"/>
                <a:cs typeface="Times New Roman"/>
              </a:rPr>
              <a:t>factor-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erythroid</a:t>
            </a:r>
            <a:r>
              <a:rPr sz="2000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2-related</a:t>
            </a:r>
            <a:r>
              <a:rPr sz="20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factor</a:t>
            </a:r>
            <a:r>
              <a:rPr sz="20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2 </a:t>
            </a:r>
            <a:r>
              <a:rPr sz="2000" spc="-10" dirty="0">
                <a:solidFill>
                  <a:srgbClr val="666666"/>
                </a:solidFill>
                <a:latin typeface="Times New Roman"/>
                <a:cs typeface="Times New Roman"/>
              </a:rPr>
              <a:t>(Nrf2)-</a:t>
            </a:r>
            <a:r>
              <a:rPr sz="2000" dirty="0">
                <a:solidFill>
                  <a:srgbClr val="666666"/>
                </a:solidFill>
                <a:latin typeface="Times New Roman"/>
                <a:cs typeface="Times New Roman"/>
              </a:rPr>
              <a:t>pathway“</a:t>
            </a:r>
            <a:r>
              <a:rPr sz="20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000" spc="-50" dirty="0">
                <a:solidFill>
                  <a:srgbClr val="666666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spc="-20" dirty="0">
                <a:solidFill>
                  <a:srgbClr val="666666"/>
                </a:solidFill>
                <a:latin typeface="Times New Roman"/>
                <a:cs typeface="Times New Roman"/>
              </a:rPr>
              <a:t>„NFκB-</a:t>
            </a:r>
            <a:r>
              <a:rPr sz="2000" spc="-10" dirty="0">
                <a:solidFill>
                  <a:srgbClr val="666666"/>
                </a:solidFill>
                <a:latin typeface="Times New Roman"/>
                <a:cs typeface="Times New Roman"/>
              </a:rPr>
              <a:t>pathway“.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26994" y="6084435"/>
            <a:ext cx="512318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3"/>
              </a:rPr>
              <a:t>Int</a:t>
            </a:r>
            <a:r>
              <a:rPr sz="2400" u="sng" spc="-5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3"/>
              </a:rPr>
              <a:t>J</a:t>
            </a:r>
            <a:r>
              <a:rPr sz="2400" u="sng" spc="-4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3"/>
              </a:rPr>
              <a:t>Mol</a:t>
            </a:r>
            <a:r>
              <a:rPr sz="2400" u="sng" spc="-3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3"/>
              </a:rPr>
              <a:t>Sci.</a:t>
            </a:r>
            <a:r>
              <a:rPr sz="2400" spc="-2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2020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Aug;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21(16):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5830.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44170" algn="l"/>
              </a:tabLst>
            </a:pPr>
            <a:fld id="{81D60167-4931-47E6-BA6A-407CBD079E47}" type="slidenum">
              <a:rPr spc="-25" dirty="0"/>
              <a:t>12</a:t>
            </a:fld>
            <a:r>
              <a:rPr dirty="0"/>
              <a:t>	</a:t>
            </a:r>
            <a:r>
              <a:rPr spc="-65" dirty="0"/>
              <a:t>Prof.</a:t>
            </a:r>
            <a:r>
              <a:rPr spc="-5" dirty="0"/>
              <a:t> </a:t>
            </a:r>
            <a:r>
              <a:rPr dirty="0"/>
              <a:t>Anna</a:t>
            </a:r>
            <a:r>
              <a:rPr spc="-30" dirty="0"/>
              <a:t> Vašků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632459"/>
            <a:ext cx="7020685" cy="46863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642606" y="3032632"/>
            <a:ext cx="3347085" cy="1282700"/>
            <a:chOff x="7642606" y="3032632"/>
            <a:chExt cx="3347085" cy="1282700"/>
          </a:xfrm>
        </p:grpSpPr>
        <p:sp>
          <p:nvSpPr>
            <p:cNvPr id="4" name="object 4"/>
            <p:cNvSpPr/>
            <p:nvPr/>
          </p:nvSpPr>
          <p:spPr>
            <a:xfrm>
              <a:off x="7642606" y="3032632"/>
              <a:ext cx="3347085" cy="1069975"/>
            </a:xfrm>
            <a:custGeom>
              <a:avLst/>
              <a:gdLst/>
              <a:ahLst/>
              <a:cxnLst/>
              <a:rect l="l" t="t" r="r" b="b"/>
              <a:pathLst>
                <a:path w="3347084" h="1069975">
                  <a:moveTo>
                    <a:pt x="1897380" y="731520"/>
                  </a:moveTo>
                  <a:lnTo>
                    <a:pt x="0" y="731520"/>
                  </a:lnTo>
                  <a:lnTo>
                    <a:pt x="0" y="1069848"/>
                  </a:lnTo>
                  <a:lnTo>
                    <a:pt x="1897380" y="1069848"/>
                  </a:lnTo>
                  <a:lnTo>
                    <a:pt x="1897380" y="731520"/>
                  </a:lnTo>
                  <a:close/>
                </a:path>
                <a:path w="3347084" h="1069975">
                  <a:moveTo>
                    <a:pt x="3002280" y="0"/>
                  </a:moveTo>
                  <a:lnTo>
                    <a:pt x="0" y="0"/>
                  </a:lnTo>
                  <a:lnTo>
                    <a:pt x="0" y="338328"/>
                  </a:lnTo>
                  <a:lnTo>
                    <a:pt x="3002280" y="338328"/>
                  </a:lnTo>
                  <a:lnTo>
                    <a:pt x="3002280" y="0"/>
                  </a:lnTo>
                  <a:close/>
                </a:path>
                <a:path w="3347084" h="1069975">
                  <a:moveTo>
                    <a:pt x="3346704" y="365760"/>
                  </a:moveTo>
                  <a:lnTo>
                    <a:pt x="0" y="365760"/>
                  </a:lnTo>
                  <a:lnTo>
                    <a:pt x="0" y="704088"/>
                  </a:lnTo>
                  <a:lnTo>
                    <a:pt x="3346704" y="704088"/>
                  </a:lnTo>
                  <a:lnTo>
                    <a:pt x="3346704" y="36576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9740" y="3637787"/>
              <a:ext cx="505205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51848" y="3637787"/>
              <a:ext cx="1183386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32136" y="3637787"/>
              <a:ext cx="755142" cy="67741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642606" y="5227192"/>
            <a:ext cx="3718560" cy="918844"/>
            <a:chOff x="7642606" y="5227192"/>
            <a:chExt cx="3718560" cy="918844"/>
          </a:xfrm>
        </p:grpSpPr>
        <p:sp>
          <p:nvSpPr>
            <p:cNvPr id="9" name="object 9"/>
            <p:cNvSpPr/>
            <p:nvPr/>
          </p:nvSpPr>
          <p:spPr>
            <a:xfrm>
              <a:off x="7642606" y="5227192"/>
              <a:ext cx="3482340" cy="706120"/>
            </a:xfrm>
            <a:custGeom>
              <a:avLst/>
              <a:gdLst/>
              <a:ahLst/>
              <a:cxnLst/>
              <a:rect l="l" t="t" r="r" b="b"/>
              <a:pathLst>
                <a:path w="3482340" h="706120">
                  <a:moveTo>
                    <a:pt x="3482340" y="0"/>
                  </a:moveTo>
                  <a:lnTo>
                    <a:pt x="1082040" y="0"/>
                  </a:lnTo>
                  <a:lnTo>
                    <a:pt x="1082040" y="329209"/>
                  </a:lnTo>
                  <a:lnTo>
                    <a:pt x="0" y="329209"/>
                  </a:lnTo>
                  <a:lnTo>
                    <a:pt x="0" y="705637"/>
                  </a:lnTo>
                  <a:lnTo>
                    <a:pt x="1461516" y="705637"/>
                  </a:lnTo>
                  <a:lnTo>
                    <a:pt x="1461516" y="338328"/>
                  </a:lnTo>
                  <a:lnTo>
                    <a:pt x="3482340" y="338328"/>
                  </a:lnTo>
                  <a:lnTo>
                    <a:pt x="3482340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13876" y="5468111"/>
              <a:ext cx="2446781" cy="67741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631048" y="1153414"/>
            <a:ext cx="3900170" cy="478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666666"/>
                </a:solidFill>
                <a:latin typeface="Times New Roman"/>
                <a:cs typeface="Times New Roman"/>
              </a:rPr>
              <a:t>General</a:t>
            </a:r>
            <a:r>
              <a:rPr sz="2400" b="1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66666"/>
                </a:solidFill>
                <a:latin typeface="Times New Roman"/>
                <a:cs typeface="Times New Roman"/>
              </a:rPr>
              <a:t>principles</a:t>
            </a:r>
            <a:r>
              <a:rPr sz="2400" b="1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666666"/>
                </a:solidFill>
                <a:latin typeface="Times New Roman"/>
                <a:cs typeface="Times New Roman"/>
              </a:rPr>
              <a:t>of </a:t>
            </a:r>
            <a:r>
              <a:rPr sz="2400" b="1" spc="-10" dirty="0">
                <a:solidFill>
                  <a:srgbClr val="666666"/>
                </a:solidFill>
                <a:latin typeface="Times New Roman"/>
                <a:cs typeface="Times New Roman"/>
              </a:rPr>
              <a:t>stress </a:t>
            </a:r>
            <a:r>
              <a:rPr sz="2400" b="1" spc="-25" dirty="0">
                <a:solidFill>
                  <a:srgbClr val="666666"/>
                </a:solidFill>
                <a:latin typeface="Times New Roman"/>
                <a:cs typeface="Times New Roman"/>
              </a:rPr>
              <a:t>response-</a:t>
            </a:r>
            <a:r>
              <a:rPr sz="2400" b="1" dirty="0">
                <a:solidFill>
                  <a:srgbClr val="666666"/>
                </a:solidFill>
                <a:latin typeface="Times New Roman"/>
                <a:cs typeface="Times New Roman"/>
              </a:rPr>
              <a:t>related</a:t>
            </a:r>
            <a:r>
              <a:rPr sz="2400" b="1" spc="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66666"/>
                </a:solidFill>
                <a:latin typeface="Times New Roman"/>
                <a:cs typeface="Times New Roman"/>
              </a:rPr>
              <a:t>pathogenesis </a:t>
            </a:r>
            <a:r>
              <a:rPr sz="2400" b="1" dirty="0">
                <a:solidFill>
                  <a:srgbClr val="666666"/>
                </a:solidFill>
                <a:latin typeface="Times New Roman"/>
                <a:cs typeface="Times New Roman"/>
              </a:rPr>
              <a:t>in muscular</a:t>
            </a:r>
            <a:r>
              <a:rPr sz="2400" b="1" spc="-6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666666"/>
                </a:solidFill>
                <a:latin typeface="Times New Roman"/>
                <a:cs typeface="Times New Roman"/>
              </a:rPr>
              <a:t>disorders</a:t>
            </a:r>
            <a:endParaRPr sz="2400">
              <a:latin typeface="Times New Roman"/>
              <a:cs typeface="Times New Roman"/>
            </a:endParaRPr>
          </a:p>
          <a:p>
            <a:pPr marL="12700" marR="95250">
              <a:lnSpc>
                <a:spcPct val="100099"/>
              </a:lnSpc>
            </a:pP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While</a:t>
            </a:r>
            <a:r>
              <a:rPr sz="24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there</a:t>
            </a:r>
            <a:r>
              <a:rPr sz="24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are</a:t>
            </a:r>
            <a:r>
              <a:rPr sz="24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some</a:t>
            </a:r>
            <a:r>
              <a:rPr sz="2400" spc="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Times New Roman"/>
                <a:cs typeface="Times New Roman"/>
              </a:rPr>
              <a:t>muscular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disorders</a:t>
            </a:r>
            <a:r>
              <a:rPr sz="2400" spc="-5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that</a:t>
            </a:r>
            <a:r>
              <a:rPr sz="24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emerge</a:t>
            </a:r>
            <a:r>
              <a:rPr sz="2400" spc="-20" dirty="0">
                <a:solidFill>
                  <a:srgbClr val="666666"/>
                </a:solidFill>
                <a:latin typeface="Times New Roman"/>
                <a:cs typeface="Times New Roman"/>
              </a:rPr>
              <a:t> from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defects</a:t>
            </a:r>
            <a:r>
              <a:rPr sz="24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in</a:t>
            </a:r>
            <a:r>
              <a:rPr sz="24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key</a:t>
            </a:r>
            <a:r>
              <a:rPr sz="24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factors</a:t>
            </a:r>
            <a:r>
              <a:rPr sz="24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666666"/>
                </a:solidFill>
                <a:latin typeface="Times New Roman"/>
                <a:cs typeface="Times New Roman"/>
              </a:rPr>
              <a:t>or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mechanisms</a:t>
            </a:r>
            <a:r>
              <a:rPr sz="24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the</a:t>
            </a:r>
            <a:r>
              <a:rPr sz="24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Times New Roman"/>
                <a:cs typeface="Times New Roman"/>
              </a:rPr>
              <a:t>cellular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stress</a:t>
            </a:r>
            <a:r>
              <a:rPr sz="2400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response</a:t>
            </a:r>
            <a:r>
              <a:rPr sz="2400" spc="-6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(‘cause’),</a:t>
            </a:r>
            <a:r>
              <a:rPr sz="2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666666"/>
                </a:solidFill>
                <a:latin typeface="Times New Roman"/>
                <a:cs typeface="Times New Roman"/>
              </a:rPr>
              <a:t>in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most</a:t>
            </a:r>
            <a:r>
              <a:rPr sz="2400" spc="-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muscle</a:t>
            </a:r>
            <a:r>
              <a:rPr sz="24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diseases,</a:t>
            </a:r>
            <a:r>
              <a:rPr sz="24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666666"/>
                </a:solidFill>
                <a:latin typeface="Times New Roman"/>
                <a:cs typeface="Times New Roman"/>
              </a:rPr>
              <a:t>the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deregulation</a:t>
            </a:r>
            <a:r>
              <a:rPr sz="2400" spc="-5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sz="2400" spc="-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cellular</a:t>
            </a:r>
            <a:r>
              <a:rPr sz="24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Times New Roman"/>
                <a:cs typeface="Times New Roman"/>
              </a:rPr>
              <a:t>stress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response</a:t>
            </a:r>
            <a:r>
              <a:rPr sz="2400" spc="-5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pathways</a:t>
            </a:r>
            <a:r>
              <a:rPr sz="24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arises</a:t>
            </a:r>
            <a:r>
              <a:rPr sz="2400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666666"/>
                </a:solidFill>
                <a:latin typeface="Times New Roman"/>
                <a:cs typeface="Times New Roman"/>
              </a:rPr>
              <a:t>as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result</a:t>
            </a:r>
            <a:r>
              <a:rPr sz="24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sz="24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another</a:t>
            </a:r>
            <a:r>
              <a:rPr sz="24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666666"/>
                </a:solidFill>
                <a:latin typeface="Times New Roman"/>
                <a:cs typeface="Times New Roman"/>
              </a:rPr>
              <a:t>pathogenic </a:t>
            </a:r>
            <a:r>
              <a:rPr sz="2400" dirty="0">
                <a:solidFill>
                  <a:srgbClr val="666666"/>
                </a:solidFill>
                <a:latin typeface="Times New Roman"/>
                <a:cs typeface="Times New Roman"/>
              </a:rPr>
              <a:t>mechanism</a:t>
            </a:r>
            <a:r>
              <a:rPr sz="2400" spc="-5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(‘consequence’).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26994" y="6084435"/>
            <a:ext cx="512318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7"/>
              </a:rPr>
              <a:t>Int</a:t>
            </a:r>
            <a:r>
              <a:rPr sz="2400" u="sng" spc="-5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7"/>
              </a:rPr>
              <a:t>J</a:t>
            </a:r>
            <a:r>
              <a:rPr sz="2400" u="sng" spc="-4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7"/>
              </a:rPr>
              <a:t>Mol</a:t>
            </a:r>
            <a:r>
              <a:rPr sz="2400" u="sng" spc="-3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7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7"/>
              </a:rPr>
              <a:t>Sci.</a:t>
            </a:r>
            <a:r>
              <a:rPr sz="2400" spc="-2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2020</a:t>
            </a:r>
            <a:r>
              <a:rPr sz="2400" spc="-1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Aug;</a:t>
            </a:r>
            <a:r>
              <a:rPr sz="2400" spc="-3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21(16):</a:t>
            </a:r>
            <a:r>
              <a:rPr sz="2400" spc="-4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5830.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958596"/>
            <a:ext cx="7010400" cy="38862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394829" y="528065"/>
            <a:ext cx="39941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Schematic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representation</a:t>
            </a:r>
            <a:r>
              <a:rPr sz="2000" b="1" spc="-2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of</a:t>
            </a:r>
            <a:r>
              <a:rPr sz="2000" b="1" spc="1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relevant </a:t>
            </a:r>
            <a:r>
              <a:rPr sz="2000" b="1" dirty="0">
                <a:latin typeface="Times New Roman"/>
                <a:cs typeface="Times New Roman"/>
              </a:rPr>
              <a:t>sources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and</a:t>
            </a:r>
            <a:r>
              <a:rPr sz="2000" b="1" spc="-3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mechanisms</a:t>
            </a:r>
            <a:r>
              <a:rPr sz="2000" b="1" spc="-45" dirty="0">
                <a:latin typeface="Times New Roman"/>
                <a:cs typeface="Times New Roman"/>
              </a:rPr>
              <a:t> </a:t>
            </a:r>
            <a:r>
              <a:rPr sz="2000" b="1" spc="-25" dirty="0">
                <a:latin typeface="Times New Roman"/>
                <a:cs typeface="Times New Roman"/>
              </a:rPr>
              <a:t>of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06640" y="1181988"/>
            <a:ext cx="3801110" cy="2819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155"/>
              </a:lnSpc>
            </a:pPr>
            <a:r>
              <a:rPr sz="2000" b="1" dirty="0">
                <a:latin typeface="Times New Roman"/>
                <a:cs typeface="Times New Roman"/>
              </a:rPr>
              <a:t>endoplasmic</a:t>
            </a:r>
            <a:r>
              <a:rPr sz="2000" b="1" spc="-6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reticulum</a:t>
            </a:r>
            <a:r>
              <a:rPr sz="2000" b="1" spc="-3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(ER)-</a:t>
            </a:r>
            <a:r>
              <a:rPr sz="2000" b="1" spc="-10" dirty="0">
                <a:latin typeface="Times New Roman"/>
                <a:cs typeface="Times New Roman"/>
              </a:rPr>
              <a:t>stress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96319" y="1137665"/>
            <a:ext cx="238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latin typeface="Times New Roman"/>
                <a:cs typeface="Times New Roman"/>
              </a:rPr>
              <a:t>in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94829" y="1442465"/>
            <a:ext cx="4255135" cy="4354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95"/>
              </a:lnSpc>
              <a:spcBef>
                <a:spcPts val="105"/>
              </a:spcBef>
            </a:pPr>
            <a:r>
              <a:rPr sz="2000" b="1" dirty="0">
                <a:latin typeface="Times New Roman"/>
                <a:cs typeface="Times New Roman"/>
              </a:rPr>
              <a:t>muscular</a:t>
            </a:r>
            <a:r>
              <a:rPr sz="2000" b="1" spc="-70" dirty="0">
                <a:latin typeface="Times New Roman"/>
                <a:cs typeface="Times New Roman"/>
              </a:rPr>
              <a:t> </a:t>
            </a:r>
            <a:r>
              <a:rPr sz="2000" b="1" spc="-10" dirty="0">
                <a:latin typeface="Times New Roman"/>
                <a:cs typeface="Times New Roman"/>
              </a:rPr>
              <a:t>disorders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ts val="2880"/>
              </a:lnSpc>
              <a:spcBef>
                <a:spcPts val="85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variety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conditions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result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accumulation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misfolded </a:t>
            </a:r>
            <a:r>
              <a:rPr sz="2400" dirty="0">
                <a:latin typeface="Times New Roman"/>
                <a:cs typeface="Times New Roman"/>
              </a:rPr>
              <a:t>proteins.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HSPA5 </a:t>
            </a:r>
            <a:r>
              <a:rPr sz="2400" dirty="0">
                <a:latin typeface="Times New Roman"/>
                <a:cs typeface="Times New Roman"/>
              </a:rPr>
              <a:t>dissociates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from </a:t>
            </a:r>
            <a:r>
              <a:rPr sz="2400" dirty="0">
                <a:latin typeface="Times New Roman"/>
                <a:cs typeface="Times New Roman"/>
              </a:rPr>
              <a:t>PERK,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inositol-requiring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protein</a:t>
            </a:r>
            <a:r>
              <a:rPr sz="2400" spc="-50" dirty="0">
                <a:latin typeface="Times New Roman"/>
                <a:cs typeface="Times New Roman"/>
              </a:rPr>
              <a:t> 1</a:t>
            </a:r>
            <a:endParaRPr sz="2400">
              <a:latin typeface="Times New Roman"/>
              <a:cs typeface="Times New Roman"/>
            </a:endParaRPr>
          </a:p>
          <a:p>
            <a:pPr marL="12700" marR="374015">
              <a:lnSpc>
                <a:spcPts val="288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(IRE1),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activating </a:t>
            </a:r>
            <a:r>
              <a:rPr sz="2400" dirty="0">
                <a:latin typeface="Times New Roman"/>
                <a:cs typeface="Times New Roman"/>
              </a:rPr>
              <a:t>transcription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factor-</a:t>
            </a:r>
            <a:r>
              <a:rPr sz="2400" dirty="0">
                <a:latin typeface="Times New Roman"/>
                <a:cs typeface="Times New Roman"/>
              </a:rPr>
              <a:t>6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(ATF6)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order to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bind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misfolded</a:t>
            </a:r>
            <a:endParaRPr sz="2400">
              <a:latin typeface="Times New Roman"/>
              <a:cs typeface="Times New Roman"/>
            </a:endParaRPr>
          </a:p>
          <a:p>
            <a:pPr marL="12700" marR="167005">
              <a:lnSpc>
                <a:spcPts val="2880"/>
              </a:lnSpc>
            </a:pPr>
            <a:r>
              <a:rPr sz="2400" dirty="0">
                <a:latin typeface="Times New Roman"/>
                <a:cs typeface="Times New Roman"/>
              </a:rPr>
              <a:t>proteins,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leading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activation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several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downstream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2785"/>
              </a:lnSpc>
            </a:pPr>
            <a:r>
              <a:rPr sz="2400" dirty="0">
                <a:latin typeface="Times New Roman"/>
                <a:cs typeface="Times New Roman"/>
              </a:rPr>
              <a:t>pathways.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ROS –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Reactive</a:t>
            </a:r>
            <a:r>
              <a:rPr sz="2400" i="1" spc="-50" dirty="0">
                <a:latin typeface="Times New Roman"/>
                <a:cs typeface="Times New Roman"/>
              </a:rPr>
              <a:t> </a:t>
            </a:r>
            <a:r>
              <a:rPr sz="2400" i="1" spc="-10" dirty="0">
                <a:latin typeface="Times New Roman"/>
                <a:cs typeface="Times New Roman"/>
              </a:rPr>
              <a:t>Oxygen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400" i="1" spc="-10" dirty="0">
                <a:latin typeface="Times New Roman"/>
                <a:cs typeface="Times New Roman"/>
              </a:rPr>
              <a:t>Species</a:t>
            </a:r>
            <a:r>
              <a:rPr sz="2400" spc="-1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45" dirty="0"/>
              <a:t>ER-</a:t>
            </a:r>
            <a:r>
              <a:rPr sz="4000" spc="-285" dirty="0"/>
              <a:t>stress</a:t>
            </a:r>
            <a:r>
              <a:rPr sz="4000" spc="-45" dirty="0"/>
              <a:t> </a:t>
            </a:r>
            <a:r>
              <a:rPr sz="4000" dirty="0"/>
              <a:t>u</a:t>
            </a:r>
            <a:r>
              <a:rPr sz="4000" spc="-204" dirty="0"/>
              <a:t> </a:t>
            </a:r>
            <a:r>
              <a:rPr sz="4000" spc="-125" dirty="0"/>
              <a:t>muskulárních</a:t>
            </a:r>
            <a:r>
              <a:rPr sz="4000" spc="-110" dirty="0"/>
              <a:t> </a:t>
            </a:r>
            <a:r>
              <a:rPr sz="4000" spc="-185" dirty="0"/>
              <a:t>dystrofií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632459" y="1609344"/>
            <a:ext cx="2771775" cy="692785"/>
            <a:chOff x="632459" y="1609344"/>
            <a:chExt cx="2771775" cy="692785"/>
          </a:xfrm>
        </p:grpSpPr>
        <p:sp>
          <p:nvSpPr>
            <p:cNvPr id="4" name="object 4"/>
            <p:cNvSpPr/>
            <p:nvPr/>
          </p:nvSpPr>
          <p:spPr>
            <a:xfrm>
              <a:off x="791629" y="1998345"/>
              <a:ext cx="2612390" cy="303530"/>
            </a:xfrm>
            <a:custGeom>
              <a:avLst/>
              <a:gdLst/>
              <a:ahLst/>
              <a:cxnLst/>
              <a:rect l="l" t="t" r="r" b="b"/>
              <a:pathLst>
                <a:path w="2612390" h="303530">
                  <a:moveTo>
                    <a:pt x="2612136" y="0"/>
                  </a:moveTo>
                  <a:lnTo>
                    <a:pt x="0" y="0"/>
                  </a:lnTo>
                  <a:lnTo>
                    <a:pt x="0" y="303275"/>
                  </a:lnTo>
                  <a:lnTo>
                    <a:pt x="2612136" y="303275"/>
                  </a:lnTo>
                  <a:lnTo>
                    <a:pt x="261213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459" y="1609344"/>
              <a:ext cx="2477262" cy="56768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2437511" y="3827144"/>
            <a:ext cx="1001394" cy="303530"/>
          </a:xfrm>
          <a:custGeom>
            <a:avLst/>
            <a:gdLst/>
            <a:ahLst/>
            <a:cxnLst/>
            <a:rect l="l" t="t" r="r" b="b"/>
            <a:pathLst>
              <a:path w="1001395" h="303529">
                <a:moveTo>
                  <a:pt x="1001268" y="0"/>
                </a:moveTo>
                <a:lnTo>
                  <a:pt x="374904" y="0"/>
                </a:lnTo>
                <a:lnTo>
                  <a:pt x="291084" y="0"/>
                </a:lnTo>
                <a:lnTo>
                  <a:pt x="0" y="0"/>
                </a:lnTo>
                <a:lnTo>
                  <a:pt x="0" y="303276"/>
                </a:lnTo>
                <a:lnTo>
                  <a:pt x="291084" y="303276"/>
                </a:lnTo>
                <a:lnTo>
                  <a:pt x="374904" y="303276"/>
                </a:lnTo>
                <a:lnTo>
                  <a:pt x="1001268" y="303276"/>
                </a:lnTo>
                <a:lnTo>
                  <a:pt x="100126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79170" y="1673732"/>
            <a:ext cx="8677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5" dirty="0">
                <a:solidFill>
                  <a:srgbClr val="FF0000"/>
                </a:solidFill>
                <a:latin typeface="Verdana"/>
                <a:cs typeface="Verdana"/>
              </a:rPr>
              <a:t>Svalové</a:t>
            </a:r>
            <a:r>
              <a:rPr sz="2000" spc="-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0000"/>
                </a:solidFill>
                <a:latin typeface="Verdana"/>
                <a:cs typeface="Verdana"/>
              </a:rPr>
              <a:t>dystrofie</a:t>
            </a:r>
            <a:r>
              <a:rPr sz="20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jsou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fenotypicky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i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genotypicky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heterogenní</a:t>
            </a:r>
            <a:r>
              <a:rPr sz="2000" spc="38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skupinou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08870" y="1693545"/>
            <a:ext cx="1339850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350"/>
              </a:lnSpc>
            </a:pPr>
            <a:r>
              <a:rPr sz="2000" spc="-10" dirty="0">
                <a:latin typeface="Verdana"/>
                <a:cs typeface="Verdana"/>
              </a:rPr>
              <a:t>vrozených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1629" y="1978532"/>
            <a:ext cx="88017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80" dirty="0">
                <a:latin typeface="Verdana"/>
                <a:cs typeface="Verdana"/>
              </a:rPr>
              <a:t>muskulárních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nemocí,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které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mají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podobné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histopatologické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95" dirty="0">
                <a:latin typeface="Verdana"/>
                <a:cs typeface="Verdana"/>
              </a:rPr>
              <a:t>rysy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včetně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1629" y="2303145"/>
            <a:ext cx="9250680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0"/>
              </a:lnSpc>
            </a:pPr>
            <a:r>
              <a:rPr sz="2000" spc="-10" dirty="0">
                <a:latin typeface="Verdana"/>
                <a:cs typeface="Verdana"/>
              </a:rPr>
              <a:t>degenerace/nekrózy,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regenerace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fibrózy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vyššího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obsahu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tukové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tkáně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31094" y="2283332"/>
            <a:ext cx="1424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Verdana"/>
                <a:cs typeface="Verdana"/>
              </a:rPr>
              <a:t>ve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svalech.</a:t>
            </a:r>
            <a:endParaRPr sz="20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32459" y="2523731"/>
            <a:ext cx="10996930" cy="1177925"/>
            <a:chOff x="632459" y="2523731"/>
            <a:chExt cx="10996930" cy="117792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9276" y="2523731"/>
              <a:ext cx="1419605" cy="56770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2459" y="2828543"/>
              <a:ext cx="3701034" cy="56768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4404" y="2828543"/>
              <a:ext cx="1363218" cy="56768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18531" y="2828543"/>
              <a:ext cx="422910" cy="56768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02351" y="2828543"/>
              <a:ext cx="6179058" cy="56768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2459" y="3133343"/>
              <a:ext cx="6040373" cy="567690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79170" y="2588513"/>
            <a:ext cx="10615930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spc="-45" dirty="0">
                <a:latin typeface="Verdana"/>
                <a:cs typeface="Verdana"/>
              </a:rPr>
              <a:t>Příčinné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genové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mutace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zahrnují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široké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spektrum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celulárních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funkcí,</a:t>
            </a:r>
            <a:r>
              <a:rPr sz="2000" spc="-85" dirty="0">
                <a:latin typeface="Verdana"/>
                <a:cs typeface="Verdana"/>
              </a:rPr>
              <a:t> zahrnující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proteiny </a:t>
            </a:r>
            <a:r>
              <a:rPr sz="2000" spc="-50" dirty="0">
                <a:solidFill>
                  <a:srgbClr val="FF0000"/>
                </a:solidFill>
                <a:latin typeface="Verdana"/>
                <a:cs typeface="Verdana"/>
              </a:rPr>
              <a:t>extracelulární</a:t>
            </a:r>
            <a:r>
              <a:rPr sz="2000" spc="-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30" dirty="0">
                <a:solidFill>
                  <a:srgbClr val="FF0000"/>
                </a:solidFill>
                <a:latin typeface="Verdana"/>
                <a:cs typeface="Verdana"/>
              </a:rPr>
              <a:t>matrix,</a:t>
            </a:r>
            <a:r>
              <a:rPr sz="2000" spc="-1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členy</a:t>
            </a:r>
            <a:r>
              <a:rPr sz="2000" spc="-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20" dirty="0">
                <a:solidFill>
                  <a:srgbClr val="FF0000"/>
                </a:solidFill>
                <a:latin typeface="Verdana"/>
                <a:cs typeface="Verdana"/>
              </a:rPr>
              <a:t>dystrofin-</a:t>
            </a:r>
            <a:r>
              <a:rPr sz="2000" spc="-25" dirty="0">
                <a:solidFill>
                  <a:srgbClr val="FF0000"/>
                </a:solidFill>
                <a:latin typeface="Verdana"/>
                <a:cs typeface="Verdana"/>
              </a:rPr>
              <a:t>glykoproteinového</a:t>
            </a:r>
            <a:r>
              <a:rPr sz="20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Verdana"/>
                <a:cs typeface="Verdana"/>
              </a:rPr>
              <a:t>komplexu,</a:t>
            </a:r>
            <a:r>
              <a:rPr sz="2000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Verdana"/>
                <a:cs typeface="Verdana"/>
              </a:rPr>
              <a:t>proteiny</a:t>
            </a:r>
            <a:r>
              <a:rPr sz="2000" spc="-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jaderné </a:t>
            </a:r>
            <a:r>
              <a:rPr sz="2000" spc="-20" dirty="0">
                <a:solidFill>
                  <a:srgbClr val="FF0000"/>
                </a:solidFill>
                <a:latin typeface="Verdana"/>
                <a:cs typeface="Verdana"/>
              </a:rPr>
              <a:t>obálky</a:t>
            </a:r>
            <a:r>
              <a:rPr sz="20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16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0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Verdana"/>
                <a:cs typeface="Verdana"/>
              </a:rPr>
              <a:t>proteiny</a:t>
            </a:r>
            <a:r>
              <a:rPr sz="20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Verdana"/>
                <a:cs typeface="Verdana"/>
              </a:rPr>
              <a:t>mitochondriální</a:t>
            </a:r>
            <a:r>
              <a:rPr sz="20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membrány.</a:t>
            </a:r>
            <a:endParaRPr sz="2000">
              <a:latin typeface="Verdana"/>
              <a:cs typeface="Verdana"/>
            </a:endParaRPr>
          </a:p>
          <a:p>
            <a:pPr marL="12700" marR="46990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Jako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další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relevantní</a:t>
            </a:r>
            <a:r>
              <a:rPr sz="2000" spc="-114" dirty="0">
                <a:latin typeface="Verdana"/>
                <a:cs typeface="Verdana"/>
              </a:rPr>
              <a:t> zdroj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svalového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poškození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u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četných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muskulární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dystrofií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byl </a:t>
            </a:r>
            <a:r>
              <a:rPr sz="2000" spc="-45" dirty="0">
                <a:latin typeface="Verdana"/>
                <a:cs typeface="Verdana"/>
              </a:rPr>
              <a:t>identifikován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220" dirty="0">
                <a:latin typeface="Verdana"/>
                <a:cs typeface="Verdana"/>
              </a:rPr>
              <a:t>ER-</a:t>
            </a:r>
            <a:r>
              <a:rPr sz="2000" spc="-185" dirty="0">
                <a:latin typeface="Verdana"/>
                <a:cs typeface="Verdana"/>
              </a:rPr>
              <a:t>stress.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Diskutuje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se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akumulaci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nezavinutých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proteinů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v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důsledku </a:t>
            </a:r>
            <a:r>
              <a:rPr sz="2000" spc="-25" dirty="0">
                <a:latin typeface="Verdana"/>
                <a:cs typeface="Verdana"/>
              </a:rPr>
              <a:t>somatických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mutací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strukturálních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proteinů,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narušené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kapacitě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zavinutí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proteinů </a:t>
            </a:r>
            <a:r>
              <a:rPr sz="2000" spc="-90" dirty="0">
                <a:latin typeface="Verdana"/>
                <a:cs typeface="Verdana"/>
              </a:rPr>
              <a:t>v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důsledku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oxidativního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stresu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produkci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135" dirty="0">
                <a:latin typeface="Verdana"/>
                <a:cs typeface="Verdana"/>
              </a:rPr>
              <a:t>ROS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stejně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jako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změnách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v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kalciové homeostáze.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55" dirty="0"/>
              <a:t>Dystrofinopatie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435987" y="2516504"/>
            <a:ext cx="3142615" cy="273050"/>
          </a:xfrm>
          <a:custGeom>
            <a:avLst/>
            <a:gdLst/>
            <a:ahLst/>
            <a:cxnLst/>
            <a:rect l="l" t="t" r="r" b="b"/>
            <a:pathLst>
              <a:path w="3142615" h="273050">
                <a:moveTo>
                  <a:pt x="3142488" y="0"/>
                </a:moveTo>
                <a:lnTo>
                  <a:pt x="2221992" y="0"/>
                </a:lnTo>
                <a:lnTo>
                  <a:pt x="0" y="0"/>
                </a:lnTo>
                <a:lnTo>
                  <a:pt x="0" y="272796"/>
                </a:lnTo>
                <a:lnTo>
                  <a:pt x="2221992" y="272796"/>
                </a:lnTo>
                <a:lnTo>
                  <a:pt x="3142488" y="272796"/>
                </a:lnTo>
                <a:lnTo>
                  <a:pt x="314248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56844" y="1891296"/>
            <a:ext cx="4839970" cy="511809"/>
            <a:chOff x="656844" y="1891296"/>
            <a:chExt cx="4839970" cy="51180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6844" y="1912632"/>
              <a:ext cx="287261" cy="4792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7532" y="1891296"/>
              <a:ext cx="1326642" cy="51128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48611" y="1891296"/>
              <a:ext cx="3094482" cy="51128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7532" y="1891296"/>
              <a:ext cx="858774" cy="511289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720679" y="4360176"/>
            <a:ext cx="4620260" cy="511809"/>
            <a:chOff x="720679" y="4360176"/>
            <a:chExt cx="4620260" cy="511809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0679" y="4609743"/>
              <a:ext cx="159589" cy="4108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27531" y="4360176"/>
              <a:ext cx="1062990" cy="5112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84960" y="4360176"/>
              <a:ext cx="3013710" cy="51128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93107" y="4360176"/>
              <a:ext cx="1047750" cy="51128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779170" y="1675257"/>
            <a:ext cx="1070292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1800" spc="-1050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18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1800" spc="-60" dirty="0">
                <a:latin typeface="Verdana"/>
                <a:cs typeface="Verdana"/>
              </a:rPr>
              <a:t>Dystrofinopatie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20" dirty="0">
                <a:latin typeface="Verdana"/>
                <a:cs typeface="Verdana"/>
              </a:rPr>
              <a:t>jsou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prevaletními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60" dirty="0">
                <a:latin typeface="Verdana"/>
                <a:cs typeface="Verdana"/>
              </a:rPr>
              <a:t>formami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svalových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dystrofií.</a:t>
            </a:r>
            <a:endParaRPr sz="1800">
              <a:latin typeface="Verdana"/>
              <a:cs typeface="Verdana"/>
            </a:endParaRPr>
          </a:p>
          <a:p>
            <a:pPr marL="192405" marR="647700" indent="-180340">
              <a:lnSpc>
                <a:spcPct val="100000"/>
              </a:lnSpc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1800" dirty="0">
                <a:solidFill>
                  <a:srgbClr val="FF0000"/>
                </a:solidFill>
                <a:latin typeface="Verdana"/>
                <a:cs typeface="Verdana"/>
              </a:rPr>
              <a:t>Duchennova</a:t>
            </a:r>
            <a:r>
              <a:rPr sz="1800" spc="-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Verdana"/>
                <a:cs typeface="Verdana"/>
              </a:rPr>
              <a:t>muskulární</a:t>
            </a:r>
            <a:r>
              <a:rPr sz="1800" spc="-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Verdana"/>
                <a:cs typeface="Verdana"/>
              </a:rPr>
              <a:t>dystrofie</a:t>
            </a:r>
            <a:r>
              <a:rPr sz="1800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Verdana"/>
                <a:cs typeface="Verdana"/>
              </a:rPr>
              <a:t>(DMD</a:t>
            </a:r>
            <a:r>
              <a:rPr sz="1800" spc="-60" dirty="0">
                <a:latin typeface="Verdana"/>
                <a:cs typeface="Verdana"/>
              </a:rPr>
              <a:t>)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95" dirty="0">
                <a:latin typeface="Verdana"/>
                <a:cs typeface="Verdana"/>
              </a:rPr>
              <a:t>je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devastující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svalové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onemocnění,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které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vede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k </a:t>
            </a:r>
            <a:r>
              <a:rPr sz="1800" spc="-40" dirty="0">
                <a:latin typeface="Verdana"/>
                <a:cs typeface="Verdana"/>
              </a:rPr>
              <a:t>rychlé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progresi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svalové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slabosti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až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předčasné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60" dirty="0">
                <a:latin typeface="Verdana"/>
                <a:cs typeface="Verdana"/>
              </a:rPr>
              <a:t>smrti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  <a:p>
            <a:pPr marL="192405" marR="5080" indent="-180340">
              <a:lnSpc>
                <a:spcPct val="100000"/>
              </a:lnSpc>
              <a:buClr>
                <a:srgbClr val="0000DC"/>
              </a:buClr>
              <a:buFont typeface="Microsoft Sans Serif"/>
              <a:buChar char="—"/>
              <a:tabLst>
                <a:tab pos="192405" algn="l"/>
                <a:tab pos="1929764" algn="l"/>
              </a:tabLst>
            </a:pPr>
            <a:r>
              <a:rPr sz="1800" spc="-65" dirty="0">
                <a:latin typeface="Verdana"/>
                <a:cs typeface="Verdana"/>
              </a:rPr>
              <a:t>Kauzální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125" dirty="0">
                <a:latin typeface="Verdana"/>
                <a:cs typeface="Verdana"/>
              </a:rPr>
              <a:t>jsou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mutace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70" dirty="0">
                <a:latin typeface="Verdana"/>
                <a:cs typeface="Verdana"/>
              </a:rPr>
              <a:t>v </a:t>
            </a:r>
            <a:r>
              <a:rPr sz="1800" dirty="0">
                <a:latin typeface="Verdana"/>
                <a:cs typeface="Verdana"/>
              </a:rPr>
              <a:t>genu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pro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0" dirty="0">
                <a:latin typeface="Verdana"/>
                <a:cs typeface="Verdana"/>
              </a:rPr>
              <a:t>dystrofin,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komponenty</a:t>
            </a:r>
            <a:r>
              <a:rPr sz="1800" spc="-30" dirty="0">
                <a:latin typeface="Verdana"/>
                <a:cs typeface="Verdana"/>
              </a:rPr>
              <a:t> </a:t>
            </a:r>
            <a:r>
              <a:rPr sz="1800" spc="-110" dirty="0">
                <a:latin typeface="Verdana"/>
                <a:cs typeface="Verdana"/>
              </a:rPr>
              <a:t>dystrofin-</a:t>
            </a:r>
            <a:r>
              <a:rPr sz="1800" spc="-30" dirty="0">
                <a:latin typeface="Verdana"/>
                <a:cs typeface="Verdana"/>
              </a:rPr>
              <a:t>glykoproteinového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komplexu, </a:t>
            </a:r>
            <a:r>
              <a:rPr sz="1800" spc="-114" dirty="0">
                <a:latin typeface="Verdana"/>
                <a:cs typeface="Verdana"/>
              </a:rPr>
              <a:t>který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upevňuje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svalovou</a:t>
            </a:r>
            <a:r>
              <a:rPr sz="1800" spc="-15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buňku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95" dirty="0">
                <a:latin typeface="Verdana"/>
                <a:cs typeface="Verdana"/>
              </a:rPr>
              <a:t>do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extracelulární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114" dirty="0">
                <a:latin typeface="Verdana"/>
                <a:cs typeface="Verdana"/>
              </a:rPr>
              <a:t>matrix.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spc="-145" dirty="0">
                <a:latin typeface="Verdana"/>
                <a:cs typeface="Verdana"/>
              </a:rPr>
              <a:t>To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50" dirty="0">
                <a:latin typeface="Verdana"/>
                <a:cs typeface="Verdana"/>
              </a:rPr>
              <a:t>vede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165" dirty="0">
                <a:latin typeface="Verdana"/>
                <a:cs typeface="Verdana"/>
              </a:rPr>
              <a:t>k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disintegraci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50" dirty="0">
                <a:latin typeface="Verdana"/>
                <a:cs typeface="Verdana"/>
              </a:rPr>
              <a:t>struktury</a:t>
            </a:r>
            <a:r>
              <a:rPr sz="1800" spc="-75" dirty="0">
                <a:latin typeface="Verdana"/>
                <a:cs typeface="Verdana"/>
              </a:rPr>
              <a:t> svalu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100" dirty="0">
                <a:latin typeface="Verdana"/>
                <a:cs typeface="Verdana"/>
              </a:rPr>
              <a:t>a </a:t>
            </a:r>
            <a:r>
              <a:rPr sz="1800" spc="-165" dirty="0">
                <a:latin typeface="Verdana"/>
                <a:cs typeface="Verdana"/>
              </a:rPr>
              <a:t>k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30" dirty="0">
                <a:latin typeface="Verdana"/>
                <a:cs typeface="Verdana"/>
              </a:rPr>
              <a:t>redukci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rezistence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na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mechanickou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zátěž.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Jako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relevantní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faktor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se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u</a:t>
            </a:r>
            <a:r>
              <a:rPr sz="1800" spc="-4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dystrofinopatií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zřejmě </a:t>
            </a:r>
            <a:r>
              <a:rPr sz="1800" spc="-40" dirty="0">
                <a:latin typeface="Verdana"/>
                <a:cs typeface="Verdana"/>
              </a:rPr>
              <a:t>uplatňuje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také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95" dirty="0">
                <a:latin typeface="Verdana"/>
                <a:cs typeface="Verdana"/>
              </a:rPr>
              <a:t>ER-</a:t>
            </a:r>
            <a:r>
              <a:rPr sz="1800" spc="-175" dirty="0">
                <a:latin typeface="Verdana"/>
                <a:cs typeface="Verdana"/>
              </a:rPr>
              <a:t>stress</a:t>
            </a:r>
            <a:r>
              <a:rPr sz="1800" spc="-90" dirty="0">
                <a:latin typeface="Verdana"/>
                <a:cs typeface="Verdana"/>
              </a:rPr>
              <a:t> </a:t>
            </a:r>
            <a:r>
              <a:rPr sz="1800" spc="150" dirty="0">
                <a:latin typeface="Verdana"/>
                <a:cs typeface="Verdana"/>
              </a:rPr>
              <a:t>a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30" dirty="0">
                <a:latin typeface="Verdana"/>
                <a:cs typeface="Verdana"/>
              </a:rPr>
              <a:t>UPR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(„unfolded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protein</a:t>
            </a:r>
            <a:r>
              <a:rPr sz="1800" spc="-110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response“).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55" dirty="0">
                <a:latin typeface="Verdana"/>
                <a:cs typeface="Verdana"/>
              </a:rPr>
              <a:t>Na</a:t>
            </a:r>
            <a:r>
              <a:rPr sz="1800" spc="-114" dirty="0">
                <a:latin typeface="Verdana"/>
                <a:cs typeface="Verdana"/>
              </a:rPr>
              <a:t> </a:t>
            </a:r>
            <a:r>
              <a:rPr sz="1800" spc="-65" dirty="0">
                <a:latin typeface="Verdana"/>
                <a:cs typeface="Verdana"/>
              </a:rPr>
              <a:t>stavu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onemocnění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se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zřejmě </a:t>
            </a:r>
            <a:r>
              <a:rPr sz="1800" spc="-30" dirty="0">
                <a:latin typeface="Verdana"/>
                <a:cs typeface="Verdana"/>
              </a:rPr>
              <a:t>podílí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také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nedokonalá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interakce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mezi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170" dirty="0">
                <a:latin typeface="Verdana"/>
                <a:cs typeface="Verdana"/>
              </a:rPr>
              <a:t>ER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150" dirty="0">
                <a:latin typeface="Verdana"/>
                <a:cs typeface="Verdana"/>
              </a:rPr>
              <a:t>a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mitochondriemi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včetně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dysregulace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kalciové homeostázy.</a:t>
            </a:r>
            <a:endParaRPr sz="1800">
              <a:latin typeface="Verdana"/>
              <a:cs typeface="Verdana"/>
            </a:endParaRPr>
          </a:p>
          <a:p>
            <a:pPr marL="192405" indent="-179705">
              <a:lnSpc>
                <a:spcPct val="100000"/>
              </a:lnSpc>
              <a:spcBef>
                <a:spcPts val="2165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1800" spc="-10" dirty="0">
                <a:solidFill>
                  <a:srgbClr val="FF0000"/>
                </a:solidFill>
                <a:latin typeface="Verdana"/>
                <a:cs typeface="Verdana"/>
              </a:rPr>
              <a:t>Beckerova</a:t>
            </a:r>
            <a:r>
              <a:rPr sz="1800" spc="-1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Verdana"/>
                <a:cs typeface="Verdana"/>
              </a:rPr>
              <a:t>muskulární</a:t>
            </a:r>
            <a:r>
              <a:rPr sz="1800" spc="-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Verdana"/>
                <a:cs typeface="Verdana"/>
              </a:rPr>
              <a:t>dystrofie</a:t>
            </a:r>
            <a:r>
              <a:rPr sz="1800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spc="-95" dirty="0">
                <a:solidFill>
                  <a:srgbClr val="FF0000"/>
                </a:solidFill>
                <a:latin typeface="Verdana"/>
                <a:cs typeface="Verdana"/>
              </a:rPr>
              <a:t>(BMD)</a:t>
            </a:r>
            <a:r>
              <a:rPr sz="1800" spc="-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má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obvykle</a:t>
            </a:r>
            <a:r>
              <a:rPr sz="1800" spc="-1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lehčí</a:t>
            </a:r>
            <a:r>
              <a:rPr sz="1800" spc="-9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průběh.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90" dirty="0"/>
              <a:t>ER</a:t>
            </a:r>
            <a:r>
              <a:rPr sz="4000" spc="-50" dirty="0"/>
              <a:t> </a:t>
            </a:r>
            <a:r>
              <a:rPr sz="4000" spc="-320" dirty="0"/>
              <a:t>–stress</a:t>
            </a:r>
            <a:r>
              <a:rPr sz="4000" spc="-45" dirty="0"/>
              <a:t> </a:t>
            </a:r>
            <a:r>
              <a:rPr sz="4000" dirty="0"/>
              <a:t>u</a:t>
            </a:r>
            <a:r>
              <a:rPr sz="4000" spc="-225" dirty="0"/>
              <a:t> </a:t>
            </a:r>
            <a:r>
              <a:rPr sz="4000" dirty="0"/>
              <a:t>metabolických</a:t>
            </a:r>
            <a:r>
              <a:rPr sz="4000" spc="-70" dirty="0"/>
              <a:t> </a:t>
            </a:r>
            <a:r>
              <a:rPr sz="4000" spc="-25" dirty="0"/>
              <a:t>myopatií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71461" y="4493386"/>
            <a:ext cx="4267200" cy="363220"/>
          </a:xfrm>
          <a:custGeom>
            <a:avLst/>
            <a:gdLst/>
            <a:ahLst/>
            <a:cxnLst/>
            <a:rect l="l" t="t" r="r" b="b"/>
            <a:pathLst>
              <a:path w="4267200" h="363220">
                <a:moveTo>
                  <a:pt x="4267149" y="0"/>
                </a:moveTo>
                <a:lnTo>
                  <a:pt x="4267149" y="0"/>
                </a:lnTo>
                <a:lnTo>
                  <a:pt x="0" y="0"/>
                </a:lnTo>
                <a:lnTo>
                  <a:pt x="0" y="362712"/>
                </a:lnTo>
                <a:lnTo>
                  <a:pt x="4267149" y="362712"/>
                </a:lnTo>
                <a:lnTo>
                  <a:pt x="426714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00516" y="1466088"/>
            <a:ext cx="3945890" cy="677545"/>
            <a:chOff x="700516" y="1466088"/>
            <a:chExt cx="3945890" cy="6775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516" y="1799531"/>
              <a:ext cx="204500" cy="499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11" y="1466088"/>
              <a:ext cx="3864102" cy="677418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781812" y="2563367"/>
            <a:ext cx="9970770" cy="1409065"/>
            <a:chOff x="781812" y="2563367"/>
            <a:chExt cx="9970770" cy="140906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96027" y="2563367"/>
              <a:ext cx="1892046" cy="67741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84976" y="2563367"/>
              <a:ext cx="2513837" cy="6774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95716" y="2563367"/>
              <a:ext cx="1966722" cy="67741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1812" y="2929127"/>
              <a:ext cx="9591294" cy="6774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1676" y="3294887"/>
              <a:ext cx="1878329" cy="67741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00727" y="3294887"/>
              <a:ext cx="1529334" cy="677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510783" y="3294887"/>
              <a:ext cx="1518665" cy="6774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708647" y="3294887"/>
              <a:ext cx="2650998" cy="6774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956547" y="3294887"/>
              <a:ext cx="1518666" cy="67741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072116" y="3294887"/>
              <a:ext cx="680466" cy="67741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79170" y="1546097"/>
            <a:ext cx="9690100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15265" indent="-19240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Metabolické</a:t>
            </a:r>
            <a:r>
              <a:rPr sz="24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myopatie</a:t>
            </a:r>
            <a:r>
              <a:rPr sz="2400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jsou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heterogenní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skupinou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45" dirty="0">
                <a:latin typeface="Verdana"/>
                <a:cs typeface="Verdana"/>
              </a:rPr>
              <a:t>dědičných </a:t>
            </a:r>
            <a:r>
              <a:rPr sz="2400" spc="-45" dirty="0">
                <a:latin typeface="Verdana"/>
                <a:cs typeface="Verdana"/>
              </a:rPr>
              <a:t>svalových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chorob,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které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vznikají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v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důsledku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mutací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v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klíčových enzymech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svalového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metabolismu.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Potenciálně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poškozené </a:t>
            </a:r>
            <a:r>
              <a:rPr sz="2400" dirty="0">
                <a:latin typeface="Verdana"/>
                <a:cs typeface="Verdana"/>
              </a:rPr>
              <a:t>metabolické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cesty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zahrnují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FF0000"/>
                </a:solidFill>
                <a:latin typeface="Verdana"/>
                <a:cs typeface="Verdana"/>
              </a:rPr>
              <a:t>glykolýzu,</a:t>
            </a:r>
            <a:r>
              <a:rPr sz="2400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FF0000"/>
                </a:solidFill>
                <a:latin typeface="Verdana"/>
                <a:cs typeface="Verdana"/>
              </a:rPr>
              <a:t>glykogenolýzu,</a:t>
            </a:r>
            <a:r>
              <a:rPr sz="24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transport </a:t>
            </a:r>
            <a:r>
              <a:rPr sz="2400" spc="-50" dirty="0">
                <a:solidFill>
                  <a:srgbClr val="FF0000"/>
                </a:solidFill>
                <a:latin typeface="Verdana"/>
                <a:cs typeface="Verdana"/>
              </a:rPr>
              <a:t>mastných</a:t>
            </a:r>
            <a:r>
              <a:rPr sz="2400" spc="-1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60" dirty="0">
                <a:solidFill>
                  <a:srgbClr val="FF0000"/>
                </a:solidFill>
                <a:latin typeface="Verdana"/>
                <a:cs typeface="Verdana"/>
              </a:rPr>
              <a:t>kyselin,</a:t>
            </a:r>
            <a:r>
              <a:rPr sz="2400" spc="-1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oxidaci</a:t>
            </a:r>
            <a:r>
              <a:rPr sz="2400" spc="-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20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24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Verdana"/>
                <a:cs typeface="Verdana"/>
              </a:rPr>
              <a:t>produkci</a:t>
            </a:r>
            <a:r>
              <a:rPr sz="24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Verdana"/>
                <a:cs typeface="Verdana"/>
              </a:rPr>
              <a:t>energie</a:t>
            </a:r>
            <a:r>
              <a:rPr sz="2400" spc="-1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sz="24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mitochondriích</a:t>
            </a:r>
            <a:r>
              <a:rPr sz="2400" spc="-10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 marL="192405" indent="-192405">
              <a:lnSpc>
                <a:spcPct val="100000"/>
              </a:lnSpc>
              <a:buClr>
                <a:srgbClr val="0000DC"/>
              </a:buClr>
              <a:buFont typeface="Microsoft Sans Serif"/>
              <a:buChar char="—"/>
              <a:tabLst>
                <a:tab pos="192405" algn="l"/>
                <a:tab pos="2152650" algn="l"/>
              </a:tabLst>
            </a:pPr>
            <a:r>
              <a:rPr sz="2400" spc="-65" dirty="0">
                <a:latin typeface="Verdana"/>
                <a:cs typeface="Verdana"/>
              </a:rPr>
              <a:t>Příkladem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je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60" dirty="0">
                <a:solidFill>
                  <a:srgbClr val="FF0000"/>
                </a:solidFill>
                <a:latin typeface="Verdana"/>
                <a:cs typeface="Verdana"/>
              </a:rPr>
              <a:t>Glycogen</a:t>
            </a:r>
            <a:r>
              <a:rPr sz="2400" spc="-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Verdana"/>
                <a:cs typeface="Verdana"/>
              </a:rPr>
              <a:t>storage</a:t>
            </a:r>
            <a:r>
              <a:rPr sz="2400" spc="-1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Verdana"/>
                <a:cs typeface="Verdana"/>
              </a:rPr>
              <a:t>disease</a:t>
            </a:r>
            <a:r>
              <a:rPr sz="24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type</a:t>
            </a:r>
            <a:r>
              <a:rPr sz="2400" spc="-1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490" dirty="0">
                <a:solidFill>
                  <a:srgbClr val="FF0000"/>
                </a:solidFill>
                <a:latin typeface="Verdana"/>
                <a:cs typeface="Verdana"/>
              </a:rPr>
              <a:t>II</a:t>
            </a:r>
            <a:r>
              <a:rPr sz="2400" spc="-1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(Pompe</a:t>
            </a:r>
            <a:r>
              <a:rPr sz="24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40" dirty="0">
                <a:solidFill>
                  <a:srgbClr val="FF0000"/>
                </a:solidFill>
                <a:latin typeface="Verdana"/>
                <a:cs typeface="Verdana"/>
              </a:rPr>
              <a:t>disease),</a:t>
            </a:r>
            <a:endParaRPr sz="2400">
              <a:latin typeface="Verdana"/>
              <a:cs typeface="Verdana"/>
            </a:endParaRPr>
          </a:p>
          <a:p>
            <a:pPr marL="192405">
              <a:lnSpc>
                <a:spcPct val="100000"/>
              </a:lnSpc>
              <a:spcBef>
                <a:spcPts val="5"/>
              </a:spcBef>
            </a:pPr>
            <a:r>
              <a:rPr sz="2400" spc="-25" dirty="0">
                <a:latin typeface="Verdana"/>
                <a:cs typeface="Verdana"/>
              </a:rPr>
              <a:t>autosomálně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recesivní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svalové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onemocnění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charakterizované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9002" y="4106926"/>
            <a:ext cx="724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45" dirty="0">
                <a:latin typeface="Verdana"/>
                <a:cs typeface="Verdana"/>
              </a:rPr>
              <a:t>abnormálním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skladováním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glykogenu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v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důsledku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74431" y="4127627"/>
            <a:ext cx="2950845" cy="3632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815"/>
              </a:lnSpc>
            </a:pPr>
            <a:r>
              <a:rPr sz="2400" spc="-20" dirty="0">
                <a:latin typeface="Verdana"/>
                <a:cs typeface="Verdana"/>
              </a:rPr>
              <a:t>deficitu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lysozomální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59002" y="4472685"/>
            <a:ext cx="981329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Verdana"/>
                <a:cs typeface="Verdana"/>
              </a:rPr>
              <a:t>kyselé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alfa-</a:t>
            </a:r>
            <a:r>
              <a:rPr sz="2400" spc="-80" dirty="0">
                <a:latin typeface="Verdana"/>
                <a:cs typeface="Verdana"/>
              </a:rPr>
              <a:t>glukozidázy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(</a:t>
            </a:r>
            <a:r>
              <a:rPr sz="2400" i="1" spc="-35" dirty="0">
                <a:latin typeface="Verdana"/>
                <a:cs typeface="Verdana"/>
              </a:rPr>
              <a:t>GAA</a:t>
            </a:r>
            <a:r>
              <a:rPr sz="2400" spc="-35" dirty="0">
                <a:latin typeface="Verdana"/>
                <a:cs typeface="Verdana"/>
              </a:rPr>
              <a:t>).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Typickými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příznaky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jsou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progresivní </a:t>
            </a:r>
            <a:r>
              <a:rPr sz="2400" spc="-95" dirty="0">
                <a:latin typeface="Verdana"/>
                <a:cs typeface="Verdana"/>
              </a:rPr>
              <a:t>proximální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svalová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slabost,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postižení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myokardu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restrikční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poruchy dýchání.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7484"/>
            <a:ext cx="7181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45" dirty="0"/>
              <a:t>ER-</a:t>
            </a:r>
            <a:r>
              <a:rPr sz="4000" spc="-285" dirty="0"/>
              <a:t>stress</a:t>
            </a:r>
            <a:r>
              <a:rPr sz="4000" spc="-45" dirty="0"/>
              <a:t> </a:t>
            </a:r>
            <a:r>
              <a:rPr sz="4000" dirty="0"/>
              <a:t>u</a:t>
            </a:r>
            <a:r>
              <a:rPr sz="4000" spc="-220" dirty="0"/>
              <a:t> </a:t>
            </a:r>
            <a:r>
              <a:rPr sz="4000" spc="-80" dirty="0"/>
              <a:t>myasthenia</a:t>
            </a:r>
            <a:r>
              <a:rPr sz="4000" spc="-110" dirty="0"/>
              <a:t> </a:t>
            </a:r>
            <a:r>
              <a:rPr sz="4000" spc="-75" dirty="0"/>
              <a:t>gravis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71461" y="3889628"/>
            <a:ext cx="8373109" cy="728980"/>
          </a:xfrm>
          <a:custGeom>
            <a:avLst/>
            <a:gdLst/>
            <a:ahLst/>
            <a:cxnLst/>
            <a:rect l="l" t="t" r="r" b="b"/>
            <a:pathLst>
              <a:path w="8373109" h="728979">
                <a:moveTo>
                  <a:pt x="2446007" y="365760"/>
                </a:moveTo>
                <a:lnTo>
                  <a:pt x="0" y="365760"/>
                </a:lnTo>
                <a:lnTo>
                  <a:pt x="0" y="728472"/>
                </a:lnTo>
                <a:lnTo>
                  <a:pt x="2446007" y="728472"/>
                </a:lnTo>
                <a:lnTo>
                  <a:pt x="2446007" y="365760"/>
                </a:lnTo>
                <a:close/>
              </a:path>
              <a:path w="8373109" h="728979">
                <a:moveTo>
                  <a:pt x="8372818" y="0"/>
                </a:moveTo>
                <a:lnTo>
                  <a:pt x="8372818" y="0"/>
                </a:lnTo>
                <a:lnTo>
                  <a:pt x="0" y="0"/>
                </a:lnTo>
                <a:lnTo>
                  <a:pt x="0" y="362712"/>
                </a:lnTo>
                <a:lnTo>
                  <a:pt x="8372818" y="362712"/>
                </a:lnTo>
                <a:lnTo>
                  <a:pt x="837281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700516" y="1592580"/>
            <a:ext cx="3217545" cy="677545"/>
            <a:chOff x="700516" y="1592580"/>
            <a:chExt cx="3217545" cy="6775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0516" y="1927547"/>
              <a:ext cx="204500" cy="4999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11" y="1592580"/>
              <a:ext cx="3135630" cy="67741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4779" y="2324100"/>
            <a:ext cx="7390638" cy="67741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1812" y="2689860"/>
            <a:ext cx="1437894" cy="67741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79170" y="1673733"/>
            <a:ext cx="1069594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226695" indent="-19240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400" spc="-40" dirty="0">
                <a:solidFill>
                  <a:srgbClr val="FF0000"/>
                </a:solidFill>
                <a:latin typeface="Verdana"/>
                <a:cs typeface="Verdana"/>
              </a:rPr>
              <a:t>Myasthenia</a:t>
            </a:r>
            <a:r>
              <a:rPr sz="24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solidFill>
                  <a:srgbClr val="FF0000"/>
                </a:solidFill>
                <a:latin typeface="Verdana"/>
                <a:cs typeface="Verdana"/>
              </a:rPr>
              <a:t>gravis</a:t>
            </a:r>
            <a:r>
              <a:rPr sz="24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je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získané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autoimunní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onemocnění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charakteristické </a:t>
            </a:r>
            <a:r>
              <a:rPr sz="2400" spc="-60" dirty="0">
                <a:latin typeface="Verdana"/>
                <a:cs typeface="Verdana"/>
              </a:rPr>
              <a:t>svalovou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slabostí,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která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se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zhoršuje </a:t>
            </a:r>
            <a:r>
              <a:rPr sz="2400" spc="-130" dirty="0">
                <a:latin typeface="Verdana"/>
                <a:cs typeface="Verdana"/>
              </a:rPr>
              <a:t>při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pohybu.</a:t>
            </a:r>
            <a:endParaRPr sz="2400">
              <a:latin typeface="Verdana"/>
              <a:cs typeface="Verdana"/>
            </a:endParaRPr>
          </a:p>
          <a:p>
            <a:pPr marL="192405" marR="419100" indent="-180340">
              <a:lnSpc>
                <a:spcPct val="100000"/>
              </a:lnSpc>
              <a:tabLst>
                <a:tab pos="192405" algn="l"/>
              </a:tabLst>
            </a:pPr>
            <a:r>
              <a:rPr sz="2400" spc="-141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4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400" spc="-135" dirty="0">
                <a:latin typeface="Verdana"/>
                <a:cs typeface="Verdana"/>
              </a:rPr>
              <a:t>Primární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příčinou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65" dirty="0">
                <a:latin typeface="Verdana"/>
                <a:cs typeface="Verdana"/>
              </a:rPr>
              <a:t>jsou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65" dirty="0">
                <a:solidFill>
                  <a:srgbClr val="FF0000"/>
                </a:solidFill>
                <a:latin typeface="Verdana"/>
                <a:cs typeface="Verdana"/>
              </a:rPr>
              <a:t>autoprotilátky</a:t>
            </a:r>
            <a:r>
              <a:rPr sz="2400" spc="-1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Verdana"/>
                <a:cs typeface="Verdana"/>
              </a:rPr>
              <a:t>proti</a:t>
            </a:r>
            <a:r>
              <a:rPr sz="24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20" dirty="0">
                <a:solidFill>
                  <a:srgbClr val="FF0000"/>
                </a:solidFill>
                <a:latin typeface="Verdana"/>
                <a:cs typeface="Verdana"/>
              </a:rPr>
              <a:t>složkám</a:t>
            </a:r>
            <a:r>
              <a:rPr sz="24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FF0000"/>
                </a:solidFill>
                <a:latin typeface="Verdana"/>
                <a:cs typeface="Verdana"/>
              </a:rPr>
              <a:t>neuromuskulárního </a:t>
            </a:r>
            <a:r>
              <a:rPr sz="2400" spc="-95" dirty="0">
                <a:solidFill>
                  <a:srgbClr val="FF0000"/>
                </a:solidFill>
                <a:latin typeface="Verdana"/>
                <a:cs typeface="Verdana"/>
              </a:rPr>
              <a:t>spojení</a:t>
            </a:r>
            <a:r>
              <a:rPr sz="2400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(např.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protilátky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proti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acetylcholinovému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receptoru, </a:t>
            </a:r>
            <a:r>
              <a:rPr sz="2400" spc="-70" dirty="0">
                <a:latin typeface="Verdana"/>
                <a:cs typeface="Verdana"/>
              </a:rPr>
              <a:t>autoprotilátky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proti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svalově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specifickým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kinázám),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které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způsobují </a:t>
            </a:r>
            <a:r>
              <a:rPr sz="2400" dirty="0">
                <a:latin typeface="Verdana"/>
                <a:cs typeface="Verdana"/>
              </a:rPr>
              <a:t>podporu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60" dirty="0">
                <a:latin typeface="Verdana"/>
                <a:cs typeface="Verdana"/>
              </a:rPr>
              <a:t>excitace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tak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redukovanou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svalovou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kontrakci.</a:t>
            </a:r>
            <a:endParaRPr sz="2400">
              <a:latin typeface="Verdana"/>
              <a:cs typeface="Verdana"/>
            </a:endParaRPr>
          </a:p>
          <a:p>
            <a:pPr marL="192405" marR="5080" indent="-19240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400" spc="-70" dirty="0">
                <a:latin typeface="Verdana"/>
                <a:cs typeface="Verdana"/>
              </a:rPr>
              <a:t>Destrukce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postsynaptické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neuromuskulární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junkce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řízená </a:t>
            </a:r>
            <a:r>
              <a:rPr sz="2400" spc="-35" dirty="0">
                <a:latin typeface="Verdana"/>
                <a:cs typeface="Verdana"/>
              </a:rPr>
              <a:t>komplementem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se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považuje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za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klíčový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patogenetický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mechanismus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u </a:t>
            </a:r>
            <a:r>
              <a:rPr sz="2400" spc="-60" dirty="0">
                <a:latin typeface="Verdana"/>
                <a:cs typeface="Verdana"/>
              </a:rPr>
              <a:t>myastenia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gravis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pozitivními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autoprotilátkami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proti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acetylcholinovému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8114" y="4986909"/>
            <a:ext cx="1150620" cy="3632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15"/>
              </a:lnSpc>
            </a:pPr>
            <a:r>
              <a:rPr sz="2400" spc="-200" dirty="0">
                <a:latin typeface="Verdana"/>
                <a:cs typeface="Verdana"/>
              </a:rPr>
              <a:t>stres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ER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9002" y="4965903"/>
            <a:ext cx="95726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89885" algn="l"/>
              </a:tabLst>
            </a:pPr>
            <a:r>
              <a:rPr sz="2400" spc="-10" dirty="0">
                <a:latin typeface="Verdana"/>
                <a:cs typeface="Verdana"/>
              </a:rPr>
              <a:t>receptoru,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75" dirty="0">
                <a:latin typeface="Verdana"/>
                <a:cs typeface="Verdana"/>
              </a:rPr>
              <a:t>může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být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dalším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mechanismem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způsobujícím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9002" y="5332272"/>
            <a:ext cx="100469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510405" algn="l"/>
              </a:tabLst>
            </a:pPr>
            <a:r>
              <a:rPr sz="2400" spc="-60" dirty="0">
                <a:latin typeface="Verdana"/>
                <a:cs typeface="Verdana"/>
              </a:rPr>
              <a:t>svalovou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slabost.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254" dirty="0">
                <a:latin typeface="Verdana"/>
                <a:cs typeface="Verdana"/>
              </a:rPr>
              <a:t>ER-</a:t>
            </a:r>
            <a:r>
              <a:rPr sz="2400" spc="-225" dirty="0">
                <a:latin typeface="Verdana"/>
                <a:cs typeface="Verdana"/>
              </a:rPr>
              <a:t>stress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zřejmě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podporuje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endocytózu </a:t>
            </a:r>
            <a:r>
              <a:rPr sz="2400" dirty="0">
                <a:latin typeface="Verdana"/>
                <a:cs typeface="Verdana"/>
              </a:rPr>
              <a:t>acetylcholinového</a:t>
            </a:r>
            <a:r>
              <a:rPr sz="2400" spc="-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receptoru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přispívá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tak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35" dirty="0">
                <a:latin typeface="Verdana"/>
                <a:cs typeface="Verdana"/>
              </a:rPr>
              <a:t>k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progresi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onemocnění.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Nemoci</a:t>
            </a:r>
            <a:r>
              <a:rPr sz="4000" spc="80" dirty="0"/>
              <a:t> </a:t>
            </a:r>
            <a:r>
              <a:rPr sz="4000" spc="-175" dirty="0"/>
              <a:t>kosterního</a:t>
            </a:r>
            <a:r>
              <a:rPr sz="4000" spc="55" dirty="0"/>
              <a:t> </a:t>
            </a:r>
            <a:r>
              <a:rPr sz="4000" spc="-90" dirty="0"/>
              <a:t>svalstva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971461" y="2243327"/>
            <a:ext cx="9593580" cy="2569845"/>
            <a:chOff x="971461" y="2243327"/>
            <a:chExt cx="9593580" cy="2569845"/>
          </a:xfrm>
        </p:grpSpPr>
        <p:sp>
          <p:nvSpPr>
            <p:cNvPr id="4" name="object 4"/>
            <p:cNvSpPr/>
            <p:nvPr/>
          </p:nvSpPr>
          <p:spPr>
            <a:xfrm>
              <a:off x="971461" y="2767977"/>
              <a:ext cx="9593580" cy="2045335"/>
            </a:xfrm>
            <a:custGeom>
              <a:avLst/>
              <a:gdLst/>
              <a:ahLst/>
              <a:cxnLst/>
              <a:rect l="l" t="t" r="r" b="b"/>
              <a:pathLst>
                <a:path w="9593580" h="2045335">
                  <a:moveTo>
                    <a:pt x="8918410" y="390131"/>
                  </a:moveTo>
                  <a:lnTo>
                    <a:pt x="7642822" y="390131"/>
                  </a:lnTo>
                  <a:lnTo>
                    <a:pt x="7642822" y="0"/>
                  </a:lnTo>
                  <a:lnTo>
                    <a:pt x="7438606" y="0"/>
                  </a:lnTo>
                  <a:lnTo>
                    <a:pt x="5762244" y="0"/>
                  </a:lnTo>
                  <a:lnTo>
                    <a:pt x="0" y="0"/>
                  </a:lnTo>
                  <a:lnTo>
                    <a:pt x="0" y="390131"/>
                  </a:lnTo>
                  <a:lnTo>
                    <a:pt x="0" y="2045195"/>
                  </a:lnTo>
                  <a:lnTo>
                    <a:pt x="1194777" y="2045195"/>
                  </a:lnTo>
                  <a:lnTo>
                    <a:pt x="1307553" y="2045195"/>
                  </a:lnTo>
                  <a:lnTo>
                    <a:pt x="1796757" y="2045195"/>
                  </a:lnTo>
                  <a:lnTo>
                    <a:pt x="1796757" y="1655051"/>
                  </a:lnTo>
                  <a:lnTo>
                    <a:pt x="7217626" y="1655051"/>
                  </a:lnTo>
                  <a:lnTo>
                    <a:pt x="7353249" y="1655051"/>
                  </a:lnTo>
                  <a:lnTo>
                    <a:pt x="7353249" y="1170419"/>
                  </a:lnTo>
                  <a:lnTo>
                    <a:pt x="7217664" y="1170419"/>
                  </a:lnTo>
                  <a:lnTo>
                    <a:pt x="4113238" y="1170419"/>
                  </a:lnTo>
                  <a:lnTo>
                    <a:pt x="4113238" y="874763"/>
                  </a:lnTo>
                  <a:lnTo>
                    <a:pt x="5321770" y="874763"/>
                  </a:lnTo>
                  <a:lnTo>
                    <a:pt x="7226770" y="874763"/>
                  </a:lnTo>
                  <a:lnTo>
                    <a:pt x="8918410" y="874763"/>
                  </a:lnTo>
                  <a:lnTo>
                    <a:pt x="8918410" y="390131"/>
                  </a:lnTo>
                  <a:close/>
                </a:path>
                <a:path w="9593580" h="2045335">
                  <a:moveTo>
                    <a:pt x="9593542" y="1170419"/>
                  </a:moveTo>
                  <a:lnTo>
                    <a:pt x="9480766" y="1170419"/>
                  </a:lnTo>
                  <a:lnTo>
                    <a:pt x="8093926" y="1170419"/>
                  </a:lnTo>
                  <a:lnTo>
                    <a:pt x="7984198" y="1170419"/>
                  </a:lnTo>
                  <a:lnTo>
                    <a:pt x="7353262" y="1170419"/>
                  </a:lnTo>
                  <a:lnTo>
                    <a:pt x="7353262" y="1655051"/>
                  </a:lnTo>
                  <a:lnTo>
                    <a:pt x="7984198" y="1655051"/>
                  </a:lnTo>
                  <a:lnTo>
                    <a:pt x="8093926" y="1655051"/>
                  </a:lnTo>
                  <a:lnTo>
                    <a:pt x="9480766" y="1655051"/>
                  </a:lnTo>
                  <a:lnTo>
                    <a:pt x="9593542" y="1655051"/>
                  </a:lnTo>
                  <a:lnTo>
                    <a:pt x="9593542" y="1170419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07736" y="2243327"/>
              <a:ext cx="2699766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81543" y="2243327"/>
              <a:ext cx="2725674" cy="89992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779170" y="1573149"/>
            <a:ext cx="10686415" cy="402590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92405" marR="5080" indent="-192405">
              <a:lnSpc>
                <a:spcPts val="3070"/>
              </a:lnSpc>
              <a:spcBef>
                <a:spcPts val="844"/>
              </a:spcBef>
              <a:buClr>
                <a:srgbClr val="0000DC"/>
              </a:buClr>
              <a:buSzPct val="75000"/>
              <a:buFont typeface="Microsoft Sans Serif"/>
              <a:buChar char="—"/>
              <a:tabLst>
                <a:tab pos="192405" algn="l"/>
              </a:tabLst>
            </a:pPr>
            <a:r>
              <a:rPr sz="3200" spc="-155" dirty="0">
                <a:latin typeface="Verdana"/>
                <a:cs typeface="Verdana"/>
              </a:rPr>
              <a:t>Syntéza</a:t>
            </a:r>
            <a:r>
              <a:rPr sz="3200" spc="-195" dirty="0">
                <a:latin typeface="Verdana"/>
                <a:cs typeface="Verdana"/>
              </a:rPr>
              <a:t> </a:t>
            </a:r>
            <a:r>
              <a:rPr sz="3200" spc="250" dirty="0">
                <a:latin typeface="Verdana"/>
                <a:cs typeface="Verdana"/>
              </a:rPr>
              <a:t>a</a:t>
            </a:r>
            <a:r>
              <a:rPr sz="3200" spc="-18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odbourávání</a:t>
            </a:r>
            <a:r>
              <a:rPr sz="3200" spc="-180" dirty="0">
                <a:latin typeface="Verdana"/>
                <a:cs typeface="Verdana"/>
              </a:rPr>
              <a:t> </a:t>
            </a:r>
            <a:r>
              <a:rPr sz="3200" spc="-50" dirty="0">
                <a:latin typeface="Verdana"/>
                <a:cs typeface="Verdana"/>
              </a:rPr>
              <a:t>svalové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spc="-254" dirty="0">
                <a:latin typeface="Verdana"/>
                <a:cs typeface="Verdana"/>
              </a:rPr>
              <a:t>struktury</a:t>
            </a:r>
            <a:r>
              <a:rPr sz="3200" spc="-165" dirty="0">
                <a:latin typeface="Verdana"/>
                <a:cs typeface="Verdana"/>
              </a:rPr>
              <a:t> </a:t>
            </a:r>
            <a:r>
              <a:rPr sz="3200" spc="-210" dirty="0">
                <a:latin typeface="Verdana"/>
                <a:cs typeface="Verdana"/>
              </a:rPr>
              <a:t>jsou</a:t>
            </a:r>
            <a:r>
              <a:rPr sz="3200" spc="-19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dány</a:t>
            </a:r>
            <a:r>
              <a:rPr sz="3200" spc="-200" dirty="0">
                <a:latin typeface="Verdana"/>
                <a:cs typeface="Verdana"/>
              </a:rPr>
              <a:t> </a:t>
            </a:r>
            <a:r>
              <a:rPr sz="3200" spc="-295" dirty="0">
                <a:latin typeface="Verdana"/>
                <a:cs typeface="Verdana"/>
              </a:rPr>
              <a:t>sítí </a:t>
            </a:r>
            <a:r>
              <a:rPr sz="3200" dirty="0">
                <a:latin typeface="Verdana"/>
                <a:cs typeface="Verdana"/>
              </a:rPr>
              <a:t>regulačních</a:t>
            </a:r>
            <a:r>
              <a:rPr sz="3200" spc="-22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cest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spc="85" dirty="0">
                <a:latin typeface="Verdana"/>
                <a:cs typeface="Verdana"/>
              </a:rPr>
              <a:t>vedoucích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spc="-305" dirty="0">
                <a:latin typeface="Verdana"/>
                <a:cs typeface="Verdana"/>
              </a:rPr>
              <a:t>k</a:t>
            </a:r>
            <a:r>
              <a:rPr sz="3200" spc="-18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regulaci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transkripce.</a:t>
            </a:r>
            <a:endParaRPr sz="3200">
              <a:latin typeface="Verdana"/>
              <a:cs typeface="Verdana"/>
            </a:endParaRPr>
          </a:p>
          <a:p>
            <a:pPr marL="192405" indent="-192405">
              <a:lnSpc>
                <a:spcPts val="2720"/>
              </a:lnSpc>
              <a:buClr>
                <a:srgbClr val="0000DC"/>
              </a:buClr>
              <a:buSzPct val="75000"/>
              <a:buFont typeface="Microsoft Sans Serif"/>
              <a:buChar char="—"/>
              <a:tabLst>
                <a:tab pos="192405" algn="l"/>
              </a:tabLst>
            </a:pPr>
            <a:r>
              <a:rPr sz="3200" spc="-20" dirty="0">
                <a:latin typeface="Verdana"/>
                <a:cs typeface="Verdana"/>
              </a:rPr>
              <a:t>Dvě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70" dirty="0">
                <a:latin typeface="Verdana"/>
                <a:cs typeface="Verdana"/>
              </a:rPr>
              <a:t>základní</a:t>
            </a:r>
            <a:r>
              <a:rPr sz="3200" spc="-22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patologie: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65" dirty="0">
                <a:solidFill>
                  <a:srgbClr val="EF1828"/>
                </a:solidFill>
                <a:latin typeface="Verdana"/>
                <a:cs typeface="Verdana"/>
              </a:rPr>
              <a:t>sarkopenie</a:t>
            </a:r>
            <a:r>
              <a:rPr sz="3200" spc="-240" dirty="0">
                <a:solidFill>
                  <a:srgbClr val="EF1828"/>
                </a:solidFill>
                <a:latin typeface="Verdana"/>
                <a:cs typeface="Verdana"/>
              </a:rPr>
              <a:t> </a:t>
            </a:r>
            <a:r>
              <a:rPr sz="3200" spc="250" dirty="0">
                <a:solidFill>
                  <a:srgbClr val="EF1828"/>
                </a:solidFill>
                <a:latin typeface="Verdana"/>
                <a:cs typeface="Verdana"/>
              </a:rPr>
              <a:t>a</a:t>
            </a:r>
            <a:r>
              <a:rPr sz="3200" spc="-210" dirty="0">
                <a:solidFill>
                  <a:srgbClr val="EF1828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EF1828"/>
                </a:solidFill>
                <a:latin typeface="Verdana"/>
                <a:cs typeface="Verdana"/>
              </a:rPr>
              <a:t>kachexie</a:t>
            </a:r>
            <a:r>
              <a:rPr sz="3200" spc="-10" dirty="0">
                <a:latin typeface="Verdana"/>
                <a:cs typeface="Verdana"/>
              </a:rPr>
              <a:t>.</a:t>
            </a:r>
            <a:endParaRPr sz="3200">
              <a:latin typeface="Verdana"/>
              <a:cs typeface="Verdana"/>
            </a:endParaRPr>
          </a:p>
          <a:p>
            <a:pPr marL="192405" marR="1678305" indent="-192405">
              <a:lnSpc>
                <a:spcPct val="80000"/>
              </a:lnSpc>
              <a:spcBef>
                <a:spcPts val="385"/>
              </a:spcBef>
              <a:buClr>
                <a:srgbClr val="0000DC"/>
              </a:buClr>
              <a:buSzPct val="75000"/>
              <a:buFont typeface="Microsoft Sans Serif"/>
              <a:buChar char="—"/>
              <a:tabLst>
                <a:tab pos="192405" algn="l"/>
              </a:tabLst>
            </a:pPr>
            <a:r>
              <a:rPr sz="3200" spc="-165" dirty="0">
                <a:latin typeface="Verdana"/>
                <a:cs typeface="Verdana"/>
              </a:rPr>
              <a:t>Zvýšená</a:t>
            </a:r>
            <a:r>
              <a:rPr sz="3200" spc="-195" dirty="0">
                <a:latin typeface="Verdana"/>
                <a:cs typeface="Verdana"/>
              </a:rPr>
              <a:t> </a:t>
            </a:r>
            <a:r>
              <a:rPr sz="3200" spc="-80" dirty="0">
                <a:latin typeface="Verdana"/>
                <a:cs typeface="Verdana"/>
              </a:rPr>
              <a:t>exprese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genů</a:t>
            </a:r>
            <a:r>
              <a:rPr sz="3200" spc="-200" dirty="0">
                <a:latin typeface="Verdana"/>
                <a:cs typeface="Verdana"/>
              </a:rPr>
              <a:t> </a:t>
            </a:r>
            <a:r>
              <a:rPr sz="3200" spc="-45" dirty="0">
                <a:latin typeface="Verdana"/>
                <a:cs typeface="Verdana"/>
              </a:rPr>
              <a:t>(geny</a:t>
            </a:r>
            <a:r>
              <a:rPr sz="3200" spc="-19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ubiquitin– </a:t>
            </a:r>
            <a:r>
              <a:rPr sz="3200" dirty="0">
                <a:latin typeface="Verdana"/>
                <a:cs typeface="Verdana"/>
              </a:rPr>
              <a:t>proteasomového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spc="-210" dirty="0">
                <a:latin typeface="Verdana"/>
                <a:cs typeface="Verdana"/>
              </a:rPr>
              <a:t>systému,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135" dirty="0">
                <a:latin typeface="Verdana"/>
                <a:cs typeface="Verdana"/>
              </a:rPr>
              <a:t>myostatin,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65" dirty="0">
                <a:latin typeface="Verdana"/>
                <a:cs typeface="Verdana"/>
              </a:rPr>
              <a:t>faktory </a:t>
            </a:r>
            <a:r>
              <a:rPr sz="3200" spc="-120" dirty="0">
                <a:latin typeface="Verdana"/>
                <a:cs typeface="Verdana"/>
              </a:rPr>
              <a:t>indukující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apoptózu),</a:t>
            </a:r>
            <a:endParaRPr sz="3200">
              <a:latin typeface="Verdana"/>
              <a:cs typeface="Verdana"/>
            </a:endParaRPr>
          </a:p>
          <a:p>
            <a:pPr marL="192405" marR="1003300" indent="-192405">
              <a:lnSpc>
                <a:spcPct val="80000"/>
              </a:lnSpc>
              <a:spcBef>
                <a:spcPts val="5"/>
              </a:spcBef>
              <a:buClr>
                <a:srgbClr val="0000DC"/>
              </a:buClr>
              <a:buSzPct val="75000"/>
              <a:buFont typeface="Microsoft Sans Serif"/>
              <a:buChar char="—"/>
              <a:tabLst>
                <a:tab pos="192405" algn="l"/>
              </a:tabLst>
            </a:pPr>
            <a:r>
              <a:rPr sz="3200" dirty="0">
                <a:latin typeface="Verdana"/>
                <a:cs typeface="Verdana"/>
              </a:rPr>
              <a:t>Down</a:t>
            </a:r>
            <a:r>
              <a:rPr sz="3200" spc="-14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regulace</a:t>
            </a:r>
            <a:r>
              <a:rPr sz="3200" spc="-155" dirty="0">
                <a:latin typeface="Verdana"/>
                <a:cs typeface="Verdana"/>
              </a:rPr>
              <a:t> </a:t>
            </a:r>
            <a:r>
              <a:rPr sz="3200" spc="-114" dirty="0">
                <a:latin typeface="Verdana"/>
                <a:cs typeface="Verdana"/>
              </a:rPr>
              <a:t>jiných</a:t>
            </a:r>
            <a:r>
              <a:rPr sz="3200" spc="-155" dirty="0">
                <a:latin typeface="Verdana"/>
                <a:cs typeface="Verdana"/>
              </a:rPr>
              <a:t> </a:t>
            </a:r>
            <a:r>
              <a:rPr sz="3200" spc="-105" dirty="0">
                <a:latin typeface="Verdana"/>
                <a:cs typeface="Verdana"/>
              </a:rPr>
              <a:t>faktorů</a:t>
            </a:r>
            <a:r>
              <a:rPr sz="3200" spc="-140" dirty="0">
                <a:latin typeface="Verdana"/>
                <a:cs typeface="Verdana"/>
              </a:rPr>
              <a:t> </a:t>
            </a:r>
            <a:r>
              <a:rPr sz="3200" spc="-240" dirty="0">
                <a:latin typeface="Verdana"/>
                <a:cs typeface="Verdana"/>
              </a:rPr>
              <a:t>(insulin-</a:t>
            </a:r>
            <a:r>
              <a:rPr sz="3200" spc="-160" dirty="0">
                <a:latin typeface="Verdana"/>
                <a:cs typeface="Verdana"/>
              </a:rPr>
              <a:t>like</a:t>
            </a:r>
            <a:r>
              <a:rPr sz="3200" spc="-16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growth </a:t>
            </a:r>
            <a:r>
              <a:rPr sz="3200" dirty="0">
                <a:latin typeface="Verdana"/>
                <a:cs typeface="Verdana"/>
              </a:rPr>
              <a:t>factor</a:t>
            </a:r>
            <a:r>
              <a:rPr sz="3200" spc="-160" dirty="0">
                <a:latin typeface="Verdana"/>
                <a:cs typeface="Verdana"/>
              </a:rPr>
              <a:t> </a:t>
            </a:r>
            <a:r>
              <a:rPr sz="3200" spc="-305" dirty="0">
                <a:latin typeface="Verdana"/>
                <a:cs typeface="Verdana"/>
              </a:rPr>
              <a:t>1).</a:t>
            </a:r>
            <a:endParaRPr sz="3200">
              <a:latin typeface="Verdana"/>
              <a:cs typeface="Verdana"/>
            </a:endParaRPr>
          </a:p>
          <a:p>
            <a:pPr marL="192405" indent="-192405">
              <a:lnSpc>
                <a:spcPts val="2690"/>
              </a:lnSpc>
              <a:buClr>
                <a:srgbClr val="0000DC"/>
              </a:buClr>
              <a:buSzPct val="75000"/>
              <a:buFont typeface="Microsoft Sans Serif"/>
              <a:buChar char="—"/>
              <a:tabLst>
                <a:tab pos="192405" algn="l"/>
              </a:tabLst>
            </a:pPr>
            <a:r>
              <a:rPr sz="3200" spc="-105" dirty="0">
                <a:latin typeface="Verdana"/>
                <a:cs typeface="Verdana"/>
              </a:rPr>
              <a:t>Fyzická</a:t>
            </a:r>
            <a:r>
              <a:rPr sz="3200" spc="-180" dirty="0">
                <a:latin typeface="Verdana"/>
                <a:cs typeface="Verdana"/>
              </a:rPr>
              <a:t> </a:t>
            </a:r>
            <a:r>
              <a:rPr sz="3200" spc="-105" dirty="0">
                <a:latin typeface="Verdana"/>
                <a:cs typeface="Verdana"/>
              </a:rPr>
              <a:t>aktivita</a:t>
            </a:r>
            <a:r>
              <a:rPr sz="3200" spc="-160" dirty="0">
                <a:latin typeface="Verdana"/>
                <a:cs typeface="Verdana"/>
              </a:rPr>
              <a:t> </a:t>
            </a:r>
            <a:r>
              <a:rPr sz="3200" spc="250" dirty="0">
                <a:latin typeface="Verdana"/>
                <a:cs typeface="Verdana"/>
              </a:rPr>
              <a:t>a</a:t>
            </a:r>
            <a:r>
              <a:rPr sz="3200" spc="-175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cvičení</a:t>
            </a:r>
            <a:r>
              <a:rPr sz="3200" spc="-195" dirty="0">
                <a:latin typeface="Verdana"/>
                <a:cs typeface="Verdana"/>
              </a:rPr>
              <a:t> </a:t>
            </a:r>
            <a:r>
              <a:rPr sz="3200" spc="-95" dirty="0">
                <a:latin typeface="Verdana"/>
                <a:cs typeface="Verdana"/>
              </a:rPr>
              <a:t>jako</a:t>
            </a:r>
            <a:r>
              <a:rPr sz="3200" spc="-165" dirty="0">
                <a:latin typeface="Verdana"/>
                <a:cs typeface="Verdana"/>
              </a:rPr>
              <a:t> </a:t>
            </a:r>
            <a:r>
              <a:rPr sz="3200" spc="114" dirty="0">
                <a:latin typeface="Verdana"/>
                <a:cs typeface="Verdana"/>
              </a:rPr>
              <a:t>léčebná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opatření</a:t>
            </a:r>
            <a:endParaRPr sz="3200">
              <a:latin typeface="Verdana"/>
              <a:cs typeface="Verdana"/>
            </a:endParaRPr>
          </a:p>
          <a:p>
            <a:pPr marL="192405">
              <a:lnSpc>
                <a:spcPts val="3454"/>
              </a:lnSpc>
            </a:pPr>
            <a:r>
              <a:rPr sz="3200" spc="-40" dirty="0">
                <a:latin typeface="Verdana"/>
                <a:cs typeface="Verdana"/>
              </a:rPr>
              <a:t>velkého</a:t>
            </a:r>
            <a:r>
              <a:rPr sz="3200" spc="-22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významu.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7484"/>
            <a:ext cx="13252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5" dirty="0"/>
              <a:t>Svaly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586740" y="1709927"/>
            <a:ext cx="1957705" cy="2067560"/>
            <a:chOff x="586740" y="1709927"/>
            <a:chExt cx="1957705" cy="2067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6800" y="2098964"/>
              <a:ext cx="236505" cy="5469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1332" y="1709927"/>
              <a:ext cx="1742694" cy="78714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740" y="2383536"/>
              <a:ext cx="436626" cy="73380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1332" y="2350008"/>
              <a:ext cx="1792986" cy="7871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6740" y="3023616"/>
              <a:ext cx="436626" cy="73380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1332" y="2990088"/>
              <a:ext cx="1675638" cy="787145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79170" y="1591315"/>
            <a:ext cx="10363200" cy="2586355"/>
          </a:xfrm>
          <a:prstGeom prst="rect">
            <a:avLst/>
          </a:prstGeom>
        </p:spPr>
        <p:txBody>
          <a:bodyPr vert="horz" wrap="square" lIns="0" tIns="225425" rIns="0" bIns="0" rtlCol="0">
            <a:spAutoFit/>
          </a:bodyPr>
          <a:lstStyle/>
          <a:p>
            <a:pPr marL="192405" indent="-192405">
              <a:lnSpc>
                <a:spcPct val="100000"/>
              </a:lnSpc>
              <a:spcBef>
                <a:spcPts val="1775"/>
              </a:spcBef>
              <a:buClr>
                <a:srgbClr val="0000DC"/>
              </a:buClr>
              <a:buSzPct val="85714"/>
              <a:buFont typeface="Microsoft Sans Serif"/>
              <a:buChar char="—"/>
              <a:tabLst>
                <a:tab pos="192405" algn="l"/>
              </a:tabLst>
            </a:pP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Srdeční</a:t>
            </a:r>
            <a:endParaRPr sz="2800">
              <a:latin typeface="Verdana"/>
              <a:cs typeface="Verdana"/>
            </a:endParaRPr>
          </a:p>
          <a:p>
            <a:pPr marL="192405" indent="-192405">
              <a:lnSpc>
                <a:spcPct val="100000"/>
              </a:lnSpc>
              <a:spcBef>
                <a:spcPts val="1680"/>
              </a:spcBef>
              <a:buClr>
                <a:srgbClr val="0000DC"/>
              </a:buClr>
              <a:buSzPct val="85714"/>
              <a:buFont typeface="Microsoft Sans Serif"/>
              <a:buChar char="—"/>
              <a:tabLst>
                <a:tab pos="192405" algn="l"/>
              </a:tabLst>
            </a:pPr>
            <a:r>
              <a:rPr sz="2800" spc="-180" dirty="0">
                <a:solidFill>
                  <a:srgbClr val="FF0000"/>
                </a:solidFill>
                <a:latin typeface="Verdana"/>
                <a:cs typeface="Verdana"/>
              </a:rPr>
              <a:t>Kosterní</a:t>
            </a:r>
            <a:r>
              <a:rPr sz="2800" spc="-180" dirty="0">
                <a:latin typeface="Verdana"/>
                <a:cs typeface="Verdana"/>
              </a:rPr>
              <a:t>-</a:t>
            </a:r>
            <a:r>
              <a:rPr sz="2800" dirty="0">
                <a:latin typeface="Verdana"/>
                <a:cs typeface="Verdana"/>
              </a:rPr>
              <a:t>příčně</a:t>
            </a:r>
            <a:r>
              <a:rPr sz="2800" spc="-13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pruhované</a:t>
            </a:r>
            <a:endParaRPr sz="2800">
              <a:latin typeface="Verdana"/>
              <a:cs typeface="Verdana"/>
            </a:endParaRPr>
          </a:p>
          <a:p>
            <a:pPr marL="192405" indent="-192405">
              <a:lnSpc>
                <a:spcPct val="100000"/>
              </a:lnSpc>
              <a:spcBef>
                <a:spcPts val="1685"/>
              </a:spcBef>
              <a:buClr>
                <a:srgbClr val="0000DC"/>
              </a:buClr>
              <a:buSzPct val="85714"/>
              <a:buFont typeface="Microsoft Sans Serif"/>
              <a:buChar char="—"/>
              <a:tabLst>
                <a:tab pos="192405" algn="l"/>
                <a:tab pos="8967470" algn="l"/>
              </a:tabLst>
            </a:pPr>
            <a:r>
              <a:rPr sz="2800" spc="-35" dirty="0">
                <a:solidFill>
                  <a:srgbClr val="FF0000"/>
                </a:solidFill>
                <a:latin typeface="Verdana"/>
                <a:cs typeface="Verdana"/>
              </a:rPr>
              <a:t>Hladké</a:t>
            </a:r>
            <a:r>
              <a:rPr sz="2800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(remodelace</a:t>
            </a:r>
            <a:r>
              <a:rPr sz="2800" spc="-100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stěny</a:t>
            </a:r>
            <a:r>
              <a:rPr sz="2800" spc="-114" dirty="0">
                <a:latin typeface="Verdana"/>
                <a:cs typeface="Verdana"/>
              </a:rPr>
              <a:t> </a:t>
            </a:r>
            <a:r>
              <a:rPr sz="2800" spc="120" dirty="0">
                <a:latin typeface="Verdana"/>
                <a:cs typeface="Verdana"/>
              </a:rPr>
              <a:t>cév</a:t>
            </a:r>
            <a:r>
              <a:rPr sz="2800" spc="-125" dirty="0">
                <a:latin typeface="Verdana"/>
                <a:cs typeface="Verdana"/>
              </a:rPr>
              <a:t> </a:t>
            </a:r>
            <a:r>
              <a:rPr sz="2800" spc="215" dirty="0">
                <a:latin typeface="Verdana"/>
                <a:cs typeface="Verdana"/>
              </a:rPr>
              <a:t>a</a:t>
            </a:r>
            <a:r>
              <a:rPr sz="2800" spc="-145" dirty="0">
                <a:latin typeface="Verdana"/>
                <a:cs typeface="Verdana"/>
              </a:rPr>
              <a:t> </a:t>
            </a:r>
            <a:r>
              <a:rPr sz="2800" spc="90" dirty="0">
                <a:latin typeface="Verdana"/>
                <a:cs typeface="Verdana"/>
              </a:rPr>
              <a:t>dýchacích</a:t>
            </a:r>
            <a:r>
              <a:rPr sz="2800" spc="-12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cest,</a:t>
            </a:r>
            <a:r>
              <a:rPr sz="2800" dirty="0">
                <a:latin typeface="Verdana"/>
                <a:cs typeface="Verdana"/>
              </a:rPr>
              <a:t>	</a:t>
            </a:r>
            <a:r>
              <a:rPr sz="2800" spc="-190" dirty="0">
                <a:latin typeface="Verdana"/>
                <a:cs typeface="Verdana"/>
              </a:rPr>
              <a:t>udržují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335" dirty="0">
                <a:latin typeface="Verdana"/>
                <a:cs typeface="Verdana"/>
              </a:rPr>
              <a:t>si</a:t>
            </a:r>
            <a:endParaRPr sz="2800">
              <a:latin typeface="Verdana"/>
              <a:cs typeface="Verdana"/>
            </a:endParaRPr>
          </a:p>
          <a:p>
            <a:pPr marL="192405">
              <a:lnSpc>
                <a:spcPct val="100000"/>
              </a:lnSpc>
              <a:spcBef>
                <a:spcPts val="1680"/>
              </a:spcBef>
            </a:pPr>
            <a:r>
              <a:rPr sz="2800" spc="-30" dirty="0">
                <a:latin typeface="Verdana"/>
                <a:cs typeface="Verdana"/>
              </a:rPr>
              <a:t>schopnost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proliferace)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7484"/>
            <a:ext cx="86131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60" dirty="0"/>
              <a:t>DEFINICE</a:t>
            </a:r>
            <a:r>
              <a:rPr sz="4000" spc="-5" dirty="0"/>
              <a:t> </a:t>
            </a:r>
            <a:r>
              <a:rPr sz="4000" spc="-315" dirty="0"/>
              <a:t>SARKOPENIE</a:t>
            </a:r>
            <a:r>
              <a:rPr sz="4000" spc="10" dirty="0"/>
              <a:t> </a:t>
            </a:r>
            <a:r>
              <a:rPr sz="4000" spc="-395" dirty="0"/>
              <a:t>DLE</a:t>
            </a:r>
            <a:r>
              <a:rPr sz="4000" spc="-20" dirty="0"/>
              <a:t> </a:t>
            </a:r>
            <a:r>
              <a:rPr sz="4000" spc="-125" dirty="0"/>
              <a:t>EWGSOP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9170" y="1804797"/>
            <a:ext cx="93713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spc="-1639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8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800" dirty="0">
                <a:latin typeface="Verdana"/>
                <a:cs typeface="Verdana"/>
              </a:rPr>
              <a:t>„Sarcopenia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290" dirty="0">
                <a:latin typeface="Verdana"/>
                <a:cs typeface="Verdana"/>
              </a:rPr>
              <a:t>is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215" dirty="0">
                <a:latin typeface="Verdana"/>
                <a:cs typeface="Verdana"/>
              </a:rPr>
              <a:t>a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progressive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100" dirty="0">
                <a:latin typeface="Verdana"/>
                <a:cs typeface="Verdana"/>
              </a:rPr>
              <a:t>and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30" dirty="0">
                <a:latin typeface="Verdana"/>
                <a:cs typeface="Verdana"/>
              </a:rPr>
              <a:t>generalised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skeletal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38867" y="1827657"/>
            <a:ext cx="1320165" cy="4241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3275"/>
              </a:lnSpc>
            </a:pPr>
            <a:r>
              <a:rPr sz="2800" spc="-10" dirty="0">
                <a:latin typeface="Verdana"/>
                <a:cs typeface="Verdana"/>
              </a:rPr>
              <a:t>muscle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461" y="2467736"/>
            <a:ext cx="1387475" cy="4241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75"/>
              </a:lnSpc>
            </a:pPr>
            <a:r>
              <a:rPr sz="2800" spc="-85" dirty="0">
                <a:latin typeface="Verdana"/>
                <a:cs typeface="Verdana"/>
              </a:rPr>
              <a:t>disorder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31160" y="2444572"/>
            <a:ext cx="7799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0" dirty="0">
                <a:latin typeface="Verdana"/>
                <a:cs typeface="Verdana"/>
              </a:rPr>
              <a:t>that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290" dirty="0">
                <a:latin typeface="Verdana"/>
                <a:cs typeface="Verdana"/>
              </a:rPr>
              <a:t>is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associated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with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increased</a:t>
            </a:r>
            <a:r>
              <a:rPr sz="2800" spc="-160" dirty="0">
                <a:latin typeface="Verdana"/>
                <a:cs typeface="Verdana"/>
              </a:rPr>
              <a:t> </a:t>
            </a:r>
            <a:r>
              <a:rPr sz="2800" spc="-65" dirty="0">
                <a:latin typeface="Verdana"/>
                <a:cs typeface="Verdana"/>
              </a:rPr>
              <a:t>likelihood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of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9002" y="2871114"/>
            <a:ext cx="1052004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100"/>
              </a:lnSpc>
              <a:spcBef>
                <a:spcPts val="100"/>
              </a:spcBef>
            </a:pPr>
            <a:r>
              <a:rPr sz="2800" spc="-35" dirty="0">
                <a:latin typeface="Verdana"/>
                <a:cs typeface="Verdana"/>
              </a:rPr>
              <a:t>adverse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outcomes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35" dirty="0">
                <a:latin typeface="Verdana"/>
                <a:cs typeface="Verdana"/>
              </a:rPr>
              <a:t>including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65" dirty="0">
                <a:latin typeface="Verdana"/>
                <a:cs typeface="Verdana"/>
              </a:rPr>
              <a:t>falls, </a:t>
            </a:r>
            <a:r>
              <a:rPr sz="2800" spc="-114" dirty="0">
                <a:latin typeface="Verdana"/>
                <a:cs typeface="Verdana"/>
              </a:rPr>
              <a:t>fractures,</a:t>
            </a:r>
            <a:r>
              <a:rPr sz="2800" spc="-150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physical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disability </a:t>
            </a:r>
            <a:r>
              <a:rPr sz="2800" spc="100" dirty="0">
                <a:latin typeface="Verdana"/>
                <a:cs typeface="Verdana"/>
              </a:rPr>
              <a:t>and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mortality“.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7484"/>
            <a:ext cx="10278110" cy="114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95"/>
              </a:spcBef>
            </a:pPr>
            <a:r>
              <a:rPr sz="4000" spc="-235" dirty="0"/>
              <a:t>Kritéria</a:t>
            </a:r>
            <a:r>
              <a:rPr sz="4000" spc="-60" dirty="0"/>
              <a:t> </a:t>
            </a:r>
            <a:r>
              <a:rPr sz="4000" spc="-30" dirty="0"/>
              <a:t>pro</a:t>
            </a:r>
            <a:r>
              <a:rPr sz="4000" spc="-265" dirty="0"/>
              <a:t> </a:t>
            </a:r>
            <a:r>
              <a:rPr sz="4000" spc="-30" dirty="0"/>
              <a:t>diagnózu</a:t>
            </a:r>
            <a:r>
              <a:rPr sz="4000" spc="-160" dirty="0"/>
              <a:t> </a:t>
            </a:r>
            <a:r>
              <a:rPr sz="4000" spc="-565" dirty="0"/>
              <a:t>–</a:t>
            </a:r>
            <a:r>
              <a:rPr sz="4000" spc="-55" dirty="0"/>
              <a:t> </a:t>
            </a:r>
            <a:r>
              <a:rPr sz="4000" spc="-114" dirty="0"/>
              <a:t>operativní</a:t>
            </a:r>
            <a:r>
              <a:rPr sz="4000" spc="-125" dirty="0"/>
              <a:t> </a:t>
            </a:r>
            <a:r>
              <a:rPr sz="4000" spc="-10" dirty="0"/>
              <a:t>definice</a:t>
            </a:r>
            <a:endParaRPr sz="4000"/>
          </a:p>
          <a:p>
            <a:pPr marL="12700">
              <a:lnSpc>
                <a:spcPts val="4400"/>
              </a:lnSpc>
            </a:pPr>
            <a:r>
              <a:rPr sz="4000" spc="-365" dirty="0"/>
              <a:t>2018</a:t>
            </a:r>
            <a:endParaRPr sz="4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80541" y="2383720"/>
          <a:ext cx="7353934" cy="2700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53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7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b="1" spc="-20" dirty="0">
                          <a:latin typeface="Tahoma"/>
                          <a:cs typeface="Tahoma"/>
                        </a:rPr>
                        <a:t>Probable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sarcopenia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25" dirty="0">
                          <a:latin typeface="Tahoma"/>
                          <a:cs typeface="Tahoma"/>
                        </a:rPr>
                        <a:t>is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70" dirty="0">
                          <a:latin typeface="Tahoma"/>
                          <a:cs typeface="Tahoma"/>
                        </a:rPr>
                        <a:t>identified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8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80" dirty="0">
                          <a:latin typeface="Tahoma"/>
                          <a:cs typeface="Tahoma"/>
                        </a:rPr>
                        <a:t>Criterion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1.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47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800" b="1" spc="-55" dirty="0">
                          <a:latin typeface="Tahoma"/>
                          <a:cs typeface="Tahoma"/>
                        </a:rPr>
                        <a:t>Diagnosis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30" dirty="0">
                          <a:latin typeface="Tahoma"/>
                          <a:cs typeface="Tahoma"/>
                        </a:rPr>
                        <a:t>is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confirmed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by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additional</a:t>
                      </a:r>
                      <a:r>
                        <a:rPr sz="1800" b="1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documentation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80" dirty="0">
                          <a:latin typeface="Tahoma"/>
                          <a:cs typeface="Tahoma"/>
                        </a:rPr>
                        <a:t>of</a:t>
                      </a:r>
                      <a:r>
                        <a:rPr sz="1800" b="1" spc="-3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80" dirty="0">
                          <a:latin typeface="Tahoma"/>
                          <a:cs typeface="Tahoma"/>
                        </a:rPr>
                        <a:t>Criterion</a:t>
                      </a:r>
                      <a:r>
                        <a:rPr sz="18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2.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7399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93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r>
                        <a:rPr sz="1800" b="1" spc="-285" dirty="0">
                          <a:latin typeface="Tahoma"/>
                          <a:cs typeface="Tahoma"/>
                        </a:rPr>
                        <a:t>If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65" dirty="0">
                          <a:latin typeface="Tahoma"/>
                          <a:cs typeface="Tahoma"/>
                        </a:rPr>
                        <a:t>Criteria</a:t>
                      </a:r>
                      <a:r>
                        <a:rPr sz="1800" b="1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5" dirty="0">
                          <a:latin typeface="Tahoma"/>
                          <a:cs typeface="Tahoma"/>
                        </a:rPr>
                        <a:t>1,</a:t>
                      </a:r>
                      <a:r>
                        <a:rPr sz="18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55" dirty="0">
                          <a:latin typeface="Tahoma"/>
                          <a:cs typeface="Tahoma"/>
                        </a:rPr>
                        <a:t>2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and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55" dirty="0">
                          <a:latin typeface="Tahoma"/>
                          <a:cs typeface="Tahoma"/>
                        </a:rPr>
                        <a:t>3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are</a:t>
                      </a:r>
                      <a:r>
                        <a:rPr sz="1800" b="1" spc="-5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all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60" dirty="0">
                          <a:latin typeface="Tahoma"/>
                          <a:cs typeface="Tahoma"/>
                        </a:rPr>
                        <a:t>met, </a:t>
                      </a:r>
                      <a:r>
                        <a:rPr sz="1800" b="1" dirty="0">
                          <a:latin typeface="Tahoma"/>
                          <a:cs typeface="Tahoma"/>
                        </a:rPr>
                        <a:t>sarcopenia</a:t>
                      </a:r>
                      <a:r>
                        <a:rPr sz="1800" b="1" spc="-5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30" dirty="0">
                          <a:latin typeface="Tahoma"/>
                          <a:cs typeface="Tahoma"/>
                        </a:rPr>
                        <a:t>is</a:t>
                      </a:r>
                      <a:r>
                        <a:rPr sz="1800" b="1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considered</a:t>
                      </a:r>
                      <a:r>
                        <a:rPr sz="1800" b="1" spc="-6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800" b="1" spc="-10" dirty="0">
                          <a:latin typeface="Tahoma"/>
                          <a:cs typeface="Tahoma"/>
                        </a:rPr>
                        <a:t>severe.</a:t>
                      </a:r>
                      <a:endParaRPr sz="1800">
                        <a:latin typeface="Tahoma"/>
                        <a:cs typeface="Tahoma"/>
                      </a:endParaRPr>
                    </a:p>
                  </a:txBody>
                  <a:tcPr marL="0" marR="0" marT="17399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9490">
                <a:tc>
                  <a:txBody>
                    <a:bodyPr/>
                    <a:lstStyle/>
                    <a:p>
                      <a:pPr marL="220979" indent="-215900">
                        <a:lnSpc>
                          <a:spcPct val="100000"/>
                        </a:lnSpc>
                        <a:spcBef>
                          <a:spcPts val="1355"/>
                        </a:spcBef>
                        <a:buSzPct val="88888"/>
                        <a:buAutoNum type="arabicPeriod"/>
                        <a:tabLst>
                          <a:tab pos="220979" algn="l"/>
                        </a:tabLst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Low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muscle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strength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221615" indent="-215900">
                        <a:lnSpc>
                          <a:spcPct val="100000"/>
                        </a:lnSpc>
                        <a:buSzPct val="88888"/>
                        <a:buAutoNum type="arabicPeriod"/>
                        <a:tabLst>
                          <a:tab pos="221615" algn="l"/>
                        </a:tabLst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Low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muscle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45" dirty="0">
                          <a:latin typeface="Verdana"/>
                          <a:cs typeface="Verdana"/>
                        </a:rPr>
                        <a:t>quantity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80" dirty="0">
                          <a:latin typeface="Verdana"/>
                          <a:cs typeface="Verdana"/>
                        </a:rPr>
                        <a:t>or</a:t>
                      </a:r>
                      <a:r>
                        <a:rPr sz="1800" spc="-1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quality</a:t>
                      </a:r>
                      <a:endParaRPr sz="1800">
                        <a:latin typeface="Verdana"/>
                        <a:cs typeface="Verdana"/>
                      </a:endParaRPr>
                    </a:p>
                    <a:p>
                      <a:pPr marL="221615" indent="-215900">
                        <a:lnSpc>
                          <a:spcPts val="2095"/>
                        </a:lnSpc>
                        <a:buSzPct val="88888"/>
                        <a:buAutoNum type="arabicPeriod"/>
                        <a:tabLst>
                          <a:tab pos="221615" algn="l"/>
                        </a:tabLst>
                      </a:pPr>
                      <a:r>
                        <a:rPr sz="1800" spc="-25" dirty="0">
                          <a:latin typeface="Verdana"/>
                          <a:cs typeface="Verdana"/>
                        </a:rPr>
                        <a:t>Low</a:t>
                      </a:r>
                      <a:r>
                        <a:rPr sz="1800" spc="-1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35" dirty="0">
                          <a:latin typeface="Verdana"/>
                          <a:cs typeface="Verdana"/>
                        </a:rPr>
                        <a:t>physical</a:t>
                      </a:r>
                      <a:r>
                        <a:rPr sz="1800" spc="-114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800" spc="-10" dirty="0">
                          <a:latin typeface="Verdana"/>
                          <a:cs typeface="Verdana"/>
                        </a:rPr>
                        <a:t>performance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7208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0" dirty="0"/>
              <a:t>Vývoj</a:t>
            </a:r>
            <a:r>
              <a:rPr sz="4000" spc="-240" dirty="0"/>
              <a:t> </a:t>
            </a:r>
            <a:r>
              <a:rPr sz="4000" spc="-50" dirty="0"/>
              <a:t>sarkopenie</a:t>
            </a:r>
            <a:r>
              <a:rPr sz="4000" spc="-130" dirty="0"/>
              <a:t> </a:t>
            </a:r>
            <a:r>
              <a:rPr sz="4000" spc="-565" dirty="0"/>
              <a:t>–</a:t>
            </a:r>
            <a:r>
              <a:rPr sz="4000" spc="-40" dirty="0"/>
              <a:t> </a:t>
            </a:r>
            <a:r>
              <a:rPr sz="4000" spc="60" dirty="0"/>
              <a:t>časový</a:t>
            </a:r>
            <a:r>
              <a:rPr sz="4000" spc="-155" dirty="0"/>
              <a:t> </a:t>
            </a:r>
            <a:r>
              <a:rPr sz="4000" spc="-10" dirty="0"/>
              <a:t>průběh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9170" y="1672208"/>
            <a:ext cx="1051369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spc="-1639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8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800" spc="-70" dirty="0">
                <a:latin typeface="Verdana"/>
                <a:cs typeface="Verdana"/>
              </a:rPr>
              <a:t>Svalová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hmota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215" dirty="0">
                <a:latin typeface="Verdana"/>
                <a:cs typeface="Verdana"/>
              </a:rPr>
              <a:t>a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50" dirty="0">
                <a:latin typeface="Verdana"/>
                <a:cs typeface="Verdana"/>
              </a:rPr>
              <a:t>síla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se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v</a:t>
            </a:r>
            <a:r>
              <a:rPr sz="2800" spc="-215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průběhu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života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mění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395" dirty="0">
                <a:latin typeface="Verdana"/>
                <a:cs typeface="Verdana"/>
              </a:rPr>
              <a:t>–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190" dirty="0">
                <a:latin typeface="Verdana"/>
                <a:cs typeface="Verdana"/>
              </a:rPr>
              <a:t>zvyšuje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se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v </a:t>
            </a:r>
            <a:r>
              <a:rPr sz="2800" spc="-30" dirty="0">
                <a:latin typeface="Verdana"/>
                <a:cs typeface="Verdana"/>
              </a:rPr>
              <a:t>průběhu</a:t>
            </a:r>
            <a:r>
              <a:rPr sz="2800" spc="-130" dirty="0">
                <a:latin typeface="Verdana"/>
                <a:cs typeface="Verdana"/>
              </a:rPr>
              <a:t> </a:t>
            </a:r>
            <a:r>
              <a:rPr sz="2800" spc="-220" dirty="0">
                <a:latin typeface="Verdana"/>
                <a:cs typeface="Verdana"/>
              </a:rPr>
              <a:t>růstu</a:t>
            </a:r>
            <a:r>
              <a:rPr sz="2800" spc="-140" dirty="0">
                <a:latin typeface="Verdana"/>
                <a:cs typeface="Verdana"/>
              </a:rPr>
              <a:t> </a:t>
            </a:r>
            <a:r>
              <a:rPr sz="2800" spc="215" dirty="0">
                <a:latin typeface="Verdana"/>
                <a:cs typeface="Verdana"/>
              </a:rPr>
              <a:t>a</a:t>
            </a:r>
            <a:r>
              <a:rPr sz="2800" spc="-145" dirty="0">
                <a:latin typeface="Verdana"/>
                <a:cs typeface="Verdana"/>
              </a:rPr>
              <a:t> </a:t>
            </a:r>
            <a:r>
              <a:rPr sz="2800" spc="-100" dirty="0">
                <a:latin typeface="Verdana"/>
                <a:cs typeface="Verdana"/>
              </a:rPr>
              <a:t>vývoje</a:t>
            </a:r>
            <a:r>
              <a:rPr sz="2800" spc="-145" dirty="0">
                <a:latin typeface="Verdana"/>
                <a:cs typeface="Verdana"/>
              </a:rPr>
              <a:t> </a:t>
            </a:r>
            <a:r>
              <a:rPr sz="2800" spc="215" dirty="0">
                <a:latin typeface="Verdana"/>
                <a:cs typeface="Verdana"/>
              </a:rPr>
              <a:t>a</a:t>
            </a:r>
            <a:r>
              <a:rPr sz="2800" spc="-14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během</a:t>
            </a:r>
            <a:r>
              <a:rPr sz="2800" spc="-12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časné</a:t>
            </a:r>
            <a:r>
              <a:rPr sz="2800" spc="-11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dospělosti,</a:t>
            </a:r>
            <a:r>
              <a:rPr sz="2800" spc="-14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udržuje </a:t>
            </a:r>
            <a:r>
              <a:rPr sz="2800" spc="-125" dirty="0">
                <a:latin typeface="Verdana"/>
                <a:cs typeface="Verdana"/>
              </a:rPr>
              <a:t>se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ve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středním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věku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215" dirty="0">
                <a:latin typeface="Verdana"/>
                <a:cs typeface="Verdana"/>
              </a:rPr>
              <a:t>a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klesá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v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průběhu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40" dirty="0">
                <a:latin typeface="Verdana"/>
                <a:cs typeface="Verdana"/>
              </a:rPr>
              <a:t>stárnutí.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667" y="1051560"/>
            <a:ext cx="9552432" cy="395935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344170" algn="l"/>
              </a:tabLst>
            </a:pPr>
            <a:fld id="{81D60167-4931-47E6-BA6A-407CBD079E47}" type="slidenum">
              <a:rPr spc="-25" dirty="0"/>
              <a:t>23</a:t>
            </a:fld>
            <a:r>
              <a:rPr dirty="0"/>
              <a:t>	</a:t>
            </a:r>
            <a:r>
              <a:rPr spc="-65" dirty="0"/>
              <a:t>Prof.</a:t>
            </a:r>
            <a:r>
              <a:rPr spc="-5" dirty="0"/>
              <a:t> </a:t>
            </a:r>
            <a:r>
              <a:rPr dirty="0"/>
              <a:t>Anna</a:t>
            </a:r>
            <a:r>
              <a:rPr spc="-30" dirty="0"/>
              <a:t> Vašků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8276" y="929639"/>
            <a:ext cx="8788907" cy="446379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5" dirty="0"/>
              <a:t>Sarkopenie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8944" y="3348228"/>
            <a:ext cx="4746498" cy="677418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81812" y="3713988"/>
            <a:ext cx="10516870" cy="1409065"/>
            <a:chOff x="781812" y="3713988"/>
            <a:chExt cx="10516870" cy="14090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0995" y="3713988"/>
              <a:ext cx="2262378" cy="6774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1812" y="4079748"/>
              <a:ext cx="1770126" cy="67741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29612" y="4079748"/>
              <a:ext cx="9068562" cy="6774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812" y="4445508"/>
              <a:ext cx="2893314" cy="67741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72028" y="4445508"/>
              <a:ext cx="1663446" cy="67741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13147" y="4445508"/>
              <a:ext cx="2369057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79108" y="4445508"/>
              <a:ext cx="806957" cy="67741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82968" y="4445508"/>
              <a:ext cx="485406" cy="677418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79170" y="1599438"/>
            <a:ext cx="1047051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64135" indent="-187960" algn="just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SzPct val="97916"/>
              <a:buFont typeface="Microsoft Sans Serif"/>
              <a:buChar char="—"/>
              <a:tabLst>
                <a:tab pos="192405" algn="l"/>
              </a:tabLst>
            </a:pPr>
            <a:r>
              <a:rPr sz="2400" spc="-540" dirty="0">
                <a:latin typeface="Verdana"/>
                <a:cs typeface="Verdana"/>
              </a:rPr>
              <a:t>In</a:t>
            </a:r>
            <a:r>
              <a:rPr sz="2400" spc="32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initial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stages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sarcopenia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development,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an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individual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may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105" dirty="0">
                <a:latin typeface="Verdana"/>
                <a:cs typeface="Verdana"/>
              </a:rPr>
              <a:t>be </a:t>
            </a:r>
            <a:r>
              <a:rPr sz="2400" spc="95" dirty="0">
                <a:latin typeface="Verdana"/>
                <a:cs typeface="Verdana"/>
              </a:rPr>
              <a:t>above</a:t>
            </a:r>
            <a:r>
              <a:rPr sz="2400" spc="-21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threshold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low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physical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performance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spc="85" dirty="0">
                <a:latin typeface="Verdana"/>
                <a:cs typeface="Verdana"/>
              </a:rPr>
              <a:t>and</a:t>
            </a:r>
            <a:r>
              <a:rPr sz="2400" spc="-70" dirty="0">
                <a:latin typeface="Verdana"/>
                <a:cs typeface="Verdana"/>
              </a:rPr>
              <a:t> </a:t>
            </a:r>
            <a:r>
              <a:rPr sz="2400" spc="-495" dirty="0">
                <a:latin typeface="Verdana"/>
                <a:cs typeface="Verdana"/>
              </a:rPr>
              <a:t>is</a:t>
            </a:r>
            <a:r>
              <a:rPr sz="2400" spc="28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very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165" dirty="0">
                <a:latin typeface="Verdana"/>
                <a:cs typeface="Verdana"/>
              </a:rPr>
              <a:t>likely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to </a:t>
            </a:r>
            <a:r>
              <a:rPr sz="2400" spc="130" dirty="0">
                <a:latin typeface="Verdana"/>
                <a:cs typeface="Verdana"/>
              </a:rPr>
              <a:t>be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above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threshold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disability.</a:t>
            </a:r>
            <a:endParaRPr sz="2400">
              <a:latin typeface="Verdana"/>
              <a:cs typeface="Verdana"/>
            </a:endParaRPr>
          </a:p>
          <a:p>
            <a:pPr marL="192405" marR="5080" indent="-187325">
              <a:lnSpc>
                <a:spcPct val="100000"/>
              </a:lnSpc>
              <a:buClr>
                <a:srgbClr val="0000DC"/>
              </a:buClr>
              <a:buSzPct val="97916"/>
              <a:buFont typeface="Microsoft Sans Serif"/>
              <a:buChar char="—"/>
              <a:tabLst>
                <a:tab pos="192405" algn="l"/>
              </a:tabLst>
            </a:pPr>
            <a:r>
              <a:rPr sz="2400" spc="-90" dirty="0">
                <a:latin typeface="Verdana"/>
                <a:cs typeface="Verdana"/>
              </a:rPr>
              <a:t>While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genetic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85" dirty="0">
                <a:latin typeface="Verdana"/>
                <a:cs typeface="Verdana"/>
              </a:rPr>
              <a:t>and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lifestyle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factors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140" dirty="0">
                <a:latin typeface="Verdana"/>
                <a:cs typeface="Verdana"/>
              </a:rPr>
              <a:t>can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hasten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muscle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weakening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and </a:t>
            </a:r>
            <a:r>
              <a:rPr sz="2400" spc="-95" dirty="0">
                <a:latin typeface="Verdana"/>
                <a:cs typeface="Verdana"/>
              </a:rPr>
              <a:t>progression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toward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functional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impairment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85" dirty="0">
                <a:latin typeface="Verdana"/>
                <a:cs typeface="Verdana"/>
              </a:rPr>
              <a:t>and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disability,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interventions </a:t>
            </a:r>
            <a:r>
              <a:rPr sz="2400" spc="-30" dirty="0">
                <a:latin typeface="Verdana"/>
                <a:cs typeface="Verdana"/>
              </a:rPr>
              <a:t>including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25" dirty="0">
                <a:solidFill>
                  <a:srgbClr val="FF0000"/>
                </a:solidFill>
                <a:latin typeface="Verdana"/>
                <a:cs typeface="Verdana"/>
              </a:rPr>
              <a:t>nutrition</a:t>
            </a:r>
            <a:r>
              <a:rPr sz="2400" spc="-1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24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Verdana"/>
                <a:cs typeface="Verdana"/>
              </a:rPr>
              <a:t>exercise</a:t>
            </a:r>
            <a:r>
              <a:rPr sz="2400" spc="-1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solidFill>
                  <a:srgbClr val="FF0000"/>
                </a:solidFill>
                <a:latin typeface="Verdana"/>
                <a:cs typeface="Verdana"/>
              </a:rPr>
              <a:t>training</a:t>
            </a:r>
            <a:r>
              <a:rPr sz="2400" spc="-1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seem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to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slow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or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reverse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these </a:t>
            </a:r>
            <a:r>
              <a:rPr sz="2400" spc="-70" dirty="0">
                <a:latin typeface="Verdana"/>
                <a:cs typeface="Verdana"/>
              </a:rPr>
              <a:t>processes.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Therefore,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to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prevent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or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delay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sarcopenia,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sz="2400" spc="-1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Verdana"/>
                <a:cs typeface="Verdana"/>
              </a:rPr>
              <a:t>aim</a:t>
            </a:r>
            <a:r>
              <a:rPr sz="2400" spc="-20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250" dirty="0">
                <a:solidFill>
                  <a:srgbClr val="FF0000"/>
                </a:solidFill>
                <a:latin typeface="Verdana"/>
                <a:cs typeface="Verdana"/>
              </a:rPr>
              <a:t>is</a:t>
            </a:r>
            <a:r>
              <a:rPr sz="2400" spc="-1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Verdana"/>
                <a:cs typeface="Verdana"/>
              </a:rPr>
              <a:t>to </a:t>
            </a:r>
            <a:r>
              <a:rPr sz="2400" spc="-110" dirty="0">
                <a:solidFill>
                  <a:srgbClr val="FF0000"/>
                </a:solidFill>
                <a:latin typeface="Verdana"/>
                <a:cs typeface="Verdana"/>
              </a:rPr>
              <a:t>maximise</a:t>
            </a:r>
            <a:r>
              <a:rPr sz="2400" spc="-1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Verdana"/>
                <a:cs typeface="Verdana"/>
              </a:rPr>
              <a:t>muscle</a:t>
            </a:r>
            <a:r>
              <a:rPr sz="24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sz="2400" spc="-1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70" dirty="0">
                <a:solidFill>
                  <a:srgbClr val="FF0000"/>
                </a:solidFill>
                <a:latin typeface="Verdana"/>
                <a:cs typeface="Verdana"/>
              </a:rPr>
              <a:t>youth</a:t>
            </a:r>
            <a:r>
              <a:rPr sz="24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24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Verdana"/>
                <a:cs typeface="Verdana"/>
              </a:rPr>
              <a:t>young</a:t>
            </a:r>
            <a:r>
              <a:rPr sz="2400" spc="-1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adulthood,</a:t>
            </a:r>
            <a:r>
              <a:rPr sz="24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Verdana"/>
                <a:cs typeface="Verdana"/>
              </a:rPr>
              <a:t>maintain</a:t>
            </a:r>
            <a:r>
              <a:rPr sz="2400" spc="-1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Verdana"/>
                <a:cs typeface="Verdana"/>
              </a:rPr>
              <a:t>muscle</a:t>
            </a:r>
            <a:r>
              <a:rPr sz="24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Verdana"/>
                <a:cs typeface="Verdana"/>
              </a:rPr>
              <a:t>in 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middle</a:t>
            </a:r>
            <a:r>
              <a:rPr sz="2400" spc="-1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140" dirty="0">
                <a:solidFill>
                  <a:srgbClr val="FF0000"/>
                </a:solidFill>
                <a:latin typeface="Verdana"/>
                <a:cs typeface="Verdana"/>
              </a:rPr>
              <a:t>age</a:t>
            </a:r>
            <a:r>
              <a:rPr sz="24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85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2400" spc="-1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FF0000"/>
                </a:solidFill>
                <a:latin typeface="Verdana"/>
                <a:cs typeface="Verdana"/>
              </a:rPr>
              <a:t>minimise</a:t>
            </a:r>
            <a:r>
              <a:rPr sz="24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95" dirty="0">
                <a:solidFill>
                  <a:srgbClr val="FF0000"/>
                </a:solidFill>
                <a:latin typeface="Verdana"/>
                <a:cs typeface="Verdana"/>
              </a:rPr>
              <a:t>loss</a:t>
            </a:r>
            <a:r>
              <a:rPr sz="2400" spc="-1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30" dirty="0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sz="2400" spc="-1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Verdana"/>
                <a:cs typeface="Verdana"/>
              </a:rPr>
              <a:t>older</a:t>
            </a:r>
            <a:r>
              <a:rPr sz="2400" spc="-16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35" dirty="0">
                <a:solidFill>
                  <a:srgbClr val="FF0000"/>
                </a:solidFill>
                <a:latin typeface="Verdana"/>
                <a:cs typeface="Verdana"/>
              </a:rPr>
              <a:t>age.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5" dirty="0"/>
              <a:t>Sarkopenie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7010" marR="675005" indent="-192405">
              <a:lnSpc>
                <a:spcPct val="150000"/>
              </a:lnSpc>
              <a:spcBef>
                <a:spcPts val="95"/>
              </a:spcBef>
              <a:buClr>
                <a:srgbClr val="0000DC"/>
              </a:buClr>
              <a:buSzPct val="85714"/>
              <a:buFont typeface="Microsoft Sans Serif"/>
              <a:buChar char="—"/>
              <a:tabLst>
                <a:tab pos="207010" algn="l"/>
              </a:tabLst>
            </a:pPr>
            <a:r>
              <a:rPr sz="2800" spc="-70" dirty="0"/>
              <a:t>Sarkopenia</a:t>
            </a:r>
            <a:r>
              <a:rPr sz="2800" spc="-165" dirty="0"/>
              <a:t> </a:t>
            </a:r>
            <a:r>
              <a:rPr sz="2800" spc="-114" dirty="0"/>
              <a:t>je</a:t>
            </a:r>
            <a:r>
              <a:rPr sz="2800" spc="-204" dirty="0"/>
              <a:t> </a:t>
            </a:r>
            <a:r>
              <a:rPr sz="2800" spc="-30" dirty="0"/>
              <a:t>degenerativní</a:t>
            </a:r>
            <a:r>
              <a:rPr sz="2800" spc="-145" dirty="0"/>
              <a:t> </a:t>
            </a:r>
            <a:r>
              <a:rPr sz="2800" spc="-170" dirty="0"/>
              <a:t>kosterní</a:t>
            </a:r>
            <a:r>
              <a:rPr sz="2800" spc="-165" dirty="0"/>
              <a:t> </a:t>
            </a:r>
            <a:r>
              <a:rPr sz="2800" spc="-45" dirty="0"/>
              <a:t>svalové</a:t>
            </a:r>
            <a:r>
              <a:rPr sz="2800" spc="-170" dirty="0"/>
              <a:t> </a:t>
            </a:r>
            <a:r>
              <a:rPr sz="2800" spc="-80" dirty="0"/>
              <a:t>hmoty</a:t>
            </a:r>
            <a:r>
              <a:rPr sz="2800" spc="-190" dirty="0"/>
              <a:t> </a:t>
            </a:r>
            <a:r>
              <a:rPr sz="2800" spc="215" dirty="0"/>
              <a:t>a</a:t>
            </a:r>
            <a:r>
              <a:rPr sz="2800" spc="-185" dirty="0"/>
              <a:t> </a:t>
            </a:r>
            <a:r>
              <a:rPr sz="2800" spc="-120" dirty="0"/>
              <a:t>síly </a:t>
            </a:r>
            <a:r>
              <a:rPr sz="2800" spc="-135" dirty="0"/>
              <a:t>svalstva</a:t>
            </a:r>
            <a:r>
              <a:rPr sz="2800" spc="-170" dirty="0"/>
              <a:t> </a:t>
            </a:r>
            <a:r>
              <a:rPr sz="2800" spc="-35" dirty="0"/>
              <a:t>spojená</a:t>
            </a:r>
            <a:r>
              <a:rPr sz="2800" spc="-155" dirty="0"/>
              <a:t> </a:t>
            </a:r>
            <a:r>
              <a:rPr sz="2800" spc="-385" dirty="0">
                <a:solidFill>
                  <a:srgbClr val="FF0000"/>
                </a:solidFill>
              </a:rPr>
              <a:t>s</a:t>
            </a:r>
            <a:r>
              <a:rPr sz="2800" spc="-190" dirty="0">
                <a:solidFill>
                  <a:srgbClr val="FF0000"/>
                </a:solidFill>
              </a:rPr>
              <a:t> </a:t>
            </a:r>
            <a:r>
              <a:rPr sz="2800" spc="-10" dirty="0">
                <a:solidFill>
                  <a:srgbClr val="FF0000"/>
                </a:solidFill>
              </a:rPr>
              <a:t>věkem.</a:t>
            </a:r>
            <a:endParaRPr sz="2800"/>
          </a:p>
          <a:p>
            <a:pPr marL="207010" marR="2033270" indent="-192405">
              <a:lnSpc>
                <a:spcPct val="150100"/>
              </a:lnSpc>
              <a:buClr>
                <a:srgbClr val="0000DC"/>
              </a:buClr>
              <a:buSzPct val="85714"/>
              <a:buFont typeface="Microsoft Sans Serif"/>
              <a:buChar char="—"/>
              <a:tabLst>
                <a:tab pos="207010" algn="l"/>
              </a:tabLst>
            </a:pPr>
            <a:r>
              <a:rPr sz="2800" spc="-150" dirty="0"/>
              <a:t>Ztráta</a:t>
            </a:r>
            <a:r>
              <a:rPr sz="2800" spc="-195" dirty="0"/>
              <a:t> </a:t>
            </a:r>
            <a:r>
              <a:rPr sz="2800" spc="-555" dirty="0"/>
              <a:t>5%</a:t>
            </a:r>
            <a:r>
              <a:rPr sz="2800" spc="-200" dirty="0"/>
              <a:t> </a:t>
            </a:r>
            <a:r>
              <a:rPr sz="2800" spc="-45" dirty="0"/>
              <a:t>svalové</a:t>
            </a:r>
            <a:r>
              <a:rPr sz="2800" spc="-185" dirty="0"/>
              <a:t> </a:t>
            </a:r>
            <a:r>
              <a:rPr sz="2800" spc="-80" dirty="0"/>
              <a:t>hmoty</a:t>
            </a:r>
            <a:r>
              <a:rPr sz="2800" spc="-204" dirty="0"/>
              <a:t> </a:t>
            </a:r>
            <a:r>
              <a:rPr sz="2800" spc="-50" dirty="0"/>
              <a:t>za</a:t>
            </a:r>
            <a:r>
              <a:rPr sz="2800" spc="-200" dirty="0"/>
              <a:t> </a:t>
            </a:r>
            <a:r>
              <a:rPr sz="2800" spc="-240" dirty="0"/>
              <a:t>10</a:t>
            </a:r>
            <a:r>
              <a:rPr sz="2800" spc="-210" dirty="0"/>
              <a:t> </a:t>
            </a:r>
            <a:r>
              <a:rPr sz="2800" spc="-75" dirty="0"/>
              <a:t>let</a:t>
            </a:r>
            <a:r>
              <a:rPr sz="2800" spc="-190" dirty="0"/>
              <a:t> </a:t>
            </a:r>
            <a:r>
              <a:rPr sz="2800" spc="135" dirty="0"/>
              <a:t>od</a:t>
            </a:r>
            <a:r>
              <a:rPr sz="2800" spc="-195" dirty="0"/>
              <a:t> </a:t>
            </a:r>
            <a:r>
              <a:rPr sz="2800" spc="-245" dirty="0"/>
              <a:t>4.</a:t>
            </a:r>
            <a:r>
              <a:rPr sz="2800" spc="-220" dirty="0"/>
              <a:t> </a:t>
            </a:r>
            <a:r>
              <a:rPr sz="2800" dirty="0"/>
              <a:t>dekády,</a:t>
            </a:r>
            <a:r>
              <a:rPr sz="2800" spc="-200" dirty="0"/>
              <a:t> </a:t>
            </a:r>
            <a:r>
              <a:rPr sz="2800" spc="-434" dirty="0"/>
              <a:t>s </a:t>
            </a:r>
            <a:r>
              <a:rPr sz="2800" spc="-10" dirty="0"/>
              <a:t>potenciálním</a:t>
            </a:r>
            <a:r>
              <a:rPr sz="2800" spc="-160" dirty="0"/>
              <a:t> </a:t>
            </a:r>
            <a:r>
              <a:rPr sz="2800" spc="-110" dirty="0"/>
              <a:t>nárůstem</a:t>
            </a:r>
            <a:r>
              <a:rPr sz="2800" spc="-175" dirty="0"/>
              <a:t> </a:t>
            </a:r>
            <a:r>
              <a:rPr sz="2800" spc="135" dirty="0"/>
              <a:t>po</a:t>
            </a:r>
            <a:r>
              <a:rPr sz="2800" spc="-185" dirty="0"/>
              <a:t> </a:t>
            </a:r>
            <a:r>
              <a:rPr sz="2800" spc="-250" dirty="0"/>
              <a:t>65.</a:t>
            </a:r>
            <a:r>
              <a:rPr sz="2800" spc="-190" dirty="0"/>
              <a:t> </a:t>
            </a:r>
            <a:r>
              <a:rPr sz="2800" spc="-150" dirty="0"/>
              <a:t>roku</a:t>
            </a:r>
            <a:r>
              <a:rPr sz="2800" spc="-190" dirty="0"/>
              <a:t> </a:t>
            </a:r>
            <a:r>
              <a:rPr sz="2800" spc="-10" dirty="0"/>
              <a:t>věku.</a:t>
            </a:r>
            <a:endParaRPr sz="2800"/>
          </a:p>
          <a:p>
            <a:pPr marL="207010" marR="5080" indent="-192405">
              <a:lnSpc>
                <a:spcPts val="5040"/>
              </a:lnSpc>
              <a:spcBef>
                <a:spcPts val="250"/>
              </a:spcBef>
              <a:buClr>
                <a:srgbClr val="0000DC"/>
              </a:buClr>
              <a:buSzPct val="85714"/>
              <a:buFont typeface="Microsoft Sans Serif"/>
              <a:buChar char="—"/>
              <a:tabLst>
                <a:tab pos="207010" algn="l"/>
              </a:tabLst>
            </a:pPr>
            <a:r>
              <a:rPr sz="2800" spc="-95" dirty="0"/>
              <a:t>Histologicky</a:t>
            </a:r>
            <a:r>
              <a:rPr sz="2800" spc="-175" dirty="0"/>
              <a:t> </a:t>
            </a:r>
            <a:r>
              <a:rPr sz="2800" spc="-114" dirty="0"/>
              <a:t>je</a:t>
            </a:r>
            <a:r>
              <a:rPr sz="2800" spc="-185" dirty="0"/>
              <a:t> </a:t>
            </a:r>
            <a:r>
              <a:rPr sz="2800" spc="-60" dirty="0"/>
              <a:t>sarkopenie</a:t>
            </a:r>
            <a:r>
              <a:rPr sz="2800" spc="-135" dirty="0"/>
              <a:t> </a:t>
            </a:r>
            <a:r>
              <a:rPr sz="2800" spc="-30" dirty="0"/>
              <a:t>charakterizovaná</a:t>
            </a:r>
            <a:r>
              <a:rPr sz="2800" spc="-145" dirty="0"/>
              <a:t> </a:t>
            </a:r>
            <a:r>
              <a:rPr sz="2800" spc="-60" dirty="0"/>
              <a:t>poklesem</a:t>
            </a:r>
            <a:r>
              <a:rPr sz="2800" spc="-140" dirty="0"/>
              <a:t> </a:t>
            </a:r>
            <a:r>
              <a:rPr sz="2800" spc="50" dirty="0"/>
              <a:t>počtu </a:t>
            </a:r>
            <a:r>
              <a:rPr sz="2800" spc="215" dirty="0"/>
              <a:t>a</a:t>
            </a:r>
            <a:r>
              <a:rPr sz="2800" spc="-204" dirty="0"/>
              <a:t> </a:t>
            </a:r>
            <a:r>
              <a:rPr sz="2800" spc="-145" dirty="0"/>
              <a:t>velikosti</a:t>
            </a:r>
            <a:r>
              <a:rPr sz="2800" spc="-190" dirty="0"/>
              <a:t> </a:t>
            </a:r>
            <a:r>
              <a:rPr sz="2800" spc="-40" dirty="0"/>
              <a:t>svalových</a:t>
            </a:r>
            <a:r>
              <a:rPr sz="2800" spc="-170" dirty="0"/>
              <a:t> </a:t>
            </a:r>
            <a:r>
              <a:rPr sz="2800" spc="-10" dirty="0"/>
              <a:t>vláken.</a:t>
            </a:r>
            <a:endParaRPr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65" dirty="0"/>
              <a:t>Sarkopenie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79170" y="1673732"/>
            <a:ext cx="1064069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80340" algn="just">
              <a:lnSpc>
                <a:spcPct val="100000"/>
              </a:lnSpc>
              <a:spcBef>
                <a:spcPts val="105"/>
              </a:spcBef>
            </a:pPr>
            <a:r>
              <a:rPr sz="2000" spc="-117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000" spc="894" dirty="0">
                <a:solidFill>
                  <a:srgbClr val="0000DC"/>
                </a:solidFill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Verdana"/>
                <a:cs typeface="Verdana"/>
              </a:rPr>
              <a:t>Sarkopenie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byl</a:t>
            </a:r>
            <a:r>
              <a:rPr sz="2000" dirty="0">
                <a:latin typeface="Verdana"/>
                <a:cs typeface="Verdana"/>
              </a:rPr>
              <a:t>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10" dirty="0">
                <a:latin typeface="Verdana"/>
                <a:cs typeface="Verdana"/>
              </a:rPr>
              <a:t>dlouho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asociována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stárnutím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65" dirty="0">
                <a:latin typeface="Verdana"/>
                <a:cs typeface="Verdana"/>
              </a:rPr>
              <a:t> vyšším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věkem,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35" dirty="0">
                <a:latin typeface="Verdana"/>
                <a:cs typeface="Verdana"/>
              </a:rPr>
              <a:t>ale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ukázalo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se,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že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vzniká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v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časnějším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věku.</a:t>
            </a:r>
            <a:r>
              <a:rPr sz="2000" spc="37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Sarkopenický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fenotyp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má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mnoho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přispívajících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příčin.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Jde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95" dirty="0">
                <a:latin typeface="Verdana"/>
                <a:cs typeface="Verdana"/>
              </a:rPr>
              <a:t>o</a:t>
            </a:r>
            <a:r>
              <a:rPr sz="2000" spc="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prevenci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nebo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oddálení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20" dirty="0">
                <a:latin typeface="Verdana"/>
                <a:cs typeface="Verdana"/>
              </a:rPr>
              <a:t>vzniku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sarkopenie.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170" y="2588513"/>
            <a:ext cx="20008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2000" spc="-117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0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000" spc="-45" dirty="0">
                <a:latin typeface="Verdana"/>
                <a:cs typeface="Verdana"/>
              </a:rPr>
              <a:t>Považuje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za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36798" y="2607945"/>
            <a:ext cx="7771130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0"/>
              </a:lnSpc>
            </a:pPr>
            <a:r>
              <a:rPr sz="2000" spc="65" dirty="0">
                <a:latin typeface="Verdana"/>
                <a:cs typeface="Verdana"/>
              </a:rPr>
              <a:t>nemoc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svalů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malou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svalovou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silou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spojenou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zejména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malou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1461" y="2912745"/>
            <a:ext cx="1739900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0"/>
              </a:lnSpc>
            </a:pPr>
            <a:r>
              <a:rPr sz="2000" spc="-25" dirty="0">
                <a:latin typeface="Verdana"/>
                <a:cs typeface="Verdana"/>
              </a:rPr>
              <a:t>hmotou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svalů.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170" y="3198113"/>
            <a:ext cx="10482580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000" spc="-75" dirty="0">
                <a:latin typeface="Verdana"/>
                <a:cs typeface="Verdana"/>
              </a:rPr>
              <a:t>Přestože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je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sarkopenie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asociována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95" dirty="0">
                <a:latin typeface="Verdana"/>
                <a:cs typeface="Verdana"/>
              </a:rPr>
              <a:t> nízkou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kvantitou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i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kvalitou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svalů,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tyto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parametry </a:t>
            </a:r>
            <a:r>
              <a:rPr sz="2000" spc="-80" dirty="0">
                <a:latin typeface="Verdana"/>
                <a:cs typeface="Verdana"/>
              </a:rPr>
              <a:t>se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v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současné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době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spíše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zkoumají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než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používají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v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klinické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praxi.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Je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totiž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obtížné </a:t>
            </a:r>
            <a:r>
              <a:rPr sz="2000" spc="-45" dirty="0">
                <a:latin typeface="Verdana"/>
                <a:cs typeface="Verdana"/>
              </a:rPr>
              <a:t>přesně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měřit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svalovou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masu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kvalitu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svalu.</a:t>
            </a:r>
            <a:endParaRPr sz="2000">
              <a:latin typeface="Verdana"/>
              <a:cs typeface="Verdana"/>
            </a:endParaRPr>
          </a:p>
          <a:p>
            <a:pPr marL="192405" marR="795020" indent="-180340" algn="just">
              <a:lnSpc>
                <a:spcPct val="100000"/>
              </a:lnSpc>
              <a:buFont typeface="Microsoft Sans Serif"/>
              <a:buChar char="—"/>
              <a:tabLst>
                <a:tab pos="192405" algn="l"/>
                <a:tab pos="193675" algn="l"/>
              </a:tabLst>
            </a:pPr>
            <a:r>
              <a:rPr sz="2000" dirty="0">
                <a:solidFill>
                  <a:srgbClr val="0000DC"/>
                </a:solidFill>
                <a:latin typeface="Verdana"/>
                <a:cs typeface="Verdana"/>
              </a:rPr>
              <a:t>	</a:t>
            </a:r>
            <a:r>
              <a:rPr sz="2000" spc="-50" dirty="0">
                <a:latin typeface="Verdana"/>
                <a:cs typeface="Verdana"/>
              </a:rPr>
              <a:t>Sarkopenie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je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přehlížena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85" dirty="0">
                <a:latin typeface="Verdana"/>
                <a:cs typeface="Verdana"/>
              </a:rPr>
              <a:t>podléčena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v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klinické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praxi,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zjevně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kvůli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komplexitě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diagnostiky.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Není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30" dirty="0">
                <a:latin typeface="Verdana"/>
                <a:cs typeface="Verdana"/>
              </a:rPr>
              <a:t>zcela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jasné,</a:t>
            </a:r>
            <a:r>
              <a:rPr sz="2000" spc="-18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které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parametry</a:t>
            </a:r>
            <a:r>
              <a:rPr sz="2000" spc="-20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měřit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které</a:t>
            </a:r>
            <a:r>
              <a:rPr sz="2000" spc="-195" dirty="0">
                <a:latin typeface="Verdana"/>
                <a:cs typeface="Verdana"/>
              </a:rPr>
              <a:t> </a:t>
            </a:r>
            <a:r>
              <a:rPr sz="2000" spc="-200" dirty="0">
                <a:latin typeface="Verdana"/>
                <a:cs typeface="Verdana"/>
              </a:rPr>
              <a:t>z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nich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použít</a:t>
            </a:r>
            <a:r>
              <a:rPr sz="2000" spc="-19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jako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nejpřesvědčivější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markery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15" dirty="0">
                <a:latin typeface="Verdana"/>
                <a:cs typeface="Verdana"/>
              </a:rPr>
              <a:t>pro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diagnostiku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55" dirty="0">
                <a:latin typeface="Verdana"/>
                <a:cs typeface="Verdana"/>
              </a:rPr>
              <a:t>i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terapii.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4" dirty="0"/>
              <a:t>Primary</a:t>
            </a:r>
            <a:r>
              <a:rPr sz="4000" spc="-30" dirty="0"/>
              <a:t> </a:t>
            </a:r>
            <a:r>
              <a:rPr sz="4000" dirty="0"/>
              <a:t>and</a:t>
            </a:r>
            <a:r>
              <a:rPr sz="4000" spc="-30" dirty="0"/>
              <a:t> </a:t>
            </a:r>
            <a:r>
              <a:rPr sz="4000" dirty="0"/>
              <a:t>secondary</a:t>
            </a:r>
            <a:r>
              <a:rPr sz="4000" spc="10" dirty="0"/>
              <a:t> </a:t>
            </a:r>
            <a:r>
              <a:rPr sz="4000" spc="-10" dirty="0"/>
              <a:t>sarcopenia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88308" y="2523731"/>
            <a:ext cx="1511046" cy="56770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12291" y="2828544"/>
            <a:ext cx="10571480" cy="3006090"/>
            <a:chOff x="812291" y="2828544"/>
            <a:chExt cx="10571480" cy="30060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40907" y="2828544"/>
              <a:ext cx="1898141" cy="56768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4415" y="3438144"/>
              <a:ext cx="2375154" cy="5676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4563" y="3742944"/>
              <a:ext cx="3757422" cy="56769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2291" y="4352544"/>
              <a:ext cx="4155186" cy="5676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28388" y="4352544"/>
              <a:ext cx="422910" cy="5676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12207" y="4352544"/>
              <a:ext cx="4036314" cy="5676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97736" y="4962144"/>
              <a:ext cx="9685781" cy="56769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2291" y="5266944"/>
              <a:ext cx="835913" cy="56769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779170" y="1673732"/>
            <a:ext cx="10625455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80340" algn="just">
              <a:lnSpc>
                <a:spcPct val="100000"/>
              </a:lnSpc>
              <a:spcBef>
                <a:spcPts val="105"/>
              </a:spcBef>
              <a:buFont typeface="Microsoft Sans Serif"/>
              <a:buChar char="—"/>
              <a:tabLst>
                <a:tab pos="192405" algn="l"/>
                <a:tab pos="193675" algn="l"/>
              </a:tabLst>
            </a:pPr>
            <a:r>
              <a:rPr sz="2000" dirty="0">
                <a:solidFill>
                  <a:srgbClr val="0000DC"/>
                </a:solidFill>
                <a:latin typeface="Verdana"/>
                <a:cs typeface="Verdana"/>
              </a:rPr>
              <a:t>	</a:t>
            </a:r>
            <a:r>
              <a:rPr sz="2000" spc="-430" dirty="0">
                <a:latin typeface="Verdana"/>
                <a:cs typeface="Verdana"/>
              </a:rPr>
              <a:t>In</a:t>
            </a:r>
            <a:r>
              <a:rPr sz="2000" spc="254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some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individuals,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sarcopenia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395" dirty="0">
                <a:latin typeface="Verdana"/>
                <a:cs typeface="Verdana"/>
              </a:rPr>
              <a:t>is</a:t>
            </a:r>
            <a:r>
              <a:rPr sz="2000" spc="22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largely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attributable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ageing;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180" dirty="0">
                <a:latin typeface="Verdana"/>
                <a:cs typeface="Verdana"/>
              </a:rPr>
              <a:t>in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many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cases,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other </a:t>
            </a:r>
            <a:r>
              <a:rPr sz="2000" spc="-25" dirty="0">
                <a:latin typeface="Verdana"/>
                <a:cs typeface="Verdana"/>
              </a:rPr>
              <a:t>causes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can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be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identified.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240" dirty="0">
                <a:latin typeface="Verdana"/>
                <a:cs typeface="Verdana"/>
              </a:rPr>
              <a:t>Thus,</a:t>
            </a:r>
            <a:r>
              <a:rPr sz="2000" spc="6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the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categories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primary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sarcopenia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and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secondary </a:t>
            </a:r>
            <a:r>
              <a:rPr sz="2000" dirty="0">
                <a:latin typeface="Verdana"/>
                <a:cs typeface="Verdana"/>
              </a:rPr>
              <a:t>sarcopenia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may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105" dirty="0">
                <a:latin typeface="Verdana"/>
                <a:cs typeface="Verdana"/>
              </a:rPr>
              <a:t>be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useful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in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clinical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practice.</a:t>
            </a:r>
            <a:endParaRPr sz="2000">
              <a:latin typeface="Verdana"/>
              <a:cs typeface="Verdana"/>
            </a:endParaRPr>
          </a:p>
          <a:p>
            <a:pPr marL="192405" marR="90805" indent="-180340" algn="just">
              <a:lnSpc>
                <a:spcPct val="100000"/>
              </a:lnSpc>
              <a:buFont typeface="Microsoft Sans Serif"/>
              <a:buChar char="—"/>
              <a:tabLst>
                <a:tab pos="192405" algn="l"/>
                <a:tab pos="193675" algn="l"/>
              </a:tabLst>
            </a:pPr>
            <a:r>
              <a:rPr sz="2000" dirty="0">
                <a:solidFill>
                  <a:srgbClr val="0000DC"/>
                </a:solidFill>
                <a:latin typeface="Verdana"/>
                <a:cs typeface="Verdana"/>
              </a:rPr>
              <a:t>	</a:t>
            </a:r>
            <a:r>
              <a:rPr sz="2000" dirty="0">
                <a:latin typeface="Verdana"/>
                <a:cs typeface="Verdana"/>
              </a:rPr>
              <a:t>Sarcopenia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395" dirty="0">
                <a:latin typeface="Verdana"/>
                <a:cs typeface="Verdana"/>
              </a:rPr>
              <a:t>is</a:t>
            </a:r>
            <a:r>
              <a:rPr sz="2000" spc="2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considered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Verdana"/>
                <a:cs typeface="Verdana"/>
              </a:rPr>
              <a:t>‘primary’</a:t>
            </a:r>
            <a:r>
              <a:rPr sz="2000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70" dirty="0">
                <a:latin typeface="Verdana"/>
                <a:cs typeface="Verdana"/>
              </a:rPr>
              <a:t>(or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age-</a:t>
            </a:r>
            <a:r>
              <a:rPr sz="2000" spc="-35" dirty="0">
                <a:latin typeface="Verdana"/>
                <a:cs typeface="Verdana"/>
              </a:rPr>
              <a:t>related)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when</a:t>
            </a:r>
            <a:r>
              <a:rPr sz="2000" spc="-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no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other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specific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cause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is </a:t>
            </a:r>
            <a:r>
              <a:rPr sz="2000" spc="-40" dirty="0">
                <a:latin typeface="Verdana"/>
                <a:cs typeface="Verdana"/>
              </a:rPr>
              <a:t>evident,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while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sarcopenia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395" dirty="0">
                <a:latin typeface="Verdana"/>
                <a:cs typeface="Verdana"/>
              </a:rPr>
              <a:t>is</a:t>
            </a:r>
            <a:r>
              <a:rPr sz="2000" spc="2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considered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‘secondary’</a:t>
            </a:r>
            <a:r>
              <a:rPr sz="2000" spc="-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when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causal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factors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other </a:t>
            </a:r>
            <a:r>
              <a:rPr sz="2000" spc="-20" dirty="0">
                <a:latin typeface="Verdana"/>
                <a:cs typeface="Verdana"/>
              </a:rPr>
              <a:t>than </a:t>
            </a:r>
            <a:r>
              <a:rPr sz="2000" spc="-135" dirty="0">
                <a:latin typeface="Verdana"/>
                <a:cs typeface="Verdana"/>
              </a:rPr>
              <a:t>(or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in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addition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to)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ageing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are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evident.</a:t>
            </a:r>
            <a:endParaRPr sz="2000">
              <a:latin typeface="Verdana"/>
              <a:cs typeface="Verdana"/>
            </a:endParaRPr>
          </a:p>
          <a:p>
            <a:pPr marL="192405" marR="474345" indent="-180340">
              <a:lnSpc>
                <a:spcPct val="100000"/>
              </a:lnSpc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000" dirty="0">
                <a:latin typeface="Verdana"/>
                <a:cs typeface="Verdana"/>
              </a:rPr>
              <a:t>Sarcopenia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125" dirty="0">
                <a:latin typeface="Verdana"/>
                <a:cs typeface="Verdana"/>
              </a:rPr>
              <a:t>can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occur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secondary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0000"/>
                </a:solidFill>
                <a:latin typeface="Verdana"/>
                <a:cs typeface="Verdana"/>
              </a:rPr>
              <a:t>systemic</a:t>
            </a:r>
            <a:r>
              <a:rPr sz="20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5" dirty="0">
                <a:solidFill>
                  <a:srgbClr val="FF0000"/>
                </a:solidFill>
                <a:latin typeface="Verdana"/>
                <a:cs typeface="Verdana"/>
              </a:rPr>
              <a:t>disease</a:t>
            </a:r>
            <a:r>
              <a:rPr sz="2000" spc="-55" dirty="0">
                <a:latin typeface="Verdana"/>
                <a:cs typeface="Verdana"/>
              </a:rPr>
              <a:t>,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especially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one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that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may </a:t>
            </a:r>
            <a:r>
              <a:rPr sz="2000" spc="-45" dirty="0">
                <a:latin typeface="Verdana"/>
                <a:cs typeface="Verdana"/>
              </a:rPr>
              <a:t>invoke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inflammatory</a:t>
            </a:r>
            <a:r>
              <a:rPr sz="2000" spc="-185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processes,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e.g.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malignancy</a:t>
            </a:r>
            <a:r>
              <a:rPr sz="20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0000"/>
                </a:solidFill>
                <a:latin typeface="Verdana"/>
                <a:cs typeface="Verdana"/>
              </a:rPr>
              <a:t>or</a:t>
            </a:r>
            <a:r>
              <a:rPr sz="2000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organ</a:t>
            </a:r>
            <a:r>
              <a:rPr sz="20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failure</a:t>
            </a:r>
            <a:r>
              <a:rPr sz="2000" spc="-10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  <a:p>
            <a:pPr marL="192405" marR="138430" indent="-180340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000" spc="-45" dirty="0">
                <a:latin typeface="Verdana"/>
                <a:cs typeface="Verdana"/>
              </a:rPr>
              <a:t>Physical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inactivity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also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contributes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to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development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sarcopenia,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whether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due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to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a </a:t>
            </a:r>
            <a:r>
              <a:rPr sz="2000" spc="-40" dirty="0">
                <a:solidFill>
                  <a:srgbClr val="FF0000"/>
                </a:solidFill>
                <a:latin typeface="Verdana"/>
                <a:cs typeface="Verdana"/>
              </a:rPr>
              <a:t>sedentary</a:t>
            </a:r>
            <a:r>
              <a:rPr sz="20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00" dirty="0">
                <a:solidFill>
                  <a:srgbClr val="FF0000"/>
                </a:solidFill>
                <a:latin typeface="Verdana"/>
                <a:cs typeface="Verdana"/>
              </a:rPr>
              <a:t>lifestyle</a:t>
            </a:r>
            <a:r>
              <a:rPr sz="20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0000"/>
                </a:solidFill>
                <a:latin typeface="Verdana"/>
                <a:cs typeface="Verdana"/>
              </a:rPr>
              <a:t>or</a:t>
            </a:r>
            <a:r>
              <a:rPr sz="2000" spc="-1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sz="20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65" dirty="0">
                <a:solidFill>
                  <a:srgbClr val="FF0000"/>
                </a:solidFill>
                <a:latin typeface="Verdana"/>
                <a:cs typeface="Verdana"/>
              </a:rPr>
              <a:t>disease-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related</a:t>
            </a:r>
            <a:r>
              <a:rPr sz="20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0000"/>
                </a:solidFill>
                <a:latin typeface="Verdana"/>
                <a:cs typeface="Verdana"/>
              </a:rPr>
              <a:t>immobility</a:t>
            </a:r>
            <a:r>
              <a:rPr sz="2000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85" dirty="0">
                <a:solidFill>
                  <a:srgbClr val="FF0000"/>
                </a:solidFill>
                <a:latin typeface="Verdana"/>
                <a:cs typeface="Verdana"/>
              </a:rPr>
              <a:t>or</a:t>
            </a:r>
            <a:r>
              <a:rPr sz="2000" spc="-1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FF0000"/>
                </a:solidFill>
                <a:latin typeface="Verdana"/>
                <a:cs typeface="Verdana"/>
              </a:rPr>
              <a:t>disability.</a:t>
            </a:r>
            <a:r>
              <a:rPr sz="2000" spc="-11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Further,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sarcopenia </a:t>
            </a:r>
            <a:r>
              <a:rPr sz="2000" spc="125" dirty="0">
                <a:latin typeface="Verdana"/>
                <a:cs typeface="Verdana"/>
              </a:rPr>
              <a:t>can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develop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as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result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inadequate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intake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of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energy</a:t>
            </a:r>
            <a:r>
              <a:rPr sz="2000" spc="-8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or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protein,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which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may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be </a:t>
            </a:r>
            <a:r>
              <a:rPr sz="2000" spc="55" dirty="0">
                <a:latin typeface="Verdana"/>
                <a:cs typeface="Verdana"/>
              </a:rPr>
              <a:t>due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to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Verdana"/>
                <a:cs typeface="Verdana"/>
              </a:rPr>
              <a:t>anorexia,</a:t>
            </a:r>
            <a:r>
              <a:rPr sz="2000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FF0000"/>
                </a:solidFill>
                <a:latin typeface="Verdana"/>
                <a:cs typeface="Verdana"/>
              </a:rPr>
              <a:t>malabsorption,</a:t>
            </a:r>
            <a:r>
              <a:rPr sz="2000" spc="-1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Verdana"/>
                <a:cs typeface="Verdana"/>
              </a:rPr>
              <a:t>limited</a:t>
            </a:r>
            <a:r>
              <a:rPr sz="20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FF0000"/>
                </a:solidFill>
                <a:latin typeface="Verdana"/>
                <a:cs typeface="Verdana"/>
              </a:rPr>
              <a:t>access</a:t>
            </a:r>
            <a:r>
              <a:rPr sz="2000" spc="-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to</a:t>
            </a:r>
            <a:r>
              <a:rPr sz="2000" spc="-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35" dirty="0">
                <a:solidFill>
                  <a:srgbClr val="FF0000"/>
                </a:solidFill>
                <a:latin typeface="Verdana"/>
                <a:cs typeface="Verdana"/>
              </a:rPr>
              <a:t>healthy</a:t>
            </a:r>
            <a:r>
              <a:rPr sz="20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Verdana"/>
                <a:cs typeface="Verdana"/>
              </a:rPr>
              <a:t>foods</a:t>
            </a:r>
            <a:r>
              <a:rPr sz="2000" spc="-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90" dirty="0">
                <a:solidFill>
                  <a:srgbClr val="FF0000"/>
                </a:solidFill>
                <a:latin typeface="Verdana"/>
                <a:cs typeface="Verdana"/>
              </a:rPr>
              <a:t>or</a:t>
            </a:r>
            <a:r>
              <a:rPr sz="2000" spc="-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Verdana"/>
                <a:cs typeface="Verdana"/>
              </a:rPr>
              <a:t>limited</a:t>
            </a:r>
            <a:r>
              <a:rPr sz="2000" spc="-1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70" dirty="0">
                <a:solidFill>
                  <a:srgbClr val="FF0000"/>
                </a:solidFill>
                <a:latin typeface="Verdana"/>
                <a:cs typeface="Verdana"/>
              </a:rPr>
              <a:t>ability</a:t>
            </a:r>
            <a:r>
              <a:rPr sz="20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Verdana"/>
                <a:cs typeface="Verdana"/>
              </a:rPr>
              <a:t>to </a:t>
            </a:r>
            <a:r>
              <a:rPr sz="2000" spc="-20" dirty="0">
                <a:solidFill>
                  <a:srgbClr val="FF0000"/>
                </a:solidFill>
                <a:latin typeface="Verdana"/>
                <a:cs typeface="Verdana"/>
              </a:rPr>
              <a:t>eat.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447" y="1037844"/>
            <a:ext cx="9895332" cy="45003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7484"/>
            <a:ext cx="59201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Funkce</a:t>
            </a:r>
            <a:r>
              <a:rPr sz="4000" spc="-225" dirty="0"/>
              <a:t> </a:t>
            </a:r>
            <a:r>
              <a:rPr sz="4000" spc="-175" dirty="0"/>
              <a:t>kosterního</a:t>
            </a:r>
            <a:r>
              <a:rPr sz="4000" spc="-114" dirty="0"/>
              <a:t> </a:t>
            </a:r>
            <a:r>
              <a:rPr sz="4000" spc="-40" dirty="0"/>
              <a:t>svalu</a:t>
            </a:r>
            <a:endParaRPr sz="4000"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779170" y="1308862"/>
            <a:ext cx="77673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2000" spc="-117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0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000" spc="-110" dirty="0">
                <a:latin typeface="Verdana"/>
                <a:cs typeface="Verdana"/>
              </a:rPr>
              <a:t>Kosterní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svalstvo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je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nejobvyklejší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orgán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lidského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těla,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zahrnující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05139" y="1328927"/>
            <a:ext cx="2734310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345"/>
              </a:lnSpc>
            </a:pPr>
            <a:r>
              <a:rPr sz="2000" spc="-260" dirty="0">
                <a:latin typeface="Verdana"/>
                <a:cs typeface="Verdana"/>
              </a:rPr>
              <a:t>30–40%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masy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lidského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461" y="1633727"/>
            <a:ext cx="625475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45"/>
              </a:lnSpc>
            </a:pPr>
            <a:r>
              <a:rPr sz="2000" dirty="0">
                <a:latin typeface="Verdana"/>
                <a:cs typeface="Verdana"/>
              </a:rPr>
              <a:t>těla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135" dirty="0">
                <a:latin typeface="Verdana"/>
                <a:cs typeface="Verdana"/>
              </a:rPr>
              <a:t>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9170" y="1918843"/>
            <a:ext cx="102920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2000" spc="-117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0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000" spc="-215" dirty="0">
                <a:latin typeface="Verdana"/>
                <a:cs typeface="Verdana"/>
              </a:rPr>
              <a:t>K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naplnění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základních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funkcí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svalstva,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jako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je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pohyb,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stabilizace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postoje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dýchání </a:t>
            </a:r>
            <a:r>
              <a:rPr sz="2000" spc="-25" dirty="0">
                <a:latin typeface="Verdana"/>
                <a:cs typeface="Verdana"/>
              </a:rPr>
              <a:t>potřebuje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kosterní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svalstvo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extenzivní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kontinuální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dodávku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energie.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170" y="2528443"/>
            <a:ext cx="7042784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2000" spc="-117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0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000" spc="-25" dirty="0">
                <a:latin typeface="Verdana"/>
                <a:cs typeface="Verdana"/>
              </a:rPr>
              <a:t>Spotřeba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165" dirty="0">
                <a:latin typeface="Verdana"/>
                <a:cs typeface="Verdana"/>
              </a:rPr>
              <a:t>kyslíku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svalech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dosahuje</a:t>
            </a:r>
            <a:r>
              <a:rPr sz="2000" spc="-7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během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cvičení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až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81239" y="2548127"/>
            <a:ext cx="2555875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350"/>
              </a:lnSpc>
            </a:pPr>
            <a:r>
              <a:rPr sz="2000" spc="-315" dirty="0">
                <a:latin typeface="Verdana"/>
                <a:cs typeface="Verdana"/>
              </a:rPr>
              <a:t>90%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celkové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tělesné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1461" y="2852927"/>
            <a:ext cx="1976120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0"/>
              </a:lnSpc>
            </a:pPr>
            <a:r>
              <a:rPr sz="2000" spc="-45" dirty="0">
                <a:latin typeface="Verdana"/>
                <a:cs typeface="Verdana"/>
              </a:rPr>
              <a:t>spotřeby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50" dirty="0">
                <a:latin typeface="Verdana"/>
                <a:cs typeface="Verdana"/>
              </a:rPr>
              <a:t>kyslíku.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79170" y="3138297"/>
            <a:ext cx="990536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2000" spc="-117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0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000" spc="-40" dirty="0">
                <a:latin typeface="Verdana"/>
                <a:cs typeface="Verdana"/>
              </a:rPr>
              <a:t>Proto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mají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srdeční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kosterní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sval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100" dirty="0">
                <a:latin typeface="Verdana"/>
                <a:cs typeface="Verdana"/>
              </a:rPr>
              <a:t>mají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zvýšenou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oxidativní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kapacitu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i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85" dirty="0">
                <a:latin typeface="Verdana"/>
                <a:cs typeface="Verdana"/>
              </a:rPr>
              <a:t>vyšší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obsah </a:t>
            </a:r>
            <a:r>
              <a:rPr sz="2000" spc="-40" dirty="0">
                <a:latin typeface="Verdana"/>
                <a:cs typeface="Verdana"/>
              </a:rPr>
              <a:t>mitochondriální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DNA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srovnání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270" dirty="0">
                <a:latin typeface="Verdana"/>
                <a:cs typeface="Verdana"/>
              </a:rPr>
              <a:t>s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ostatními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35" dirty="0">
                <a:latin typeface="Verdana"/>
                <a:cs typeface="Verdana"/>
              </a:rPr>
              <a:t>lidskými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tkáněmi.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7339" y="3767328"/>
            <a:ext cx="2914015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350"/>
              </a:lnSpc>
            </a:pPr>
            <a:r>
              <a:rPr sz="2000" spc="-60" dirty="0">
                <a:latin typeface="Verdana"/>
                <a:cs typeface="Verdana"/>
              </a:rPr>
              <a:t>excesivní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produkci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ROS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79170" y="3747896"/>
            <a:ext cx="99491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  <a:tab pos="5482590" algn="l"/>
              </a:tabLst>
            </a:pPr>
            <a:r>
              <a:rPr sz="2000" spc="-117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0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000" spc="-40" dirty="0">
                <a:latin typeface="Verdana"/>
                <a:cs typeface="Verdana"/>
              </a:rPr>
              <a:t>Proto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lze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očekávat</a:t>
            </a:r>
            <a:r>
              <a:rPr sz="2000" dirty="0">
                <a:latin typeface="Verdana"/>
                <a:cs typeface="Verdana"/>
              </a:rPr>
              <a:t>	během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metabolismu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svalové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buňky.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9170" y="4052392"/>
            <a:ext cx="104013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92405" algn="l"/>
              </a:tabLst>
            </a:pPr>
            <a:r>
              <a:rPr sz="2000" spc="-117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0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000" spc="-45" dirty="0">
                <a:latin typeface="Verdana"/>
                <a:cs typeface="Verdana"/>
              </a:rPr>
              <a:t>Svalová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tkáň</a:t>
            </a:r>
            <a:r>
              <a:rPr sz="2000" spc="-130" dirty="0">
                <a:latin typeface="Verdana"/>
                <a:cs typeface="Verdana"/>
              </a:rPr>
              <a:t> slouží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společně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260" dirty="0">
                <a:latin typeface="Verdana"/>
                <a:cs typeface="Verdana"/>
              </a:rPr>
              <a:t>s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130" dirty="0">
                <a:latin typeface="Verdana"/>
                <a:cs typeface="Verdana"/>
              </a:rPr>
              <a:t>játry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jako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velmi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důležitá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tkáň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70" dirty="0">
                <a:latin typeface="Verdana"/>
                <a:cs typeface="Verdana"/>
              </a:rPr>
              <a:t>regulující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metabolismus.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9002" y="4357877"/>
            <a:ext cx="3580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Verdana"/>
                <a:cs typeface="Verdana"/>
              </a:rPr>
              <a:t>Proto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potřebuje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svalová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tkáň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93971" y="4376928"/>
            <a:ext cx="5701665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sz="2000" spc="-50" dirty="0">
                <a:latin typeface="Verdana"/>
                <a:cs typeface="Verdana"/>
              </a:rPr>
              <a:t>výkonnou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regulační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mašinerii,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která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zabraňuje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1461" y="4681728"/>
            <a:ext cx="2887980" cy="3048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sz="2000" dirty="0">
                <a:latin typeface="Verdana"/>
                <a:cs typeface="Verdana"/>
              </a:rPr>
              <a:t>buněčnému</a:t>
            </a:r>
            <a:r>
              <a:rPr sz="2000" spc="114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poškození.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33495" y="4986528"/>
            <a:ext cx="4099560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sz="2000" spc="-260" dirty="0">
                <a:latin typeface="Verdana"/>
                <a:cs typeface="Verdana"/>
              </a:rPr>
              <a:t>50–75%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všech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tělesných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proteinů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9170" y="4967478"/>
            <a:ext cx="10391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  <a:tab pos="7154545" algn="l"/>
              </a:tabLst>
            </a:pPr>
            <a:r>
              <a:rPr sz="2000" spc="-117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0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000" spc="-45" dirty="0">
                <a:latin typeface="Verdana"/>
                <a:cs typeface="Verdana"/>
              </a:rPr>
              <a:t>Svalová</a:t>
            </a:r>
            <a:r>
              <a:rPr sz="2000" spc="-17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tkáň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obsahuje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proto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vyžaduje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těsnou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9002" y="5271973"/>
            <a:ext cx="98920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60" dirty="0">
                <a:latin typeface="Verdana"/>
                <a:cs typeface="Verdana"/>
              </a:rPr>
              <a:t>multimodální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regulaci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syntézy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proteinů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adaptivní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65" dirty="0">
                <a:latin typeface="Verdana"/>
                <a:cs typeface="Verdana"/>
              </a:rPr>
              <a:t>odpověď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55" dirty="0">
                <a:latin typeface="Verdana"/>
                <a:cs typeface="Verdana"/>
              </a:rPr>
              <a:t>na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špatně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zavinuté</a:t>
            </a:r>
            <a:endParaRPr sz="2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spc="-55" dirty="0">
                <a:latin typeface="Verdana"/>
                <a:cs typeface="Verdana"/>
              </a:rPr>
              <a:t>proteiny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účinné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ve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zdraví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60" dirty="0">
                <a:latin typeface="Verdana"/>
                <a:cs typeface="Verdana"/>
              </a:rPr>
              <a:t>i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při </a:t>
            </a:r>
            <a:r>
              <a:rPr sz="2000" spc="-55" dirty="0">
                <a:latin typeface="Verdana"/>
                <a:cs typeface="Verdana"/>
              </a:rPr>
              <a:t>poškození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svalu.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Acute</a:t>
            </a:r>
            <a:r>
              <a:rPr sz="4000" spc="-25" dirty="0"/>
              <a:t> </a:t>
            </a:r>
            <a:r>
              <a:rPr sz="4000" dirty="0"/>
              <a:t>and</a:t>
            </a:r>
            <a:r>
              <a:rPr sz="4000" spc="-35" dirty="0"/>
              <a:t> </a:t>
            </a:r>
            <a:r>
              <a:rPr sz="4000" dirty="0"/>
              <a:t>chronic </a:t>
            </a:r>
            <a:r>
              <a:rPr sz="4000" spc="-10" dirty="0"/>
              <a:t>sarcopenia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0347" y="1967483"/>
            <a:ext cx="2785110" cy="67741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85431" y="2699004"/>
            <a:ext cx="3396233" cy="67741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9170" y="1316482"/>
            <a:ext cx="1067054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10795" indent="-19240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400" spc="-100" dirty="0">
                <a:latin typeface="Verdana"/>
                <a:cs typeface="Verdana"/>
              </a:rPr>
              <a:t>EWGSOP2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newly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identifies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subcategories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sarcopenia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as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acute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and </a:t>
            </a:r>
            <a:r>
              <a:rPr sz="2400" spc="-30" dirty="0">
                <a:latin typeface="Verdana"/>
                <a:cs typeface="Verdana"/>
              </a:rPr>
              <a:t>chronic.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Sarcopenia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that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has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lasted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less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than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04" dirty="0">
                <a:latin typeface="Verdana"/>
                <a:cs typeface="Verdana"/>
              </a:rPr>
              <a:t>6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months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54" dirty="0">
                <a:latin typeface="Verdana"/>
                <a:cs typeface="Verdana"/>
              </a:rPr>
              <a:t>is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considered</a:t>
            </a:r>
            <a:r>
              <a:rPr sz="2400" spc="60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an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FF0000"/>
                </a:solidFill>
                <a:latin typeface="Verdana"/>
                <a:cs typeface="Verdana"/>
              </a:rPr>
              <a:t>acute</a:t>
            </a:r>
            <a:r>
              <a:rPr sz="2400" spc="-1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30" dirty="0">
                <a:solidFill>
                  <a:srgbClr val="FF0000"/>
                </a:solidFill>
                <a:latin typeface="Verdana"/>
                <a:cs typeface="Verdana"/>
              </a:rPr>
              <a:t>condition</a:t>
            </a:r>
            <a:r>
              <a:rPr sz="2400" spc="-30" dirty="0">
                <a:latin typeface="Verdana"/>
                <a:cs typeface="Verdana"/>
              </a:rPr>
              <a:t>,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while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sarcopenia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lasting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440" dirty="0">
                <a:latin typeface="Verdana"/>
                <a:cs typeface="Verdana"/>
              </a:rPr>
              <a:t>≥6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months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50" dirty="0">
                <a:latin typeface="Verdana"/>
                <a:cs typeface="Verdana"/>
              </a:rPr>
              <a:t>is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considered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150" dirty="0">
                <a:latin typeface="Verdana"/>
                <a:cs typeface="Verdana"/>
              </a:rPr>
              <a:t>a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chronic</a:t>
            </a:r>
            <a:r>
              <a:rPr sz="24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condition.</a:t>
            </a:r>
            <a:endParaRPr sz="2400">
              <a:latin typeface="Verdana"/>
              <a:cs typeface="Verdana"/>
            </a:endParaRPr>
          </a:p>
          <a:p>
            <a:pPr marL="192405" marR="5080" indent="-192405">
              <a:lnSpc>
                <a:spcPct val="100000"/>
              </a:lnSpc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400" spc="65" dirty="0">
                <a:latin typeface="Verdana"/>
                <a:cs typeface="Verdana"/>
              </a:rPr>
              <a:t>Acute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sarcopenia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50" dirty="0">
                <a:latin typeface="Verdana"/>
                <a:cs typeface="Verdana"/>
              </a:rPr>
              <a:t>is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usually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related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to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an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75" dirty="0">
                <a:solidFill>
                  <a:srgbClr val="FF0000"/>
                </a:solidFill>
                <a:latin typeface="Verdana"/>
                <a:cs typeface="Verdana"/>
              </a:rPr>
              <a:t>acute</a:t>
            </a:r>
            <a:r>
              <a:rPr sz="24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70" dirty="0">
                <a:solidFill>
                  <a:srgbClr val="FF0000"/>
                </a:solidFill>
                <a:latin typeface="Verdana"/>
                <a:cs typeface="Verdana"/>
              </a:rPr>
              <a:t>illness</a:t>
            </a:r>
            <a:r>
              <a:rPr sz="2400" spc="-1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FF0000"/>
                </a:solidFill>
                <a:latin typeface="Verdana"/>
                <a:cs typeface="Verdana"/>
              </a:rPr>
              <a:t>or</a:t>
            </a:r>
            <a:r>
              <a:rPr sz="2400" spc="-1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200" dirty="0">
                <a:solidFill>
                  <a:srgbClr val="FF0000"/>
                </a:solidFill>
                <a:latin typeface="Verdana"/>
                <a:cs typeface="Verdana"/>
              </a:rPr>
              <a:t>injury,</a:t>
            </a:r>
            <a:r>
              <a:rPr sz="2400" spc="-19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while </a:t>
            </a:r>
            <a:r>
              <a:rPr sz="2400" dirty="0">
                <a:latin typeface="Verdana"/>
                <a:cs typeface="Verdana"/>
              </a:rPr>
              <a:t>chronic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sarcopenia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250" dirty="0">
                <a:latin typeface="Verdana"/>
                <a:cs typeface="Verdana"/>
              </a:rPr>
              <a:t>is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45" dirty="0">
                <a:latin typeface="Verdana"/>
                <a:cs typeface="Verdana"/>
              </a:rPr>
              <a:t>likely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to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be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associated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with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chronic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and </a:t>
            </a:r>
            <a:r>
              <a:rPr sz="2400" spc="-95" dirty="0">
                <a:latin typeface="Verdana"/>
                <a:cs typeface="Verdana"/>
              </a:rPr>
              <a:t>progressive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conditions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85" dirty="0">
                <a:latin typeface="Verdana"/>
                <a:cs typeface="Verdana"/>
              </a:rPr>
              <a:t>and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increases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265" dirty="0">
                <a:latin typeface="Verdana"/>
                <a:cs typeface="Verdana"/>
              </a:rPr>
              <a:t>risk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mortality.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65" dirty="0">
                <a:latin typeface="Verdana"/>
                <a:cs typeface="Verdana"/>
              </a:rPr>
              <a:t>This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distinction </a:t>
            </a:r>
            <a:r>
              <a:rPr sz="2400" spc="-250" dirty="0">
                <a:latin typeface="Verdana"/>
                <a:cs typeface="Verdana"/>
              </a:rPr>
              <a:t>is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intended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to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underscore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need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to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conduct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periodic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sarcopenia </a:t>
            </a:r>
            <a:r>
              <a:rPr sz="2400" spc="-140" dirty="0">
                <a:latin typeface="Verdana"/>
                <a:cs typeface="Verdana"/>
              </a:rPr>
              <a:t>assessments </a:t>
            </a:r>
            <a:r>
              <a:rPr sz="2400" spc="-125" dirty="0">
                <a:latin typeface="Verdana"/>
                <a:cs typeface="Verdana"/>
              </a:rPr>
              <a:t>in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individuals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who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may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130" dirty="0">
                <a:latin typeface="Verdana"/>
                <a:cs typeface="Verdana"/>
              </a:rPr>
              <a:t>be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at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65" dirty="0">
                <a:latin typeface="Verdana"/>
                <a:cs typeface="Verdana"/>
              </a:rPr>
              <a:t>risk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for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sarcopenia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in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order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to </a:t>
            </a:r>
            <a:r>
              <a:rPr sz="2400" spc="-45" dirty="0">
                <a:latin typeface="Verdana"/>
                <a:cs typeface="Verdana"/>
              </a:rPr>
              <a:t>determine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how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quickly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condition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250" dirty="0">
                <a:latin typeface="Verdana"/>
                <a:cs typeface="Verdana"/>
              </a:rPr>
              <a:t>is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developing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or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worsening.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Such </a:t>
            </a:r>
            <a:r>
              <a:rPr sz="2400" spc="-75" dirty="0">
                <a:latin typeface="Verdana"/>
                <a:cs typeface="Verdana"/>
              </a:rPr>
              <a:t>observations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are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60" dirty="0">
                <a:latin typeface="Verdana"/>
                <a:cs typeface="Verdana"/>
              </a:rPr>
              <a:t>expected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to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facilitate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early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intervention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with </a:t>
            </a:r>
            <a:r>
              <a:rPr sz="2400" spc="-90" dirty="0">
                <a:latin typeface="Verdana"/>
                <a:cs typeface="Verdana"/>
              </a:rPr>
              <a:t>treatments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that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140" dirty="0">
                <a:latin typeface="Verdana"/>
                <a:cs typeface="Verdana"/>
              </a:rPr>
              <a:t>can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help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prevent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or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delay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sarcopenia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progression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and </a:t>
            </a:r>
            <a:r>
              <a:rPr sz="2400" dirty="0">
                <a:latin typeface="Verdana"/>
                <a:cs typeface="Verdana"/>
              </a:rPr>
              <a:t>poor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outcomes.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7484"/>
            <a:ext cx="52679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Sarkopenie</a:t>
            </a:r>
            <a:r>
              <a:rPr sz="4000" spc="-125" dirty="0"/>
              <a:t> </a:t>
            </a:r>
            <a:r>
              <a:rPr sz="4000" spc="215" dirty="0"/>
              <a:t>a</a:t>
            </a:r>
            <a:r>
              <a:rPr sz="4000" spc="-140" dirty="0"/>
              <a:t> </a:t>
            </a:r>
            <a:r>
              <a:rPr sz="4000" spc="-30" dirty="0"/>
              <a:t>obezita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717804" y="1680972"/>
            <a:ext cx="10471150" cy="2363470"/>
            <a:chOff x="717804" y="1680972"/>
            <a:chExt cx="10471150" cy="236347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42504" y="1680972"/>
              <a:ext cx="3345942" cy="89992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804" y="2168652"/>
              <a:ext cx="9408414" cy="89992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19032" y="2656332"/>
              <a:ext cx="2099310" cy="89992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804" y="3144011"/>
              <a:ext cx="1966722" cy="899921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17804" y="4119371"/>
            <a:ext cx="10952480" cy="1875789"/>
            <a:chOff x="717804" y="4119371"/>
            <a:chExt cx="10952480" cy="1875789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92923" y="4119371"/>
              <a:ext cx="3242310" cy="89992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7804" y="4607051"/>
              <a:ext cx="10952226" cy="8999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7804" y="5094731"/>
              <a:ext cx="6281166" cy="89992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79170" y="1790445"/>
            <a:ext cx="10512425" cy="39287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marR="477520" indent="-192405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SzPct val="75000"/>
              <a:buFont typeface="Microsoft Sans Serif"/>
              <a:buChar char="—"/>
              <a:tabLst>
                <a:tab pos="192405" algn="l"/>
              </a:tabLst>
            </a:pPr>
            <a:r>
              <a:rPr sz="3200" dirty="0">
                <a:latin typeface="Verdana"/>
                <a:cs typeface="Verdana"/>
              </a:rPr>
              <a:t>Sarcopenic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85" dirty="0">
                <a:latin typeface="Verdana"/>
                <a:cs typeface="Verdana"/>
              </a:rPr>
              <a:t>obesity</a:t>
            </a:r>
            <a:r>
              <a:rPr sz="3200" spc="-220" dirty="0">
                <a:latin typeface="Verdana"/>
                <a:cs typeface="Verdana"/>
              </a:rPr>
              <a:t> </a:t>
            </a:r>
            <a:r>
              <a:rPr sz="3200" spc="-335" dirty="0">
                <a:latin typeface="Verdana"/>
                <a:cs typeface="Verdana"/>
              </a:rPr>
              <a:t>is</a:t>
            </a:r>
            <a:r>
              <a:rPr sz="3200" spc="-220" dirty="0">
                <a:latin typeface="Verdana"/>
                <a:cs typeface="Verdana"/>
              </a:rPr>
              <a:t> </a:t>
            </a:r>
            <a:r>
              <a:rPr sz="3200" spc="250" dirty="0">
                <a:latin typeface="Verdana"/>
                <a:cs typeface="Verdana"/>
              </a:rPr>
              <a:t>a</a:t>
            </a:r>
            <a:r>
              <a:rPr sz="3200" spc="-20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condition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of</a:t>
            </a:r>
            <a:r>
              <a:rPr sz="3200" spc="-195" dirty="0">
                <a:latin typeface="Verdana"/>
                <a:cs typeface="Verdana"/>
              </a:rPr>
              <a:t> </a:t>
            </a:r>
            <a:r>
              <a:rPr sz="3200" spc="85" dirty="0">
                <a:solidFill>
                  <a:srgbClr val="FF0000"/>
                </a:solidFill>
                <a:latin typeface="Verdana"/>
                <a:cs typeface="Verdana"/>
              </a:rPr>
              <a:t>reduced</a:t>
            </a:r>
            <a:r>
              <a:rPr sz="3200" spc="-2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Verdana"/>
                <a:cs typeface="Verdana"/>
              </a:rPr>
              <a:t>lean </a:t>
            </a:r>
            <a:r>
              <a:rPr sz="3200" spc="70" dirty="0">
                <a:solidFill>
                  <a:srgbClr val="FF0000"/>
                </a:solidFill>
                <a:latin typeface="Verdana"/>
                <a:cs typeface="Verdana"/>
              </a:rPr>
              <a:t>body</a:t>
            </a:r>
            <a:r>
              <a:rPr sz="3200" spc="-2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190" dirty="0">
                <a:solidFill>
                  <a:srgbClr val="FF0000"/>
                </a:solidFill>
                <a:latin typeface="Verdana"/>
                <a:cs typeface="Verdana"/>
              </a:rPr>
              <a:t>mass</a:t>
            </a:r>
            <a:r>
              <a:rPr sz="3200" spc="-2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165" dirty="0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sz="3200" spc="-229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40" dirty="0">
                <a:solidFill>
                  <a:srgbClr val="FF0000"/>
                </a:solidFill>
                <a:latin typeface="Verdana"/>
                <a:cs typeface="Verdana"/>
              </a:rPr>
              <a:t>the</a:t>
            </a:r>
            <a:r>
              <a:rPr sz="3200" spc="-2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20" dirty="0">
                <a:solidFill>
                  <a:srgbClr val="FF0000"/>
                </a:solidFill>
                <a:latin typeface="Verdana"/>
                <a:cs typeface="Verdana"/>
              </a:rPr>
              <a:t>context</a:t>
            </a:r>
            <a:r>
              <a:rPr sz="32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of</a:t>
            </a:r>
            <a:r>
              <a:rPr sz="3200" spc="-229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90" dirty="0">
                <a:solidFill>
                  <a:srgbClr val="FF0000"/>
                </a:solidFill>
                <a:latin typeface="Verdana"/>
                <a:cs typeface="Verdana"/>
              </a:rPr>
              <a:t>excess</a:t>
            </a:r>
            <a:r>
              <a:rPr sz="3200" spc="-254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Verdana"/>
                <a:cs typeface="Verdana"/>
              </a:rPr>
              <a:t>adiposity </a:t>
            </a:r>
            <a:r>
              <a:rPr sz="3200" dirty="0">
                <a:latin typeface="Verdana"/>
                <a:cs typeface="Verdana"/>
              </a:rPr>
              <a:t>Sarcopenic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90" dirty="0">
                <a:latin typeface="Verdana"/>
                <a:cs typeface="Verdana"/>
              </a:rPr>
              <a:t>obesity</a:t>
            </a:r>
            <a:r>
              <a:rPr sz="3200" spc="-220" dirty="0">
                <a:latin typeface="Verdana"/>
                <a:cs typeface="Verdana"/>
              </a:rPr>
              <a:t> </a:t>
            </a:r>
            <a:r>
              <a:rPr sz="3200" spc="-335" dirty="0">
                <a:latin typeface="Verdana"/>
                <a:cs typeface="Verdana"/>
              </a:rPr>
              <a:t>is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140" dirty="0">
                <a:latin typeface="Verdana"/>
                <a:cs typeface="Verdana"/>
              </a:rPr>
              <a:t>most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often</a:t>
            </a:r>
            <a:r>
              <a:rPr sz="3200" spc="-22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reported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spc="-165" dirty="0">
                <a:solidFill>
                  <a:srgbClr val="FF0000"/>
                </a:solidFill>
                <a:latin typeface="Verdana"/>
                <a:cs typeface="Verdana"/>
              </a:rPr>
              <a:t>in</a:t>
            </a:r>
            <a:r>
              <a:rPr sz="32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Verdana"/>
                <a:cs typeface="Verdana"/>
              </a:rPr>
              <a:t>older </a:t>
            </a: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people</a:t>
            </a:r>
            <a:r>
              <a:rPr sz="3200" dirty="0">
                <a:latin typeface="Verdana"/>
                <a:cs typeface="Verdana"/>
              </a:rPr>
              <a:t>,</a:t>
            </a:r>
            <a:r>
              <a:rPr sz="3200" spc="-140" dirty="0">
                <a:latin typeface="Verdana"/>
                <a:cs typeface="Verdana"/>
              </a:rPr>
              <a:t> </a:t>
            </a:r>
            <a:r>
              <a:rPr sz="3200" spc="-100" dirty="0">
                <a:latin typeface="Verdana"/>
                <a:cs typeface="Verdana"/>
              </a:rPr>
              <a:t>as</a:t>
            </a:r>
            <a:r>
              <a:rPr sz="3200" spc="-11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both</a:t>
            </a:r>
            <a:r>
              <a:rPr sz="3200" spc="-110" dirty="0">
                <a:latin typeface="Verdana"/>
                <a:cs typeface="Verdana"/>
              </a:rPr>
              <a:t> </a:t>
            </a:r>
            <a:r>
              <a:rPr sz="3200" spc="-350" dirty="0">
                <a:latin typeface="Verdana"/>
                <a:cs typeface="Verdana"/>
              </a:rPr>
              <a:t>risk</a:t>
            </a:r>
            <a:r>
              <a:rPr sz="3200" spc="-114" dirty="0">
                <a:latin typeface="Verdana"/>
                <a:cs typeface="Verdana"/>
              </a:rPr>
              <a:t> </a:t>
            </a:r>
            <a:r>
              <a:rPr sz="3200" spc="114" dirty="0">
                <a:latin typeface="Verdana"/>
                <a:cs typeface="Verdana"/>
              </a:rPr>
              <a:t>and</a:t>
            </a:r>
            <a:r>
              <a:rPr sz="3200" spc="-11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prevalence</a:t>
            </a:r>
            <a:r>
              <a:rPr sz="3200" spc="-14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increase</a:t>
            </a:r>
            <a:r>
              <a:rPr sz="3200" spc="-150" dirty="0">
                <a:latin typeface="Verdana"/>
                <a:cs typeface="Verdana"/>
              </a:rPr>
              <a:t> </a:t>
            </a:r>
            <a:r>
              <a:rPr sz="3200" spc="-40" dirty="0">
                <a:latin typeface="Verdana"/>
                <a:cs typeface="Verdana"/>
              </a:rPr>
              <a:t>with </a:t>
            </a:r>
            <a:r>
              <a:rPr sz="3200" spc="165" dirty="0">
                <a:latin typeface="Verdana"/>
                <a:cs typeface="Verdana"/>
              </a:rPr>
              <a:t>age</a:t>
            </a:r>
            <a:endParaRPr sz="3200">
              <a:latin typeface="Verdana"/>
              <a:cs typeface="Verdana"/>
            </a:endParaRPr>
          </a:p>
          <a:p>
            <a:pPr marL="192405" marR="5080" indent="-19240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SzPct val="75000"/>
              <a:buFont typeface="Microsoft Sans Serif"/>
              <a:buChar char="—"/>
              <a:tabLst>
                <a:tab pos="192405" algn="l"/>
              </a:tabLst>
            </a:pPr>
            <a:r>
              <a:rPr sz="3200" spc="-75" dirty="0">
                <a:latin typeface="Verdana"/>
                <a:cs typeface="Verdana"/>
              </a:rPr>
              <a:t>Obesity</a:t>
            </a:r>
            <a:r>
              <a:rPr sz="3200" spc="-180" dirty="0">
                <a:latin typeface="Verdana"/>
                <a:cs typeface="Verdana"/>
              </a:rPr>
              <a:t> </a:t>
            </a:r>
            <a:r>
              <a:rPr sz="3200" dirty="0">
                <a:latin typeface="Verdana"/>
                <a:cs typeface="Verdana"/>
              </a:rPr>
              <a:t>exacerbates</a:t>
            </a:r>
            <a:r>
              <a:rPr sz="3200" spc="-175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sarcopenia,</a:t>
            </a:r>
            <a:r>
              <a:rPr sz="3200" spc="-185" dirty="0">
                <a:latin typeface="Verdana"/>
                <a:cs typeface="Verdana"/>
              </a:rPr>
              <a:t> </a:t>
            </a:r>
            <a:r>
              <a:rPr sz="3200" spc="-80" dirty="0">
                <a:solidFill>
                  <a:srgbClr val="FF0000"/>
                </a:solidFill>
                <a:latin typeface="Verdana"/>
                <a:cs typeface="Verdana"/>
              </a:rPr>
              <a:t>increases</a:t>
            </a:r>
            <a:r>
              <a:rPr sz="3200" spc="-2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25" dirty="0">
                <a:solidFill>
                  <a:srgbClr val="FF0000"/>
                </a:solidFill>
                <a:latin typeface="Verdana"/>
                <a:cs typeface="Verdana"/>
              </a:rPr>
              <a:t>the </a:t>
            </a:r>
            <a:r>
              <a:rPr sz="3200" spc="-140" dirty="0">
                <a:solidFill>
                  <a:srgbClr val="FF0000"/>
                </a:solidFill>
                <a:latin typeface="Verdana"/>
                <a:cs typeface="Verdana"/>
              </a:rPr>
              <a:t>infiltration</a:t>
            </a:r>
            <a:r>
              <a:rPr sz="3200" spc="-2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of</a:t>
            </a:r>
            <a:r>
              <a:rPr sz="3200" spc="-2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30" dirty="0">
                <a:solidFill>
                  <a:srgbClr val="FF0000"/>
                </a:solidFill>
                <a:latin typeface="Verdana"/>
                <a:cs typeface="Verdana"/>
              </a:rPr>
              <a:t>fat</a:t>
            </a:r>
            <a:r>
              <a:rPr sz="3200" spc="-2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95" dirty="0">
                <a:solidFill>
                  <a:srgbClr val="FF0000"/>
                </a:solidFill>
                <a:latin typeface="Verdana"/>
                <a:cs typeface="Verdana"/>
              </a:rPr>
              <a:t>into</a:t>
            </a:r>
            <a:r>
              <a:rPr sz="3200" spc="-2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85" dirty="0">
                <a:solidFill>
                  <a:srgbClr val="FF0000"/>
                </a:solidFill>
                <a:latin typeface="Verdana"/>
                <a:cs typeface="Verdana"/>
              </a:rPr>
              <a:t>muscle,</a:t>
            </a:r>
            <a:r>
              <a:rPr sz="32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130" dirty="0">
                <a:solidFill>
                  <a:srgbClr val="FF0000"/>
                </a:solidFill>
                <a:latin typeface="Verdana"/>
                <a:cs typeface="Verdana"/>
              </a:rPr>
              <a:t>lowers</a:t>
            </a:r>
            <a:r>
              <a:rPr sz="3200" spc="-23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60" dirty="0">
                <a:solidFill>
                  <a:srgbClr val="FF0000"/>
                </a:solidFill>
                <a:latin typeface="Verdana"/>
                <a:cs typeface="Verdana"/>
              </a:rPr>
              <a:t>physical</a:t>
            </a:r>
            <a:r>
              <a:rPr sz="3200" spc="-229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Verdana"/>
                <a:cs typeface="Verdana"/>
              </a:rPr>
              <a:t>function </a:t>
            </a:r>
            <a:r>
              <a:rPr sz="3200" spc="114" dirty="0">
                <a:solidFill>
                  <a:srgbClr val="FF0000"/>
                </a:solidFill>
                <a:latin typeface="Verdana"/>
                <a:cs typeface="Verdana"/>
              </a:rPr>
              <a:t>and</a:t>
            </a:r>
            <a:r>
              <a:rPr sz="3200" spc="-2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75" dirty="0">
                <a:solidFill>
                  <a:srgbClr val="FF0000"/>
                </a:solidFill>
                <a:latin typeface="Verdana"/>
                <a:cs typeface="Verdana"/>
              </a:rPr>
              <a:t>increases</a:t>
            </a:r>
            <a:r>
              <a:rPr sz="3200" spc="-25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350" dirty="0">
                <a:solidFill>
                  <a:srgbClr val="FF0000"/>
                </a:solidFill>
                <a:latin typeface="Verdana"/>
                <a:cs typeface="Verdana"/>
              </a:rPr>
              <a:t>risk</a:t>
            </a:r>
            <a:r>
              <a:rPr sz="32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FF0000"/>
                </a:solidFill>
                <a:latin typeface="Verdana"/>
                <a:cs typeface="Verdana"/>
              </a:rPr>
              <a:t>of</a:t>
            </a:r>
            <a:r>
              <a:rPr sz="3200" spc="-21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3200" spc="-10" dirty="0">
                <a:solidFill>
                  <a:srgbClr val="FF0000"/>
                </a:solidFill>
                <a:latin typeface="Verdana"/>
                <a:cs typeface="Verdana"/>
              </a:rPr>
              <a:t>mortality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0" dirty="0"/>
              <a:t>Křehkost</a:t>
            </a:r>
            <a:r>
              <a:rPr sz="4000" spc="-70" dirty="0"/>
              <a:t> </a:t>
            </a:r>
            <a:r>
              <a:rPr sz="4000" spc="-270" dirty="0"/>
              <a:t>(frailty)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91629" y="2975228"/>
            <a:ext cx="10741660" cy="1277620"/>
          </a:xfrm>
          <a:custGeom>
            <a:avLst/>
            <a:gdLst/>
            <a:ahLst/>
            <a:cxnLst/>
            <a:rect l="l" t="t" r="r" b="b"/>
            <a:pathLst>
              <a:path w="10741660" h="1277620">
                <a:moveTo>
                  <a:pt x="2459698" y="853452"/>
                </a:moveTo>
                <a:lnTo>
                  <a:pt x="2363724" y="853452"/>
                </a:lnTo>
                <a:lnTo>
                  <a:pt x="0" y="853452"/>
                </a:lnTo>
                <a:lnTo>
                  <a:pt x="0" y="1277112"/>
                </a:lnTo>
                <a:lnTo>
                  <a:pt x="2363686" y="1277112"/>
                </a:lnTo>
                <a:lnTo>
                  <a:pt x="2459698" y="1277112"/>
                </a:lnTo>
                <a:lnTo>
                  <a:pt x="2459698" y="853452"/>
                </a:lnTo>
                <a:close/>
              </a:path>
              <a:path w="10741660" h="1277620">
                <a:moveTo>
                  <a:pt x="9877044" y="426720"/>
                </a:moveTo>
                <a:lnTo>
                  <a:pt x="0" y="426720"/>
                </a:lnTo>
                <a:lnTo>
                  <a:pt x="0" y="850392"/>
                </a:lnTo>
                <a:lnTo>
                  <a:pt x="9877044" y="850392"/>
                </a:lnTo>
                <a:lnTo>
                  <a:pt x="9877044" y="426720"/>
                </a:lnTo>
                <a:close/>
              </a:path>
              <a:path w="10741660" h="1277620">
                <a:moveTo>
                  <a:pt x="10741101" y="0"/>
                </a:moveTo>
                <a:lnTo>
                  <a:pt x="6678130" y="0"/>
                </a:lnTo>
                <a:lnTo>
                  <a:pt x="6678130" y="423672"/>
                </a:lnTo>
                <a:lnTo>
                  <a:pt x="10741101" y="423672"/>
                </a:lnTo>
                <a:lnTo>
                  <a:pt x="1074110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2672" y="1768438"/>
            <a:ext cx="1420268" cy="30484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79170" y="1672208"/>
            <a:ext cx="10663555" cy="3439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60" dirty="0">
                <a:solidFill>
                  <a:srgbClr val="FF0000"/>
                </a:solidFill>
                <a:latin typeface="Verdana"/>
                <a:cs typeface="Verdana"/>
              </a:rPr>
              <a:t>Křehkost</a:t>
            </a:r>
            <a:r>
              <a:rPr sz="2800" spc="-1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je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100" dirty="0">
                <a:latin typeface="Verdana"/>
                <a:cs typeface="Verdana"/>
              </a:rPr>
              <a:t>multidimenzionální</a:t>
            </a:r>
            <a:r>
              <a:rPr sz="2800" spc="-160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geriatrický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135" dirty="0">
                <a:latin typeface="Verdana"/>
                <a:cs typeface="Verdana"/>
              </a:rPr>
              <a:t>syndrom,</a:t>
            </a:r>
            <a:r>
              <a:rPr sz="2800" spc="-160" dirty="0">
                <a:latin typeface="Verdana"/>
                <a:cs typeface="Verdana"/>
              </a:rPr>
              <a:t> </a:t>
            </a:r>
            <a:r>
              <a:rPr sz="2800" spc="-175" dirty="0">
                <a:latin typeface="Verdana"/>
                <a:cs typeface="Verdana"/>
              </a:rPr>
              <a:t>který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je </a:t>
            </a:r>
            <a:r>
              <a:rPr sz="2800" spc="-50" dirty="0">
                <a:latin typeface="Verdana"/>
                <a:cs typeface="Verdana"/>
              </a:rPr>
              <a:t>charakterizován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kumulativním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55" dirty="0">
                <a:latin typeface="Verdana"/>
                <a:cs typeface="Verdana"/>
              </a:rPr>
              <a:t>poklesem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mnohočetných </a:t>
            </a:r>
            <a:r>
              <a:rPr sz="2800" spc="-55" dirty="0">
                <a:latin typeface="Verdana"/>
                <a:cs typeface="Verdana"/>
              </a:rPr>
              <a:t>tělesných</a:t>
            </a:r>
            <a:r>
              <a:rPr sz="2800" spc="-145" dirty="0">
                <a:latin typeface="Verdana"/>
                <a:cs typeface="Verdana"/>
              </a:rPr>
              <a:t> </a:t>
            </a:r>
            <a:r>
              <a:rPr sz="2800" spc="-165" dirty="0">
                <a:latin typeface="Verdana"/>
                <a:cs typeface="Verdana"/>
              </a:rPr>
              <a:t>systémů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215" dirty="0">
                <a:latin typeface="Verdana"/>
                <a:cs typeface="Verdana"/>
              </a:rPr>
              <a:t>a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funkcí.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225" dirty="0">
                <a:latin typeface="Verdana"/>
                <a:cs typeface="Verdana"/>
              </a:rPr>
              <a:t>Zvyšuje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vulnerabilitu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vzhledem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ke </a:t>
            </a:r>
            <a:r>
              <a:rPr sz="2800" spc="-70" dirty="0">
                <a:latin typeface="Verdana"/>
                <a:cs typeface="Verdana"/>
              </a:rPr>
              <a:t>špatným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zdravotním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výstupům,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90" dirty="0">
                <a:latin typeface="Verdana"/>
                <a:cs typeface="Verdana"/>
              </a:rPr>
              <a:t>jako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je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neschopnost</a:t>
            </a:r>
            <a:r>
              <a:rPr sz="2800" spc="-14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se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114" dirty="0">
                <a:latin typeface="Verdana"/>
                <a:cs typeface="Verdana"/>
              </a:rPr>
              <a:t>o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sebe </a:t>
            </a:r>
            <a:r>
              <a:rPr sz="2800" spc="-130" dirty="0">
                <a:latin typeface="Verdana"/>
                <a:cs typeface="Verdana"/>
              </a:rPr>
              <a:t>starat,</a:t>
            </a:r>
            <a:r>
              <a:rPr sz="2800" spc="-160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nutnost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hospitalizace,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redukovaná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kvalita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života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165" dirty="0">
                <a:latin typeface="Verdana"/>
                <a:cs typeface="Verdana"/>
              </a:rPr>
              <a:t>a </a:t>
            </a:r>
            <a:r>
              <a:rPr sz="2800" spc="75" dirty="0">
                <a:latin typeface="Verdana"/>
                <a:cs typeface="Verdana"/>
              </a:rPr>
              <a:t>dokonce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280" dirty="0">
                <a:latin typeface="Verdana"/>
                <a:cs typeface="Verdana"/>
              </a:rPr>
              <a:t>smrt.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2405" algn="l"/>
              </a:tabLst>
            </a:pPr>
            <a:r>
              <a:rPr sz="2800" spc="-1639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8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800" spc="-155" dirty="0">
                <a:latin typeface="Verdana"/>
                <a:cs typeface="Verdana"/>
              </a:rPr>
              <a:t>Fyzický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fenotyp</a:t>
            </a:r>
            <a:r>
              <a:rPr sz="2800" spc="-165" dirty="0">
                <a:latin typeface="Verdana"/>
                <a:cs typeface="Verdana"/>
              </a:rPr>
              <a:t> křehkosti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55" dirty="0">
                <a:latin typeface="Verdana"/>
                <a:cs typeface="Verdana"/>
              </a:rPr>
              <a:t>má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velký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145" dirty="0">
                <a:latin typeface="Verdana"/>
                <a:cs typeface="Verdana"/>
              </a:rPr>
              <a:t>průnik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se</a:t>
            </a:r>
            <a:r>
              <a:rPr sz="2800" spc="-145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sarkopenií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50" dirty="0">
                <a:latin typeface="Verdana"/>
                <a:cs typeface="Verdana"/>
              </a:rPr>
              <a:t>v</a:t>
            </a:r>
            <a:endParaRPr sz="2800">
              <a:latin typeface="Verdana"/>
              <a:cs typeface="Verdana"/>
            </a:endParaRPr>
          </a:p>
          <a:p>
            <a:pPr marL="192405">
              <a:lnSpc>
                <a:spcPct val="100000"/>
              </a:lnSpc>
            </a:pPr>
            <a:r>
              <a:rPr sz="2800" dirty="0">
                <a:latin typeface="Verdana"/>
                <a:cs typeface="Verdana"/>
              </a:rPr>
              <a:t>diagnostice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215" dirty="0">
                <a:latin typeface="Verdana"/>
                <a:cs typeface="Verdana"/>
              </a:rPr>
              <a:t>i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45" dirty="0">
                <a:latin typeface="Verdana"/>
                <a:cs typeface="Verdana"/>
              </a:rPr>
              <a:t>léčbě.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71461" y="5108828"/>
            <a:ext cx="7586980" cy="4241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85"/>
              </a:lnSpc>
            </a:pPr>
            <a:r>
              <a:rPr sz="2800" spc="-160" dirty="0">
                <a:latin typeface="Verdana"/>
                <a:cs typeface="Verdana"/>
              </a:rPr>
              <a:t>Křehkost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je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syndrom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215" dirty="0">
                <a:latin typeface="Verdana"/>
                <a:cs typeface="Verdana"/>
              </a:rPr>
              <a:t>a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60" dirty="0">
                <a:latin typeface="Verdana"/>
                <a:cs typeface="Verdana"/>
              </a:rPr>
              <a:t>sarkopenie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je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nemoc.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04" dirty="0"/>
              <a:t>Malnutrition-</a:t>
            </a:r>
            <a:r>
              <a:rPr sz="4000" dirty="0"/>
              <a:t>associated</a:t>
            </a:r>
            <a:r>
              <a:rPr sz="4000" spc="-195" dirty="0"/>
              <a:t> </a:t>
            </a:r>
            <a:r>
              <a:rPr sz="4000" spc="-10" dirty="0"/>
              <a:t>sarcopenia</a:t>
            </a:r>
            <a:endParaRPr sz="4000"/>
          </a:p>
        </p:txBody>
      </p:sp>
      <p:grpSp>
        <p:nvGrpSpPr>
          <p:cNvPr id="4" name="object 4"/>
          <p:cNvGrpSpPr/>
          <p:nvPr/>
        </p:nvGrpSpPr>
        <p:grpSpPr>
          <a:xfrm>
            <a:off x="6993635" y="1958339"/>
            <a:ext cx="3870325" cy="1409065"/>
            <a:chOff x="6993635" y="1958339"/>
            <a:chExt cx="3870325" cy="14090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61803" y="1958339"/>
              <a:ext cx="1002029" cy="67741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93635" y="2324099"/>
              <a:ext cx="2977133" cy="67741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23047" y="2689859"/>
              <a:ext cx="2321813" cy="677418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81812" y="2324100"/>
            <a:ext cx="2524760" cy="1409065"/>
            <a:chOff x="781812" y="2324100"/>
            <a:chExt cx="2524760" cy="14090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1812" y="2324100"/>
              <a:ext cx="2434590" cy="67741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812" y="2689859"/>
              <a:ext cx="2524506" cy="6774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1812" y="3055619"/>
              <a:ext cx="2414778" cy="677417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79170" y="1673733"/>
            <a:ext cx="1062990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5080" indent="-19240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400" spc="-145" dirty="0">
                <a:latin typeface="Verdana"/>
                <a:cs typeface="Verdana"/>
              </a:rPr>
              <a:t>The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sarcopenia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phenotype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-250" dirty="0">
                <a:latin typeface="Verdana"/>
                <a:cs typeface="Verdana"/>
              </a:rPr>
              <a:t>is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also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associated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with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malnutrition, </a:t>
            </a:r>
            <a:r>
              <a:rPr sz="2400" spc="-80" dirty="0">
                <a:latin typeface="Verdana"/>
                <a:cs typeface="Verdana"/>
              </a:rPr>
              <a:t>regardless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whether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malnourished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condition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250" dirty="0">
                <a:latin typeface="Verdana"/>
                <a:cs typeface="Verdana"/>
              </a:rPr>
              <a:t>is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rooted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in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Verdana"/>
                <a:cs typeface="Verdana"/>
              </a:rPr>
              <a:t>low </a:t>
            </a:r>
            <a:r>
              <a:rPr sz="2400" spc="-50" dirty="0">
                <a:solidFill>
                  <a:srgbClr val="FF0000"/>
                </a:solidFill>
                <a:latin typeface="Verdana"/>
                <a:cs typeface="Verdana"/>
              </a:rPr>
              <a:t>dietary</a:t>
            </a:r>
            <a:r>
              <a:rPr sz="2400" spc="-17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Verdana"/>
                <a:cs typeface="Verdana"/>
              </a:rPr>
              <a:t>intake</a:t>
            </a:r>
            <a:r>
              <a:rPr sz="2400" spc="-17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(starvation,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inability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to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eat),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60" dirty="0">
                <a:solidFill>
                  <a:srgbClr val="FF0000"/>
                </a:solidFill>
                <a:latin typeface="Verdana"/>
                <a:cs typeface="Verdana"/>
              </a:rPr>
              <a:t>reduced</a:t>
            </a:r>
            <a:r>
              <a:rPr sz="2400" spc="-12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nutrient </a:t>
            </a:r>
            <a:r>
              <a:rPr sz="2400" spc="-50" dirty="0">
                <a:solidFill>
                  <a:srgbClr val="FF0000"/>
                </a:solidFill>
                <a:latin typeface="Verdana"/>
                <a:cs typeface="Verdana"/>
              </a:rPr>
              <a:t>bioavailability</a:t>
            </a:r>
            <a:r>
              <a:rPr sz="2400" spc="-1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(e.g.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with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diarrhea,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vomiting)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or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60" dirty="0">
                <a:solidFill>
                  <a:srgbClr val="FF0000"/>
                </a:solidFill>
                <a:latin typeface="Verdana"/>
                <a:cs typeface="Verdana"/>
              </a:rPr>
              <a:t>high</a:t>
            </a:r>
            <a:r>
              <a:rPr sz="2400" spc="-1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Verdana"/>
                <a:cs typeface="Verdana"/>
              </a:rPr>
              <a:t>nutrient </a:t>
            </a:r>
            <a:r>
              <a:rPr sz="2400" spc="-90" dirty="0">
                <a:solidFill>
                  <a:srgbClr val="FF0000"/>
                </a:solidFill>
                <a:latin typeface="Verdana"/>
                <a:cs typeface="Verdana"/>
              </a:rPr>
              <a:t>requirements</a:t>
            </a:r>
            <a:r>
              <a:rPr sz="2400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(e.g.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with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inflammatory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diseases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such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as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90" dirty="0">
                <a:latin typeface="Verdana"/>
                <a:cs typeface="Verdana"/>
              </a:rPr>
              <a:t>cancer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or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organ </a:t>
            </a:r>
            <a:r>
              <a:rPr sz="2400" spc="-80" dirty="0">
                <a:latin typeface="Verdana"/>
                <a:cs typeface="Verdana"/>
              </a:rPr>
              <a:t>failure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with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cachexia)</a:t>
            </a:r>
            <a:endParaRPr sz="2400">
              <a:latin typeface="Verdana"/>
              <a:cs typeface="Verdana"/>
            </a:endParaRPr>
          </a:p>
          <a:p>
            <a:pPr marL="192405" marR="27305" indent="-19240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  <a:tab pos="955675" algn="l"/>
              </a:tabLst>
            </a:pPr>
            <a:r>
              <a:rPr sz="2400" spc="-25" dirty="0">
                <a:latin typeface="Verdana"/>
                <a:cs typeface="Verdana"/>
              </a:rPr>
              <a:t>Low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50" dirty="0">
                <a:latin typeface="Verdana"/>
                <a:cs typeface="Verdana"/>
              </a:rPr>
              <a:t>muscle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mass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has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recently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been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proposed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as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part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definition </a:t>
            </a:r>
            <a:r>
              <a:rPr sz="2400" dirty="0">
                <a:latin typeface="Verdana"/>
                <a:cs typeface="Verdana"/>
              </a:rPr>
              <a:t>of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malnutrition.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Also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in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malnutrition,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low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fat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45" dirty="0">
                <a:latin typeface="Verdana"/>
                <a:cs typeface="Verdana"/>
              </a:rPr>
              <a:t>mass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50" dirty="0">
                <a:latin typeface="Verdana"/>
                <a:cs typeface="Verdana"/>
              </a:rPr>
              <a:t>is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usually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present, which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250" dirty="0">
                <a:latin typeface="Verdana"/>
                <a:cs typeface="Verdana"/>
              </a:rPr>
              <a:t>is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not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necessarily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the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65" dirty="0">
                <a:latin typeface="Verdana"/>
                <a:cs typeface="Verdana"/>
              </a:rPr>
              <a:t>case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in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sarcopenia.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6994" y="6101588"/>
            <a:ext cx="49904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spc="-2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8"/>
              </a:rPr>
              <a:t>Age</a:t>
            </a:r>
            <a:r>
              <a:rPr sz="2400" u="sng" spc="-15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8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8"/>
              </a:rPr>
              <a:t>Ageing.</a:t>
            </a:r>
            <a:r>
              <a:rPr sz="2400" spc="-65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2019</a:t>
            </a:r>
            <a:r>
              <a:rPr sz="2400" spc="-5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Jan;</a:t>
            </a:r>
            <a:r>
              <a:rPr sz="2400" spc="-6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48(1):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80" dirty="0">
                <a:latin typeface="Arial MT"/>
                <a:cs typeface="Arial MT"/>
              </a:rPr>
              <a:t>16</a:t>
            </a:r>
            <a:r>
              <a:rPr sz="2400" spc="80" dirty="0">
                <a:latin typeface="Microsoft Sans Serif"/>
                <a:cs typeface="Microsoft Sans Serif"/>
              </a:rPr>
              <a:t>–</a:t>
            </a:r>
            <a:r>
              <a:rPr sz="2400" spc="80" dirty="0">
                <a:latin typeface="Arial MT"/>
                <a:cs typeface="Arial MT"/>
              </a:rPr>
              <a:t>31.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Kachexie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71461" y="2533268"/>
            <a:ext cx="9607550" cy="683260"/>
          </a:xfrm>
          <a:custGeom>
            <a:avLst/>
            <a:gdLst/>
            <a:ahLst/>
            <a:cxnLst/>
            <a:rect l="l" t="t" r="r" b="b"/>
            <a:pathLst>
              <a:path w="9607550" h="683260">
                <a:moveTo>
                  <a:pt x="9607258" y="0"/>
                </a:moveTo>
                <a:lnTo>
                  <a:pt x="8103070" y="0"/>
                </a:lnTo>
                <a:lnTo>
                  <a:pt x="8103070" y="304800"/>
                </a:lnTo>
                <a:lnTo>
                  <a:pt x="0" y="304800"/>
                </a:lnTo>
                <a:lnTo>
                  <a:pt x="0" y="682752"/>
                </a:lnTo>
                <a:lnTo>
                  <a:pt x="8868143" y="682752"/>
                </a:lnTo>
                <a:lnTo>
                  <a:pt x="8868143" y="377952"/>
                </a:lnTo>
                <a:lnTo>
                  <a:pt x="9607258" y="377952"/>
                </a:lnTo>
                <a:lnTo>
                  <a:pt x="960725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8076" y="3951732"/>
            <a:ext cx="10999470" cy="1009650"/>
            <a:chOff x="608076" y="3951732"/>
            <a:chExt cx="10999470" cy="100965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076" y="3983736"/>
              <a:ext cx="390905" cy="65608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4192" y="3951732"/>
              <a:ext cx="10833354" cy="7048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4192" y="4256532"/>
              <a:ext cx="4453890" cy="70485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07010" marR="5080" indent="-192405">
              <a:lnSpc>
                <a:spcPts val="2400"/>
              </a:lnSpc>
              <a:spcBef>
                <a:spcPts val="675"/>
              </a:spcBef>
              <a:buClr>
                <a:srgbClr val="0000DC"/>
              </a:buClr>
              <a:buSzPct val="96000"/>
              <a:buFont typeface="Microsoft Sans Serif"/>
              <a:buChar char="—"/>
              <a:tabLst>
                <a:tab pos="207010" algn="l"/>
              </a:tabLst>
            </a:pPr>
            <a:r>
              <a:rPr spc="-10" dirty="0"/>
              <a:t>Kachexie</a:t>
            </a:r>
            <a:r>
              <a:rPr spc="-170" dirty="0"/>
              <a:t> </a:t>
            </a:r>
            <a:r>
              <a:rPr spc="-135" dirty="0"/>
              <a:t>je</a:t>
            </a:r>
            <a:r>
              <a:rPr spc="-145" dirty="0"/>
              <a:t> </a:t>
            </a:r>
            <a:r>
              <a:rPr spc="-85" dirty="0"/>
              <a:t>komplexní</a:t>
            </a:r>
            <a:r>
              <a:rPr spc="-165" dirty="0"/>
              <a:t> </a:t>
            </a:r>
            <a:r>
              <a:rPr spc="-20" dirty="0"/>
              <a:t>metabolický</a:t>
            </a:r>
            <a:r>
              <a:rPr spc="-170" dirty="0"/>
              <a:t> </a:t>
            </a:r>
            <a:r>
              <a:rPr spc="-110" dirty="0"/>
              <a:t>syndrom</a:t>
            </a:r>
            <a:r>
              <a:rPr spc="-155" dirty="0"/>
              <a:t> </a:t>
            </a:r>
            <a:r>
              <a:rPr spc="-95" dirty="0"/>
              <a:t>spojený</a:t>
            </a:r>
            <a:r>
              <a:rPr spc="-140" dirty="0"/>
              <a:t> </a:t>
            </a:r>
            <a:r>
              <a:rPr spc="-120" dirty="0"/>
              <a:t>se</a:t>
            </a:r>
            <a:r>
              <a:rPr spc="-170" dirty="0"/>
              <a:t> </a:t>
            </a:r>
            <a:r>
              <a:rPr spc="-10" dirty="0"/>
              <a:t>základním onemocněním,</a:t>
            </a:r>
            <a:r>
              <a:rPr spc="-135" dirty="0"/>
              <a:t> </a:t>
            </a:r>
            <a:r>
              <a:rPr spc="-50" dirty="0"/>
              <a:t>charakterizovaný</a:t>
            </a:r>
            <a:r>
              <a:rPr spc="-145" dirty="0"/>
              <a:t> </a:t>
            </a:r>
            <a:r>
              <a:rPr spc="-95" dirty="0"/>
              <a:t>ztrátou</a:t>
            </a:r>
            <a:r>
              <a:rPr spc="-114" dirty="0"/>
              <a:t> </a:t>
            </a:r>
            <a:r>
              <a:rPr spc="-45" dirty="0"/>
              <a:t>svalové</a:t>
            </a:r>
            <a:r>
              <a:rPr spc="-195" dirty="0"/>
              <a:t> </a:t>
            </a:r>
            <a:r>
              <a:rPr spc="-70" dirty="0"/>
              <a:t>hmoty</a:t>
            </a:r>
            <a:r>
              <a:rPr spc="-85" dirty="0"/>
              <a:t> </a:t>
            </a:r>
            <a:r>
              <a:rPr spc="-120" dirty="0">
                <a:solidFill>
                  <a:srgbClr val="FF0000"/>
                </a:solidFill>
              </a:rPr>
              <a:t>se</a:t>
            </a:r>
            <a:r>
              <a:rPr spc="-155" dirty="0">
                <a:solidFill>
                  <a:srgbClr val="FF0000"/>
                </a:solidFill>
              </a:rPr>
              <a:t> </a:t>
            </a:r>
            <a:r>
              <a:rPr spc="-105" dirty="0">
                <a:solidFill>
                  <a:srgbClr val="FF0000"/>
                </a:solidFill>
              </a:rPr>
              <a:t>ztrátou</a:t>
            </a:r>
            <a:r>
              <a:rPr spc="-120" dirty="0">
                <a:solidFill>
                  <a:srgbClr val="FF0000"/>
                </a:solidFill>
              </a:rPr>
              <a:t> </a:t>
            </a:r>
            <a:r>
              <a:rPr spc="145" dirty="0">
                <a:solidFill>
                  <a:srgbClr val="FF0000"/>
                </a:solidFill>
              </a:rPr>
              <a:t>a </a:t>
            </a:r>
            <a:r>
              <a:rPr spc="75" dirty="0">
                <a:solidFill>
                  <a:srgbClr val="FF0000"/>
                </a:solidFill>
              </a:rPr>
              <a:t>nebo</a:t>
            </a:r>
            <a:r>
              <a:rPr spc="-1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bez</a:t>
            </a:r>
            <a:r>
              <a:rPr spc="-160" dirty="0">
                <a:solidFill>
                  <a:srgbClr val="FF0000"/>
                </a:solidFill>
              </a:rPr>
              <a:t> </a:t>
            </a:r>
            <a:r>
              <a:rPr spc="-150" dirty="0">
                <a:solidFill>
                  <a:srgbClr val="FF0000"/>
                </a:solidFill>
              </a:rPr>
              <a:t>ztráty</a:t>
            </a:r>
            <a:r>
              <a:rPr spc="-140" dirty="0">
                <a:solidFill>
                  <a:srgbClr val="FF0000"/>
                </a:solidFill>
              </a:rPr>
              <a:t> </a:t>
            </a:r>
            <a:r>
              <a:rPr spc="-65" dirty="0">
                <a:solidFill>
                  <a:srgbClr val="FF0000"/>
                </a:solidFill>
              </a:rPr>
              <a:t>tukové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tkáně.</a:t>
            </a:r>
          </a:p>
          <a:p>
            <a:pPr marL="207010" indent="-192405">
              <a:lnSpc>
                <a:spcPts val="2125"/>
              </a:lnSpc>
              <a:buClr>
                <a:srgbClr val="0000DC"/>
              </a:buClr>
              <a:buSzPct val="96000"/>
              <a:buFont typeface="Microsoft Sans Serif"/>
              <a:buChar char="—"/>
              <a:tabLst>
                <a:tab pos="207010" algn="l"/>
              </a:tabLst>
            </a:pPr>
            <a:r>
              <a:rPr spc="-114" dirty="0"/>
              <a:t>Typicky</a:t>
            </a:r>
            <a:r>
              <a:rPr spc="-160" dirty="0"/>
              <a:t> </a:t>
            </a:r>
            <a:r>
              <a:rPr spc="-120" dirty="0"/>
              <a:t>se</a:t>
            </a:r>
            <a:r>
              <a:rPr spc="-135" dirty="0"/>
              <a:t> </a:t>
            </a:r>
            <a:r>
              <a:rPr spc="-100" dirty="0"/>
              <a:t>manifestuje</a:t>
            </a:r>
            <a:r>
              <a:rPr spc="-70" dirty="0"/>
              <a:t> </a:t>
            </a:r>
            <a:r>
              <a:rPr spc="-85" dirty="0"/>
              <a:t>u</a:t>
            </a:r>
            <a:r>
              <a:rPr spc="-130" dirty="0"/>
              <a:t> </a:t>
            </a:r>
            <a:r>
              <a:rPr spc="-10" dirty="0">
                <a:solidFill>
                  <a:srgbClr val="FF0000"/>
                </a:solidFill>
              </a:rPr>
              <a:t>chronických</a:t>
            </a:r>
            <a:r>
              <a:rPr spc="-16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nemocí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spc="-85" dirty="0"/>
              <a:t>jako</a:t>
            </a:r>
            <a:r>
              <a:rPr spc="-100" dirty="0"/>
              <a:t> </a:t>
            </a:r>
            <a:r>
              <a:rPr spc="-135" dirty="0"/>
              <a:t>je</a:t>
            </a:r>
            <a:r>
              <a:rPr spc="-95" dirty="0"/>
              <a:t> </a:t>
            </a:r>
            <a:r>
              <a:rPr spc="-10" dirty="0"/>
              <a:t>rakovina,</a:t>
            </a:r>
          </a:p>
          <a:p>
            <a:pPr marL="207010">
              <a:lnSpc>
                <a:spcPts val="2400"/>
              </a:lnSpc>
            </a:pPr>
            <a:r>
              <a:rPr dirty="0"/>
              <a:t>COPD,</a:t>
            </a:r>
            <a:r>
              <a:rPr spc="-145" dirty="0"/>
              <a:t> </a:t>
            </a:r>
            <a:r>
              <a:rPr dirty="0"/>
              <a:t>chronické</a:t>
            </a:r>
            <a:r>
              <a:rPr spc="-180" dirty="0"/>
              <a:t> </a:t>
            </a:r>
            <a:r>
              <a:rPr spc="-55" dirty="0"/>
              <a:t>srdeční</a:t>
            </a:r>
            <a:r>
              <a:rPr spc="-140" dirty="0"/>
              <a:t> </a:t>
            </a:r>
            <a:r>
              <a:rPr spc="-105" dirty="0"/>
              <a:t>selhání,</a:t>
            </a:r>
            <a:r>
              <a:rPr spc="-155" dirty="0"/>
              <a:t> </a:t>
            </a:r>
            <a:r>
              <a:rPr dirty="0"/>
              <a:t>chronické</a:t>
            </a:r>
            <a:r>
              <a:rPr spc="-170" dirty="0"/>
              <a:t> </a:t>
            </a:r>
            <a:r>
              <a:rPr spc="-85" dirty="0"/>
              <a:t>selhání</a:t>
            </a:r>
            <a:r>
              <a:rPr spc="-145" dirty="0"/>
              <a:t> </a:t>
            </a:r>
            <a:r>
              <a:rPr spc="-10" dirty="0"/>
              <a:t>ledvin.</a:t>
            </a:r>
          </a:p>
          <a:p>
            <a:pPr marL="207010" marR="76835" indent="-192405">
              <a:lnSpc>
                <a:spcPts val="2400"/>
              </a:lnSpc>
              <a:spcBef>
                <a:spcPts val="280"/>
              </a:spcBef>
              <a:buClr>
                <a:srgbClr val="0000DC"/>
              </a:buClr>
              <a:buSzPct val="96000"/>
              <a:buFont typeface="Microsoft Sans Serif"/>
              <a:buChar char="—"/>
              <a:tabLst>
                <a:tab pos="207010" algn="l"/>
              </a:tabLst>
            </a:pPr>
            <a:r>
              <a:rPr spc="-130" dirty="0"/>
              <a:t>Klinickým</a:t>
            </a:r>
            <a:r>
              <a:rPr spc="-175" dirty="0"/>
              <a:t> </a:t>
            </a:r>
            <a:r>
              <a:rPr spc="-85" dirty="0"/>
              <a:t>příznakem</a:t>
            </a:r>
            <a:r>
              <a:rPr spc="-140" dirty="0"/>
              <a:t> </a:t>
            </a:r>
            <a:r>
              <a:rPr spc="-135" dirty="0"/>
              <a:t>je</a:t>
            </a:r>
            <a:r>
              <a:rPr spc="-100" dirty="0"/>
              <a:t> </a:t>
            </a:r>
            <a:r>
              <a:rPr spc="-90" dirty="0">
                <a:solidFill>
                  <a:srgbClr val="FF0000"/>
                </a:solidFill>
              </a:rPr>
              <a:t>ztráta</a:t>
            </a:r>
            <a:r>
              <a:rPr spc="-110" dirty="0">
                <a:solidFill>
                  <a:srgbClr val="FF0000"/>
                </a:solidFill>
              </a:rPr>
              <a:t> </a:t>
            </a:r>
            <a:r>
              <a:rPr spc="-100" dirty="0">
                <a:solidFill>
                  <a:srgbClr val="FF0000"/>
                </a:solidFill>
              </a:rPr>
              <a:t>hmotnosti</a:t>
            </a:r>
            <a:r>
              <a:rPr spc="-90" dirty="0">
                <a:solidFill>
                  <a:srgbClr val="FF0000"/>
                </a:solidFill>
              </a:rPr>
              <a:t> </a:t>
            </a:r>
            <a:r>
              <a:rPr spc="-85" dirty="0"/>
              <a:t>u</a:t>
            </a:r>
            <a:r>
              <a:rPr spc="-150" dirty="0"/>
              <a:t> </a:t>
            </a:r>
            <a:r>
              <a:rPr spc="-20" dirty="0"/>
              <a:t>dospělých,</a:t>
            </a:r>
            <a:r>
              <a:rPr spc="-150" dirty="0"/>
              <a:t> </a:t>
            </a:r>
            <a:r>
              <a:rPr spc="-25" dirty="0">
                <a:solidFill>
                  <a:srgbClr val="FF0000"/>
                </a:solidFill>
              </a:rPr>
              <a:t>korigovaná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spc="30" dirty="0">
                <a:solidFill>
                  <a:srgbClr val="FF0000"/>
                </a:solidFill>
              </a:rPr>
              <a:t>na </a:t>
            </a:r>
            <a:r>
              <a:rPr spc="-30" dirty="0">
                <a:solidFill>
                  <a:srgbClr val="FF0000"/>
                </a:solidFill>
              </a:rPr>
              <a:t>retenci</a:t>
            </a:r>
            <a:r>
              <a:rPr spc="-175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vody</a:t>
            </a:r>
            <a:r>
              <a:rPr spc="-180" dirty="0">
                <a:solidFill>
                  <a:srgbClr val="FF0000"/>
                </a:solidFill>
              </a:rPr>
              <a:t> </a:t>
            </a:r>
            <a:r>
              <a:rPr spc="75" dirty="0"/>
              <a:t>nebo</a:t>
            </a:r>
            <a:r>
              <a:rPr spc="-180" dirty="0"/>
              <a:t> </a:t>
            </a:r>
            <a:r>
              <a:rPr spc="-75" dirty="0">
                <a:solidFill>
                  <a:srgbClr val="FF0000"/>
                </a:solidFill>
              </a:rPr>
              <a:t>zastavení</a:t>
            </a:r>
            <a:r>
              <a:rPr spc="-160" dirty="0">
                <a:solidFill>
                  <a:srgbClr val="FF0000"/>
                </a:solidFill>
              </a:rPr>
              <a:t> </a:t>
            </a:r>
            <a:r>
              <a:rPr spc="-204" dirty="0">
                <a:solidFill>
                  <a:srgbClr val="FF0000"/>
                </a:solidFill>
              </a:rPr>
              <a:t>růstu</a:t>
            </a:r>
            <a:r>
              <a:rPr spc="-165" dirty="0">
                <a:solidFill>
                  <a:srgbClr val="FF0000"/>
                </a:solidFill>
              </a:rPr>
              <a:t> </a:t>
            </a:r>
            <a:r>
              <a:rPr spc="-85" dirty="0">
                <a:solidFill>
                  <a:srgbClr val="FF0000"/>
                </a:solidFill>
              </a:rPr>
              <a:t>u</a:t>
            </a:r>
            <a:r>
              <a:rPr spc="-165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dětí</a:t>
            </a:r>
            <a:r>
              <a:rPr spc="-150" dirty="0">
                <a:solidFill>
                  <a:srgbClr val="FF0000"/>
                </a:solidFill>
              </a:rPr>
              <a:t> </a:t>
            </a:r>
            <a:r>
              <a:rPr spc="-155" dirty="0"/>
              <a:t>(při</a:t>
            </a:r>
            <a:r>
              <a:rPr spc="-195" dirty="0"/>
              <a:t> </a:t>
            </a:r>
            <a:r>
              <a:rPr spc="-10" dirty="0"/>
              <a:t>vyloučení endokrinopatií).</a:t>
            </a:r>
          </a:p>
          <a:p>
            <a:pPr marL="207010" marR="141605" indent="-192405">
              <a:lnSpc>
                <a:spcPts val="2400"/>
              </a:lnSpc>
              <a:buClr>
                <a:srgbClr val="0000DC"/>
              </a:buClr>
              <a:buSzPct val="96000"/>
              <a:buFont typeface="Microsoft Sans Serif"/>
              <a:buChar char="—"/>
              <a:tabLst>
                <a:tab pos="207010" algn="l"/>
              </a:tabLst>
            </a:pPr>
            <a:r>
              <a:rPr spc="-35" dirty="0">
                <a:solidFill>
                  <a:srgbClr val="EF1828"/>
                </a:solidFill>
              </a:rPr>
              <a:t>Nedietní</a:t>
            </a:r>
            <a:r>
              <a:rPr spc="-145" dirty="0">
                <a:solidFill>
                  <a:srgbClr val="EF1828"/>
                </a:solidFill>
              </a:rPr>
              <a:t> </a:t>
            </a:r>
            <a:r>
              <a:rPr spc="-90" dirty="0">
                <a:solidFill>
                  <a:srgbClr val="EF1828"/>
                </a:solidFill>
              </a:rPr>
              <a:t>ztráta</a:t>
            </a:r>
            <a:r>
              <a:rPr spc="-130" dirty="0">
                <a:solidFill>
                  <a:srgbClr val="EF1828"/>
                </a:solidFill>
              </a:rPr>
              <a:t> </a:t>
            </a:r>
            <a:r>
              <a:rPr dirty="0">
                <a:solidFill>
                  <a:srgbClr val="EF1828"/>
                </a:solidFill>
              </a:rPr>
              <a:t>alespoň</a:t>
            </a:r>
            <a:r>
              <a:rPr spc="-165" dirty="0">
                <a:solidFill>
                  <a:srgbClr val="EF1828"/>
                </a:solidFill>
              </a:rPr>
              <a:t> </a:t>
            </a:r>
            <a:r>
              <a:rPr spc="-500" dirty="0">
                <a:solidFill>
                  <a:srgbClr val="EF1828"/>
                </a:solidFill>
              </a:rPr>
              <a:t>5%</a:t>
            </a:r>
            <a:r>
              <a:rPr spc="-150" dirty="0">
                <a:solidFill>
                  <a:srgbClr val="EF1828"/>
                </a:solidFill>
              </a:rPr>
              <a:t> </a:t>
            </a:r>
            <a:r>
              <a:rPr spc="-95" dirty="0">
                <a:solidFill>
                  <a:srgbClr val="EF1828"/>
                </a:solidFill>
              </a:rPr>
              <a:t>hmotnosti</a:t>
            </a:r>
            <a:r>
              <a:rPr spc="-140" dirty="0">
                <a:solidFill>
                  <a:srgbClr val="EF1828"/>
                </a:solidFill>
              </a:rPr>
              <a:t> </a:t>
            </a:r>
            <a:r>
              <a:rPr spc="-55" dirty="0">
                <a:solidFill>
                  <a:srgbClr val="EF1828"/>
                </a:solidFill>
              </a:rPr>
              <a:t>(bez</a:t>
            </a:r>
            <a:r>
              <a:rPr spc="-165" dirty="0">
                <a:solidFill>
                  <a:srgbClr val="EF1828"/>
                </a:solidFill>
              </a:rPr>
              <a:t> </a:t>
            </a:r>
            <a:r>
              <a:rPr dirty="0">
                <a:solidFill>
                  <a:srgbClr val="EF1828"/>
                </a:solidFill>
              </a:rPr>
              <a:t>edémů)</a:t>
            </a:r>
            <a:r>
              <a:rPr spc="-125" dirty="0">
                <a:solidFill>
                  <a:srgbClr val="EF1828"/>
                </a:solidFill>
              </a:rPr>
              <a:t> </a:t>
            </a:r>
            <a:r>
              <a:rPr dirty="0">
                <a:solidFill>
                  <a:srgbClr val="EF1828"/>
                </a:solidFill>
              </a:rPr>
              <a:t>během</a:t>
            </a:r>
            <a:r>
              <a:rPr spc="-150" dirty="0">
                <a:solidFill>
                  <a:srgbClr val="EF1828"/>
                </a:solidFill>
              </a:rPr>
              <a:t> </a:t>
            </a:r>
            <a:r>
              <a:rPr spc="-215" dirty="0">
                <a:solidFill>
                  <a:srgbClr val="EF1828"/>
                </a:solidFill>
              </a:rPr>
              <a:t>12</a:t>
            </a:r>
            <a:r>
              <a:rPr spc="-165" dirty="0">
                <a:solidFill>
                  <a:srgbClr val="EF1828"/>
                </a:solidFill>
              </a:rPr>
              <a:t> </a:t>
            </a:r>
            <a:r>
              <a:rPr spc="55" dirty="0">
                <a:solidFill>
                  <a:srgbClr val="EF1828"/>
                </a:solidFill>
              </a:rPr>
              <a:t>nebo </a:t>
            </a:r>
            <a:r>
              <a:rPr dirty="0">
                <a:solidFill>
                  <a:srgbClr val="EF1828"/>
                </a:solidFill>
              </a:rPr>
              <a:t>méně</a:t>
            </a:r>
            <a:r>
              <a:rPr spc="-135" dirty="0">
                <a:solidFill>
                  <a:srgbClr val="EF1828"/>
                </a:solidFill>
              </a:rPr>
              <a:t> </a:t>
            </a:r>
            <a:r>
              <a:rPr spc="-10" dirty="0">
                <a:solidFill>
                  <a:srgbClr val="EF1828"/>
                </a:solidFill>
              </a:rPr>
              <a:t>posledních</a:t>
            </a:r>
            <a:r>
              <a:rPr spc="-145" dirty="0">
                <a:solidFill>
                  <a:srgbClr val="EF1828"/>
                </a:solidFill>
              </a:rPr>
              <a:t> </a:t>
            </a:r>
            <a:r>
              <a:rPr spc="-10" dirty="0">
                <a:solidFill>
                  <a:srgbClr val="EF1828"/>
                </a:solidFill>
              </a:rPr>
              <a:t>měsíců.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6416" y="981455"/>
            <a:ext cx="6132576" cy="36606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26717" y="5043042"/>
            <a:ext cx="846836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latin typeface="Verdana"/>
                <a:cs typeface="Verdana"/>
              </a:rPr>
              <a:t>Etiologické</a:t>
            </a:r>
            <a:r>
              <a:rPr sz="1800" spc="-135" dirty="0">
                <a:latin typeface="Verdana"/>
                <a:cs typeface="Verdana"/>
              </a:rPr>
              <a:t> </a:t>
            </a:r>
            <a:r>
              <a:rPr sz="1800" spc="-85" dirty="0">
                <a:latin typeface="Verdana"/>
                <a:cs typeface="Verdana"/>
              </a:rPr>
              <a:t>faktory,</a:t>
            </a:r>
            <a:r>
              <a:rPr sz="1800" spc="-55" dirty="0">
                <a:latin typeface="Verdana"/>
                <a:cs typeface="Verdana"/>
              </a:rPr>
              <a:t> </a:t>
            </a:r>
            <a:r>
              <a:rPr sz="1800" spc="-75" dirty="0">
                <a:latin typeface="Verdana"/>
                <a:cs typeface="Verdana"/>
              </a:rPr>
              <a:t>které</a:t>
            </a:r>
            <a:r>
              <a:rPr sz="1800" spc="-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vedou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50" dirty="0">
                <a:latin typeface="Verdana"/>
                <a:cs typeface="Verdana"/>
              </a:rPr>
              <a:t>ke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35" dirty="0">
                <a:latin typeface="Verdana"/>
                <a:cs typeface="Verdana"/>
              </a:rPr>
              <a:t>kachexii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nebo</a:t>
            </a:r>
            <a:r>
              <a:rPr sz="1800" spc="-60" dirty="0">
                <a:latin typeface="Verdana"/>
                <a:cs typeface="Verdana"/>
              </a:rPr>
              <a:t> sarkopenii</a:t>
            </a:r>
            <a:r>
              <a:rPr sz="1800" spc="-70" dirty="0">
                <a:latin typeface="Verdana"/>
                <a:cs typeface="Verdana"/>
              </a:rPr>
              <a:t> </a:t>
            </a:r>
            <a:r>
              <a:rPr sz="1800" spc="150" dirty="0">
                <a:latin typeface="Verdana"/>
                <a:cs typeface="Verdana"/>
              </a:rPr>
              <a:t>a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spc="-80" dirty="0">
                <a:latin typeface="Verdana"/>
                <a:cs typeface="Verdana"/>
              </a:rPr>
              <a:t>ztrátě</a:t>
            </a:r>
            <a:r>
              <a:rPr sz="1800" spc="-4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svalové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Verdana"/>
                <a:cs typeface="Verdana"/>
              </a:rPr>
              <a:t>hmoty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Cvičení</a:t>
            </a:r>
            <a:r>
              <a:rPr sz="1800" spc="-100" dirty="0">
                <a:latin typeface="Verdana"/>
                <a:cs typeface="Verdana"/>
              </a:rPr>
              <a:t> </a:t>
            </a:r>
            <a:r>
              <a:rPr sz="1800" spc="-55" dirty="0">
                <a:latin typeface="Verdana"/>
                <a:cs typeface="Verdana"/>
              </a:rPr>
              <a:t>jako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spc="-20" dirty="0">
                <a:latin typeface="Verdana"/>
                <a:cs typeface="Verdana"/>
              </a:rPr>
              <a:t>intervence</a:t>
            </a:r>
            <a:r>
              <a:rPr sz="1800" spc="-75" dirty="0">
                <a:latin typeface="Verdana"/>
                <a:cs typeface="Verdana"/>
              </a:rPr>
              <a:t> </a:t>
            </a:r>
            <a:r>
              <a:rPr sz="1800" spc="-90" dirty="0">
                <a:latin typeface="Verdana"/>
                <a:cs typeface="Verdana"/>
              </a:rPr>
              <a:t>je</a:t>
            </a:r>
            <a:r>
              <a:rPr sz="1800" spc="-10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schopno</a:t>
            </a:r>
            <a:r>
              <a:rPr sz="1800" spc="-60" dirty="0">
                <a:latin typeface="Verdana"/>
                <a:cs typeface="Verdana"/>
              </a:rPr>
              <a:t> </a:t>
            </a:r>
            <a:r>
              <a:rPr sz="1800" spc="-40" dirty="0">
                <a:latin typeface="Verdana"/>
                <a:cs typeface="Verdana"/>
              </a:rPr>
              <a:t>modifikovat</a:t>
            </a:r>
            <a:r>
              <a:rPr sz="1800" spc="-120" dirty="0">
                <a:latin typeface="Verdana"/>
                <a:cs typeface="Verdana"/>
              </a:rPr>
              <a:t> </a:t>
            </a:r>
            <a:r>
              <a:rPr sz="1800" spc="-25" dirty="0">
                <a:latin typeface="Verdana"/>
                <a:cs typeface="Verdana"/>
              </a:rPr>
              <a:t>tento</a:t>
            </a:r>
            <a:r>
              <a:rPr sz="1800" spc="-5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průběh.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7484"/>
            <a:ext cx="549275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0" dirty="0"/>
              <a:t>Úbytek</a:t>
            </a:r>
            <a:r>
              <a:rPr sz="4000" spc="-195" dirty="0"/>
              <a:t> </a:t>
            </a:r>
            <a:r>
              <a:rPr sz="4000" spc="-20" dirty="0"/>
              <a:t>svalové</a:t>
            </a:r>
            <a:r>
              <a:rPr sz="4000" spc="-220" dirty="0"/>
              <a:t> </a:t>
            </a:r>
            <a:r>
              <a:rPr sz="4000" spc="-65" dirty="0"/>
              <a:t>hmoty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71461" y="1999868"/>
            <a:ext cx="9569450" cy="1407160"/>
          </a:xfrm>
          <a:custGeom>
            <a:avLst/>
            <a:gdLst/>
            <a:ahLst/>
            <a:cxnLst/>
            <a:rect l="l" t="t" r="r" b="b"/>
            <a:pathLst>
              <a:path w="9569450" h="1407160">
                <a:moveTo>
                  <a:pt x="5686006" y="1028700"/>
                </a:moveTo>
                <a:lnTo>
                  <a:pt x="3880066" y="1028700"/>
                </a:lnTo>
                <a:lnTo>
                  <a:pt x="3787102" y="1028700"/>
                </a:lnTo>
                <a:lnTo>
                  <a:pt x="2052789" y="1028700"/>
                </a:lnTo>
                <a:lnTo>
                  <a:pt x="2017776" y="1028700"/>
                </a:lnTo>
                <a:lnTo>
                  <a:pt x="2017776" y="720852"/>
                </a:lnTo>
                <a:lnTo>
                  <a:pt x="2284438" y="720852"/>
                </a:lnTo>
                <a:lnTo>
                  <a:pt x="3592030" y="720852"/>
                </a:lnTo>
                <a:lnTo>
                  <a:pt x="3697173" y="720852"/>
                </a:lnTo>
                <a:lnTo>
                  <a:pt x="3697173" y="342900"/>
                </a:lnTo>
                <a:lnTo>
                  <a:pt x="3592030" y="342900"/>
                </a:lnTo>
                <a:lnTo>
                  <a:pt x="2284476" y="342900"/>
                </a:lnTo>
                <a:lnTo>
                  <a:pt x="0" y="342900"/>
                </a:lnTo>
                <a:lnTo>
                  <a:pt x="0" y="685800"/>
                </a:lnTo>
                <a:lnTo>
                  <a:pt x="0" y="720852"/>
                </a:lnTo>
                <a:lnTo>
                  <a:pt x="0" y="1028700"/>
                </a:lnTo>
                <a:lnTo>
                  <a:pt x="0" y="1063752"/>
                </a:lnTo>
                <a:lnTo>
                  <a:pt x="0" y="1406652"/>
                </a:lnTo>
                <a:lnTo>
                  <a:pt x="1914105" y="1406652"/>
                </a:lnTo>
                <a:lnTo>
                  <a:pt x="5686006" y="1406652"/>
                </a:lnTo>
                <a:lnTo>
                  <a:pt x="5686006" y="1028700"/>
                </a:lnTo>
                <a:close/>
              </a:path>
              <a:path w="9569450" h="1407160">
                <a:moveTo>
                  <a:pt x="9569158" y="342900"/>
                </a:moveTo>
                <a:lnTo>
                  <a:pt x="9464002" y="342900"/>
                </a:lnTo>
                <a:lnTo>
                  <a:pt x="9220162" y="342900"/>
                </a:lnTo>
                <a:lnTo>
                  <a:pt x="9220162" y="0"/>
                </a:lnTo>
                <a:lnTo>
                  <a:pt x="9115006" y="0"/>
                </a:lnTo>
                <a:lnTo>
                  <a:pt x="9115006" y="342900"/>
                </a:lnTo>
                <a:lnTo>
                  <a:pt x="9114993" y="0"/>
                </a:lnTo>
                <a:lnTo>
                  <a:pt x="8100022" y="0"/>
                </a:lnTo>
                <a:lnTo>
                  <a:pt x="6365710" y="0"/>
                </a:lnTo>
                <a:lnTo>
                  <a:pt x="6365710" y="342900"/>
                </a:lnTo>
                <a:lnTo>
                  <a:pt x="6112726" y="342900"/>
                </a:lnTo>
                <a:lnTo>
                  <a:pt x="3697186" y="342900"/>
                </a:lnTo>
                <a:lnTo>
                  <a:pt x="3697186" y="720852"/>
                </a:lnTo>
                <a:lnTo>
                  <a:pt x="6112726" y="720852"/>
                </a:lnTo>
                <a:lnTo>
                  <a:pt x="7421842" y="720852"/>
                </a:lnTo>
                <a:lnTo>
                  <a:pt x="7580338" y="720852"/>
                </a:lnTo>
                <a:lnTo>
                  <a:pt x="9464002" y="720852"/>
                </a:lnTo>
                <a:lnTo>
                  <a:pt x="9569158" y="720852"/>
                </a:lnTo>
                <a:lnTo>
                  <a:pt x="9569158" y="3429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170" y="1635632"/>
            <a:ext cx="10043160" cy="2807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92405">
              <a:lnSpc>
                <a:spcPts val="2850"/>
              </a:lnSpc>
              <a:spcBef>
                <a:spcPts val="95"/>
              </a:spcBef>
              <a:buClr>
                <a:srgbClr val="0000DC"/>
              </a:buClr>
              <a:buSzPct val="96000"/>
              <a:buFont typeface="Microsoft Sans Serif"/>
              <a:buChar char="—"/>
              <a:tabLst>
                <a:tab pos="192405" algn="l"/>
              </a:tabLst>
            </a:pPr>
            <a:r>
              <a:rPr sz="2500" dirty="0">
                <a:latin typeface="Verdana"/>
                <a:cs typeface="Verdana"/>
              </a:rPr>
              <a:t>Nerovnováha</a:t>
            </a:r>
            <a:r>
              <a:rPr sz="2500" spc="-175" dirty="0">
                <a:latin typeface="Verdana"/>
                <a:cs typeface="Verdana"/>
              </a:rPr>
              <a:t> </a:t>
            </a:r>
            <a:r>
              <a:rPr sz="2500" spc="-125" dirty="0">
                <a:latin typeface="Verdana"/>
                <a:cs typeface="Verdana"/>
              </a:rPr>
              <a:t>mezi</a:t>
            </a:r>
            <a:r>
              <a:rPr sz="2500" spc="-140" dirty="0">
                <a:latin typeface="Verdana"/>
                <a:cs typeface="Verdana"/>
              </a:rPr>
              <a:t> </a:t>
            </a:r>
            <a:r>
              <a:rPr sz="2500" spc="-50" dirty="0">
                <a:latin typeface="Verdana"/>
                <a:cs typeface="Verdana"/>
              </a:rPr>
              <a:t>katabolismem</a:t>
            </a:r>
            <a:r>
              <a:rPr sz="2500" spc="-140" dirty="0">
                <a:latin typeface="Verdana"/>
                <a:cs typeface="Verdana"/>
              </a:rPr>
              <a:t> </a:t>
            </a:r>
            <a:r>
              <a:rPr sz="2500" spc="195" dirty="0">
                <a:latin typeface="Verdana"/>
                <a:cs typeface="Verdana"/>
              </a:rPr>
              <a:t>a</a:t>
            </a:r>
            <a:r>
              <a:rPr sz="2500" spc="-160" dirty="0">
                <a:latin typeface="Verdana"/>
                <a:cs typeface="Verdana"/>
              </a:rPr>
              <a:t> </a:t>
            </a:r>
            <a:r>
              <a:rPr sz="2500" spc="-20" dirty="0">
                <a:latin typeface="Verdana"/>
                <a:cs typeface="Verdana"/>
              </a:rPr>
              <a:t>anabolismem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proteinů.</a:t>
            </a:r>
            <a:endParaRPr sz="2500">
              <a:latin typeface="Verdana"/>
              <a:cs typeface="Verdana"/>
            </a:endParaRPr>
          </a:p>
          <a:p>
            <a:pPr marL="192405" marR="249554" indent="-192405">
              <a:lnSpc>
                <a:spcPct val="90000"/>
              </a:lnSpc>
              <a:spcBef>
                <a:spcPts val="150"/>
              </a:spcBef>
              <a:buClr>
                <a:srgbClr val="0000DC"/>
              </a:buClr>
              <a:buSzPct val="96000"/>
              <a:buFont typeface="Microsoft Sans Serif"/>
              <a:buChar char="—"/>
              <a:tabLst>
                <a:tab pos="192405" algn="l"/>
                <a:tab pos="2477135" algn="l"/>
              </a:tabLst>
            </a:pPr>
            <a:r>
              <a:rPr sz="2500" spc="-135" dirty="0">
                <a:latin typeface="Verdana"/>
                <a:cs typeface="Verdana"/>
              </a:rPr>
              <a:t>Přinejmenším</a:t>
            </a:r>
            <a:r>
              <a:rPr sz="2500" spc="-100" dirty="0">
                <a:latin typeface="Verdana"/>
                <a:cs typeface="Verdana"/>
              </a:rPr>
              <a:t> </a:t>
            </a:r>
            <a:r>
              <a:rPr sz="2500" spc="-215" dirty="0">
                <a:latin typeface="Verdana"/>
                <a:cs typeface="Verdana"/>
              </a:rPr>
              <a:t>4</a:t>
            </a:r>
            <a:r>
              <a:rPr sz="2500" spc="-155" dirty="0">
                <a:latin typeface="Verdana"/>
                <a:cs typeface="Verdana"/>
              </a:rPr>
              <a:t> </a:t>
            </a:r>
            <a:r>
              <a:rPr sz="2500" spc="-55" dirty="0">
                <a:latin typeface="Verdana"/>
                <a:cs typeface="Verdana"/>
              </a:rPr>
              <a:t>velké</a:t>
            </a:r>
            <a:r>
              <a:rPr sz="2500" spc="-200" dirty="0">
                <a:latin typeface="Verdana"/>
                <a:cs typeface="Verdana"/>
              </a:rPr>
              <a:t> </a:t>
            </a:r>
            <a:r>
              <a:rPr sz="2500" spc="-40" dirty="0">
                <a:latin typeface="Verdana"/>
                <a:cs typeface="Verdana"/>
              </a:rPr>
              <a:t>proteolytické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cesty</a:t>
            </a:r>
            <a:r>
              <a:rPr sz="2500" spc="-150" dirty="0">
                <a:latin typeface="Verdana"/>
                <a:cs typeface="Verdana"/>
              </a:rPr>
              <a:t> </a:t>
            </a:r>
            <a:r>
              <a:rPr sz="2500" spc="-130" dirty="0">
                <a:latin typeface="Verdana"/>
                <a:cs typeface="Verdana"/>
              </a:rPr>
              <a:t>(lysosomální,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Ca2+- dependentní,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-10" dirty="0">
                <a:latin typeface="Verdana"/>
                <a:cs typeface="Verdana"/>
              </a:rPr>
              <a:t>caspase-</a:t>
            </a:r>
            <a:r>
              <a:rPr sz="2500" dirty="0">
                <a:latin typeface="Verdana"/>
                <a:cs typeface="Verdana"/>
              </a:rPr>
              <a:t>dependentní</a:t>
            </a:r>
            <a:r>
              <a:rPr sz="2500" spc="-35" dirty="0">
                <a:latin typeface="Verdana"/>
                <a:cs typeface="Verdana"/>
              </a:rPr>
              <a:t> </a:t>
            </a:r>
            <a:r>
              <a:rPr sz="2500" spc="195" dirty="0">
                <a:latin typeface="Verdana"/>
                <a:cs typeface="Verdana"/>
              </a:rPr>
              <a:t>a</a:t>
            </a:r>
            <a:r>
              <a:rPr sz="2500" spc="-70" dirty="0">
                <a:latin typeface="Verdana"/>
                <a:cs typeface="Verdana"/>
              </a:rPr>
              <a:t> </a:t>
            </a:r>
            <a:r>
              <a:rPr sz="2500" spc="-50" dirty="0">
                <a:latin typeface="Verdana"/>
                <a:cs typeface="Verdana"/>
              </a:rPr>
              <a:t>ubiquitin–proteasome- </a:t>
            </a:r>
            <a:r>
              <a:rPr sz="2500" dirty="0">
                <a:latin typeface="Verdana"/>
                <a:cs typeface="Verdana"/>
              </a:rPr>
              <a:t>dependentní)</a:t>
            </a:r>
            <a:r>
              <a:rPr sz="2500" spc="-16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mohou</a:t>
            </a:r>
            <a:r>
              <a:rPr sz="2500" spc="-155" dirty="0">
                <a:latin typeface="Verdana"/>
                <a:cs typeface="Verdana"/>
              </a:rPr>
              <a:t> </a:t>
            </a:r>
            <a:r>
              <a:rPr sz="2500" spc="-60" dirty="0">
                <a:latin typeface="Verdana"/>
                <a:cs typeface="Verdana"/>
              </a:rPr>
              <a:t>být</a:t>
            </a:r>
            <a:r>
              <a:rPr sz="2500" spc="-195" dirty="0">
                <a:latin typeface="Verdana"/>
                <a:cs typeface="Verdana"/>
              </a:rPr>
              <a:t> </a:t>
            </a:r>
            <a:r>
              <a:rPr sz="2500" spc="-35" dirty="0">
                <a:latin typeface="Verdana"/>
                <a:cs typeface="Verdana"/>
              </a:rPr>
              <a:t>alterovány</a:t>
            </a:r>
            <a:r>
              <a:rPr sz="2500" spc="-185" dirty="0">
                <a:latin typeface="Verdana"/>
                <a:cs typeface="Verdana"/>
              </a:rPr>
              <a:t> </a:t>
            </a:r>
            <a:r>
              <a:rPr sz="2500" spc="-85" dirty="0">
                <a:latin typeface="Verdana"/>
                <a:cs typeface="Verdana"/>
              </a:rPr>
              <a:t>u</a:t>
            </a:r>
            <a:r>
              <a:rPr sz="2500" spc="-18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kachexie</a:t>
            </a:r>
            <a:r>
              <a:rPr sz="2500" spc="-185" dirty="0">
                <a:latin typeface="Verdana"/>
                <a:cs typeface="Verdana"/>
              </a:rPr>
              <a:t> </a:t>
            </a:r>
            <a:r>
              <a:rPr sz="2500" spc="195" dirty="0">
                <a:latin typeface="Verdana"/>
                <a:cs typeface="Verdana"/>
              </a:rPr>
              <a:t>a</a:t>
            </a:r>
            <a:r>
              <a:rPr sz="2500" spc="-165" dirty="0">
                <a:latin typeface="Verdana"/>
                <a:cs typeface="Verdana"/>
              </a:rPr>
              <a:t> </a:t>
            </a:r>
            <a:r>
              <a:rPr sz="2500" spc="-35" dirty="0">
                <a:latin typeface="Verdana"/>
                <a:cs typeface="Verdana"/>
              </a:rPr>
              <a:t>sarkopenie.</a:t>
            </a:r>
            <a:endParaRPr sz="2500">
              <a:latin typeface="Verdana"/>
              <a:cs typeface="Verdana"/>
            </a:endParaRPr>
          </a:p>
          <a:p>
            <a:pPr marL="192405" marR="5080" indent="-192405">
              <a:lnSpc>
                <a:spcPct val="90000"/>
              </a:lnSpc>
              <a:buClr>
                <a:srgbClr val="0000DC"/>
              </a:buClr>
              <a:buSzPct val="96000"/>
              <a:buFont typeface="Microsoft Sans Serif"/>
              <a:buChar char="—"/>
              <a:tabLst>
                <a:tab pos="192405" algn="l"/>
              </a:tabLst>
            </a:pPr>
            <a:r>
              <a:rPr sz="2500" spc="-45" dirty="0">
                <a:latin typeface="Verdana"/>
                <a:cs typeface="Verdana"/>
              </a:rPr>
              <a:t>Autofagická/lysosomální</a:t>
            </a:r>
            <a:r>
              <a:rPr sz="2500" spc="-7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cesta</a:t>
            </a:r>
            <a:r>
              <a:rPr sz="2500" spc="-110" dirty="0">
                <a:latin typeface="Verdana"/>
                <a:cs typeface="Verdana"/>
              </a:rPr>
              <a:t> </a:t>
            </a:r>
            <a:r>
              <a:rPr sz="2500" spc="-50" dirty="0">
                <a:latin typeface="Verdana"/>
                <a:cs typeface="Verdana"/>
              </a:rPr>
              <a:t>navíc:</a:t>
            </a:r>
            <a:r>
              <a:rPr sz="2500" spc="-150" dirty="0">
                <a:latin typeface="Verdana"/>
                <a:cs typeface="Verdana"/>
              </a:rPr>
              <a:t> </a:t>
            </a:r>
            <a:r>
              <a:rPr sz="2500" spc="-40" dirty="0">
                <a:latin typeface="Verdana"/>
                <a:cs typeface="Verdana"/>
              </a:rPr>
              <a:t>části</a:t>
            </a:r>
            <a:r>
              <a:rPr sz="2500" spc="-125" dirty="0">
                <a:latin typeface="Verdana"/>
                <a:cs typeface="Verdana"/>
              </a:rPr>
              <a:t> </a:t>
            </a:r>
            <a:r>
              <a:rPr sz="2500" spc="-40" dirty="0">
                <a:latin typeface="Verdana"/>
                <a:cs typeface="Verdana"/>
              </a:rPr>
              <a:t>cytoplasmy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spc="145" dirty="0">
                <a:latin typeface="Verdana"/>
                <a:cs typeface="Verdana"/>
              </a:rPr>
              <a:t>a </a:t>
            </a:r>
            <a:r>
              <a:rPr sz="2500" spc="45" dirty="0">
                <a:latin typeface="Verdana"/>
                <a:cs typeface="Verdana"/>
              </a:rPr>
              <a:t>buněčných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organel</a:t>
            </a:r>
            <a:r>
              <a:rPr sz="2500" spc="-165" dirty="0">
                <a:latin typeface="Verdana"/>
                <a:cs typeface="Verdana"/>
              </a:rPr>
              <a:t> </a:t>
            </a:r>
            <a:r>
              <a:rPr sz="2500" spc="-180" dirty="0">
                <a:latin typeface="Verdana"/>
                <a:cs typeface="Verdana"/>
              </a:rPr>
              <a:t>jsou</a:t>
            </a:r>
            <a:r>
              <a:rPr sz="2500" spc="-140" dirty="0">
                <a:latin typeface="Verdana"/>
                <a:cs typeface="Verdana"/>
              </a:rPr>
              <a:t> </a:t>
            </a:r>
            <a:r>
              <a:rPr sz="2500" spc="-95" dirty="0">
                <a:latin typeface="Verdana"/>
                <a:cs typeface="Verdana"/>
              </a:rPr>
              <a:t>sekvestrovány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120" dirty="0">
                <a:latin typeface="Verdana"/>
                <a:cs typeface="Verdana"/>
              </a:rPr>
              <a:t>do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2500" spc="-20" dirty="0">
                <a:latin typeface="Verdana"/>
                <a:cs typeface="Verdana"/>
              </a:rPr>
              <a:t>autofagosomů,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které následně</a:t>
            </a:r>
            <a:r>
              <a:rPr sz="2500" spc="-160" dirty="0">
                <a:latin typeface="Verdana"/>
                <a:cs typeface="Verdana"/>
              </a:rPr>
              <a:t> </a:t>
            </a:r>
            <a:r>
              <a:rPr sz="2500" spc="-190" dirty="0">
                <a:latin typeface="Verdana"/>
                <a:cs typeface="Verdana"/>
              </a:rPr>
              <a:t>fúzují</a:t>
            </a:r>
            <a:r>
              <a:rPr sz="2500" spc="-114" dirty="0">
                <a:latin typeface="Verdana"/>
                <a:cs typeface="Verdana"/>
              </a:rPr>
              <a:t> </a:t>
            </a:r>
            <a:r>
              <a:rPr sz="2500" spc="-340" dirty="0">
                <a:latin typeface="Verdana"/>
                <a:cs typeface="Verdana"/>
              </a:rPr>
              <a:t>s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-114" dirty="0">
                <a:latin typeface="Verdana"/>
                <a:cs typeface="Verdana"/>
              </a:rPr>
              <a:t>lysozomy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2500" spc="-100" dirty="0">
                <a:latin typeface="Verdana"/>
                <a:cs typeface="Verdana"/>
              </a:rPr>
              <a:t>–proteiny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-185" dirty="0">
                <a:latin typeface="Verdana"/>
                <a:cs typeface="Verdana"/>
              </a:rPr>
              <a:t>jsou</a:t>
            </a:r>
            <a:r>
              <a:rPr sz="2500" spc="-130" dirty="0">
                <a:latin typeface="Verdana"/>
                <a:cs typeface="Verdana"/>
              </a:rPr>
              <a:t> </a:t>
            </a:r>
            <a:r>
              <a:rPr sz="2500" spc="-105" dirty="0">
                <a:latin typeface="Verdana"/>
                <a:cs typeface="Verdana"/>
              </a:rPr>
              <a:t>rozloženy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195" dirty="0">
                <a:latin typeface="Verdana"/>
                <a:cs typeface="Verdana"/>
              </a:rPr>
              <a:t>a</a:t>
            </a:r>
            <a:r>
              <a:rPr sz="2500" spc="-18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energeticky spotřebovány.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Kachexie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1244231" y="1645919"/>
            <a:ext cx="9438640" cy="984885"/>
          </a:xfrm>
          <a:custGeom>
            <a:avLst/>
            <a:gdLst/>
            <a:ahLst/>
            <a:cxnLst/>
            <a:rect l="l" t="t" r="r" b="b"/>
            <a:pathLst>
              <a:path w="9438640" h="984885">
                <a:moveTo>
                  <a:pt x="9438119" y="0"/>
                </a:moveTo>
                <a:lnTo>
                  <a:pt x="5004803" y="0"/>
                </a:lnTo>
                <a:lnTo>
                  <a:pt x="4852403" y="0"/>
                </a:lnTo>
                <a:lnTo>
                  <a:pt x="4852403" y="438912"/>
                </a:lnTo>
                <a:lnTo>
                  <a:pt x="4852390" y="0"/>
                </a:lnTo>
                <a:lnTo>
                  <a:pt x="2138159" y="0"/>
                </a:lnTo>
                <a:lnTo>
                  <a:pt x="1909572" y="0"/>
                </a:lnTo>
                <a:lnTo>
                  <a:pt x="0" y="0"/>
                </a:lnTo>
                <a:lnTo>
                  <a:pt x="0" y="438912"/>
                </a:lnTo>
                <a:lnTo>
                  <a:pt x="0" y="545592"/>
                </a:lnTo>
                <a:lnTo>
                  <a:pt x="0" y="984504"/>
                </a:lnTo>
                <a:lnTo>
                  <a:pt x="7446264" y="984504"/>
                </a:lnTo>
                <a:lnTo>
                  <a:pt x="7446264" y="545592"/>
                </a:lnTo>
                <a:lnTo>
                  <a:pt x="9438119" y="545592"/>
                </a:lnTo>
                <a:lnTo>
                  <a:pt x="9438119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51966" y="1620139"/>
            <a:ext cx="9516745" cy="189103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92405" marR="5080" indent="-192405">
              <a:lnSpc>
                <a:spcPct val="80000"/>
              </a:lnSpc>
              <a:spcBef>
                <a:spcPts val="960"/>
              </a:spcBef>
              <a:buClr>
                <a:srgbClr val="0000DC"/>
              </a:buClr>
              <a:buSzPct val="66666"/>
              <a:buFont typeface="Microsoft Sans Serif"/>
              <a:buChar char="—"/>
              <a:tabLst>
                <a:tab pos="192405" algn="l"/>
                <a:tab pos="8367395" algn="l"/>
              </a:tabLst>
            </a:pPr>
            <a:r>
              <a:rPr sz="3600" spc="-120" dirty="0">
                <a:latin typeface="Verdana"/>
                <a:cs typeface="Verdana"/>
              </a:rPr>
              <a:t>Ubiquitin–proteasome-</a:t>
            </a:r>
            <a:r>
              <a:rPr sz="3600" spc="-10" dirty="0">
                <a:latin typeface="Verdana"/>
                <a:cs typeface="Verdana"/>
              </a:rPr>
              <a:t>dependentní</a:t>
            </a:r>
            <a:r>
              <a:rPr sz="3600" dirty="0">
                <a:latin typeface="Verdana"/>
                <a:cs typeface="Verdana"/>
              </a:rPr>
              <a:t>	</a:t>
            </a:r>
            <a:r>
              <a:rPr sz="3600" spc="-345" dirty="0">
                <a:latin typeface="Verdana"/>
                <a:cs typeface="Verdana"/>
              </a:rPr>
              <a:t>(UPS) </a:t>
            </a:r>
            <a:r>
              <a:rPr sz="3600" dirty="0">
                <a:latin typeface="Verdana"/>
                <a:cs typeface="Verdana"/>
              </a:rPr>
              <a:t>cesta</a:t>
            </a:r>
            <a:r>
              <a:rPr sz="3600" spc="-200" dirty="0">
                <a:latin typeface="Verdana"/>
                <a:cs typeface="Verdana"/>
              </a:rPr>
              <a:t> </a:t>
            </a:r>
            <a:r>
              <a:rPr sz="3600" spc="-175" dirty="0">
                <a:latin typeface="Verdana"/>
                <a:cs typeface="Verdana"/>
              </a:rPr>
              <a:t>je</a:t>
            </a:r>
            <a:r>
              <a:rPr sz="3600" spc="-195" dirty="0">
                <a:latin typeface="Verdana"/>
                <a:cs typeface="Verdana"/>
              </a:rPr>
              <a:t> </a:t>
            </a:r>
            <a:r>
              <a:rPr sz="3600" spc="-145" dirty="0">
                <a:latin typeface="Verdana"/>
                <a:cs typeface="Verdana"/>
              </a:rPr>
              <a:t>systematicky</a:t>
            </a:r>
            <a:r>
              <a:rPr sz="3600" spc="-175" dirty="0">
                <a:latin typeface="Verdana"/>
                <a:cs typeface="Verdana"/>
              </a:rPr>
              <a:t> </a:t>
            </a:r>
            <a:r>
              <a:rPr sz="3600" spc="-10" dirty="0">
                <a:latin typeface="Verdana"/>
                <a:cs typeface="Verdana"/>
              </a:rPr>
              <a:t>aktivovaná.</a:t>
            </a:r>
            <a:endParaRPr sz="3600">
              <a:latin typeface="Verdana"/>
              <a:cs typeface="Verdana"/>
            </a:endParaRPr>
          </a:p>
          <a:p>
            <a:pPr marL="192405" marR="541020" indent="-192405">
              <a:lnSpc>
                <a:spcPct val="80000"/>
              </a:lnSpc>
              <a:buClr>
                <a:srgbClr val="0000DC"/>
              </a:buClr>
              <a:buSzPct val="66666"/>
              <a:buFont typeface="Microsoft Sans Serif"/>
              <a:buChar char="—"/>
              <a:tabLst>
                <a:tab pos="192405" algn="l"/>
              </a:tabLst>
            </a:pPr>
            <a:r>
              <a:rPr sz="3600" dirty="0">
                <a:latin typeface="Verdana"/>
                <a:cs typeface="Verdana"/>
              </a:rPr>
              <a:t>V</a:t>
            </a:r>
            <a:r>
              <a:rPr sz="3600" spc="-250" dirty="0">
                <a:latin typeface="Verdana"/>
                <a:cs typeface="Verdana"/>
              </a:rPr>
              <a:t> </a:t>
            </a:r>
            <a:r>
              <a:rPr sz="3600" spc="-65" dirty="0">
                <a:latin typeface="Verdana"/>
                <a:cs typeface="Verdana"/>
              </a:rPr>
              <a:t>atrofujících</a:t>
            </a:r>
            <a:r>
              <a:rPr sz="3600" spc="-215" dirty="0">
                <a:latin typeface="Verdana"/>
                <a:cs typeface="Verdana"/>
              </a:rPr>
              <a:t> </a:t>
            </a:r>
            <a:r>
              <a:rPr sz="3600" spc="-10" dirty="0">
                <a:latin typeface="Verdana"/>
                <a:cs typeface="Verdana"/>
              </a:rPr>
              <a:t>svalech</a:t>
            </a:r>
            <a:r>
              <a:rPr sz="3600" spc="-229" dirty="0">
                <a:latin typeface="Verdana"/>
                <a:cs typeface="Verdana"/>
              </a:rPr>
              <a:t> </a:t>
            </a:r>
            <a:r>
              <a:rPr sz="3600" spc="55" dirty="0">
                <a:latin typeface="Verdana"/>
                <a:cs typeface="Verdana"/>
              </a:rPr>
              <a:t>pacientů</a:t>
            </a:r>
            <a:r>
              <a:rPr sz="3600" spc="-245" dirty="0">
                <a:latin typeface="Verdana"/>
                <a:cs typeface="Verdana"/>
              </a:rPr>
              <a:t> </a:t>
            </a:r>
            <a:r>
              <a:rPr sz="3600" spc="-120" dirty="0">
                <a:latin typeface="Verdana"/>
                <a:cs typeface="Verdana"/>
              </a:rPr>
              <a:t>(např.</a:t>
            </a:r>
            <a:r>
              <a:rPr sz="3600" spc="-245" dirty="0">
                <a:latin typeface="Verdana"/>
                <a:cs typeface="Verdana"/>
              </a:rPr>
              <a:t> </a:t>
            </a:r>
            <a:r>
              <a:rPr sz="3600" spc="-50" dirty="0">
                <a:latin typeface="Verdana"/>
                <a:cs typeface="Verdana"/>
              </a:rPr>
              <a:t>u </a:t>
            </a:r>
            <a:r>
              <a:rPr sz="3600" dirty="0">
                <a:latin typeface="Verdana"/>
                <a:cs typeface="Verdana"/>
              </a:rPr>
              <a:t>kachexie</a:t>
            </a:r>
            <a:r>
              <a:rPr sz="3600" spc="-275" dirty="0">
                <a:latin typeface="Verdana"/>
                <a:cs typeface="Verdana"/>
              </a:rPr>
              <a:t> </a:t>
            </a:r>
            <a:r>
              <a:rPr sz="3600" spc="-20" dirty="0">
                <a:latin typeface="Verdana"/>
                <a:cs typeface="Verdana"/>
              </a:rPr>
              <a:t>indukované</a:t>
            </a:r>
            <a:r>
              <a:rPr sz="3600" spc="-245" dirty="0">
                <a:latin typeface="Verdana"/>
                <a:cs typeface="Verdana"/>
              </a:rPr>
              <a:t> </a:t>
            </a:r>
            <a:r>
              <a:rPr sz="3600" spc="-10" dirty="0">
                <a:latin typeface="Verdana"/>
                <a:cs typeface="Verdana"/>
              </a:rPr>
              <a:t>rakovinou)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1798" y="3375736"/>
            <a:ext cx="24142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Verdana"/>
                <a:cs typeface="Verdana"/>
              </a:rPr>
              <a:t>prokázána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61866" y="3401567"/>
            <a:ext cx="6248400" cy="5461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4220"/>
              </a:lnSpc>
            </a:pPr>
            <a:r>
              <a:rPr sz="3600" spc="-130" dirty="0">
                <a:latin typeface="Verdana"/>
                <a:cs typeface="Verdana"/>
              </a:rPr>
              <a:t>up-</a:t>
            </a:r>
            <a:r>
              <a:rPr sz="3600" spc="55" dirty="0">
                <a:latin typeface="Verdana"/>
                <a:cs typeface="Verdana"/>
              </a:rPr>
              <a:t>regulace</a:t>
            </a:r>
            <a:r>
              <a:rPr sz="3600" spc="-220" dirty="0">
                <a:latin typeface="Verdana"/>
                <a:cs typeface="Verdana"/>
              </a:rPr>
              <a:t> </a:t>
            </a:r>
            <a:r>
              <a:rPr sz="3600" spc="110" dirty="0">
                <a:latin typeface="Verdana"/>
                <a:cs typeface="Verdana"/>
              </a:rPr>
              <a:t>degradačních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4231" y="3840479"/>
            <a:ext cx="1861820" cy="54610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220"/>
              </a:lnSpc>
            </a:pPr>
            <a:r>
              <a:rPr sz="3600" spc="-65" dirty="0">
                <a:latin typeface="Verdana"/>
                <a:cs typeface="Verdana"/>
              </a:rPr>
              <a:t>proteinů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295656"/>
            <a:ext cx="7792211" cy="6083808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7484"/>
            <a:ext cx="8256905" cy="1143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400"/>
              </a:lnSpc>
              <a:spcBef>
                <a:spcPts val="95"/>
              </a:spcBef>
            </a:pPr>
            <a:r>
              <a:rPr sz="4000" spc="-335" dirty="0"/>
              <a:t>K</a:t>
            </a:r>
            <a:r>
              <a:rPr sz="4000" spc="-55" dirty="0"/>
              <a:t> </a:t>
            </a:r>
            <a:r>
              <a:rPr sz="4000" spc="-35" dirty="0"/>
              <a:t>předchozímu</a:t>
            </a:r>
            <a:r>
              <a:rPr sz="4000" spc="-250" dirty="0"/>
              <a:t> </a:t>
            </a:r>
            <a:r>
              <a:rPr sz="4000" spc="-95" dirty="0"/>
              <a:t>obrázku:</a:t>
            </a:r>
            <a:r>
              <a:rPr sz="4000" spc="-140" dirty="0"/>
              <a:t> ubiquitin</a:t>
            </a:r>
            <a:endParaRPr sz="4000"/>
          </a:p>
          <a:p>
            <a:pPr marL="12700">
              <a:lnSpc>
                <a:spcPts val="4400"/>
              </a:lnSpc>
            </a:pPr>
            <a:r>
              <a:rPr sz="4000" spc="-35" dirty="0"/>
              <a:t>proteasomový</a:t>
            </a:r>
            <a:r>
              <a:rPr sz="4000" spc="-229" dirty="0"/>
              <a:t> </a:t>
            </a:r>
            <a:r>
              <a:rPr sz="4000" spc="-10" dirty="0"/>
              <a:t>systém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252851" y="4550790"/>
            <a:ext cx="4808220" cy="347980"/>
          </a:xfrm>
          <a:custGeom>
            <a:avLst/>
            <a:gdLst/>
            <a:ahLst/>
            <a:cxnLst/>
            <a:rect l="l" t="t" r="r" b="b"/>
            <a:pathLst>
              <a:path w="4808220" h="347979">
                <a:moveTo>
                  <a:pt x="4808220" y="0"/>
                </a:moveTo>
                <a:lnTo>
                  <a:pt x="4808220" y="0"/>
                </a:lnTo>
                <a:lnTo>
                  <a:pt x="0" y="0"/>
                </a:lnTo>
                <a:lnTo>
                  <a:pt x="0" y="347472"/>
                </a:lnTo>
                <a:lnTo>
                  <a:pt x="4808220" y="347472"/>
                </a:lnTo>
                <a:lnTo>
                  <a:pt x="480822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41070" y="1949018"/>
            <a:ext cx="1072324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 marR="17780" indent="-180340">
              <a:lnSpc>
                <a:spcPct val="100000"/>
              </a:lnSpc>
              <a:spcBef>
                <a:spcPts val="100"/>
              </a:spcBef>
              <a:tabLst>
                <a:tab pos="230504" algn="l"/>
              </a:tabLst>
            </a:pPr>
            <a:r>
              <a:rPr sz="2400" spc="-141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4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E1</a:t>
            </a:r>
            <a:r>
              <a:rPr sz="2400" spc="-3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ubiquitin</a:t>
            </a:r>
            <a:r>
              <a:rPr sz="2400" spc="-7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activating</a:t>
            </a:r>
            <a:r>
              <a:rPr sz="2400" spc="-4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enzymes</a:t>
            </a:r>
            <a:r>
              <a:rPr sz="2400" spc="-3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transfer</a:t>
            </a:r>
            <a:r>
              <a:rPr sz="2400" spc="-2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activated</a:t>
            </a:r>
            <a:r>
              <a:rPr sz="2400" spc="-4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ubiquitin</a:t>
            </a:r>
            <a:r>
              <a:rPr sz="2400" spc="-7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(</a:t>
            </a:r>
            <a:r>
              <a:rPr sz="2400" i="1" dirty="0">
                <a:solidFill>
                  <a:srgbClr val="333333"/>
                </a:solidFill>
                <a:latin typeface="Georgia"/>
                <a:cs typeface="Georgia"/>
              </a:rPr>
              <a:t>aUb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)</a:t>
            </a:r>
            <a:r>
              <a:rPr sz="2400" spc="-4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to</a:t>
            </a:r>
            <a:r>
              <a:rPr sz="2400" spc="-25" dirty="0">
                <a:solidFill>
                  <a:srgbClr val="333333"/>
                </a:solidFill>
                <a:latin typeface="Georgia"/>
                <a:cs typeface="Georgia"/>
              </a:rPr>
              <a:t> E2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ubiquitin</a:t>
            </a:r>
            <a:r>
              <a:rPr sz="2400" spc="-10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conjugating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enzymes</a:t>
            </a:r>
            <a:r>
              <a:rPr sz="2400" spc="-5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that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associate</a:t>
            </a:r>
            <a:r>
              <a:rPr sz="2400" spc="-5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with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E3</a:t>
            </a:r>
            <a:r>
              <a:rPr sz="2400" spc="-7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ubiquitin</a:t>
            </a:r>
            <a:r>
              <a:rPr sz="2400" spc="-8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ligases.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Georgia"/>
                <a:cs typeface="Georgia"/>
              </a:rPr>
              <a:t>E3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ubiquitin</a:t>
            </a:r>
            <a:r>
              <a:rPr sz="2400" spc="-9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ligases</a:t>
            </a:r>
            <a:r>
              <a:rPr sz="2400" spc="-3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catalyze</a:t>
            </a:r>
            <a:r>
              <a:rPr sz="2400" spc="-3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the</a:t>
            </a:r>
            <a:r>
              <a:rPr sz="2400" spc="-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formation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of</a:t>
            </a:r>
            <a:r>
              <a:rPr sz="2400" spc="-6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a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isopeptide</a:t>
            </a:r>
            <a:r>
              <a:rPr sz="2400" spc="-4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bond</a:t>
            </a:r>
            <a:r>
              <a:rPr sz="2400" spc="-4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Georgia"/>
                <a:cs typeface="Georgia"/>
              </a:rPr>
              <a:t>between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ubiquitin</a:t>
            </a:r>
            <a:r>
              <a:rPr sz="2400" spc="-9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(</a:t>
            </a:r>
            <a:r>
              <a:rPr sz="2400" i="1" dirty="0">
                <a:solidFill>
                  <a:srgbClr val="333333"/>
                </a:solidFill>
                <a:latin typeface="Georgia"/>
                <a:cs typeface="Georgia"/>
              </a:rPr>
              <a:t>Ub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)</a:t>
            </a:r>
            <a:r>
              <a:rPr sz="2400" spc="-5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and</a:t>
            </a:r>
            <a:r>
              <a:rPr sz="2400" spc="-6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the</a:t>
            </a:r>
            <a:r>
              <a:rPr sz="2400" spc="-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target</a:t>
            </a:r>
            <a:r>
              <a:rPr sz="2400" spc="-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protein.</a:t>
            </a:r>
            <a:r>
              <a:rPr sz="2400" spc="-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Substrate</a:t>
            </a:r>
            <a:r>
              <a:rPr sz="2400" spc="-3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recognition</a:t>
            </a:r>
            <a:r>
              <a:rPr sz="2400" spc="-7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often</a:t>
            </a:r>
            <a:r>
              <a:rPr sz="2400" spc="-6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Georgia"/>
                <a:cs typeface="Georgia"/>
              </a:rPr>
              <a:t>requires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prior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Georgia"/>
                <a:cs typeface="Georgia"/>
              </a:rPr>
              <a:t>phosphorylation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(</a:t>
            </a:r>
            <a:r>
              <a:rPr sz="2400" i="1" dirty="0">
                <a:solidFill>
                  <a:srgbClr val="333333"/>
                </a:solidFill>
                <a:latin typeface="Georgia"/>
                <a:cs typeface="Georgia"/>
              </a:rPr>
              <a:t>PO</a:t>
            </a:r>
            <a:r>
              <a:rPr sz="2400" i="1" baseline="-20833" dirty="0">
                <a:solidFill>
                  <a:srgbClr val="333333"/>
                </a:solidFill>
                <a:latin typeface="Georgia"/>
                <a:cs typeface="Georgia"/>
              </a:rPr>
              <a:t>4</a:t>
            </a:r>
            <a:r>
              <a:rPr sz="2400" i="1" spc="-60" baseline="-20833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)</a:t>
            </a:r>
            <a:r>
              <a:rPr sz="2400" spc="-6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of</a:t>
            </a:r>
            <a:r>
              <a:rPr sz="2400" spc="-5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the</a:t>
            </a:r>
            <a:r>
              <a:rPr sz="2400" spc="-5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target</a:t>
            </a:r>
            <a:r>
              <a:rPr sz="2400" spc="-5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protein.</a:t>
            </a:r>
            <a:r>
              <a:rPr sz="2400" spc="-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E4</a:t>
            </a:r>
            <a:r>
              <a:rPr sz="2400" spc="-8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enzymes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promote</a:t>
            </a:r>
            <a:r>
              <a:rPr sz="2400" spc="-3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Georgia"/>
                <a:cs typeface="Georgia"/>
              </a:rPr>
              <a:t>the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formation</a:t>
            </a:r>
            <a:r>
              <a:rPr sz="2400" spc="-6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of</a:t>
            </a:r>
            <a:r>
              <a:rPr sz="2400" spc="-5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polyubiquitin</a:t>
            </a:r>
            <a:r>
              <a:rPr sz="2400" spc="-9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chains.</a:t>
            </a:r>
            <a:r>
              <a:rPr sz="2400" spc="-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Receptor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proteins</a:t>
            </a:r>
            <a:r>
              <a:rPr sz="2400" spc="-6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containing</a:t>
            </a:r>
            <a:r>
              <a:rPr sz="2400" spc="-7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UBL</a:t>
            </a:r>
            <a:r>
              <a:rPr sz="2400" spc="-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Georgia"/>
                <a:cs typeface="Georgia"/>
              </a:rPr>
              <a:t>and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 UBA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domains</a:t>
            </a:r>
            <a:r>
              <a:rPr sz="2400" spc="-6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transfer</a:t>
            </a:r>
            <a:r>
              <a:rPr sz="2400" spc="-6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the</a:t>
            </a:r>
            <a:r>
              <a:rPr sz="2400" spc="-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polyubiquitinated</a:t>
            </a:r>
            <a:r>
              <a:rPr sz="2400" spc="-6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target</a:t>
            </a:r>
            <a:r>
              <a:rPr sz="2400" spc="-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protein</a:t>
            </a:r>
            <a:r>
              <a:rPr sz="2400" spc="-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to</a:t>
            </a:r>
            <a:r>
              <a:rPr sz="2400" spc="-6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the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Georgia"/>
                <a:cs typeface="Georgia"/>
              </a:rPr>
              <a:t>proteasome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for</a:t>
            </a:r>
            <a:r>
              <a:rPr sz="2400" spc="-4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cleavage</a:t>
            </a:r>
            <a:r>
              <a:rPr sz="2400" spc="-2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into</a:t>
            </a:r>
            <a:r>
              <a:rPr sz="2400" spc="-4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free</a:t>
            </a:r>
            <a:r>
              <a:rPr sz="2400" spc="-3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amino</a:t>
            </a:r>
            <a:r>
              <a:rPr sz="2400" spc="-3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acids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and</a:t>
            </a:r>
            <a:r>
              <a:rPr sz="2400" spc="-4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small</a:t>
            </a:r>
            <a:r>
              <a:rPr sz="2400" spc="-2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peptides.</a:t>
            </a:r>
            <a:r>
              <a:rPr sz="2400" spc="-3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Georgia"/>
                <a:cs typeface="Georgia"/>
              </a:rPr>
              <a:t>Deubiquitinating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enzymes</a:t>
            </a:r>
            <a:r>
              <a:rPr sz="2400" spc="-7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(</a:t>
            </a:r>
            <a:r>
              <a:rPr sz="2400" i="1" dirty="0">
                <a:solidFill>
                  <a:srgbClr val="333333"/>
                </a:solidFill>
                <a:latin typeface="Georgia"/>
                <a:cs typeface="Georgia"/>
              </a:rPr>
              <a:t>DUBs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)</a:t>
            </a:r>
            <a:r>
              <a:rPr sz="2400" spc="-6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promote</a:t>
            </a:r>
            <a:r>
              <a:rPr sz="2400" spc="-5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recycling</a:t>
            </a:r>
            <a:r>
              <a:rPr sz="2400" spc="-6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of</a:t>
            </a:r>
            <a:r>
              <a:rPr sz="2400" spc="-7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ubiquitin</a:t>
            </a:r>
            <a:r>
              <a:rPr sz="2400" spc="-11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333333"/>
                </a:solidFill>
                <a:latin typeface="Georgia"/>
                <a:cs typeface="Georgia"/>
              </a:rPr>
              <a:t>monomers</a:t>
            </a:r>
            <a:r>
              <a:rPr sz="2400" spc="-6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for</a:t>
            </a:r>
            <a:r>
              <a:rPr sz="2400" spc="-7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333333"/>
                </a:solidFill>
                <a:latin typeface="Georgia"/>
                <a:cs typeface="Georgia"/>
              </a:rPr>
              <a:t>reactivation</a:t>
            </a:r>
            <a:r>
              <a:rPr sz="2400" spc="-8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spc="-25" dirty="0">
                <a:solidFill>
                  <a:srgbClr val="333333"/>
                </a:solidFill>
                <a:latin typeface="Georgia"/>
                <a:cs typeface="Georgia"/>
              </a:rPr>
              <a:t>by E1.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891" y="676655"/>
            <a:ext cx="6781800" cy="55046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39202" y="2855721"/>
            <a:ext cx="3558540" cy="11245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200"/>
              </a:lnSpc>
              <a:spcBef>
                <a:spcPts val="95"/>
              </a:spcBef>
            </a:pPr>
            <a:r>
              <a:rPr sz="2400" b="0" dirty="0">
                <a:solidFill>
                  <a:srgbClr val="333333"/>
                </a:solidFill>
                <a:latin typeface="Georgia"/>
                <a:cs typeface="Georgia"/>
              </a:rPr>
              <a:t>Struktura</a:t>
            </a:r>
            <a:r>
              <a:rPr sz="2400" b="0" spc="-9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b="0" spc="-10" dirty="0">
                <a:solidFill>
                  <a:srgbClr val="333333"/>
                </a:solidFill>
                <a:latin typeface="Georgia"/>
                <a:cs typeface="Georgia"/>
              </a:rPr>
              <a:t>kosterního </a:t>
            </a:r>
            <a:r>
              <a:rPr sz="2400" b="0" dirty="0">
                <a:solidFill>
                  <a:srgbClr val="333333"/>
                </a:solidFill>
                <a:latin typeface="Georgia"/>
                <a:cs typeface="Georgia"/>
              </a:rPr>
              <a:t>svalu</a:t>
            </a:r>
            <a:r>
              <a:rPr sz="2400" b="0" spc="-4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b="0" dirty="0">
                <a:solidFill>
                  <a:srgbClr val="333333"/>
                </a:solidFill>
                <a:latin typeface="Georgia"/>
                <a:cs typeface="Georgia"/>
              </a:rPr>
              <a:t>(From:</a:t>
            </a:r>
            <a:r>
              <a:rPr sz="2400" b="0" spc="-2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b="0" dirty="0">
                <a:solidFill>
                  <a:srgbClr val="333333"/>
                </a:solidFill>
                <a:latin typeface="Georgia"/>
                <a:cs typeface="Georgia"/>
              </a:rPr>
              <a:t>Raven</a:t>
            </a:r>
            <a:r>
              <a:rPr sz="2400" b="0" spc="-3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b="0" dirty="0">
                <a:solidFill>
                  <a:srgbClr val="333333"/>
                </a:solidFill>
                <a:latin typeface="Georgia"/>
                <a:cs typeface="Georgia"/>
              </a:rPr>
              <a:t>et</a:t>
            </a:r>
            <a:r>
              <a:rPr sz="2400" b="0" spc="-3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b="0" dirty="0">
                <a:solidFill>
                  <a:srgbClr val="333333"/>
                </a:solidFill>
                <a:latin typeface="Georgia"/>
                <a:cs typeface="Georgia"/>
              </a:rPr>
              <a:t>al.</a:t>
            </a:r>
            <a:r>
              <a:rPr sz="2400" b="0" spc="-3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b="0" spc="-50" dirty="0">
                <a:solidFill>
                  <a:srgbClr val="333333"/>
                </a:solidFill>
                <a:latin typeface="Georgia"/>
                <a:cs typeface="Georgia"/>
              </a:rPr>
              <a:t>; </a:t>
            </a:r>
            <a:r>
              <a:rPr sz="2400" b="0" dirty="0">
                <a:solidFill>
                  <a:srgbClr val="333333"/>
                </a:solidFill>
                <a:latin typeface="Georgia"/>
                <a:cs typeface="Georgia"/>
              </a:rPr>
              <a:t>original</a:t>
            </a:r>
            <a:r>
              <a:rPr sz="2400" b="0" spc="-55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b="0" dirty="0">
                <a:solidFill>
                  <a:srgbClr val="333333"/>
                </a:solidFill>
                <a:latin typeface="Georgia"/>
                <a:cs typeface="Georgia"/>
              </a:rPr>
              <a:t>in</a:t>
            </a:r>
            <a:r>
              <a:rPr sz="2400" b="0" spc="-40" dirty="0">
                <a:solidFill>
                  <a:srgbClr val="333333"/>
                </a:solidFill>
                <a:latin typeface="Georgia"/>
                <a:cs typeface="Georgia"/>
              </a:rPr>
              <a:t> </a:t>
            </a:r>
            <a:r>
              <a:rPr sz="2400" b="0" spc="-10" dirty="0">
                <a:solidFill>
                  <a:srgbClr val="333333"/>
                </a:solidFill>
                <a:latin typeface="Georgia"/>
                <a:cs typeface="Georgia"/>
              </a:rPr>
              <a:t>Sherwood)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7484"/>
            <a:ext cx="47917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5" dirty="0"/>
              <a:t>Sarkopenie</a:t>
            </a:r>
            <a:r>
              <a:rPr sz="4000" spc="-125" dirty="0"/>
              <a:t> </a:t>
            </a:r>
            <a:r>
              <a:rPr sz="4000" spc="215" dirty="0"/>
              <a:t>a</a:t>
            </a:r>
            <a:r>
              <a:rPr sz="4000" spc="-140" dirty="0"/>
              <a:t> </a:t>
            </a:r>
            <a:r>
              <a:rPr sz="4000" spc="-60" dirty="0"/>
              <a:t>zánět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71461" y="2621660"/>
            <a:ext cx="9852660" cy="1264920"/>
          </a:xfrm>
          <a:custGeom>
            <a:avLst/>
            <a:gdLst/>
            <a:ahLst/>
            <a:cxnLst/>
            <a:rect l="l" t="t" r="r" b="b"/>
            <a:pathLst>
              <a:path w="9852660" h="1264920">
                <a:moveTo>
                  <a:pt x="9852647" y="0"/>
                </a:moveTo>
                <a:lnTo>
                  <a:pt x="0" y="0"/>
                </a:lnTo>
                <a:lnTo>
                  <a:pt x="0" y="390144"/>
                </a:lnTo>
                <a:lnTo>
                  <a:pt x="0" y="484632"/>
                </a:lnTo>
                <a:lnTo>
                  <a:pt x="0" y="780288"/>
                </a:lnTo>
                <a:lnTo>
                  <a:pt x="0" y="874776"/>
                </a:lnTo>
                <a:lnTo>
                  <a:pt x="0" y="1264920"/>
                </a:lnTo>
                <a:lnTo>
                  <a:pt x="672045" y="1264920"/>
                </a:lnTo>
                <a:lnTo>
                  <a:pt x="807681" y="1264920"/>
                </a:lnTo>
                <a:lnTo>
                  <a:pt x="1194777" y="1264920"/>
                </a:lnTo>
                <a:lnTo>
                  <a:pt x="1194777" y="780288"/>
                </a:lnTo>
                <a:lnTo>
                  <a:pt x="1101852" y="780288"/>
                </a:lnTo>
                <a:lnTo>
                  <a:pt x="1101852" y="484632"/>
                </a:lnTo>
                <a:lnTo>
                  <a:pt x="9852647" y="484632"/>
                </a:lnTo>
                <a:lnTo>
                  <a:pt x="985264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170" y="1816988"/>
            <a:ext cx="10637520" cy="402653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92405" marR="5080" indent="-192405">
              <a:lnSpc>
                <a:spcPct val="80000"/>
              </a:lnSpc>
              <a:spcBef>
                <a:spcPts val="869"/>
              </a:spcBef>
              <a:buClr>
                <a:srgbClr val="0000DC"/>
              </a:buClr>
              <a:buSzPct val="75000"/>
              <a:buFont typeface="Microsoft Sans Serif"/>
              <a:buChar char="—"/>
              <a:tabLst>
                <a:tab pos="192405" algn="l"/>
              </a:tabLst>
            </a:pPr>
            <a:r>
              <a:rPr sz="3200" spc="-254" dirty="0">
                <a:latin typeface="Verdana"/>
                <a:cs typeface="Verdana"/>
              </a:rPr>
              <a:t>Vyšší</a:t>
            </a:r>
            <a:r>
              <a:rPr sz="3200" spc="-225" dirty="0">
                <a:latin typeface="Verdana"/>
                <a:cs typeface="Verdana"/>
              </a:rPr>
              <a:t> </a:t>
            </a:r>
            <a:r>
              <a:rPr sz="3200" spc="-70" dirty="0">
                <a:latin typeface="Verdana"/>
                <a:cs typeface="Verdana"/>
              </a:rPr>
              <a:t>hladiny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spc="-65" dirty="0">
                <a:latin typeface="Verdana"/>
                <a:cs typeface="Verdana"/>
              </a:rPr>
              <a:t>prozánětlivých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30" dirty="0">
                <a:latin typeface="Verdana"/>
                <a:cs typeface="Verdana"/>
              </a:rPr>
              <a:t>markerů</a:t>
            </a:r>
            <a:r>
              <a:rPr sz="3200" spc="-210" dirty="0">
                <a:latin typeface="Verdana"/>
                <a:cs typeface="Verdana"/>
              </a:rPr>
              <a:t> jsou </a:t>
            </a:r>
            <a:r>
              <a:rPr sz="3200" spc="-10" dirty="0">
                <a:latin typeface="Verdana"/>
                <a:cs typeface="Verdana"/>
              </a:rPr>
              <a:t>asociovány </a:t>
            </a:r>
            <a:r>
              <a:rPr sz="3200" spc="-434" dirty="0">
                <a:latin typeface="Verdana"/>
                <a:cs typeface="Verdana"/>
              </a:rPr>
              <a:t>s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70" dirty="0">
                <a:latin typeface="Verdana"/>
                <a:cs typeface="Verdana"/>
              </a:rPr>
              <a:t>poklesem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75" dirty="0">
                <a:latin typeface="Verdana"/>
                <a:cs typeface="Verdana"/>
              </a:rPr>
              <a:t>fyzických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90" dirty="0">
                <a:latin typeface="Verdana"/>
                <a:cs typeface="Verdana"/>
              </a:rPr>
              <a:t>schopností,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možná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spc="-20" dirty="0">
                <a:latin typeface="Verdana"/>
                <a:cs typeface="Verdana"/>
              </a:rPr>
              <a:t>díky </a:t>
            </a:r>
            <a:r>
              <a:rPr sz="3200" spc="-35" dirty="0">
                <a:latin typeface="Verdana"/>
                <a:cs typeface="Verdana"/>
              </a:rPr>
              <a:t>katabolickým</a:t>
            </a:r>
            <a:r>
              <a:rPr sz="3200" spc="-195" dirty="0">
                <a:latin typeface="Verdana"/>
                <a:cs typeface="Verdana"/>
              </a:rPr>
              <a:t> </a:t>
            </a:r>
            <a:r>
              <a:rPr sz="3200" spc="-75" dirty="0">
                <a:latin typeface="Verdana"/>
                <a:cs typeface="Verdana"/>
              </a:rPr>
              <a:t>efektům</a:t>
            </a:r>
            <a:r>
              <a:rPr sz="3200" spc="-220" dirty="0">
                <a:latin typeface="Verdana"/>
                <a:cs typeface="Verdana"/>
              </a:rPr>
              <a:t> </a:t>
            </a:r>
            <a:r>
              <a:rPr sz="3200" spc="-65" dirty="0">
                <a:latin typeface="Verdana"/>
                <a:cs typeface="Verdana"/>
              </a:rPr>
              <a:t>prozánětlivých</a:t>
            </a:r>
            <a:r>
              <a:rPr sz="3200" spc="-204" dirty="0">
                <a:latin typeface="Verdana"/>
                <a:cs typeface="Verdana"/>
              </a:rPr>
              <a:t> </a:t>
            </a:r>
            <a:r>
              <a:rPr sz="3200" spc="-125" dirty="0">
                <a:latin typeface="Verdana"/>
                <a:cs typeface="Verdana"/>
              </a:rPr>
              <a:t>markerů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ve </a:t>
            </a:r>
            <a:r>
              <a:rPr sz="3200" spc="-10" dirty="0">
                <a:latin typeface="Verdana"/>
                <a:cs typeface="Verdana"/>
              </a:rPr>
              <a:t>svalu.</a:t>
            </a:r>
            <a:endParaRPr sz="3200">
              <a:latin typeface="Verdana"/>
              <a:cs typeface="Verdana"/>
            </a:endParaRPr>
          </a:p>
          <a:p>
            <a:pPr marL="192405" indent="-192405">
              <a:lnSpc>
                <a:spcPts val="2690"/>
              </a:lnSpc>
              <a:buClr>
                <a:srgbClr val="0000DC"/>
              </a:buClr>
              <a:buSzPct val="75000"/>
              <a:buFont typeface="Microsoft Sans Serif"/>
              <a:buChar char="—"/>
              <a:tabLst>
                <a:tab pos="192405" algn="l"/>
              </a:tabLst>
            </a:pPr>
            <a:r>
              <a:rPr sz="3200" spc="-335" dirty="0">
                <a:latin typeface="Verdana"/>
                <a:cs typeface="Verdana"/>
              </a:rPr>
              <a:t>TNF-</a:t>
            </a:r>
            <a:r>
              <a:rPr sz="3200" spc="180" dirty="0">
                <a:latin typeface="Verdana"/>
                <a:cs typeface="Verdana"/>
              </a:rPr>
              <a:t>α</a:t>
            </a:r>
            <a:r>
              <a:rPr sz="3200" spc="-254" dirty="0">
                <a:latin typeface="Verdana"/>
                <a:cs typeface="Verdana"/>
              </a:rPr>
              <a:t> </a:t>
            </a:r>
            <a:r>
              <a:rPr sz="3200" spc="-450" dirty="0">
                <a:latin typeface="Verdana"/>
                <a:cs typeface="Verdana"/>
              </a:rPr>
              <a:t>–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prokázána</a:t>
            </a:r>
            <a:r>
              <a:rPr sz="3200" spc="-225" dirty="0">
                <a:latin typeface="Verdana"/>
                <a:cs typeface="Verdana"/>
              </a:rPr>
              <a:t> </a:t>
            </a:r>
            <a:r>
              <a:rPr sz="3200" spc="114" dirty="0">
                <a:latin typeface="Verdana"/>
                <a:cs typeface="Verdana"/>
              </a:rPr>
              <a:t>asociace</a:t>
            </a:r>
            <a:r>
              <a:rPr sz="3200" spc="-220" dirty="0">
                <a:latin typeface="Verdana"/>
                <a:cs typeface="Verdana"/>
              </a:rPr>
              <a:t> </a:t>
            </a:r>
            <a:r>
              <a:rPr sz="3200" spc="-434" dirty="0">
                <a:latin typeface="Verdana"/>
                <a:cs typeface="Verdana"/>
              </a:rPr>
              <a:t>s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spc="-65" dirty="0">
                <a:latin typeface="Verdana"/>
                <a:cs typeface="Verdana"/>
              </a:rPr>
              <a:t>poklesem</a:t>
            </a:r>
            <a:r>
              <a:rPr sz="3200" spc="-250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svalové</a:t>
            </a:r>
            <a:endParaRPr sz="3200">
              <a:latin typeface="Verdana"/>
              <a:cs typeface="Verdana"/>
            </a:endParaRPr>
          </a:p>
          <a:p>
            <a:pPr marL="192405">
              <a:lnSpc>
                <a:spcPts val="3075"/>
              </a:lnSpc>
            </a:pPr>
            <a:r>
              <a:rPr sz="3200" spc="-125" dirty="0">
                <a:latin typeface="Verdana"/>
                <a:cs typeface="Verdana"/>
              </a:rPr>
              <a:t>masy</a:t>
            </a:r>
            <a:r>
              <a:rPr sz="3200" spc="-229" dirty="0">
                <a:latin typeface="Verdana"/>
                <a:cs typeface="Verdana"/>
              </a:rPr>
              <a:t> </a:t>
            </a:r>
            <a:r>
              <a:rPr sz="3200" spc="250" dirty="0">
                <a:latin typeface="Verdana"/>
                <a:cs typeface="Verdana"/>
              </a:rPr>
              <a:t>a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-285" dirty="0">
                <a:latin typeface="Verdana"/>
                <a:cs typeface="Verdana"/>
              </a:rPr>
              <a:t>síly.</a:t>
            </a:r>
            <a:endParaRPr sz="3200">
              <a:latin typeface="Verdana"/>
              <a:cs typeface="Verdana"/>
            </a:endParaRPr>
          </a:p>
          <a:p>
            <a:pPr marL="192405" marR="132080" indent="-192405">
              <a:lnSpc>
                <a:spcPct val="80000"/>
              </a:lnSpc>
              <a:spcBef>
                <a:spcPts val="385"/>
              </a:spcBef>
              <a:buClr>
                <a:srgbClr val="0000DC"/>
              </a:buClr>
              <a:buSzPct val="75000"/>
              <a:buFont typeface="Microsoft Sans Serif"/>
              <a:buChar char="—"/>
              <a:tabLst>
                <a:tab pos="192405" algn="l"/>
              </a:tabLst>
            </a:pPr>
            <a:r>
              <a:rPr sz="3200" spc="-170" dirty="0">
                <a:latin typeface="Verdana"/>
                <a:cs typeface="Verdana"/>
              </a:rPr>
              <a:t>Ztráta</a:t>
            </a:r>
            <a:r>
              <a:rPr sz="3200" spc="-195" dirty="0">
                <a:latin typeface="Verdana"/>
                <a:cs typeface="Verdana"/>
              </a:rPr>
              <a:t> </a:t>
            </a:r>
            <a:r>
              <a:rPr sz="3200" spc="-55" dirty="0">
                <a:latin typeface="Verdana"/>
                <a:cs typeface="Verdana"/>
              </a:rPr>
              <a:t>svalové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spc="-95" dirty="0">
                <a:latin typeface="Verdana"/>
                <a:cs typeface="Verdana"/>
              </a:rPr>
              <a:t>hmoty</a:t>
            </a:r>
            <a:r>
              <a:rPr sz="3200" spc="-220" dirty="0">
                <a:latin typeface="Verdana"/>
                <a:cs typeface="Verdana"/>
              </a:rPr>
              <a:t> </a:t>
            </a:r>
            <a:r>
              <a:rPr sz="3200" spc="-165" dirty="0">
                <a:latin typeface="Verdana"/>
                <a:cs typeface="Verdana"/>
              </a:rPr>
              <a:t>při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60" dirty="0">
                <a:latin typeface="Verdana"/>
                <a:cs typeface="Verdana"/>
              </a:rPr>
              <a:t>zánětu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05" dirty="0">
                <a:latin typeface="Verdana"/>
                <a:cs typeface="Verdana"/>
              </a:rPr>
              <a:t>nízkého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85" dirty="0">
                <a:latin typeface="Verdana"/>
                <a:cs typeface="Verdana"/>
              </a:rPr>
              <a:t>stupně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55" dirty="0">
                <a:latin typeface="Verdana"/>
                <a:cs typeface="Verdana"/>
              </a:rPr>
              <a:t>(low- </a:t>
            </a:r>
            <a:r>
              <a:rPr sz="3200" spc="70" dirty="0">
                <a:latin typeface="Verdana"/>
                <a:cs typeface="Verdana"/>
              </a:rPr>
              <a:t>grade</a:t>
            </a:r>
            <a:r>
              <a:rPr sz="3200" spc="-250" dirty="0">
                <a:latin typeface="Verdana"/>
                <a:cs typeface="Verdana"/>
              </a:rPr>
              <a:t> </a:t>
            </a:r>
            <a:r>
              <a:rPr sz="3200" spc="-90" dirty="0">
                <a:latin typeface="Verdana"/>
                <a:cs typeface="Verdana"/>
              </a:rPr>
              <a:t>inflammation)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160" dirty="0">
                <a:latin typeface="Verdana"/>
                <a:cs typeface="Verdana"/>
              </a:rPr>
              <a:t>je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možná</a:t>
            </a:r>
            <a:r>
              <a:rPr sz="3200" spc="-215" dirty="0">
                <a:latin typeface="Verdana"/>
                <a:cs typeface="Verdana"/>
              </a:rPr>
              <a:t> </a:t>
            </a:r>
            <a:r>
              <a:rPr sz="3200" spc="150" dirty="0">
                <a:latin typeface="Verdana"/>
                <a:cs typeface="Verdana"/>
              </a:rPr>
              <a:t>dána</a:t>
            </a:r>
            <a:r>
              <a:rPr sz="3200" spc="-235" dirty="0">
                <a:latin typeface="Verdana"/>
                <a:cs typeface="Verdana"/>
              </a:rPr>
              <a:t> </a:t>
            </a:r>
            <a:r>
              <a:rPr sz="3200" spc="-10" dirty="0">
                <a:latin typeface="Verdana"/>
                <a:cs typeface="Verdana"/>
              </a:rPr>
              <a:t>ztrátou </a:t>
            </a:r>
            <a:r>
              <a:rPr sz="3200" spc="-55" dirty="0">
                <a:latin typeface="Verdana"/>
                <a:cs typeface="Verdana"/>
              </a:rPr>
              <a:t>stimulace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95" dirty="0">
                <a:latin typeface="Verdana"/>
                <a:cs typeface="Verdana"/>
              </a:rPr>
              <a:t>syntézy</a:t>
            </a:r>
            <a:r>
              <a:rPr sz="3200" spc="-245" dirty="0">
                <a:latin typeface="Verdana"/>
                <a:cs typeface="Verdana"/>
              </a:rPr>
              <a:t> </a:t>
            </a:r>
            <a:r>
              <a:rPr sz="3200" spc="-70" dirty="0">
                <a:latin typeface="Verdana"/>
                <a:cs typeface="Verdana"/>
              </a:rPr>
              <a:t>proteinů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120" dirty="0">
                <a:latin typeface="Verdana"/>
                <a:cs typeface="Verdana"/>
              </a:rPr>
              <a:t>jídlem</a:t>
            </a:r>
            <a:r>
              <a:rPr sz="3200" spc="-229" dirty="0">
                <a:latin typeface="Verdana"/>
                <a:cs typeface="Verdana"/>
              </a:rPr>
              <a:t> </a:t>
            </a:r>
            <a:r>
              <a:rPr sz="3200" spc="-190" dirty="0">
                <a:latin typeface="Verdana"/>
                <a:cs typeface="Verdana"/>
              </a:rPr>
              <a:t>(insulin?)</a:t>
            </a:r>
            <a:r>
              <a:rPr sz="3200" spc="-210" dirty="0">
                <a:latin typeface="Verdana"/>
                <a:cs typeface="Verdana"/>
              </a:rPr>
              <a:t> </a:t>
            </a:r>
            <a:r>
              <a:rPr sz="3200" spc="-25" dirty="0">
                <a:latin typeface="Verdana"/>
                <a:cs typeface="Verdana"/>
              </a:rPr>
              <a:t>při </a:t>
            </a:r>
            <a:r>
              <a:rPr sz="3200" dirty="0">
                <a:latin typeface="Verdana"/>
                <a:cs typeface="Verdana"/>
              </a:rPr>
              <a:t>nezměněné</a:t>
            </a:r>
            <a:r>
              <a:rPr sz="3200" spc="-275" dirty="0">
                <a:latin typeface="Verdana"/>
                <a:cs typeface="Verdana"/>
              </a:rPr>
              <a:t> </a:t>
            </a:r>
            <a:r>
              <a:rPr sz="3200" spc="-30" dirty="0">
                <a:latin typeface="Verdana"/>
                <a:cs typeface="Verdana"/>
              </a:rPr>
              <a:t>proteinové</a:t>
            </a:r>
            <a:r>
              <a:rPr sz="3200" spc="-240" dirty="0">
                <a:latin typeface="Verdana"/>
                <a:cs typeface="Verdana"/>
              </a:rPr>
              <a:t> </a:t>
            </a:r>
            <a:r>
              <a:rPr sz="3200" spc="50" dirty="0">
                <a:latin typeface="Verdana"/>
                <a:cs typeface="Verdana"/>
              </a:rPr>
              <a:t>degradaci.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7484"/>
            <a:ext cx="43326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Kachexie</a:t>
            </a:r>
            <a:r>
              <a:rPr sz="4000" spc="-20" dirty="0"/>
              <a:t> </a:t>
            </a:r>
            <a:r>
              <a:rPr sz="4000" spc="215" dirty="0"/>
              <a:t>a</a:t>
            </a:r>
            <a:r>
              <a:rPr sz="4000" spc="-45" dirty="0"/>
              <a:t> </a:t>
            </a:r>
            <a:r>
              <a:rPr sz="4000" spc="-60" dirty="0"/>
              <a:t>zánět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614172" y="2214372"/>
            <a:ext cx="10290810" cy="794385"/>
            <a:chOff x="614172" y="2214372"/>
            <a:chExt cx="10290810" cy="794385"/>
          </a:xfrm>
        </p:grpSpPr>
        <p:sp>
          <p:nvSpPr>
            <p:cNvPr id="4" name="object 4"/>
            <p:cNvSpPr/>
            <p:nvPr/>
          </p:nvSpPr>
          <p:spPr>
            <a:xfrm>
              <a:off x="4632071" y="2646044"/>
              <a:ext cx="6273165" cy="363220"/>
            </a:xfrm>
            <a:custGeom>
              <a:avLst/>
              <a:gdLst/>
              <a:ahLst/>
              <a:cxnLst/>
              <a:rect l="l" t="t" r="r" b="b"/>
              <a:pathLst>
                <a:path w="6273165" h="363219">
                  <a:moveTo>
                    <a:pt x="6272784" y="0"/>
                  </a:moveTo>
                  <a:lnTo>
                    <a:pt x="6272784" y="0"/>
                  </a:lnTo>
                  <a:lnTo>
                    <a:pt x="0" y="0"/>
                  </a:lnTo>
                  <a:lnTo>
                    <a:pt x="0" y="362712"/>
                  </a:lnTo>
                  <a:lnTo>
                    <a:pt x="6272784" y="362712"/>
                  </a:lnTo>
                  <a:lnTo>
                    <a:pt x="627278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4172" y="2244852"/>
              <a:ext cx="377190" cy="6316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812" y="2214372"/>
              <a:ext cx="9656826" cy="677417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971461" y="2975229"/>
            <a:ext cx="862965" cy="363220"/>
          </a:xfrm>
          <a:custGeom>
            <a:avLst/>
            <a:gdLst/>
            <a:ahLst/>
            <a:cxnLst/>
            <a:rect l="l" t="t" r="r" b="b"/>
            <a:pathLst>
              <a:path w="862964" h="363220">
                <a:moveTo>
                  <a:pt x="862584" y="0"/>
                </a:moveTo>
                <a:lnTo>
                  <a:pt x="0" y="0"/>
                </a:lnTo>
                <a:lnTo>
                  <a:pt x="0" y="362712"/>
                </a:lnTo>
                <a:lnTo>
                  <a:pt x="862584" y="362712"/>
                </a:lnTo>
                <a:lnTo>
                  <a:pt x="86258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59786" y="4291965"/>
            <a:ext cx="3058795" cy="363220"/>
          </a:xfrm>
          <a:custGeom>
            <a:avLst/>
            <a:gdLst/>
            <a:ahLst/>
            <a:cxnLst/>
            <a:rect l="l" t="t" r="r" b="b"/>
            <a:pathLst>
              <a:path w="3058795" h="363220">
                <a:moveTo>
                  <a:pt x="3058667" y="0"/>
                </a:moveTo>
                <a:lnTo>
                  <a:pt x="0" y="0"/>
                </a:lnTo>
                <a:lnTo>
                  <a:pt x="0" y="362712"/>
                </a:lnTo>
                <a:lnTo>
                  <a:pt x="3058667" y="362712"/>
                </a:lnTo>
                <a:lnTo>
                  <a:pt x="3058667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79170" y="1637157"/>
            <a:ext cx="10679430" cy="17087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2405" marR="195580" indent="-192405">
              <a:lnSpc>
                <a:spcPts val="2590"/>
              </a:lnSpc>
              <a:spcBef>
                <a:spcPts val="425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400" spc="-260" dirty="0">
                <a:latin typeface="Verdana"/>
                <a:cs typeface="Verdana"/>
              </a:rPr>
              <a:t>TNF-</a:t>
            </a:r>
            <a:r>
              <a:rPr sz="2400" spc="-30" dirty="0">
                <a:latin typeface="Verdana"/>
                <a:cs typeface="Verdana"/>
              </a:rPr>
              <a:t>α,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interleukin-</a:t>
            </a:r>
            <a:r>
              <a:rPr sz="2400" spc="-204" dirty="0">
                <a:latin typeface="Verdana"/>
                <a:cs typeface="Verdana"/>
              </a:rPr>
              <a:t>1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310" dirty="0">
                <a:latin typeface="Verdana"/>
                <a:cs typeface="Verdana"/>
              </a:rPr>
              <a:t>(IL-</a:t>
            </a:r>
            <a:r>
              <a:rPr sz="2400" spc="-229" dirty="0">
                <a:latin typeface="Verdana"/>
                <a:cs typeface="Verdana"/>
              </a:rPr>
              <a:t>1),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350" dirty="0">
                <a:latin typeface="Verdana"/>
                <a:cs typeface="Verdana"/>
              </a:rPr>
              <a:t>IL-</a:t>
            </a:r>
            <a:r>
              <a:rPr sz="2400" spc="-204" dirty="0">
                <a:latin typeface="Verdana"/>
                <a:cs typeface="Verdana"/>
              </a:rPr>
              <a:t>6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65" dirty="0">
                <a:latin typeface="Verdana"/>
                <a:cs typeface="Verdana"/>
              </a:rPr>
              <a:t>IFN-</a:t>
            </a:r>
            <a:r>
              <a:rPr sz="2400" spc="-105" dirty="0">
                <a:latin typeface="Verdana"/>
                <a:cs typeface="Verdana"/>
              </a:rPr>
              <a:t>γ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se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účastní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v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indukci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ztráty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svalové </a:t>
            </a:r>
            <a:r>
              <a:rPr sz="2400" spc="-90" dirty="0">
                <a:latin typeface="Verdana"/>
                <a:cs typeface="Verdana"/>
              </a:rPr>
              <a:t>hmoty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v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průběhu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rakoviny.</a:t>
            </a:r>
            <a:endParaRPr sz="2400">
              <a:latin typeface="Verdana"/>
              <a:cs typeface="Verdana"/>
            </a:endParaRPr>
          </a:p>
          <a:p>
            <a:pPr marL="192405" indent="-192405">
              <a:lnSpc>
                <a:spcPts val="2415"/>
              </a:lnSpc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Akcelerovaná</a:t>
            </a:r>
            <a:r>
              <a:rPr sz="2400" spc="-14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45" dirty="0">
                <a:solidFill>
                  <a:srgbClr val="FF0000"/>
                </a:solidFill>
                <a:latin typeface="Verdana"/>
                <a:cs typeface="Verdana"/>
              </a:rPr>
              <a:t>proteolýza</a:t>
            </a:r>
            <a:r>
              <a:rPr sz="2400" spc="-10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5" dirty="0">
                <a:solidFill>
                  <a:srgbClr val="FF0000"/>
                </a:solidFill>
                <a:latin typeface="Verdana"/>
                <a:cs typeface="Verdana"/>
              </a:rPr>
              <a:t>svalů</a:t>
            </a:r>
            <a:r>
              <a:rPr sz="2400" spc="-14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FF0000"/>
                </a:solidFill>
                <a:latin typeface="Verdana"/>
                <a:cs typeface="Verdana"/>
              </a:rPr>
              <a:t>během</a:t>
            </a:r>
            <a:r>
              <a:rPr sz="2400" spc="-1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90" dirty="0">
                <a:solidFill>
                  <a:srgbClr val="FF0000"/>
                </a:solidFill>
                <a:latin typeface="Verdana"/>
                <a:cs typeface="Verdana"/>
              </a:rPr>
              <a:t>růstu</a:t>
            </a:r>
            <a:r>
              <a:rPr sz="2400" spc="-10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50" dirty="0">
                <a:solidFill>
                  <a:srgbClr val="FF0000"/>
                </a:solidFill>
                <a:latin typeface="Verdana"/>
                <a:cs typeface="Verdana"/>
              </a:rPr>
              <a:t>maligního</a:t>
            </a:r>
            <a:r>
              <a:rPr sz="2400" spc="-15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95" dirty="0">
                <a:solidFill>
                  <a:srgbClr val="FF0000"/>
                </a:solidFill>
                <a:latin typeface="Verdana"/>
                <a:cs typeface="Verdana"/>
              </a:rPr>
              <a:t>tumoru</a:t>
            </a:r>
            <a:r>
              <a:rPr sz="2400" spc="-8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je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řízena</a:t>
            </a:r>
            <a:endParaRPr sz="2400">
              <a:latin typeface="Verdana"/>
              <a:cs typeface="Verdana"/>
            </a:endParaRPr>
          </a:p>
          <a:p>
            <a:pPr marL="192405">
              <a:lnSpc>
                <a:spcPts val="2595"/>
              </a:lnSpc>
            </a:pPr>
            <a:r>
              <a:rPr sz="2400" spc="-30" dirty="0">
                <a:latin typeface="Verdana"/>
                <a:cs typeface="Verdana"/>
              </a:rPr>
              <a:t>aktivací</a:t>
            </a:r>
            <a:r>
              <a:rPr sz="2400" spc="-6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non-</a:t>
            </a:r>
            <a:r>
              <a:rPr sz="2400" spc="-114" dirty="0">
                <a:latin typeface="Verdana"/>
                <a:cs typeface="Verdana"/>
              </a:rPr>
              <a:t>lysosomální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ATP-</a:t>
            </a:r>
            <a:r>
              <a:rPr sz="2400" dirty="0">
                <a:latin typeface="Verdana"/>
                <a:cs typeface="Verdana"/>
              </a:rPr>
              <a:t>dependentní</a:t>
            </a:r>
            <a:r>
              <a:rPr sz="2400" spc="2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ubiquitin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proteasomové</a:t>
            </a:r>
            <a:endParaRPr sz="2400">
              <a:latin typeface="Verdana"/>
              <a:cs typeface="Verdana"/>
            </a:endParaRPr>
          </a:p>
          <a:p>
            <a:pPr marL="192405">
              <a:lnSpc>
                <a:spcPts val="2735"/>
              </a:lnSpc>
            </a:pPr>
            <a:r>
              <a:rPr sz="2400" spc="-10" dirty="0">
                <a:latin typeface="Verdana"/>
                <a:cs typeface="Verdana"/>
              </a:rPr>
              <a:t>cesty.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1461" y="3337940"/>
            <a:ext cx="3179445" cy="3295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0"/>
              </a:lnSpc>
            </a:pPr>
            <a:r>
              <a:rPr sz="2400" spc="-65" dirty="0">
                <a:latin typeface="Verdana"/>
                <a:cs typeface="Verdana"/>
              </a:rPr>
              <a:t>Prozánětlivé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cytokiny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170" y="3283458"/>
            <a:ext cx="9819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1850" algn="l"/>
              </a:tabLst>
            </a:pPr>
            <a:r>
              <a:rPr sz="2400" spc="-141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4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400" spc="-135" dirty="0">
                <a:latin typeface="Verdana"/>
                <a:cs typeface="Verdana"/>
              </a:rPr>
              <a:t>ovlivňují</a:t>
            </a:r>
            <a:r>
              <a:rPr sz="2400" spc="-20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expresi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funkčních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enzymů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u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srdeční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59002" y="3612337"/>
            <a:ext cx="99631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>
                <a:latin typeface="Verdana"/>
                <a:cs typeface="Verdana"/>
              </a:rPr>
              <a:t>kachexie.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260" dirty="0">
                <a:latin typeface="Verdana"/>
                <a:cs typeface="Verdana"/>
              </a:rPr>
              <a:t>TNF-</a:t>
            </a:r>
            <a:r>
              <a:rPr sz="2400" spc="-30" dirty="0">
                <a:latin typeface="Verdana"/>
                <a:cs typeface="Verdana"/>
              </a:rPr>
              <a:t>α,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265" dirty="0">
                <a:latin typeface="Verdana"/>
                <a:cs typeface="Verdana"/>
              </a:rPr>
              <a:t>IFN-</a:t>
            </a:r>
            <a:r>
              <a:rPr sz="2400" spc="-105" dirty="0">
                <a:latin typeface="Verdana"/>
                <a:cs typeface="Verdana"/>
              </a:rPr>
              <a:t>γ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315" dirty="0">
                <a:latin typeface="Verdana"/>
                <a:cs typeface="Verdana"/>
              </a:rPr>
              <a:t>IL1-</a:t>
            </a:r>
            <a:r>
              <a:rPr sz="2400" spc="-150" dirty="0">
                <a:latin typeface="Verdana"/>
                <a:cs typeface="Verdana"/>
              </a:rPr>
              <a:t>β,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jejichž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hladiny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bývají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u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kachektických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95466" y="3962780"/>
            <a:ext cx="3580129" cy="3295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590"/>
              </a:lnSpc>
              <a:tabLst>
                <a:tab pos="1627505" algn="l"/>
              </a:tabLst>
            </a:pPr>
            <a:r>
              <a:rPr sz="2400" spc="-10" dirty="0">
                <a:latin typeface="Verdana"/>
                <a:cs typeface="Verdana"/>
              </a:rPr>
              <a:t>aktivátory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60" dirty="0">
                <a:latin typeface="Verdana"/>
                <a:cs typeface="Verdana"/>
              </a:rPr>
              <a:t>exprese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iNOS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59002" y="3942079"/>
            <a:ext cx="10119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23210" algn="l"/>
                <a:tab pos="8517255" algn="l"/>
              </a:tabLst>
            </a:pPr>
            <a:r>
              <a:rPr sz="2400" dirty="0">
                <a:latin typeface="Verdana"/>
                <a:cs typeface="Verdana"/>
              </a:rPr>
              <a:t>pacientů</a:t>
            </a:r>
            <a:r>
              <a:rPr sz="2400" spc="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zvýšeny,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55" dirty="0">
                <a:latin typeface="Verdana"/>
                <a:cs typeface="Verdana"/>
              </a:rPr>
              <a:t>jsou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mocnými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225" dirty="0">
                <a:latin typeface="Verdana"/>
                <a:cs typeface="Verdana"/>
              </a:rPr>
              <a:t>.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90" dirty="0">
                <a:latin typeface="Verdana"/>
                <a:cs typeface="Verdana"/>
              </a:rPr>
              <a:t>To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vede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k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59002" y="4271264"/>
            <a:ext cx="6113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Verdana"/>
                <a:cs typeface="Verdana"/>
              </a:rPr>
              <a:t>produkci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toxických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hladin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70" dirty="0">
                <a:latin typeface="Verdana"/>
                <a:cs typeface="Verdana"/>
              </a:rPr>
              <a:t>NO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schopných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143622" y="4291965"/>
            <a:ext cx="3796665" cy="3632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2815"/>
              </a:lnSpc>
            </a:pPr>
            <a:r>
              <a:rPr sz="2400" spc="-45" dirty="0">
                <a:latin typeface="Verdana"/>
                <a:cs typeface="Verdana"/>
              </a:rPr>
              <a:t>inhibovat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klíčové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enzymy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71461" y="4654677"/>
            <a:ext cx="3115310" cy="32956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55"/>
              </a:lnSpc>
            </a:pPr>
            <a:r>
              <a:rPr sz="2400" spc="-80" dirty="0">
                <a:latin typeface="Verdana"/>
                <a:cs typeface="Verdana"/>
              </a:rPr>
              <a:t>oxidativní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fosforylace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74414" y="4600447"/>
            <a:ext cx="59397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5" dirty="0">
                <a:latin typeface="Verdana"/>
                <a:cs typeface="Verdana"/>
              </a:rPr>
              <a:t>.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NO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je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schopen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in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vitro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200" dirty="0">
                <a:latin typeface="Verdana"/>
                <a:cs typeface="Verdana"/>
              </a:rPr>
              <a:t>snížit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kontraktilitu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9002" y="4929327"/>
            <a:ext cx="24333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80" dirty="0">
                <a:latin typeface="Verdana"/>
                <a:cs typeface="Verdana"/>
              </a:rPr>
              <a:t>kosterních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svalů.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1461" y="2420492"/>
            <a:ext cx="486409" cy="807720"/>
          </a:xfrm>
          <a:custGeom>
            <a:avLst/>
            <a:gdLst/>
            <a:ahLst/>
            <a:cxnLst/>
            <a:rect l="l" t="t" r="r" b="b"/>
            <a:pathLst>
              <a:path w="486409" h="807719">
                <a:moveTo>
                  <a:pt x="486156" y="0"/>
                </a:moveTo>
                <a:lnTo>
                  <a:pt x="0" y="0"/>
                </a:lnTo>
                <a:lnTo>
                  <a:pt x="0" y="384048"/>
                </a:lnTo>
                <a:lnTo>
                  <a:pt x="0" y="423672"/>
                </a:lnTo>
                <a:lnTo>
                  <a:pt x="0" y="807720"/>
                </a:lnTo>
                <a:lnTo>
                  <a:pt x="381000" y="807720"/>
                </a:lnTo>
                <a:lnTo>
                  <a:pt x="381000" y="423672"/>
                </a:lnTo>
                <a:lnTo>
                  <a:pt x="486156" y="423672"/>
                </a:lnTo>
                <a:lnTo>
                  <a:pt x="48615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4134" y="3188589"/>
            <a:ext cx="958850" cy="424180"/>
          </a:xfrm>
          <a:custGeom>
            <a:avLst/>
            <a:gdLst/>
            <a:ahLst/>
            <a:cxnLst/>
            <a:rect l="l" t="t" r="r" b="b"/>
            <a:pathLst>
              <a:path w="958850" h="424179">
                <a:moveTo>
                  <a:pt x="958596" y="0"/>
                </a:moveTo>
                <a:lnTo>
                  <a:pt x="0" y="0"/>
                </a:lnTo>
                <a:lnTo>
                  <a:pt x="0" y="423672"/>
                </a:lnTo>
                <a:lnTo>
                  <a:pt x="958596" y="423672"/>
                </a:lnTo>
                <a:lnTo>
                  <a:pt x="95859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7542" y="771524"/>
            <a:ext cx="10020300" cy="24625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40" dirty="0">
                <a:solidFill>
                  <a:srgbClr val="0000DC"/>
                </a:solidFill>
                <a:latin typeface="Tahoma"/>
                <a:cs typeface="Tahoma"/>
              </a:rPr>
              <a:t>Sarkopenie</a:t>
            </a:r>
            <a:r>
              <a:rPr sz="2500" b="1" spc="30" dirty="0">
                <a:solidFill>
                  <a:srgbClr val="0000DC"/>
                </a:solidFill>
                <a:latin typeface="Tahoma"/>
                <a:cs typeface="Tahoma"/>
              </a:rPr>
              <a:t> </a:t>
            </a:r>
            <a:r>
              <a:rPr sz="2500" b="1" spc="135" dirty="0">
                <a:solidFill>
                  <a:srgbClr val="0000DC"/>
                </a:solidFill>
                <a:latin typeface="Tahoma"/>
                <a:cs typeface="Tahoma"/>
              </a:rPr>
              <a:t>a</a:t>
            </a:r>
            <a:r>
              <a:rPr sz="2500" b="1" spc="15" dirty="0">
                <a:solidFill>
                  <a:srgbClr val="0000DC"/>
                </a:solidFill>
                <a:latin typeface="Tahoma"/>
                <a:cs typeface="Tahoma"/>
              </a:rPr>
              <a:t> </a:t>
            </a:r>
            <a:r>
              <a:rPr sz="2500" b="1" dirty="0">
                <a:solidFill>
                  <a:srgbClr val="0000DC"/>
                </a:solidFill>
                <a:latin typeface="Tahoma"/>
                <a:cs typeface="Tahoma"/>
              </a:rPr>
              <a:t>anabolické</a:t>
            </a:r>
            <a:r>
              <a:rPr sz="2500" b="1" spc="50" dirty="0">
                <a:solidFill>
                  <a:srgbClr val="0000DC"/>
                </a:solidFill>
                <a:latin typeface="Tahoma"/>
                <a:cs typeface="Tahoma"/>
              </a:rPr>
              <a:t> </a:t>
            </a:r>
            <a:r>
              <a:rPr sz="2500" b="1" spc="-10" dirty="0">
                <a:solidFill>
                  <a:srgbClr val="0000DC"/>
                </a:solidFill>
                <a:latin typeface="Tahoma"/>
                <a:cs typeface="Tahoma"/>
              </a:rPr>
              <a:t>hormony</a:t>
            </a:r>
            <a:endParaRPr sz="25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120"/>
              </a:spcBef>
            </a:pPr>
            <a:endParaRPr sz="2500">
              <a:latin typeface="Tahoma"/>
              <a:cs typeface="Tahoma"/>
            </a:endParaRPr>
          </a:p>
          <a:p>
            <a:pPr marL="263525" marR="5080" indent="-220979">
              <a:lnSpc>
                <a:spcPts val="3020"/>
              </a:lnSpc>
              <a:buClr>
                <a:srgbClr val="0000DC"/>
              </a:buClr>
              <a:buFont typeface="Microsoft Sans Serif"/>
              <a:buChar char="—"/>
              <a:tabLst>
                <a:tab pos="263525" algn="l"/>
              </a:tabLst>
            </a:pPr>
            <a:r>
              <a:rPr sz="2800" spc="-155" dirty="0">
                <a:latin typeface="Verdana"/>
                <a:cs typeface="Verdana"/>
              </a:rPr>
              <a:t>Primární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35" dirty="0">
                <a:latin typeface="Verdana"/>
                <a:cs typeface="Verdana"/>
              </a:rPr>
              <a:t>pro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140" dirty="0">
                <a:latin typeface="Verdana"/>
                <a:cs typeface="Verdana"/>
              </a:rPr>
              <a:t>ztrátu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svalové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hmoty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20" dirty="0">
                <a:latin typeface="Verdana"/>
                <a:cs typeface="Verdana"/>
              </a:rPr>
              <a:t>je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deficit</a:t>
            </a:r>
            <a:r>
              <a:rPr sz="2800" spc="-22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anabolických </a:t>
            </a:r>
            <a:r>
              <a:rPr sz="2800" spc="-65" dirty="0">
                <a:latin typeface="Verdana"/>
                <a:cs typeface="Verdana"/>
              </a:rPr>
              <a:t>hormonů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v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důsledku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120" dirty="0">
                <a:latin typeface="Verdana"/>
                <a:cs typeface="Verdana"/>
              </a:rPr>
              <a:t>věku,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60" dirty="0">
                <a:latin typeface="Verdana"/>
                <a:cs typeface="Verdana"/>
              </a:rPr>
              <a:t>což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14" dirty="0">
                <a:latin typeface="Verdana"/>
                <a:cs typeface="Verdana"/>
              </a:rPr>
              <a:t>je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105" dirty="0">
                <a:latin typeface="Verdana"/>
                <a:cs typeface="Verdana"/>
              </a:rPr>
              <a:t>prostředí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katabolické.</a:t>
            </a:r>
            <a:endParaRPr sz="2800">
              <a:latin typeface="Verdana"/>
              <a:cs typeface="Verdana"/>
            </a:endParaRPr>
          </a:p>
          <a:p>
            <a:pPr marL="263525" indent="-220979">
              <a:lnSpc>
                <a:spcPts val="2820"/>
              </a:lnSpc>
              <a:buClr>
                <a:srgbClr val="0000DC"/>
              </a:buClr>
              <a:buFont typeface="Microsoft Sans Serif"/>
              <a:buChar char="—"/>
              <a:tabLst>
                <a:tab pos="263525" algn="l"/>
              </a:tabLst>
            </a:pPr>
            <a:r>
              <a:rPr sz="2800" spc="-270" dirty="0">
                <a:latin typeface="Verdana"/>
                <a:cs typeface="Verdana"/>
              </a:rPr>
              <a:t>E2</a:t>
            </a:r>
            <a:r>
              <a:rPr sz="2800" spc="-210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u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žen</a:t>
            </a:r>
            <a:endParaRPr sz="2800">
              <a:latin typeface="Verdana"/>
              <a:cs typeface="Verdana"/>
            </a:endParaRPr>
          </a:p>
          <a:p>
            <a:pPr marL="263525" indent="-220979">
              <a:lnSpc>
                <a:spcPts val="3195"/>
              </a:lnSpc>
              <a:buClr>
                <a:srgbClr val="0000DC"/>
              </a:buClr>
              <a:buFont typeface="Microsoft Sans Serif"/>
              <a:buChar char="—"/>
              <a:tabLst>
                <a:tab pos="263525" algn="l"/>
              </a:tabLst>
            </a:pPr>
            <a:r>
              <a:rPr sz="2800" spc="-215" dirty="0">
                <a:latin typeface="Verdana"/>
                <a:cs typeface="Verdana"/>
              </a:rPr>
              <a:t>Te</a:t>
            </a:r>
            <a:r>
              <a:rPr sz="2800" spc="-190" dirty="0">
                <a:latin typeface="Verdana"/>
                <a:cs typeface="Verdana"/>
              </a:rPr>
              <a:t> </a:t>
            </a:r>
            <a:r>
              <a:rPr sz="2800" spc="-95" dirty="0">
                <a:latin typeface="Verdana"/>
                <a:cs typeface="Verdana"/>
              </a:rPr>
              <a:t>u</a:t>
            </a:r>
            <a:r>
              <a:rPr sz="2800" spc="-200" dirty="0">
                <a:latin typeface="Verdana"/>
                <a:cs typeface="Verdana"/>
              </a:rPr>
              <a:t> </a:t>
            </a:r>
            <a:r>
              <a:rPr sz="2800" spc="-20" dirty="0">
                <a:latin typeface="Verdana"/>
                <a:cs typeface="Verdana"/>
              </a:rPr>
              <a:t>mužů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9170" y="3166110"/>
            <a:ext cx="5812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spc="-1639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8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800" spc="-50" dirty="0">
                <a:latin typeface="Verdana"/>
                <a:cs typeface="Verdana"/>
              </a:rPr>
              <a:t>dihydroepiandrosteron</a:t>
            </a:r>
            <a:r>
              <a:rPr sz="2800" spc="-130" dirty="0">
                <a:latin typeface="Verdana"/>
                <a:cs typeface="Verdana"/>
              </a:rPr>
              <a:t> </a:t>
            </a:r>
            <a:r>
              <a:rPr sz="2800" spc="-160" dirty="0">
                <a:latin typeface="Verdana"/>
                <a:cs typeface="Verdana"/>
              </a:rPr>
              <a:t>(DHEA)</a:t>
            </a:r>
            <a:r>
              <a:rPr sz="2800" spc="-130" dirty="0">
                <a:latin typeface="Verdana"/>
                <a:cs typeface="Verdana"/>
              </a:rPr>
              <a:t> </a:t>
            </a:r>
            <a:r>
              <a:rPr sz="2800" spc="165" dirty="0">
                <a:latin typeface="Verdana"/>
                <a:cs typeface="Verdana"/>
              </a:rPr>
              <a:t>a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77279" y="3188589"/>
            <a:ext cx="2740660" cy="4241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635">
              <a:lnSpc>
                <a:spcPts val="3279"/>
              </a:lnSpc>
            </a:pPr>
            <a:r>
              <a:rPr sz="2800" spc="-175" dirty="0">
                <a:latin typeface="Verdana"/>
                <a:cs typeface="Verdana"/>
              </a:rPr>
              <a:t>růstový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hormon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05873" y="3166110"/>
            <a:ext cx="12642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95" dirty="0">
                <a:latin typeface="Verdana"/>
                <a:cs typeface="Verdana"/>
              </a:rPr>
              <a:t>u</a:t>
            </a:r>
            <a:r>
              <a:rPr sz="2800" spc="-204" dirty="0">
                <a:latin typeface="Verdana"/>
                <a:cs typeface="Verdana"/>
              </a:rPr>
              <a:t> </a:t>
            </a:r>
            <a:r>
              <a:rPr sz="2800" spc="55" dirty="0">
                <a:latin typeface="Verdana"/>
                <a:cs typeface="Verdana"/>
              </a:rPr>
              <a:t>obou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9002" y="3549853"/>
            <a:ext cx="12992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Verdana"/>
                <a:cs typeface="Verdana"/>
              </a:rPr>
              <a:t>pohlaví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273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Kachexie</a:t>
            </a:r>
            <a:r>
              <a:rPr sz="3000" spc="45" dirty="0"/>
              <a:t> </a:t>
            </a:r>
            <a:r>
              <a:rPr sz="3000" spc="180" dirty="0"/>
              <a:t>a</a:t>
            </a:r>
            <a:r>
              <a:rPr sz="3000" spc="25" dirty="0"/>
              <a:t> </a:t>
            </a:r>
            <a:r>
              <a:rPr sz="3000" dirty="0"/>
              <a:t>anabolické</a:t>
            </a:r>
            <a:r>
              <a:rPr sz="3000" spc="50" dirty="0"/>
              <a:t> </a:t>
            </a:r>
            <a:r>
              <a:rPr sz="3000" spc="-25" dirty="0"/>
              <a:t>hormony</a:t>
            </a:r>
            <a:endParaRPr sz="3000"/>
          </a:p>
        </p:txBody>
      </p:sp>
      <p:sp>
        <p:nvSpPr>
          <p:cNvPr id="3" name="object 3"/>
          <p:cNvSpPr/>
          <p:nvPr/>
        </p:nvSpPr>
        <p:spPr>
          <a:xfrm>
            <a:off x="7411847" y="1999868"/>
            <a:ext cx="4125595" cy="721360"/>
          </a:xfrm>
          <a:custGeom>
            <a:avLst/>
            <a:gdLst/>
            <a:ahLst/>
            <a:cxnLst/>
            <a:rect l="l" t="t" r="r" b="b"/>
            <a:pathLst>
              <a:path w="4125595" h="721360">
                <a:moveTo>
                  <a:pt x="4125468" y="0"/>
                </a:moveTo>
                <a:lnTo>
                  <a:pt x="3281172" y="0"/>
                </a:lnTo>
                <a:lnTo>
                  <a:pt x="3281172" y="342900"/>
                </a:lnTo>
                <a:lnTo>
                  <a:pt x="0" y="342900"/>
                </a:lnTo>
                <a:lnTo>
                  <a:pt x="0" y="720852"/>
                </a:lnTo>
                <a:lnTo>
                  <a:pt x="3537204" y="720852"/>
                </a:lnTo>
                <a:lnTo>
                  <a:pt x="3537204" y="377952"/>
                </a:lnTo>
                <a:lnTo>
                  <a:pt x="4125468" y="377952"/>
                </a:lnTo>
                <a:lnTo>
                  <a:pt x="412546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1461" y="2342768"/>
            <a:ext cx="4360545" cy="721360"/>
          </a:xfrm>
          <a:custGeom>
            <a:avLst/>
            <a:gdLst/>
            <a:ahLst/>
            <a:cxnLst/>
            <a:rect l="l" t="t" r="r" b="b"/>
            <a:pathLst>
              <a:path w="4360545" h="721360">
                <a:moveTo>
                  <a:pt x="4360164" y="342900"/>
                </a:moveTo>
                <a:lnTo>
                  <a:pt x="3960876" y="342900"/>
                </a:lnTo>
                <a:lnTo>
                  <a:pt x="3960876" y="0"/>
                </a:lnTo>
                <a:lnTo>
                  <a:pt x="0" y="0"/>
                </a:lnTo>
                <a:lnTo>
                  <a:pt x="0" y="342900"/>
                </a:lnTo>
                <a:lnTo>
                  <a:pt x="0" y="377952"/>
                </a:lnTo>
                <a:lnTo>
                  <a:pt x="0" y="720852"/>
                </a:lnTo>
                <a:lnTo>
                  <a:pt x="4360164" y="720852"/>
                </a:lnTo>
                <a:lnTo>
                  <a:pt x="4360164" y="3429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9170" y="1635632"/>
            <a:ext cx="1068514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92405">
              <a:lnSpc>
                <a:spcPts val="2850"/>
              </a:lnSpc>
              <a:spcBef>
                <a:spcPts val="95"/>
              </a:spcBef>
              <a:buClr>
                <a:srgbClr val="0000DC"/>
              </a:buClr>
              <a:buSzPct val="96000"/>
              <a:buFont typeface="Microsoft Sans Serif"/>
              <a:buChar char="—"/>
              <a:tabLst>
                <a:tab pos="192405" algn="l"/>
                <a:tab pos="3485515" algn="l"/>
              </a:tabLst>
            </a:pPr>
            <a:r>
              <a:rPr sz="2500" spc="-100" dirty="0">
                <a:latin typeface="Verdana"/>
                <a:cs typeface="Verdana"/>
              </a:rPr>
              <a:t>Relativní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nedostatek</a:t>
            </a:r>
            <a:r>
              <a:rPr sz="2500" dirty="0">
                <a:latin typeface="Verdana"/>
                <a:cs typeface="Verdana"/>
              </a:rPr>
              <a:t>	</a:t>
            </a:r>
            <a:r>
              <a:rPr sz="2500" spc="70" dirty="0">
                <a:latin typeface="Verdana"/>
                <a:cs typeface="Verdana"/>
              </a:rPr>
              <a:t>nebo</a:t>
            </a:r>
            <a:r>
              <a:rPr sz="2500" spc="-65" dirty="0">
                <a:latin typeface="Verdana"/>
                <a:cs typeface="Verdana"/>
              </a:rPr>
              <a:t> </a:t>
            </a:r>
            <a:r>
              <a:rPr sz="2500" spc="-70" dirty="0">
                <a:latin typeface="Verdana"/>
                <a:cs typeface="Verdana"/>
              </a:rPr>
              <a:t>rezistence</a:t>
            </a:r>
            <a:r>
              <a:rPr sz="2500" spc="-50" dirty="0">
                <a:latin typeface="Verdana"/>
                <a:cs typeface="Verdana"/>
              </a:rPr>
              <a:t> </a:t>
            </a:r>
            <a:r>
              <a:rPr sz="2500" spc="55" dirty="0">
                <a:latin typeface="Verdana"/>
                <a:cs typeface="Verdana"/>
              </a:rPr>
              <a:t>na</a:t>
            </a:r>
            <a:r>
              <a:rPr sz="2500" spc="-6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anabolické</a:t>
            </a:r>
            <a:r>
              <a:rPr sz="2500" spc="-8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hormony</a:t>
            </a:r>
            <a:endParaRPr sz="2500">
              <a:latin typeface="Verdana"/>
              <a:cs typeface="Verdana"/>
            </a:endParaRPr>
          </a:p>
          <a:p>
            <a:pPr marL="192405" marR="5080" indent="-192405">
              <a:lnSpc>
                <a:spcPct val="90000"/>
              </a:lnSpc>
              <a:spcBef>
                <a:spcPts val="150"/>
              </a:spcBef>
              <a:buClr>
                <a:srgbClr val="0000DC"/>
              </a:buClr>
              <a:buSzPct val="96000"/>
              <a:buFont typeface="Microsoft Sans Serif"/>
              <a:buChar char="—"/>
              <a:tabLst>
                <a:tab pos="192405" algn="l"/>
              </a:tabLst>
            </a:pPr>
            <a:r>
              <a:rPr sz="2500" spc="-70" dirty="0">
                <a:latin typeface="Verdana"/>
                <a:cs typeface="Verdana"/>
              </a:rPr>
              <a:t>Až</a:t>
            </a:r>
            <a:r>
              <a:rPr sz="2500" spc="-160" dirty="0">
                <a:latin typeface="Verdana"/>
                <a:cs typeface="Verdana"/>
              </a:rPr>
              <a:t> </a:t>
            </a:r>
            <a:r>
              <a:rPr sz="2500" spc="-395" dirty="0">
                <a:latin typeface="Verdana"/>
                <a:cs typeface="Verdana"/>
              </a:rPr>
              <a:t>50%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2500" spc="-140" dirty="0">
                <a:latin typeface="Verdana"/>
                <a:cs typeface="Verdana"/>
              </a:rPr>
              <a:t>mužů</a:t>
            </a:r>
            <a:r>
              <a:rPr sz="2500" spc="-125" dirty="0">
                <a:latin typeface="Verdana"/>
                <a:cs typeface="Verdana"/>
              </a:rPr>
              <a:t> </a:t>
            </a:r>
            <a:r>
              <a:rPr sz="2500" spc="-340" dirty="0">
                <a:latin typeface="Verdana"/>
                <a:cs typeface="Verdana"/>
              </a:rPr>
              <a:t>s</a:t>
            </a:r>
            <a:r>
              <a:rPr sz="2500" spc="-155" dirty="0">
                <a:latin typeface="Verdana"/>
                <a:cs typeface="Verdana"/>
              </a:rPr>
              <a:t> </a:t>
            </a:r>
            <a:r>
              <a:rPr sz="2500" spc="-60" dirty="0">
                <a:latin typeface="Verdana"/>
                <a:cs typeface="Verdana"/>
              </a:rPr>
              <a:t>metastatickým</a:t>
            </a:r>
            <a:r>
              <a:rPr sz="2500" spc="-100" dirty="0">
                <a:latin typeface="Verdana"/>
                <a:cs typeface="Verdana"/>
              </a:rPr>
              <a:t> </a:t>
            </a:r>
            <a:r>
              <a:rPr sz="2500" spc="-80" dirty="0">
                <a:latin typeface="Verdana"/>
                <a:cs typeface="Verdana"/>
              </a:rPr>
              <a:t>tumorem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před</a:t>
            </a:r>
            <a:r>
              <a:rPr sz="2500" spc="-17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chemoterapií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má</a:t>
            </a:r>
            <a:r>
              <a:rPr sz="2500" spc="-110" dirty="0">
                <a:latin typeface="Verdana"/>
                <a:cs typeface="Verdana"/>
              </a:rPr>
              <a:t> </a:t>
            </a:r>
            <a:r>
              <a:rPr sz="2500" spc="-35" dirty="0">
                <a:latin typeface="Verdana"/>
                <a:cs typeface="Verdana"/>
              </a:rPr>
              <a:t>nízké </a:t>
            </a:r>
            <a:r>
              <a:rPr sz="2500" dirty="0">
                <a:latin typeface="Verdana"/>
                <a:cs typeface="Verdana"/>
              </a:rPr>
              <a:t>koncentrace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spc="-105" dirty="0">
                <a:latin typeface="Verdana"/>
                <a:cs typeface="Verdana"/>
              </a:rPr>
              <a:t>testosteronu.</a:t>
            </a:r>
            <a:r>
              <a:rPr sz="2500" spc="-80" dirty="0">
                <a:latin typeface="Verdana"/>
                <a:cs typeface="Verdana"/>
              </a:rPr>
              <a:t> </a:t>
            </a:r>
            <a:r>
              <a:rPr sz="2500" spc="-190" dirty="0">
                <a:latin typeface="Verdana"/>
                <a:cs typeface="Verdana"/>
              </a:rPr>
              <a:t>To</a:t>
            </a:r>
            <a:r>
              <a:rPr sz="2500" spc="-130" dirty="0">
                <a:latin typeface="Verdana"/>
                <a:cs typeface="Verdana"/>
              </a:rPr>
              <a:t> </a:t>
            </a:r>
            <a:r>
              <a:rPr sz="2500" spc="-95" dirty="0">
                <a:latin typeface="Verdana"/>
                <a:cs typeface="Verdana"/>
              </a:rPr>
              <a:t>může</a:t>
            </a:r>
            <a:r>
              <a:rPr sz="2500" spc="-114" dirty="0">
                <a:latin typeface="Verdana"/>
                <a:cs typeface="Verdana"/>
              </a:rPr>
              <a:t> </a:t>
            </a:r>
            <a:r>
              <a:rPr sz="2500" spc="-110" dirty="0">
                <a:latin typeface="Verdana"/>
                <a:cs typeface="Verdana"/>
              </a:rPr>
              <a:t>vést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spc="-229" dirty="0">
                <a:latin typeface="Verdana"/>
                <a:cs typeface="Verdana"/>
              </a:rPr>
              <a:t>k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spc="-40" dirty="0">
                <a:latin typeface="Verdana"/>
                <a:cs typeface="Verdana"/>
              </a:rPr>
              <a:t>redukci</a:t>
            </a:r>
            <a:r>
              <a:rPr sz="2500" spc="-130" dirty="0">
                <a:latin typeface="Verdana"/>
                <a:cs typeface="Verdana"/>
              </a:rPr>
              <a:t> </a:t>
            </a:r>
            <a:r>
              <a:rPr sz="2500" spc="-145" dirty="0">
                <a:latin typeface="Verdana"/>
                <a:cs typeface="Verdana"/>
              </a:rPr>
              <a:t>kostní</a:t>
            </a:r>
            <a:r>
              <a:rPr sz="2500" spc="-11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hutnosti, </a:t>
            </a:r>
            <a:r>
              <a:rPr sz="2500" spc="-45" dirty="0">
                <a:latin typeface="Verdana"/>
                <a:cs typeface="Verdana"/>
              </a:rPr>
              <a:t>svalové</a:t>
            </a:r>
            <a:r>
              <a:rPr sz="2500" spc="-210" dirty="0">
                <a:latin typeface="Verdana"/>
                <a:cs typeface="Verdana"/>
              </a:rPr>
              <a:t> </a:t>
            </a:r>
            <a:r>
              <a:rPr sz="2500" spc="-225" dirty="0">
                <a:latin typeface="Verdana"/>
                <a:cs typeface="Verdana"/>
              </a:rPr>
              <a:t>síly</a:t>
            </a:r>
            <a:r>
              <a:rPr sz="2500" spc="-185" dirty="0">
                <a:latin typeface="Verdana"/>
                <a:cs typeface="Verdana"/>
              </a:rPr>
              <a:t> </a:t>
            </a:r>
            <a:r>
              <a:rPr sz="2500" spc="-200" dirty="0">
                <a:latin typeface="Verdana"/>
                <a:cs typeface="Verdana"/>
              </a:rPr>
              <a:t>i</a:t>
            </a:r>
            <a:r>
              <a:rPr sz="2500" spc="-160" dirty="0">
                <a:latin typeface="Verdana"/>
                <a:cs typeface="Verdana"/>
              </a:rPr>
              <a:t> </a:t>
            </a:r>
            <a:r>
              <a:rPr sz="2500" spc="-110" dirty="0">
                <a:latin typeface="Verdana"/>
                <a:cs typeface="Verdana"/>
              </a:rPr>
              <a:t>sexuální</a:t>
            </a:r>
            <a:r>
              <a:rPr sz="2500" spc="-14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funkce.</a:t>
            </a:r>
            <a:endParaRPr sz="2500">
              <a:latin typeface="Verdana"/>
              <a:cs typeface="Verdana"/>
            </a:endParaRPr>
          </a:p>
          <a:p>
            <a:pPr marL="192405" marR="28575" indent="-192405">
              <a:lnSpc>
                <a:spcPts val="2700"/>
              </a:lnSpc>
              <a:spcBef>
                <a:spcPts val="40"/>
              </a:spcBef>
              <a:buClr>
                <a:srgbClr val="0000DC"/>
              </a:buClr>
              <a:buSzPct val="96000"/>
              <a:buFont typeface="Microsoft Sans Serif"/>
              <a:buChar char="—"/>
              <a:tabLst>
                <a:tab pos="192405" algn="l"/>
              </a:tabLst>
            </a:pPr>
            <a:r>
              <a:rPr sz="2500" spc="-105" dirty="0">
                <a:latin typeface="Verdana"/>
                <a:cs typeface="Verdana"/>
              </a:rPr>
              <a:t>Hlavními</a:t>
            </a:r>
            <a:r>
              <a:rPr sz="2500" spc="-140" dirty="0">
                <a:latin typeface="Verdana"/>
                <a:cs typeface="Verdana"/>
              </a:rPr>
              <a:t> </a:t>
            </a:r>
            <a:r>
              <a:rPr sz="2500" spc="-70" dirty="0">
                <a:latin typeface="Verdana"/>
                <a:cs typeface="Verdana"/>
              </a:rPr>
              <a:t>přispěvateli</a:t>
            </a:r>
            <a:r>
              <a:rPr sz="2500" spc="-135" dirty="0">
                <a:latin typeface="Verdana"/>
                <a:cs typeface="Verdana"/>
              </a:rPr>
              <a:t> </a:t>
            </a:r>
            <a:r>
              <a:rPr sz="2500" spc="-50" dirty="0">
                <a:latin typeface="Verdana"/>
                <a:cs typeface="Verdana"/>
              </a:rPr>
              <a:t>ke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spc="-50" dirty="0">
                <a:latin typeface="Verdana"/>
                <a:cs typeface="Verdana"/>
              </a:rPr>
              <a:t>kachexii</a:t>
            </a:r>
            <a:r>
              <a:rPr sz="2500" spc="-114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vedoucí</a:t>
            </a:r>
            <a:r>
              <a:rPr sz="2500" spc="-114" dirty="0">
                <a:latin typeface="Verdana"/>
                <a:cs typeface="Verdana"/>
              </a:rPr>
              <a:t> </a:t>
            </a:r>
            <a:r>
              <a:rPr sz="2500" spc="-45" dirty="0">
                <a:latin typeface="Verdana"/>
                <a:cs typeface="Verdana"/>
              </a:rPr>
              <a:t>ke</a:t>
            </a:r>
            <a:r>
              <a:rPr sz="2500" spc="-130" dirty="0">
                <a:latin typeface="Verdana"/>
                <a:cs typeface="Verdana"/>
              </a:rPr>
              <a:t> </a:t>
            </a:r>
            <a:r>
              <a:rPr sz="2500" spc="-105" dirty="0">
                <a:latin typeface="Verdana"/>
                <a:cs typeface="Verdana"/>
              </a:rPr>
              <a:t>ztrátě</a:t>
            </a:r>
            <a:r>
              <a:rPr sz="2500" spc="-80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kosterního </a:t>
            </a:r>
            <a:r>
              <a:rPr sz="2500" spc="-110" dirty="0">
                <a:latin typeface="Verdana"/>
                <a:cs typeface="Verdana"/>
              </a:rPr>
              <a:t>svalstva</a:t>
            </a:r>
            <a:r>
              <a:rPr sz="2500" spc="-145" dirty="0">
                <a:latin typeface="Verdana"/>
                <a:cs typeface="Verdana"/>
              </a:rPr>
              <a:t> </a:t>
            </a:r>
            <a:r>
              <a:rPr sz="2500" spc="-185" dirty="0">
                <a:latin typeface="Verdana"/>
                <a:cs typeface="Verdana"/>
              </a:rPr>
              <a:t>jsou</a:t>
            </a:r>
            <a:r>
              <a:rPr sz="2500" spc="-75" dirty="0">
                <a:latin typeface="Verdana"/>
                <a:cs typeface="Verdana"/>
              </a:rPr>
              <a:t> </a:t>
            </a:r>
            <a:r>
              <a:rPr sz="2500" spc="-135" dirty="0">
                <a:latin typeface="Verdana"/>
                <a:cs typeface="Verdana"/>
              </a:rPr>
              <a:t>nízké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dirty="0">
                <a:latin typeface="Verdana"/>
                <a:cs typeface="Verdana"/>
              </a:rPr>
              <a:t>koncentrace</a:t>
            </a:r>
            <a:r>
              <a:rPr sz="2500" spc="-105" dirty="0">
                <a:latin typeface="Verdana"/>
                <a:cs typeface="Verdana"/>
              </a:rPr>
              <a:t> </a:t>
            </a:r>
            <a:r>
              <a:rPr sz="2500" spc="-95" dirty="0">
                <a:latin typeface="Verdana"/>
                <a:cs typeface="Verdana"/>
              </a:rPr>
              <a:t>testosteronu</a:t>
            </a:r>
            <a:r>
              <a:rPr sz="2500" spc="-75" dirty="0">
                <a:latin typeface="Verdana"/>
                <a:cs typeface="Verdana"/>
              </a:rPr>
              <a:t> </a:t>
            </a:r>
            <a:r>
              <a:rPr sz="2500" spc="195" dirty="0">
                <a:latin typeface="Verdana"/>
                <a:cs typeface="Verdana"/>
              </a:rPr>
              <a:t>a</a:t>
            </a:r>
            <a:r>
              <a:rPr sz="2500" spc="-120" dirty="0">
                <a:latin typeface="Verdana"/>
                <a:cs typeface="Verdana"/>
              </a:rPr>
              <a:t> </a:t>
            </a:r>
            <a:r>
              <a:rPr sz="2500" spc="-25" dirty="0">
                <a:latin typeface="Verdana"/>
                <a:cs typeface="Verdana"/>
              </a:rPr>
              <a:t>dalších</a:t>
            </a:r>
            <a:r>
              <a:rPr sz="2500" spc="-125" dirty="0">
                <a:latin typeface="Verdana"/>
                <a:cs typeface="Verdana"/>
              </a:rPr>
              <a:t> </a:t>
            </a:r>
            <a:r>
              <a:rPr sz="2500" spc="-10" dirty="0">
                <a:latin typeface="Verdana"/>
                <a:cs typeface="Verdana"/>
              </a:rPr>
              <a:t>anabolických hormonů.</a:t>
            </a:r>
            <a:endParaRPr sz="25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681608"/>
            <a:ext cx="9360535" cy="102171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40"/>
              </a:spcBef>
            </a:pPr>
            <a:r>
              <a:rPr sz="3200" spc="-155" dirty="0"/>
              <a:t>Různé</a:t>
            </a:r>
            <a:r>
              <a:rPr sz="3200" spc="-20" dirty="0"/>
              <a:t> </a:t>
            </a:r>
            <a:r>
              <a:rPr sz="3200" spc="-35" dirty="0"/>
              <a:t>patofyziologické</a:t>
            </a:r>
            <a:r>
              <a:rPr sz="3200" spc="-50" dirty="0"/>
              <a:t> </a:t>
            </a:r>
            <a:r>
              <a:rPr sz="3200" spc="-10" dirty="0"/>
              <a:t>mechanismy</a:t>
            </a:r>
            <a:r>
              <a:rPr sz="3200" spc="-20" dirty="0"/>
              <a:t> </a:t>
            </a:r>
            <a:r>
              <a:rPr sz="3200" dirty="0"/>
              <a:t>vedoucí</a:t>
            </a:r>
            <a:r>
              <a:rPr sz="3200" spc="-30" dirty="0"/>
              <a:t> </a:t>
            </a:r>
            <a:r>
              <a:rPr sz="3200" spc="-50" dirty="0"/>
              <a:t>k </a:t>
            </a:r>
            <a:r>
              <a:rPr sz="3200" dirty="0"/>
              <a:t>nádorové</a:t>
            </a:r>
            <a:r>
              <a:rPr sz="3200" spc="-175" dirty="0"/>
              <a:t> </a:t>
            </a:r>
            <a:r>
              <a:rPr sz="3200" dirty="0"/>
              <a:t>kachexii</a:t>
            </a:r>
            <a:r>
              <a:rPr sz="3200" spc="-105" dirty="0"/>
              <a:t> </a:t>
            </a:r>
            <a:r>
              <a:rPr sz="3200" spc="-254" dirty="0"/>
              <a:t>(TNFα</a:t>
            </a:r>
            <a:r>
              <a:rPr sz="3200" spc="-55" dirty="0"/>
              <a:t> </a:t>
            </a:r>
            <a:r>
              <a:rPr sz="3200" spc="-25" dirty="0"/>
              <a:t>?)</a:t>
            </a:r>
            <a:endParaRPr sz="32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7917" y="2421001"/>
            <a:ext cx="3020567" cy="321563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921000" y="2414651"/>
          <a:ext cx="6040120" cy="2537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0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0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Klíčový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mechanismus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B8006D"/>
                      </a:solidFill>
                      <a:prstDash val="solid"/>
                    </a:lnL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  <a:solidFill>
                      <a:srgbClr val="B8006D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Následek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R w="12700">
                      <a:solidFill>
                        <a:srgbClr val="B8006D"/>
                      </a:solidFill>
                      <a:prstDash val="solid"/>
                    </a:lnR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sz="1400" b="1" spc="-10" dirty="0">
                          <a:latin typeface="Tahoma"/>
                          <a:cs typeface="Tahoma"/>
                        </a:rPr>
                        <a:t>Anorexie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B8006D"/>
                      </a:solidFill>
                      <a:prstDash val="solid"/>
                    </a:lnL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  <a:solidFill>
                      <a:srgbClr val="F3E7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Malnutrice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12700">
                      <a:solidFill>
                        <a:srgbClr val="B8006D"/>
                      </a:solidFill>
                      <a:prstDash val="solid"/>
                    </a:lnR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  <a:solidFill>
                      <a:srgbClr val="F3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30"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sz="1400" b="1" spc="-95" dirty="0">
                          <a:latin typeface="Tahoma"/>
                          <a:cs typeface="Tahoma"/>
                        </a:rPr>
                        <a:t>Ztráta</a:t>
                      </a:r>
                      <a:r>
                        <a:rPr sz="1400" b="1" spc="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hmotnosti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B8006D"/>
                      </a:solidFill>
                      <a:prstDash val="solid"/>
                    </a:lnL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sz="1400" spc="-75" dirty="0">
                          <a:latin typeface="Verdana"/>
                          <a:cs typeface="Verdana"/>
                        </a:rPr>
                        <a:t>Ztráta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65" dirty="0">
                          <a:latin typeface="Verdana"/>
                          <a:cs typeface="Verdana"/>
                        </a:rPr>
                        <a:t>kosterního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svalstva,</a:t>
                      </a:r>
                      <a:r>
                        <a:rPr sz="1400" spc="-7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ztráta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20" dirty="0">
                          <a:latin typeface="Verdana"/>
                          <a:cs typeface="Verdana"/>
                        </a:rPr>
                        <a:t>tuku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12700">
                      <a:solidFill>
                        <a:srgbClr val="B8006D"/>
                      </a:solidFill>
                      <a:prstDash val="solid"/>
                    </a:lnR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sz="1400" b="1" dirty="0">
                          <a:latin typeface="Tahoma"/>
                          <a:cs typeface="Tahoma"/>
                        </a:rPr>
                        <a:t>Metabolické</a:t>
                      </a:r>
                      <a:r>
                        <a:rPr sz="14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35" dirty="0">
                          <a:latin typeface="Tahoma"/>
                          <a:cs typeface="Tahoma"/>
                        </a:rPr>
                        <a:t>abnormality</a:t>
                      </a:r>
                      <a:r>
                        <a:rPr sz="14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dirty="0">
                          <a:latin typeface="Tahoma"/>
                          <a:cs typeface="Tahoma"/>
                        </a:rPr>
                        <a:t>(C,</a:t>
                      </a:r>
                      <a:r>
                        <a:rPr sz="1400" b="1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70" dirty="0">
                          <a:latin typeface="Tahoma"/>
                          <a:cs typeface="Tahoma"/>
                        </a:rPr>
                        <a:t>T,</a:t>
                      </a:r>
                      <a:r>
                        <a:rPr sz="1400" b="1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25" dirty="0">
                          <a:latin typeface="Tahoma"/>
                          <a:cs typeface="Tahoma"/>
                        </a:rPr>
                        <a:t>B)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B8006D"/>
                      </a:solidFill>
                      <a:prstDash val="solid"/>
                    </a:lnL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  <a:solidFill>
                      <a:srgbClr val="F3E7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Glukoneogeneze,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10" dirty="0">
                          <a:latin typeface="Verdana"/>
                          <a:cs typeface="Verdana"/>
                        </a:rPr>
                        <a:t>proteolýza,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Verdana"/>
                          <a:cs typeface="Verdana"/>
                        </a:rPr>
                        <a:t>lipolýza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12700">
                      <a:solidFill>
                        <a:srgbClr val="B8006D"/>
                      </a:solidFill>
                      <a:prstDash val="solid"/>
                    </a:lnR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  <a:solidFill>
                      <a:srgbClr val="F3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035">
                <a:tc>
                  <a:txBody>
                    <a:bodyPr/>
                    <a:lstStyle/>
                    <a:p>
                      <a:pPr marL="68580">
                        <a:lnSpc>
                          <a:spcPts val="1630"/>
                        </a:lnSpc>
                      </a:pPr>
                      <a:r>
                        <a:rPr sz="1400" b="1" spc="-75" dirty="0">
                          <a:latin typeface="Tahoma"/>
                          <a:cs typeface="Tahoma"/>
                        </a:rPr>
                        <a:t>Insulinová</a:t>
                      </a:r>
                      <a:r>
                        <a:rPr sz="1400" b="1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resistence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B8006D"/>
                      </a:solidFill>
                      <a:prstDash val="solid"/>
                    </a:lnL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0"/>
                        </a:lnSpc>
                      </a:pPr>
                      <a:r>
                        <a:rPr sz="1400" spc="50" dirty="0">
                          <a:latin typeface="Verdana"/>
                          <a:cs typeface="Verdana"/>
                        </a:rPr>
                        <a:t>Degradace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svalových</a:t>
                      </a:r>
                      <a:r>
                        <a:rPr sz="1400" spc="-70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40" dirty="0">
                          <a:latin typeface="Verdana"/>
                          <a:cs typeface="Verdana"/>
                        </a:rPr>
                        <a:t>proteinů</a:t>
                      </a:r>
                      <a:r>
                        <a:rPr sz="1400" spc="-9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65" dirty="0">
                          <a:latin typeface="Verdana"/>
                          <a:cs typeface="Verdana"/>
                        </a:rPr>
                        <a:t>a</a:t>
                      </a:r>
                      <a:endParaRPr sz="1400">
                        <a:latin typeface="Verdana"/>
                        <a:cs typeface="Verdana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35" dirty="0">
                          <a:latin typeface="Verdana"/>
                          <a:cs typeface="Verdana"/>
                        </a:rPr>
                        <a:t>úbytek</a:t>
                      </a:r>
                      <a:r>
                        <a:rPr sz="1400" spc="-8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svalů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12700">
                      <a:solidFill>
                        <a:srgbClr val="B8006D"/>
                      </a:solidFill>
                      <a:prstDash val="solid"/>
                    </a:lnR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310">
                <a:tc>
                  <a:txBody>
                    <a:bodyPr/>
                    <a:lstStyle/>
                    <a:p>
                      <a:pPr marL="68580">
                        <a:lnSpc>
                          <a:spcPts val="1635"/>
                        </a:lnSpc>
                      </a:pPr>
                      <a:r>
                        <a:rPr sz="1400" b="1" spc="-45" dirty="0">
                          <a:latin typeface="Tahoma"/>
                          <a:cs typeface="Tahoma"/>
                        </a:rPr>
                        <a:t>Systémový </a:t>
                      </a:r>
                      <a:r>
                        <a:rPr sz="1400" b="1" spc="-10" dirty="0">
                          <a:latin typeface="Tahoma"/>
                          <a:cs typeface="Tahoma"/>
                        </a:rPr>
                        <a:t>zánět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B8006D"/>
                      </a:solidFill>
                      <a:prstDash val="solid"/>
                    </a:lnL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  <a:solidFill>
                      <a:srgbClr val="F3E7EB"/>
                    </a:solidFill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635"/>
                        </a:lnSpc>
                      </a:pPr>
                      <a:r>
                        <a:rPr sz="1400" dirty="0">
                          <a:latin typeface="Verdana"/>
                          <a:cs typeface="Verdana"/>
                        </a:rPr>
                        <a:t>Reakce</a:t>
                      </a:r>
                      <a:r>
                        <a:rPr sz="1400" spc="-25" dirty="0">
                          <a:latin typeface="Verdana"/>
                          <a:cs typeface="Verdana"/>
                        </a:rPr>
                        <a:t> </a:t>
                      </a:r>
                      <a:r>
                        <a:rPr sz="1400" spc="-55" dirty="0">
                          <a:latin typeface="Verdana"/>
                          <a:cs typeface="Verdana"/>
                        </a:rPr>
                        <a:t>akutní</a:t>
                      </a:r>
                      <a:r>
                        <a:rPr sz="1400" spc="-20" dirty="0">
                          <a:latin typeface="Verdana"/>
                          <a:cs typeface="Verdana"/>
                        </a:rPr>
                        <a:t> fáze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R w="12700">
                      <a:solidFill>
                        <a:srgbClr val="B8006D"/>
                      </a:solidFill>
                      <a:prstDash val="solid"/>
                    </a:lnR>
                    <a:lnT w="12700">
                      <a:solidFill>
                        <a:srgbClr val="B8006D"/>
                      </a:solidFill>
                      <a:prstDash val="solid"/>
                    </a:lnT>
                    <a:lnB w="12700">
                      <a:solidFill>
                        <a:srgbClr val="B8006D"/>
                      </a:solidFill>
                      <a:prstDash val="solid"/>
                    </a:lnB>
                    <a:solidFill>
                      <a:srgbClr val="F3E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6175628" y="5759297"/>
            <a:ext cx="2564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Hetal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J</a:t>
            </a:r>
            <a:r>
              <a:rPr sz="2400" spc="-3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et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al.,</a:t>
            </a:r>
            <a:r>
              <a:rPr sz="2400" spc="-25" dirty="0">
                <a:latin typeface="Arial MT"/>
                <a:cs typeface="Arial MT"/>
              </a:rPr>
              <a:t> </a:t>
            </a:r>
            <a:r>
              <a:rPr sz="2400" spc="-20" dirty="0">
                <a:latin typeface="Arial MT"/>
                <a:cs typeface="Arial MT"/>
              </a:rPr>
              <a:t>2016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1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Molekulárně</a:t>
            </a:r>
            <a:r>
              <a:rPr spc="-55" dirty="0"/>
              <a:t> </a:t>
            </a:r>
            <a:r>
              <a:rPr dirty="0"/>
              <a:t>biologické</a:t>
            </a:r>
            <a:r>
              <a:rPr spc="-50" dirty="0"/>
              <a:t> </a:t>
            </a:r>
            <a:r>
              <a:rPr spc="-60" dirty="0"/>
              <a:t>efekty</a:t>
            </a:r>
            <a:r>
              <a:rPr spc="-50" dirty="0"/>
              <a:t> </a:t>
            </a:r>
            <a:r>
              <a:rPr spc="-10" dirty="0"/>
              <a:t>cvičení</a:t>
            </a:r>
          </a:p>
        </p:txBody>
      </p:sp>
      <p:sp>
        <p:nvSpPr>
          <p:cNvPr id="3" name="object 3"/>
          <p:cNvSpPr/>
          <p:nvPr/>
        </p:nvSpPr>
        <p:spPr>
          <a:xfrm>
            <a:off x="971461" y="2499740"/>
            <a:ext cx="9395460" cy="655320"/>
          </a:xfrm>
          <a:custGeom>
            <a:avLst/>
            <a:gdLst/>
            <a:ahLst/>
            <a:cxnLst/>
            <a:rect l="l" t="t" r="r" b="b"/>
            <a:pathLst>
              <a:path w="9395460" h="655319">
                <a:moveTo>
                  <a:pt x="4914849" y="292608"/>
                </a:moveTo>
                <a:lnTo>
                  <a:pt x="4914849" y="292608"/>
                </a:lnTo>
                <a:lnTo>
                  <a:pt x="0" y="292608"/>
                </a:lnTo>
                <a:lnTo>
                  <a:pt x="0" y="655320"/>
                </a:lnTo>
                <a:lnTo>
                  <a:pt x="4914849" y="655320"/>
                </a:lnTo>
                <a:lnTo>
                  <a:pt x="4914849" y="292608"/>
                </a:lnTo>
                <a:close/>
              </a:path>
              <a:path w="9395460" h="655319">
                <a:moveTo>
                  <a:pt x="9395422" y="0"/>
                </a:moveTo>
                <a:lnTo>
                  <a:pt x="9395422" y="0"/>
                </a:lnTo>
                <a:lnTo>
                  <a:pt x="6350470" y="0"/>
                </a:lnTo>
                <a:lnTo>
                  <a:pt x="6350470" y="292608"/>
                </a:lnTo>
                <a:lnTo>
                  <a:pt x="4914862" y="292608"/>
                </a:lnTo>
                <a:lnTo>
                  <a:pt x="4914862" y="655320"/>
                </a:lnTo>
                <a:lnTo>
                  <a:pt x="6368758" y="655320"/>
                </a:lnTo>
                <a:lnTo>
                  <a:pt x="6434290" y="655320"/>
                </a:lnTo>
                <a:lnTo>
                  <a:pt x="6576022" y="655320"/>
                </a:lnTo>
                <a:lnTo>
                  <a:pt x="6659842" y="655320"/>
                </a:lnTo>
                <a:lnTo>
                  <a:pt x="7481265" y="655320"/>
                </a:lnTo>
                <a:lnTo>
                  <a:pt x="7481265" y="362712"/>
                </a:lnTo>
                <a:lnTo>
                  <a:pt x="7903426" y="362712"/>
                </a:lnTo>
                <a:lnTo>
                  <a:pt x="9328366" y="362712"/>
                </a:lnTo>
                <a:lnTo>
                  <a:pt x="9395422" y="362712"/>
                </a:lnTo>
                <a:lnTo>
                  <a:pt x="939542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170" y="1600580"/>
            <a:ext cx="9966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2400" spc="-141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4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400" dirty="0">
                <a:latin typeface="Verdana"/>
                <a:cs typeface="Verdana"/>
              </a:rPr>
              <a:t>Anabolické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70" dirty="0">
                <a:latin typeface="Verdana"/>
                <a:cs typeface="Verdana"/>
              </a:rPr>
              <a:t>efekty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cvičení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jsou</a:t>
            </a:r>
            <a:r>
              <a:rPr sz="2400" spc="-95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zřejmě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ovlivněny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cytokiny,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zejména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21034" y="1621916"/>
            <a:ext cx="572135" cy="3632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2810"/>
              </a:lnSpc>
            </a:pPr>
            <a:r>
              <a:rPr sz="2400" spc="-345" dirty="0">
                <a:latin typeface="Verdana"/>
                <a:cs typeface="Verdana"/>
              </a:rPr>
              <a:t>IL-</a:t>
            </a:r>
            <a:r>
              <a:rPr sz="2400" spc="-204" dirty="0">
                <a:latin typeface="Verdana"/>
                <a:cs typeface="Verdana"/>
              </a:rPr>
              <a:t>6.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9002" y="1893189"/>
            <a:ext cx="10334625" cy="6838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ct val="80000"/>
              </a:lnSpc>
              <a:spcBef>
                <a:spcPts val="675"/>
              </a:spcBef>
            </a:pPr>
            <a:r>
              <a:rPr sz="2400" spc="-345" dirty="0">
                <a:latin typeface="Verdana"/>
                <a:cs typeface="Verdana"/>
              </a:rPr>
              <a:t>IL-</a:t>
            </a:r>
            <a:r>
              <a:rPr sz="2400" spc="-204" dirty="0">
                <a:latin typeface="Verdana"/>
                <a:cs typeface="Verdana"/>
              </a:rPr>
              <a:t>6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je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uvolňován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při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svalové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kontrakci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zdravých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95" dirty="0">
                <a:latin typeface="Verdana"/>
                <a:cs typeface="Verdana"/>
              </a:rPr>
              <a:t>i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nemocných.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Cvičení </a:t>
            </a:r>
            <a:r>
              <a:rPr sz="2400" spc="-125" dirty="0">
                <a:latin typeface="Verdana"/>
                <a:cs typeface="Verdana"/>
              </a:rPr>
              <a:t>zřejmě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165" dirty="0">
                <a:latin typeface="Verdana"/>
                <a:cs typeface="Verdana"/>
              </a:rPr>
              <a:t>zvyšuje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95" dirty="0">
                <a:latin typeface="Verdana"/>
                <a:cs typeface="Verdana"/>
              </a:rPr>
              <a:t>i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kapacitu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enzymů,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které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vychytávají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ROS.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170" y="2478100"/>
            <a:ext cx="64668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2400" spc="-141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4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400" spc="-125" dirty="0">
                <a:latin typeface="Verdana"/>
                <a:cs typeface="Verdana"/>
              </a:rPr>
              <a:t>Zvýšená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svalová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aktivita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indukuje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produkci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21931" y="2478100"/>
            <a:ext cx="30454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Verdana"/>
                <a:cs typeface="Verdana"/>
              </a:rPr>
              <a:t>PGC-</a:t>
            </a:r>
            <a:r>
              <a:rPr sz="2400" spc="-35" dirty="0">
                <a:latin typeface="Verdana"/>
                <a:cs typeface="Verdana"/>
              </a:rPr>
              <a:t>1α</a:t>
            </a:r>
            <a:r>
              <a:rPr sz="2400" spc="-50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(=</a:t>
            </a:r>
            <a:r>
              <a:rPr sz="2000" spc="-55" dirty="0">
                <a:latin typeface="Verdana"/>
                <a:cs typeface="Verdana"/>
              </a:rPr>
              <a:t>peroxisome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1461" y="2821686"/>
            <a:ext cx="74828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00" spc="-80" dirty="0">
                <a:latin typeface="Verdana"/>
                <a:cs typeface="Verdana"/>
              </a:rPr>
              <a:t>proliferator-</a:t>
            </a:r>
            <a:r>
              <a:rPr sz="2000" dirty="0">
                <a:latin typeface="Verdana"/>
                <a:cs typeface="Verdana"/>
              </a:rPr>
              <a:t>activated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receptor</a:t>
            </a:r>
            <a:r>
              <a:rPr sz="2000" spc="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gamma</a:t>
            </a:r>
            <a:r>
              <a:rPr sz="2000" spc="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coactivator</a:t>
            </a:r>
            <a:r>
              <a:rPr sz="2000" spc="60" dirty="0">
                <a:latin typeface="Verdana"/>
                <a:cs typeface="Verdana"/>
              </a:rPr>
              <a:t> </a:t>
            </a:r>
            <a:r>
              <a:rPr sz="2000" spc="-220" dirty="0">
                <a:latin typeface="Verdana"/>
                <a:cs typeface="Verdana"/>
              </a:rPr>
              <a:t>1-</a:t>
            </a:r>
            <a:r>
              <a:rPr sz="2000" spc="-10" dirty="0">
                <a:latin typeface="Verdana"/>
                <a:cs typeface="Verdana"/>
              </a:rPr>
              <a:t>alpha)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41181" y="2771394"/>
            <a:ext cx="2501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5" dirty="0">
                <a:latin typeface="Verdana"/>
                <a:cs typeface="Verdana"/>
              </a:rPr>
              <a:t>,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50" dirty="0">
                <a:latin typeface="Verdana"/>
                <a:cs typeface="Verdana"/>
              </a:rPr>
              <a:t>který </a:t>
            </a:r>
            <a:r>
              <a:rPr sz="2400" spc="-10" dirty="0">
                <a:latin typeface="Verdana"/>
                <a:cs typeface="Verdana"/>
              </a:rPr>
              <a:t>ochraňuje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9170" y="3064002"/>
            <a:ext cx="10675620" cy="214757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92405" marR="135890">
              <a:lnSpc>
                <a:spcPct val="80000"/>
              </a:lnSpc>
              <a:spcBef>
                <a:spcPts val="675"/>
              </a:spcBef>
              <a:tabLst>
                <a:tab pos="6319520" algn="l"/>
                <a:tab pos="8688070" algn="l"/>
              </a:tabLst>
            </a:pPr>
            <a:r>
              <a:rPr sz="2400" spc="-140" dirty="0">
                <a:latin typeface="Verdana"/>
                <a:cs typeface="Verdana"/>
              </a:rPr>
              <a:t>kosterní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sval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před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atrofií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75" dirty="0">
                <a:latin typeface="Verdana"/>
                <a:cs typeface="Verdana"/>
              </a:rPr>
              <a:t>tím, </a:t>
            </a:r>
            <a:r>
              <a:rPr sz="2400" spc="-70" dirty="0">
                <a:latin typeface="Verdana"/>
                <a:cs typeface="Verdana"/>
              </a:rPr>
              <a:t>že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suprimuje</a:t>
            </a:r>
            <a:r>
              <a:rPr sz="2400" dirty="0">
                <a:latin typeface="Verdana"/>
                <a:cs typeface="Verdana"/>
              </a:rPr>
              <a:t>	akci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90" dirty="0">
                <a:latin typeface="Verdana"/>
                <a:cs typeface="Verdana"/>
              </a:rPr>
              <a:t>FoxO3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genovou </a:t>
            </a:r>
            <a:r>
              <a:rPr sz="2400" spc="-110" dirty="0">
                <a:latin typeface="Verdana"/>
                <a:cs typeface="Verdana"/>
              </a:rPr>
              <a:t>transkripci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specifickou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pro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atrofii.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Progresivní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izotonický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trénink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vede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ke </a:t>
            </a:r>
            <a:r>
              <a:rPr sz="2400" spc="-95" dirty="0">
                <a:latin typeface="Verdana"/>
                <a:cs typeface="Verdana"/>
              </a:rPr>
              <a:t>zvýšené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syntéze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svalových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proteinů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35" dirty="0">
                <a:latin typeface="Verdana"/>
                <a:cs typeface="Verdana"/>
              </a:rPr>
              <a:t>zvýšením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fosforylace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60" dirty="0">
                <a:latin typeface="Verdana"/>
                <a:cs typeface="Verdana"/>
              </a:rPr>
              <a:t>mTOR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150" dirty="0">
                <a:latin typeface="Verdana"/>
                <a:cs typeface="Verdana"/>
              </a:rPr>
              <a:t>a </a:t>
            </a:r>
            <a:r>
              <a:rPr sz="2400" spc="-65" dirty="0">
                <a:latin typeface="Verdana"/>
                <a:cs typeface="Verdana"/>
              </a:rPr>
              <a:t>p70S6k.</a:t>
            </a:r>
            <a:endParaRPr sz="2400">
              <a:latin typeface="Verdana"/>
              <a:cs typeface="Verdana"/>
            </a:endParaRPr>
          </a:p>
          <a:p>
            <a:pPr marL="192405" marR="5080" indent="-180340">
              <a:lnSpc>
                <a:spcPct val="80000"/>
              </a:lnSpc>
              <a:tabLst>
                <a:tab pos="192405" algn="l"/>
                <a:tab pos="2576830" algn="l"/>
              </a:tabLst>
            </a:pPr>
            <a:r>
              <a:rPr sz="2400" spc="-141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4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400" dirty="0">
                <a:latin typeface="Verdana"/>
                <a:cs typeface="Verdana"/>
              </a:rPr>
              <a:t>Cvičení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u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kachektických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nekachektických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pacientů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325" dirty="0">
                <a:latin typeface="Verdana"/>
                <a:cs typeface="Verdana"/>
              </a:rPr>
              <a:t>s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80" dirty="0">
                <a:latin typeface="Verdana"/>
                <a:cs typeface="Verdana"/>
              </a:rPr>
              <a:t>COPD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vede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ke </a:t>
            </a:r>
            <a:r>
              <a:rPr sz="2400" spc="-95" dirty="0">
                <a:latin typeface="Verdana"/>
                <a:cs typeface="Verdana"/>
              </a:rPr>
              <a:t>zvýšené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tvorbě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170" dirty="0">
                <a:latin typeface="Verdana"/>
                <a:cs typeface="Verdana"/>
              </a:rPr>
              <a:t>IGF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85" dirty="0">
                <a:latin typeface="Verdana"/>
                <a:cs typeface="Verdana"/>
              </a:rPr>
              <a:t>(insulin-</a:t>
            </a:r>
            <a:r>
              <a:rPr sz="2400" spc="-130" dirty="0">
                <a:latin typeface="Verdana"/>
                <a:cs typeface="Verdana"/>
              </a:rPr>
              <a:t>like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growth</a:t>
            </a:r>
            <a:r>
              <a:rPr sz="2400" spc="-135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factor)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ke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zvýšené koncentraci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MyoD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(protein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regulující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diferenciaci</a:t>
            </a:r>
            <a:r>
              <a:rPr sz="2400" spc="-10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svalu).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2700" y="635508"/>
            <a:ext cx="7086600" cy="330098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37994" y="4095115"/>
            <a:ext cx="7122159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Fig.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</a:t>
            </a:r>
            <a:r>
              <a:rPr sz="1000" spc="47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Outline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of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the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two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major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mitochondrial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signaling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pathways.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(A)</a:t>
            </a:r>
            <a:r>
              <a:rPr sz="1000" spc="-1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Anterograde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signaling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transmitted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by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activated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nuclear transcription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factors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and</a:t>
            </a:r>
            <a:r>
              <a:rPr sz="1000" spc="-5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cytoplasmic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proteins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essential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for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mitochondrial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biogenesis.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(B)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Retrograde</a:t>
            </a:r>
            <a:r>
              <a:rPr sz="1000" spc="-4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signaling</a:t>
            </a:r>
            <a:r>
              <a:rPr sz="1000" spc="-3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originates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in</a:t>
            </a:r>
            <a:r>
              <a:rPr sz="1000" spc="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dy...</a:t>
            </a:r>
            <a:endParaRPr sz="1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37994" y="4920741"/>
            <a:ext cx="6183630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Arial MT"/>
                <a:cs typeface="Arial MT"/>
              </a:rPr>
              <a:t>Manti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Guha</a:t>
            </a:r>
            <a:r>
              <a:rPr sz="1000" spc="-4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,</a:t>
            </a:r>
            <a:r>
              <a:rPr sz="1000" spc="-2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Narayan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G.</a:t>
            </a:r>
            <a:r>
              <a:rPr sz="1000" spc="235" dirty="0">
                <a:latin typeface="Arial MT"/>
                <a:cs typeface="Arial MT"/>
              </a:rPr>
              <a:t> </a:t>
            </a:r>
            <a:r>
              <a:rPr sz="1000" spc="-10" dirty="0">
                <a:latin typeface="Arial MT"/>
                <a:cs typeface="Arial MT"/>
              </a:rPr>
              <a:t>Avadhani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Mitochondrial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retrograde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signaling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at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the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crossroads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3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tumor</a:t>
            </a:r>
            <a:r>
              <a:rPr sz="1000" b="1" spc="-2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bioenergetics,</a:t>
            </a:r>
            <a:r>
              <a:rPr sz="1000" b="1" spc="-5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genetics</a:t>
            </a:r>
            <a:r>
              <a:rPr sz="1000" b="1" spc="-35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and</a:t>
            </a:r>
            <a:r>
              <a:rPr sz="1000" b="1" spc="-45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epigenetics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spc="-10" dirty="0">
                <a:latin typeface="Arial MT"/>
                <a:cs typeface="Arial MT"/>
              </a:rPr>
              <a:t>Mitochondrion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Volume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13,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Issue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6</a:t>
            </a:r>
            <a:r>
              <a:rPr sz="1000" spc="-10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2013</a:t>
            </a:r>
            <a:r>
              <a:rPr sz="1000" spc="-2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577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dirty="0">
                <a:latin typeface="Arial MT"/>
                <a:cs typeface="Arial MT"/>
              </a:rPr>
              <a:t>-</a:t>
            </a:r>
            <a:r>
              <a:rPr sz="1000" spc="-5" dirty="0">
                <a:latin typeface="Arial MT"/>
                <a:cs typeface="Arial MT"/>
              </a:rPr>
              <a:t> </a:t>
            </a:r>
            <a:r>
              <a:rPr sz="1000" spc="-25" dirty="0">
                <a:latin typeface="Arial MT"/>
                <a:cs typeface="Arial MT"/>
              </a:rPr>
              <a:t>591</a:t>
            </a:r>
            <a:endParaRPr sz="1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650"/>
              </a:spcBef>
            </a:pPr>
            <a:endParaRPr sz="1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spc="-10" dirty="0">
                <a:latin typeface="Arial MT"/>
                <a:cs typeface="Arial MT"/>
                <a:hlinkClick r:id="rId3"/>
              </a:rPr>
              <a:t>http://dx.doi.org/10.1016/j.mito.2013.08.007</a:t>
            </a:r>
            <a:endParaRPr sz="1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8342" y="161925"/>
            <a:ext cx="6735314" cy="65436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0" dirty="0"/>
              <a:t>Funkční</a:t>
            </a:r>
            <a:r>
              <a:rPr sz="4000" spc="-85" dirty="0"/>
              <a:t> </a:t>
            </a:r>
            <a:r>
              <a:rPr sz="4000" spc="-215" dirty="0"/>
              <a:t>souvislosti</a:t>
            </a:r>
            <a:r>
              <a:rPr sz="4000" spc="-80" dirty="0"/>
              <a:t> </a:t>
            </a:r>
            <a:r>
              <a:rPr sz="4000" spc="-170" dirty="0"/>
              <a:t>kosterního</a:t>
            </a:r>
            <a:r>
              <a:rPr sz="4000" spc="-75" dirty="0"/>
              <a:t> </a:t>
            </a:r>
            <a:r>
              <a:rPr sz="4000" spc="-10" dirty="0"/>
              <a:t>svalu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891151" y="2084958"/>
            <a:ext cx="4796155" cy="363220"/>
          </a:xfrm>
          <a:custGeom>
            <a:avLst/>
            <a:gdLst/>
            <a:ahLst/>
            <a:cxnLst/>
            <a:rect l="l" t="t" r="r" b="b"/>
            <a:pathLst>
              <a:path w="4796155" h="363219">
                <a:moveTo>
                  <a:pt x="4796028" y="0"/>
                </a:moveTo>
                <a:lnTo>
                  <a:pt x="0" y="0"/>
                </a:lnTo>
                <a:lnTo>
                  <a:pt x="0" y="362712"/>
                </a:lnTo>
                <a:lnTo>
                  <a:pt x="4796028" y="362712"/>
                </a:lnTo>
                <a:lnTo>
                  <a:pt x="479602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79170" y="1332103"/>
            <a:ext cx="10661015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313055" indent="-192405">
              <a:lnSpc>
                <a:spcPct val="100000"/>
              </a:lnSpc>
              <a:spcBef>
                <a:spcPts val="100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  <a:tab pos="5071745" algn="l"/>
              </a:tabLst>
            </a:pPr>
            <a:r>
              <a:rPr sz="2400" spc="-20" dirty="0">
                <a:latin typeface="Verdana"/>
                <a:cs typeface="Verdana"/>
              </a:rPr>
              <a:t>Potřebné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adaptace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se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projevují</a:t>
            </a:r>
            <a:r>
              <a:rPr sz="2400" dirty="0">
                <a:latin typeface="Verdana"/>
                <a:cs typeface="Verdana"/>
              </a:rPr>
              <a:t>	</a:t>
            </a:r>
            <a:r>
              <a:rPr sz="2400" spc="-60" dirty="0">
                <a:latin typeface="Verdana"/>
                <a:cs typeface="Verdana"/>
              </a:rPr>
              <a:t>změnami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velikosti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svalu,</a:t>
            </a:r>
            <a:r>
              <a:rPr sz="2400" spc="-18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distribuce </a:t>
            </a:r>
            <a:r>
              <a:rPr sz="2400" spc="-45" dirty="0">
                <a:latin typeface="Verdana"/>
                <a:cs typeface="Verdana"/>
              </a:rPr>
              <a:t>svalových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vláken,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rychlosti</a:t>
            </a:r>
            <a:r>
              <a:rPr sz="2400" spc="-11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kontrakce,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produkce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220" dirty="0">
                <a:latin typeface="Verdana"/>
                <a:cs typeface="Verdana"/>
              </a:rPr>
              <a:t>síly,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kapacity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výdrže, </a:t>
            </a:r>
            <a:r>
              <a:rPr sz="2400" spc="50" dirty="0">
                <a:latin typeface="Verdana"/>
                <a:cs typeface="Verdana"/>
              </a:rPr>
              <a:t>což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55" dirty="0">
                <a:latin typeface="Verdana"/>
                <a:cs typeface="Verdana"/>
              </a:rPr>
              <a:t>jsou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všechno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110" dirty="0">
                <a:latin typeface="Verdana"/>
                <a:cs typeface="Verdana"/>
              </a:rPr>
              <a:t>výsledky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135" dirty="0">
                <a:latin typeface="Verdana"/>
                <a:cs typeface="Verdana"/>
              </a:rPr>
              <a:t>adaptace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na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30" dirty="0">
                <a:latin typeface="Verdana"/>
                <a:cs typeface="Verdana"/>
              </a:rPr>
              <a:t>kontraktilní</a:t>
            </a:r>
            <a:r>
              <a:rPr sz="2400" spc="-21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aktivitu.</a:t>
            </a:r>
            <a:endParaRPr sz="2400">
              <a:latin typeface="Verdana"/>
              <a:cs typeface="Verdana"/>
            </a:endParaRPr>
          </a:p>
          <a:p>
            <a:pPr marL="192405" marR="5080" indent="-192405">
              <a:lnSpc>
                <a:spcPct val="100000"/>
              </a:lnSpc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400" spc="-80" dirty="0">
                <a:latin typeface="Verdana"/>
                <a:cs typeface="Verdana"/>
              </a:rPr>
              <a:t>Tato</a:t>
            </a:r>
            <a:r>
              <a:rPr sz="2400" spc="-75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plasticita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může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zahrnovat</a:t>
            </a:r>
            <a:r>
              <a:rPr sz="2400" spc="-120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krátkodobé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-195" dirty="0">
                <a:latin typeface="Verdana"/>
                <a:cs typeface="Verdana"/>
              </a:rPr>
              <a:t>i</a:t>
            </a:r>
            <a:r>
              <a:rPr sz="2400" spc="-9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dlouhodobé</a:t>
            </a:r>
            <a:r>
              <a:rPr sz="2400" spc="-6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mechanismy, </a:t>
            </a:r>
            <a:r>
              <a:rPr sz="2400" spc="50" dirty="0">
                <a:latin typeface="Verdana"/>
                <a:cs typeface="Verdana"/>
              </a:rPr>
              <a:t>což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75" dirty="0">
                <a:latin typeface="Verdana"/>
                <a:cs typeface="Verdana"/>
              </a:rPr>
              <a:t>vede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65" dirty="0">
                <a:latin typeface="Verdana"/>
                <a:cs typeface="Verdana"/>
              </a:rPr>
              <a:t>ke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35" dirty="0">
                <a:latin typeface="Verdana"/>
                <a:cs typeface="Verdana"/>
              </a:rPr>
              <a:t>změnám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v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dostupnosti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aktivity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75" dirty="0">
                <a:latin typeface="Verdana"/>
                <a:cs typeface="Verdana"/>
              </a:rPr>
              <a:t>proteinů.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75" dirty="0">
                <a:latin typeface="Verdana"/>
                <a:cs typeface="Verdana"/>
              </a:rPr>
              <a:t>Tyto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-85" dirty="0">
                <a:latin typeface="Verdana"/>
                <a:cs typeface="Verdana"/>
              </a:rPr>
              <a:t>změny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jsou </a:t>
            </a:r>
            <a:r>
              <a:rPr sz="2400" spc="-140" dirty="0">
                <a:latin typeface="Verdana"/>
                <a:cs typeface="Verdana"/>
              </a:rPr>
              <a:t>řízeny</a:t>
            </a:r>
            <a:r>
              <a:rPr sz="2400" spc="-125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aktivací</a:t>
            </a:r>
            <a:r>
              <a:rPr sz="2400" spc="-14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14" dirty="0">
                <a:latin typeface="Verdana"/>
                <a:cs typeface="Verdana"/>
              </a:rPr>
              <a:t>represí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specifických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55" dirty="0">
                <a:latin typeface="Verdana"/>
                <a:cs typeface="Verdana"/>
              </a:rPr>
              <a:t>intracelulárních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signálních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cest, </a:t>
            </a:r>
            <a:r>
              <a:rPr sz="2400" spc="-85" dirty="0">
                <a:latin typeface="Verdana"/>
                <a:cs typeface="Verdana"/>
              </a:rPr>
              <a:t>které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140" dirty="0">
                <a:latin typeface="Verdana"/>
                <a:cs typeface="Verdana"/>
              </a:rPr>
              <a:t>řídí </a:t>
            </a:r>
            <a:r>
              <a:rPr sz="2400" spc="-80" dirty="0">
                <a:latin typeface="Verdana"/>
                <a:cs typeface="Verdana"/>
              </a:rPr>
              <a:t>efektory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metabolických</a:t>
            </a:r>
            <a:r>
              <a:rPr sz="2400" spc="-19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cest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transkripčně/translačně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-20" dirty="0">
                <a:latin typeface="Verdana"/>
                <a:cs typeface="Verdana"/>
              </a:rPr>
              <a:t>mění </a:t>
            </a:r>
            <a:r>
              <a:rPr sz="2400" dirty="0">
                <a:latin typeface="Verdana"/>
                <a:cs typeface="Verdana"/>
              </a:rPr>
              <a:t>geny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odpovídající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na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cvičení</a:t>
            </a:r>
            <a:endParaRPr sz="2400">
              <a:latin typeface="Verdana"/>
              <a:cs typeface="Verdana"/>
            </a:endParaRPr>
          </a:p>
          <a:p>
            <a:pPr marL="192405" indent="-192405">
              <a:lnSpc>
                <a:spcPct val="100000"/>
              </a:lnSpc>
              <a:spcBef>
                <a:spcPts val="5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400" spc="-175" dirty="0">
                <a:latin typeface="Verdana"/>
                <a:cs typeface="Verdana"/>
              </a:rPr>
              <a:t>Tyto</a:t>
            </a:r>
            <a:r>
              <a:rPr sz="2400" spc="-100" dirty="0">
                <a:latin typeface="Verdana"/>
                <a:cs typeface="Verdana"/>
              </a:rPr>
              <a:t> </a:t>
            </a:r>
            <a:r>
              <a:rPr sz="2400" spc="-80" dirty="0">
                <a:latin typeface="Verdana"/>
                <a:cs typeface="Verdana"/>
              </a:rPr>
              <a:t>intracelulární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0" dirty="0">
                <a:latin typeface="Verdana"/>
                <a:cs typeface="Verdana"/>
              </a:rPr>
              <a:t>signální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60" dirty="0">
                <a:latin typeface="Verdana"/>
                <a:cs typeface="Verdana"/>
              </a:rPr>
              <a:t>mechanismy,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-95" dirty="0">
                <a:latin typeface="Verdana"/>
                <a:cs typeface="Verdana"/>
              </a:rPr>
              <a:t>které</a:t>
            </a:r>
            <a:r>
              <a:rPr sz="2400" spc="-114" dirty="0">
                <a:latin typeface="Verdana"/>
                <a:cs typeface="Verdana"/>
              </a:rPr>
              <a:t> </a:t>
            </a:r>
            <a:r>
              <a:rPr sz="2400" spc="-125" dirty="0">
                <a:latin typeface="Verdana"/>
                <a:cs typeface="Verdana"/>
              </a:rPr>
              <a:t>modifikují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funkci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9447" y="6018598"/>
            <a:ext cx="520636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FASEB</a:t>
            </a:r>
            <a:r>
              <a:rPr sz="2400" u="sng" spc="-8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J.</a:t>
            </a:r>
            <a:r>
              <a:rPr sz="2400" spc="-6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2018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Apr;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32(4):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40" dirty="0">
                <a:latin typeface="Arial MT"/>
                <a:cs typeface="Arial MT"/>
              </a:rPr>
              <a:t>1741</a:t>
            </a:r>
            <a:r>
              <a:rPr sz="2400" spc="40" dirty="0">
                <a:latin typeface="Microsoft Sans Serif"/>
                <a:cs typeface="Microsoft Sans Serif"/>
              </a:rPr>
              <a:t>–</a:t>
            </a:r>
            <a:r>
              <a:rPr sz="2400" spc="40" dirty="0">
                <a:latin typeface="Arial MT"/>
                <a:cs typeface="Arial MT"/>
              </a:rPr>
              <a:t>1777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5" name="object 5"/>
          <p:cNvSpPr txBox="1"/>
          <p:nvPr/>
        </p:nvSpPr>
        <p:spPr>
          <a:xfrm>
            <a:off x="959002" y="4624578"/>
            <a:ext cx="86671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5" dirty="0">
                <a:latin typeface="Verdana"/>
                <a:cs typeface="Verdana"/>
              </a:rPr>
              <a:t>kosterního</a:t>
            </a:r>
            <a:r>
              <a:rPr sz="2400" spc="-15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svalstva</a:t>
            </a:r>
            <a:r>
              <a:rPr sz="2400" spc="-19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v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50" dirty="0">
                <a:latin typeface="Verdana"/>
                <a:cs typeface="Verdana"/>
              </a:rPr>
              <a:t>odpovědi</a:t>
            </a:r>
            <a:r>
              <a:rPr sz="2400" spc="-175" dirty="0">
                <a:latin typeface="Verdana"/>
                <a:cs typeface="Verdana"/>
              </a:rPr>
              <a:t> </a:t>
            </a:r>
            <a:r>
              <a:rPr sz="2400" spc="55" dirty="0">
                <a:latin typeface="Verdana"/>
                <a:cs typeface="Verdana"/>
              </a:rPr>
              <a:t>na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cvičení,</a:t>
            </a:r>
            <a:r>
              <a:rPr sz="2400" spc="-204" dirty="0">
                <a:latin typeface="Verdana"/>
                <a:cs typeface="Verdana"/>
              </a:rPr>
              <a:t> </a:t>
            </a:r>
            <a:r>
              <a:rPr sz="2400" spc="-160" dirty="0">
                <a:latin typeface="Verdana"/>
                <a:cs typeface="Verdana"/>
              </a:rPr>
              <a:t>jsou</a:t>
            </a:r>
            <a:r>
              <a:rPr sz="2400" spc="-17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regulovány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696322" y="4645278"/>
            <a:ext cx="1316990" cy="3657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1270">
              <a:lnSpc>
                <a:spcPts val="2815"/>
              </a:lnSpc>
            </a:pPr>
            <a:r>
              <a:rPr sz="2400" spc="-150" dirty="0">
                <a:latin typeface="Verdana"/>
                <a:cs typeface="Verdana"/>
              </a:rPr>
              <a:t>výkyvy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50" dirty="0">
                <a:latin typeface="Verdana"/>
                <a:cs typeface="Verdana"/>
              </a:rPr>
              <a:t>v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1461" y="5011039"/>
            <a:ext cx="10415270" cy="36576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20"/>
              </a:lnSpc>
            </a:pPr>
            <a:r>
              <a:rPr sz="2400" spc="-30" dirty="0">
                <a:latin typeface="Verdana"/>
                <a:cs typeface="Verdana"/>
              </a:rPr>
              <a:t>homeostáze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45" dirty="0">
                <a:latin typeface="Verdana"/>
                <a:cs typeface="Verdana"/>
              </a:rPr>
              <a:t>svalových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buněk</a:t>
            </a:r>
            <a:r>
              <a:rPr sz="2400" spc="-145" dirty="0">
                <a:latin typeface="Verdana"/>
                <a:cs typeface="Verdana"/>
              </a:rPr>
              <a:t> </a:t>
            </a:r>
            <a:r>
              <a:rPr sz="2400" spc="200" dirty="0">
                <a:latin typeface="Verdana"/>
                <a:cs typeface="Verdana"/>
              </a:rPr>
              <a:t>a</a:t>
            </a:r>
            <a:r>
              <a:rPr sz="2400" spc="-16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alterací</a:t>
            </a:r>
            <a:r>
              <a:rPr sz="2400" spc="-165" dirty="0">
                <a:latin typeface="Verdana"/>
                <a:cs typeface="Verdana"/>
              </a:rPr>
              <a:t> </a:t>
            </a:r>
            <a:r>
              <a:rPr sz="2400" spc="-105" dirty="0">
                <a:latin typeface="Verdana"/>
                <a:cs typeface="Verdana"/>
              </a:rPr>
              <a:t>v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25" dirty="0">
                <a:latin typeface="Verdana"/>
                <a:cs typeface="Verdana"/>
              </a:rPr>
              <a:t>tkáňové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20" dirty="0">
                <a:latin typeface="Verdana"/>
                <a:cs typeface="Verdana"/>
              </a:rPr>
              <a:t>perfúzi,</a:t>
            </a:r>
            <a:r>
              <a:rPr sz="2400" spc="-180" dirty="0">
                <a:latin typeface="Verdana"/>
                <a:cs typeface="Verdana"/>
              </a:rPr>
              <a:t> </a:t>
            </a:r>
            <a:r>
              <a:rPr sz="2400" spc="-30" dirty="0">
                <a:latin typeface="Verdana"/>
                <a:cs typeface="Verdana"/>
              </a:rPr>
              <a:t>pO2,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redox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1461" y="5376748"/>
            <a:ext cx="5464175" cy="3632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20"/>
              </a:lnSpc>
            </a:pPr>
            <a:r>
              <a:rPr sz="2400" spc="-114" dirty="0">
                <a:latin typeface="Verdana"/>
                <a:cs typeface="Verdana"/>
              </a:rPr>
              <a:t>stavu,</a:t>
            </a:r>
            <a:r>
              <a:rPr sz="2400" spc="-150" dirty="0">
                <a:latin typeface="Verdana"/>
                <a:cs typeface="Verdana"/>
              </a:rPr>
              <a:t> </a:t>
            </a:r>
            <a:r>
              <a:rPr sz="2400" dirty="0">
                <a:latin typeface="Verdana"/>
                <a:cs typeface="Verdana"/>
              </a:rPr>
              <a:t>dynamice</a:t>
            </a:r>
            <a:r>
              <a:rPr sz="2400" spc="-130" dirty="0">
                <a:latin typeface="Verdana"/>
                <a:cs typeface="Verdana"/>
              </a:rPr>
              <a:t> </a:t>
            </a:r>
            <a:r>
              <a:rPr sz="2400" spc="-40" dirty="0">
                <a:latin typeface="Verdana"/>
                <a:cs typeface="Verdana"/>
              </a:rPr>
              <a:t>(Ca</a:t>
            </a:r>
            <a:r>
              <a:rPr sz="2400" spc="-60" baseline="24305" dirty="0">
                <a:latin typeface="Verdana"/>
                <a:cs typeface="Verdana"/>
              </a:rPr>
              <a:t>2+</a:t>
            </a:r>
            <a:r>
              <a:rPr sz="2400" spc="-40" dirty="0">
                <a:latin typeface="Verdana"/>
                <a:cs typeface="Verdana"/>
              </a:rPr>
              <a:t>)a</a:t>
            </a:r>
            <a:r>
              <a:rPr sz="2400" spc="-80" dirty="0">
                <a:latin typeface="Verdana"/>
                <a:cs typeface="Verdana"/>
              </a:rPr>
              <a:t> </a:t>
            </a:r>
            <a:r>
              <a:rPr sz="2400" spc="-10" dirty="0">
                <a:latin typeface="Verdana"/>
                <a:cs typeface="Verdana"/>
              </a:rPr>
              <a:t>obratu</a:t>
            </a:r>
            <a:r>
              <a:rPr sz="2400" spc="-100" dirty="0">
                <a:latin typeface="Verdana"/>
                <a:cs typeface="Verdana"/>
              </a:rPr>
              <a:t> ATP.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20" dirty="0"/>
              <a:t>Funkční</a:t>
            </a:r>
            <a:r>
              <a:rPr sz="4000" spc="-85" dirty="0"/>
              <a:t> </a:t>
            </a:r>
            <a:r>
              <a:rPr sz="4000" spc="-215" dirty="0"/>
              <a:t>souvislosti</a:t>
            </a:r>
            <a:r>
              <a:rPr sz="4000" spc="-80" dirty="0"/>
              <a:t> </a:t>
            </a:r>
            <a:r>
              <a:rPr sz="4000" spc="-170" dirty="0"/>
              <a:t>kosterního</a:t>
            </a:r>
            <a:r>
              <a:rPr sz="4000" spc="-75" dirty="0"/>
              <a:t> </a:t>
            </a:r>
            <a:r>
              <a:rPr sz="4000" spc="-10" dirty="0"/>
              <a:t>svalu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71461" y="2266314"/>
            <a:ext cx="9903460" cy="1522730"/>
          </a:xfrm>
          <a:custGeom>
            <a:avLst/>
            <a:gdLst/>
            <a:ahLst/>
            <a:cxnLst/>
            <a:rect l="l" t="t" r="r" b="b"/>
            <a:pathLst>
              <a:path w="9903460" h="1522729">
                <a:moveTo>
                  <a:pt x="4474413" y="0"/>
                </a:moveTo>
                <a:lnTo>
                  <a:pt x="3683470" y="0"/>
                </a:lnTo>
                <a:lnTo>
                  <a:pt x="3683470" y="303276"/>
                </a:lnTo>
                <a:lnTo>
                  <a:pt x="4474413" y="303276"/>
                </a:lnTo>
                <a:lnTo>
                  <a:pt x="4474413" y="0"/>
                </a:lnTo>
                <a:close/>
              </a:path>
              <a:path w="9903460" h="1522729">
                <a:moveTo>
                  <a:pt x="4782312" y="1219200"/>
                </a:moveTo>
                <a:lnTo>
                  <a:pt x="0" y="1219200"/>
                </a:lnTo>
                <a:lnTo>
                  <a:pt x="0" y="1522476"/>
                </a:lnTo>
                <a:lnTo>
                  <a:pt x="4782312" y="1522476"/>
                </a:lnTo>
                <a:lnTo>
                  <a:pt x="4782312" y="1219200"/>
                </a:lnTo>
                <a:close/>
              </a:path>
              <a:path w="9903460" h="1522729">
                <a:moveTo>
                  <a:pt x="6739090" y="914400"/>
                </a:moveTo>
                <a:lnTo>
                  <a:pt x="953985" y="914400"/>
                </a:lnTo>
                <a:lnTo>
                  <a:pt x="953985" y="1217676"/>
                </a:lnTo>
                <a:lnTo>
                  <a:pt x="6739090" y="1217676"/>
                </a:lnTo>
                <a:lnTo>
                  <a:pt x="6739090" y="914400"/>
                </a:lnTo>
                <a:close/>
              </a:path>
              <a:path w="9903460" h="1522729">
                <a:moveTo>
                  <a:pt x="8930602" y="609600"/>
                </a:moveTo>
                <a:lnTo>
                  <a:pt x="3441154" y="609600"/>
                </a:lnTo>
                <a:lnTo>
                  <a:pt x="3441154" y="912876"/>
                </a:lnTo>
                <a:lnTo>
                  <a:pt x="8930602" y="912876"/>
                </a:lnTo>
                <a:lnTo>
                  <a:pt x="8930602" y="609600"/>
                </a:lnTo>
                <a:close/>
              </a:path>
              <a:path w="9903460" h="1522729">
                <a:moveTo>
                  <a:pt x="9902914" y="304800"/>
                </a:moveTo>
                <a:lnTo>
                  <a:pt x="2622766" y="304800"/>
                </a:lnTo>
                <a:lnTo>
                  <a:pt x="2622766" y="608076"/>
                </a:lnTo>
                <a:lnTo>
                  <a:pt x="9902914" y="608076"/>
                </a:lnTo>
                <a:lnTo>
                  <a:pt x="9902914" y="3048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53507" y="4704727"/>
            <a:ext cx="4415155" cy="303530"/>
          </a:xfrm>
          <a:custGeom>
            <a:avLst/>
            <a:gdLst/>
            <a:ahLst/>
            <a:cxnLst/>
            <a:rect l="l" t="t" r="r" b="b"/>
            <a:pathLst>
              <a:path w="4415155" h="303529">
                <a:moveTo>
                  <a:pt x="4415028" y="0"/>
                </a:moveTo>
                <a:lnTo>
                  <a:pt x="3122676" y="0"/>
                </a:lnTo>
                <a:lnTo>
                  <a:pt x="0" y="0"/>
                </a:lnTo>
                <a:lnTo>
                  <a:pt x="0" y="303263"/>
                </a:lnTo>
                <a:lnTo>
                  <a:pt x="3122676" y="303263"/>
                </a:lnTo>
                <a:lnTo>
                  <a:pt x="4415028" y="303263"/>
                </a:lnTo>
                <a:lnTo>
                  <a:pt x="4415028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79170" y="1332102"/>
            <a:ext cx="1028382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2405" indent="-179705">
              <a:lnSpc>
                <a:spcPct val="100000"/>
              </a:lnSpc>
              <a:spcBef>
                <a:spcPts val="105"/>
              </a:spcBef>
              <a:buClr>
                <a:srgbClr val="0000DC"/>
              </a:buClr>
              <a:buFont typeface="Microsoft Sans Serif"/>
              <a:buChar char="—"/>
              <a:tabLst>
                <a:tab pos="192405" algn="l"/>
                <a:tab pos="3335020" algn="l"/>
              </a:tabLst>
            </a:pPr>
            <a:r>
              <a:rPr sz="2000" dirty="0">
                <a:latin typeface="Verdana"/>
                <a:cs typeface="Verdana"/>
              </a:rPr>
              <a:t>Obrat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ATP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60" dirty="0">
                <a:latin typeface="Verdana"/>
                <a:cs typeface="Verdana"/>
              </a:rPr>
              <a:t>může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zvýšit</a:t>
            </a:r>
            <a:r>
              <a:rPr sz="2000" dirty="0">
                <a:latin typeface="Verdana"/>
                <a:cs typeface="Verdana"/>
              </a:rPr>
              <a:t>	během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cvičení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více</a:t>
            </a:r>
            <a:r>
              <a:rPr sz="2000" spc="-35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než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100x.</a:t>
            </a:r>
            <a:endParaRPr sz="2000">
              <a:latin typeface="Verdana"/>
              <a:cs typeface="Verdana"/>
            </a:endParaRPr>
          </a:p>
          <a:p>
            <a:pPr marL="192405" marR="449580" indent="-180340">
              <a:lnSpc>
                <a:spcPct val="100000"/>
              </a:lnSpc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000" spc="-45" dirty="0">
                <a:latin typeface="Verdana"/>
                <a:cs typeface="Verdana"/>
              </a:rPr>
              <a:t>Protože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se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během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cvičení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35" dirty="0">
                <a:latin typeface="Verdana"/>
                <a:cs typeface="Verdana"/>
              </a:rPr>
              <a:t>zvyšuje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spotřeba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25" dirty="0">
                <a:latin typeface="Verdana"/>
                <a:cs typeface="Verdana"/>
              </a:rPr>
              <a:t>ATP,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intracelulární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AMP</a:t>
            </a:r>
            <a:r>
              <a:rPr sz="2000" spc="-100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se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135" dirty="0">
                <a:latin typeface="Verdana"/>
                <a:cs typeface="Verdana"/>
              </a:rPr>
              <a:t>zvyšuje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v </a:t>
            </a:r>
            <a:r>
              <a:rPr sz="2000" spc="-55" dirty="0">
                <a:latin typeface="Verdana"/>
                <a:cs typeface="Verdana"/>
              </a:rPr>
              <a:t>důsledku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80" dirty="0">
                <a:latin typeface="Verdana"/>
                <a:cs typeface="Verdana"/>
              </a:rPr>
              <a:t>akce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adenylát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10" dirty="0">
                <a:latin typeface="Verdana"/>
                <a:cs typeface="Verdana"/>
              </a:rPr>
              <a:t>kinázy.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155" dirty="0">
                <a:latin typeface="Verdana"/>
                <a:cs typeface="Verdana"/>
              </a:rPr>
              <a:t>To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35" dirty="0">
                <a:latin typeface="Verdana"/>
                <a:cs typeface="Verdana"/>
              </a:rPr>
              <a:t>zvyšuje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poměr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AMP/ATP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v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70" dirty="0">
                <a:latin typeface="Verdana"/>
                <a:cs typeface="Verdana"/>
              </a:rPr>
              <a:t>buňce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poměr </a:t>
            </a:r>
            <a:r>
              <a:rPr sz="2000" spc="-70" dirty="0">
                <a:latin typeface="Verdana"/>
                <a:cs typeface="Verdana"/>
              </a:rPr>
              <a:t>ADP/ATP,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což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vede</a:t>
            </a:r>
            <a:r>
              <a:rPr sz="2000" spc="-135" dirty="0">
                <a:latin typeface="Verdana"/>
                <a:cs typeface="Verdana"/>
              </a:rPr>
              <a:t> </a:t>
            </a:r>
            <a:r>
              <a:rPr sz="2000" spc="-190" dirty="0">
                <a:latin typeface="Verdana"/>
                <a:cs typeface="Verdana"/>
              </a:rPr>
              <a:t>k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aktivaci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AMPK.</a:t>
            </a:r>
            <a:endParaRPr sz="2000">
              <a:latin typeface="Verdana"/>
              <a:cs typeface="Verdana"/>
            </a:endParaRPr>
          </a:p>
          <a:p>
            <a:pPr marL="192405" marR="5080" indent="-180340">
              <a:lnSpc>
                <a:spcPct val="100000"/>
              </a:lnSpc>
              <a:buClr>
                <a:srgbClr val="0000DC"/>
              </a:buClr>
              <a:buFont typeface="Microsoft Sans Serif"/>
              <a:buChar char="—"/>
              <a:tabLst>
                <a:tab pos="192405" algn="l"/>
                <a:tab pos="6543040" algn="l"/>
                <a:tab pos="10096500" algn="l"/>
              </a:tabLst>
            </a:pPr>
            <a:r>
              <a:rPr sz="2000" spc="-70" dirty="0">
                <a:latin typeface="Verdana"/>
                <a:cs typeface="Verdana"/>
              </a:rPr>
              <a:t>Tato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kináza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je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105" dirty="0">
                <a:latin typeface="Verdana"/>
                <a:cs typeface="Verdana"/>
              </a:rPr>
              <a:t>zřejmě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centrálním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senzorem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intracelulárního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energetického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stavu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14" dirty="0">
                <a:latin typeface="Verdana"/>
                <a:cs typeface="Verdana"/>
              </a:rPr>
              <a:t>a </a:t>
            </a:r>
            <a:r>
              <a:rPr sz="2000" spc="-95" dirty="0">
                <a:latin typeface="Verdana"/>
                <a:cs typeface="Verdana"/>
              </a:rPr>
              <a:t>udržuje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energetické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45" dirty="0">
                <a:latin typeface="Verdana"/>
                <a:cs typeface="Verdana"/>
              </a:rPr>
              <a:t>zásoby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regulací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anabolických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katabolických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cest,</a:t>
            </a:r>
            <a:r>
              <a:rPr sz="2000" spc="-17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čímž </a:t>
            </a:r>
            <a:r>
              <a:rPr sz="2000" spc="-95" dirty="0">
                <a:latin typeface="Verdana"/>
                <a:cs typeface="Verdana"/>
              </a:rPr>
              <a:t>udržuje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30" dirty="0">
                <a:latin typeface="Verdana"/>
                <a:cs typeface="Verdana"/>
              </a:rPr>
              <a:t>rovnováhu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mezi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potřebou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spotřebou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energie</a:t>
            </a:r>
            <a:endParaRPr sz="2000">
              <a:latin typeface="Verdana"/>
              <a:cs typeface="Verdana"/>
            </a:endParaRPr>
          </a:p>
          <a:p>
            <a:pPr marL="192405" marR="103505" indent="-180340">
              <a:lnSpc>
                <a:spcPct val="100000"/>
              </a:lnSpc>
              <a:buClr>
                <a:srgbClr val="0000DC"/>
              </a:buClr>
              <a:buFont typeface="Microsoft Sans Serif"/>
              <a:buChar char="—"/>
              <a:tabLst>
                <a:tab pos="192405" algn="l"/>
              </a:tabLst>
            </a:pPr>
            <a:r>
              <a:rPr sz="2000" spc="-80" dirty="0">
                <a:latin typeface="Verdana"/>
                <a:cs typeface="Verdana"/>
              </a:rPr>
              <a:t>Akutní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farmakologická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aktivace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AMPK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60" dirty="0">
                <a:latin typeface="Verdana"/>
                <a:cs typeface="Verdana"/>
              </a:rPr>
              <a:t>vede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90" dirty="0">
                <a:latin typeface="Verdana"/>
                <a:cs typeface="Verdana"/>
              </a:rPr>
              <a:t>v</a:t>
            </a:r>
            <a:r>
              <a:rPr sz="2000" spc="-105" dirty="0">
                <a:latin typeface="Verdana"/>
                <a:cs typeface="Verdana"/>
              </a:rPr>
              <a:t> kosterním</a:t>
            </a:r>
            <a:r>
              <a:rPr sz="2000" spc="-160" dirty="0">
                <a:latin typeface="Verdana"/>
                <a:cs typeface="Verdana"/>
              </a:rPr>
              <a:t> </a:t>
            </a:r>
            <a:r>
              <a:rPr sz="2000" spc="-114" dirty="0">
                <a:latin typeface="Verdana"/>
                <a:cs typeface="Verdana"/>
              </a:rPr>
              <a:t>svalstvu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190" dirty="0">
                <a:latin typeface="Verdana"/>
                <a:cs typeface="Verdana"/>
              </a:rPr>
              <a:t>k</a:t>
            </a:r>
            <a:r>
              <a:rPr sz="2000" spc="-125" dirty="0">
                <a:latin typeface="Verdana"/>
                <a:cs typeface="Verdana"/>
              </a:rPr>
              <a:t> </a:t>
            </a:r>
            <a:r>
              <a:rPr sz="2000" spc="40" dirty="0">
                <a:latin typeface="Verdana"/>
                <a:cs typeface="Verdana"/>
              </a:rPr>
              <a:t>podpoře </a:t>
            </a:r>
            <a:r>
              <a:rPr sz="2000" spc="-80" dirty="0">
                <a:latin typeface="Verdana"/>
                <a:cs typeface="Verdana"/>
              </a:rPr>
              <a:t>transportu</a:t>
            </a:r>
            <a:r>
              <a:rPr sz="2000" spc="-165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glukózy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1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oxidaci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spc="-80" dirty="0">
                <a:latin typeface="Verdana"/>
                <a:cs typeface="Verdana"/>
              </a:rPr>
              <a:t>MK,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zatímco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55" dirty="0">
                <a:latin typeface="Verdana"/>
                <a:cs typeface="Verdana"/>
              </a:rPr>
              <a:t>syntetáza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5" dirty="0">
                <a:latin typeface="Verdana"/>
                <a:cs typeface="Verdana"/>
              </a:rPr>
              <a:t>glykogenu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je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utlumena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stejně </a:t>
            </a:r>
            <a:r>
              <a:rPr sz="2000" spc="-60" dirty="0">
                <a:latin typeface="Verdana"/>
                <a:cs typeface="Verdana"/>
              </a:rPr>
              <a:t>jako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syntéza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proteinů.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9447" y="6018598"/>
            <a:ext cx="5206365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FASEB</a:t>
            </a:r>
            <a:r>
              <a:rPr sz="2400" u="sng" spc="-8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2"/>
              </a:rPr>
              <a:t>J.</a:t>
            </a:r>
            <a:r>
              <a:rPr sz="2400" spc="-6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2018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Apr;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32(4):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40" dirty="0">
                <a:latin typeface="Arial MT"/>
                <a:cs typeface="Arial MT"/>
              </a:rPr>
              <a:t>1741</a:t>
            </a:r>
            <a:r>
              <a:rPr sz="2400" spc="40" dirty="0">
                <a:latin typeface="Microsoft Sans Serif"/>
                <a:cs typeface="Microsoft Sans Serif"/>
              </a:rPr>
              <a:t>–</a:t>
            </a:r>
            <a:r>
              <a:rPr sz="2400" spc="40" dirty="0">
                <a:latin typeface="Arial MT"/>
                <a:cs typeface="Arial MT"/>
              </a:rPr>
              <a:t>1777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6" name="object 6"/>
          <p:cNvSpPr txBox="1"/>
          <p:nvPr/>
        </p:nvSpPr>
        <p:spPr>
          <a:xfrm>
            <a:off x="971461" y="4399915"/>
            <a:ext cx="3289300" cy="30353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55"/>
              </a:lnSpc>
            </a:pPr>
            <a:r>
              <a:rPr sz="2000" dirty="0">
                <a:latin typeface="Verdana"/>
                <a:cs typeface="Verdana"/>
              </a:rPr>
              <a:t>Chronická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aktivace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AMPK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79170" y="4380738"/>
            <a:ext cx="103860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81070" algn="l"/>
              </a:tabLst>
            </a:pPr>
            <a:r>
              <a:rPr sz="2000" spc="-117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0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000" spc="-70" dirty="0">
                <a:latin typeface="Verdana"/>
                <a:cs typeface="Verdana"/>
              </a:rPr>
              <a:t>redukuje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markery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95" dirty="0">
                <a:latin typeface="Verdana"/>
                <a:cs typeface="Verdana"/>
              </a:rPr>
              <a:t>fragility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skeletálního</a:t>
            </a:r>
            <a:r>
              <a:rPr sz="2000" spc="-130" dirty="0">
                <a:latin typeface="Verdana"/>
                <a:cs typeface="Verdana"/>
              </a:rPr>
              <a:t> </a:t>
            </a:r>
            <a:r>
              <a:rPr sz="2000" spc="-85" dirty="0">
                <a:latin typeface="Verdana"/>
                <a:cs typeface="Verdana"/>
              </a:rPr>
              <a:t>svalu</a:t>
            </a:r>
            <a:r>
              <a:rPr sz="2000" spc="-145" dirty="0">
                <a:latin typeface="Verdana"/>
                <a:cs typeface="Verdana"/>
              </a:rPr>
              <a:t> </a:t>
            </a:r>
            <a:r>
              <a:rPr sz="2000" spc="165" dirty="0">
                <a:latin typeface="Verdana"/>
                <a:cs typeface="Verdana"/>
              </a:rPr>
              <a:t>a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podporuje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9170" y="4685538"/>
            <a:ext cx="9413875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1435" algn="ctr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Verdana"/>
                <a:cs typeface="Verdana"/>
              </a:rPr>
              <a:t>oxidační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kapacitu</a:t>
            </a:r>
            <a:r>
              <a:rPr sz="2000" spc="-140" dirty="0">
                <a:latin typeface="Verdana"/>
                <a:cs typeface="Verdana"/>
              </a:rPr>
              <a:t> </a:t>
            </a:r>
            <a:r>
              <a:rPr sz="2000" spc="-35" dirty="0">
                <a:latin typeface="Verdana"/>
                <a:cs typeface="Verdana"/>
              </a:rPr>
              <a:t>svalových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vláken</a:t>
            </a:r>
            <a:r>
              <a:rPr sz="2000" spc="-90" dirty="0">
                <a:latin typeface="Verdana"/>
                <a:cs typeface="Verdana"/>
              </a:rPr>
              <a:t> </a:t>
            </a:r>
            <a:r>
              <a:rPr sz="2000" spc="-65" dirty="0">
                <a:latin typeface="Verdana"/>
                <a:cs typeface="Verdana"/>
              </a:rPr>
              <a:t>stimulací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40" dirty="0">
                <a:latin typeface="Verdana"/>
                <a:cs typeface="Verdana"/>
              </a:rPr>
              <a:t>mitochondriální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biogenezy.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179705" algn="l"/>
                <a:tab pos="2408555" algn="l"/>
              </a:tabLst>
            </a:pPr>
            <a:r>
              <a:rPr sz="2000" spc="-1175" dirty="0">
                <a:solidFill>
                  <a:srgbClr val="0000DC"/>
                </a:solidFill>
                <a:latin typeface="Microsoft Sans Serif"/>
                <a:cs typeface="Microsoft Sans Serif"/>
              </a:rPr>
              <a:t>—</a:t>
            </a:r>
            <a:r>
              <a:rPr sz="2000" dirty="0">
                <a:solidFill>
                  <a:srgbClr val="0000DC"/>
                </a:solidFill>
                <a:latin typeface="Microsoft Sans Serif"/>
                <a:cs typeface="Microsoft Sans Serif"/>
              </a:rPr>
              <a:t>	</a:t>
            </a:r>
            <a:r>
              <a:rPr sz="2000" spc="-140" dirty="0">
                <a:latin typeface="Verdana"/>
                <a:cs typeface="Verdana"/>
              </a:rPr>
              <a:t>Tyto</a:t>
            </a:r>
            <a:r>
              <a:rPr sz="2000" spc="-15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procesy</a:t>
            </a:r>
            <a:r>
              <a:rPr sz="2000" spc="-15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jsou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35" dirty="0">
                <a:latin typeface="Verdana"/>
                <a:cs typeface="Verdana"/>
              </a:rPr>
              <a:t>iniciovány</a:t>
            </a:r>
            <a:r>
              <a:rPr sz="2000" spc="-95" dirty="0">
                <a:latin typeface="Verdana"/>
                <a:cs typeface="Verdana"/>
              </a:rPr>
              <a:t> </a:t>
            </a:r>
            <a:r>
              <a:rPr sz="2000" spc="-50" dirty="0">
                <a:latin typeface="Verdana"/>
                <a:cs typeface="Verdana"/>
              </a:rPr>
              <a:t>fosforylací</a:t>
            </a:r>
            <a:r>
              <a:rPr sz="2000" spc="-80" dirty="0">
                <a:latin typeface="Verdana"/>
                <a:cs typeface="Verdana"/>
              </a:rPr>
              <a:t> </a:t>
            </a:r>
            <a:r>
              <a:rPr sz="2000" spc="-20" dirty="0">
                <a:latin typeface="Verdana"/>
                <a:cs typeface="Verdana"/>
              </a:rPr>
              <a:t>klíčových</a:t>
            </a:r>
            <a:r>
              <a:rPr sz="2000" spc="-114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metabolických</a:t>
            </a:r>
            <a:r>
              <a:rPr sz="2000" spc="-120" dirty="0">
                <a:latin typeface="Verdana"/>
                <a:cs typeface="Verdana"/>
              </a:rPr>
              <a:t> </a:t>
            </a:r>
            <a:r>
              <a:rPr sz="2000" spc="-75" dirty="0">
                <a:latin typeface="Verdana"/>
                <a:cs typeface="Verdana"/>
              </a:rPr>
              <a:t>enzymů</a:t>
            </a:r>
            <a:r>
              <a:rPr sz="2000" spc="-105" dirty="0">
                <a:latin typeface="Verdana"/>
                <a:cs typeface="Verdana"/>
              </a:rPr>
              <a:t> </a:t>
            </a:r>
            <a:r>
              <a:rPr sz="2000" spc="114" dirty="0">
                <a:latin typeface="Verdana"/>
                <a:cs typeface="Verdana"/>
              </a:rPr>
              <a:t>a</a:t>
            </a:r>
            <a:endParaRPr sz="2000">
              <a:latin typeface="Verdana"/>
              <a:cs typeface="Verdana"/>
            </a:endParaRPr>
          </a:p>
          <a:p>
            <a:pPr marR="3480435" algn="ctr">
              <a:lnSpc>
                <a:spcPct val="100000"/>
              </a:lnSpc>
              <a:tabLst>
                <a:tab pos="2778760" algn="l"/>
              </a:tabLst>
            </a:pPr>
            <a:r>
              <a:rPr sz="2000" spc="-60" dirty="0">
                <a:latin typeface="Verdana"/>
                <a:cs typeface="Verdana"/>
              </a:rPr>
              <a:t>transkripčních</a:t>
            </a:r>
            <a:r>
              <a:rPr sz="2000" spc="-6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faktorů</a:t>
            </a:r>
            <a:r>
              <a:rPr sz="2000" dirty="0">
                <a:latin typeface="Verdana"/>
                <a:cs typeface="Verdana"/>
              </a:rPr>
              <a:t>	</a:t>
            </a:r>
            <a:r>
              <a:rPr sz="2000" spc="-65" dirty="0">
                <a:latin typeface="Verdana"/>
                <a:cs typeface="Verdana"/>
              </a:rPr>
              <a:t>prostřednictvím</a:t>
            </a:r>
            <a:r>
              <a:rPr sz="2000" spc="-7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AMPK</a:t>
            </a:r>
            <a:r>
              <a:rPr sz="1800" spc="-10" dirty="0">
                <a:latin typeface="Verdana"/>
                <a:cs typeface="Verdana"/>
              </a:rPr>
              <a:t>.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372" y="60960"/>
            <a:ext cx="6626352" cy="583234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119620" y="747902"/>
            <a:ext cx="4799330" cy="469900"/>
          </a:xfrm>
          <a:custGeom>
            <a:avLst/>
            <a:gdLst/>
            <a:ahLst/>
            <a:cxnLst/>
            <a:rect l="l" t="t" r="r" b="b"/>
            <a:pathLst>
              <a:path w="4799330" h="469900">
                <a:moveTo>
                  <a:pt x="701040" y="243852"/>
                </a:moveTo>
                <a:lnTo>
                  <a:pt x="0" y="243852"/>
                </a:lnTo>
                <a:lnTo>
                  <a:pt x="0" y="469392"/>
                </a:lnTo>
                <a:lnTo>
                  <a:pt x="701040" y="469392"/>
                </a:lnTo>
                <a:lnTo>
                  <a:pt x="701040" y="243852"/>
                </a:lnTo>
                <a:close/>
              </a:path>
              <a:path w="4799330" h="469900">
                <a:moveTo>
                  <a:pt x="4799076" y="0"/>
                </a:moveTo>
                <a:lnTo>
                  <a:pt x="0" y="0"/>
                </a:lnTo>
                <a:lnTo>
                  <a:pt x="0" y="225552"/>
                </a:lnTo>
                <a:lnTo>
                  <a:pt x="4799076" y="225552"/>
                </a:lnTo>
                <a:lnTo>
                  <a:pt x="4799076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69581" y="711199"/>
            <a:ext cx="4975225" cy="52133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 marR="11874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Regulation</a:t>
            </a:r>
            <a:r>
              <a:rPr sz="1600" spc="-7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sz="1600" spc="-9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AMPK</a:t>
            </a:r>
            <a:r>
              <a:rPr sz="16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in</a:t>
            </a:r>
            <a:r>
              <a:rPr sz="16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skeletal</a:t>
            </a:r>
            <a:r>
              <a:rPr sz="16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muscle</a:t>
            </a:r>
            <a:r>
              <a:rPr sz="1600" spc="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during</a:t>
            </a:r>
            <a:r>
              <a:rPr sz="16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contractile activity.</a:t>
            </a:r>
            <a:r>
              <a:rPr sz="16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Exercise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induces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an</a:t>
            </a:r>
            <a:r>
              <a:rPr sz="1600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energy</a:t>
            </a:r>
            <a:r>
              <a:rPr sz="1600" spc="-5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imbalance in</a:t>
            </a:r>
            <a:r>
              <a:rPr sz="1600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muscle,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which</a:t>
            </a:r>
            <a:r>
              <a:rPr sz="16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leads</a:t>
            </a:r>
            <a:r>
              <a:rPr sz="1600" spc="1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to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rise in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intracellular</a:t>
            </a:r>
            <a:r>
              <a:rPr sz="1600" spc="-5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AMP</a:t>
            </a:r>
            <a:r>
              <a:rPr sz="1600" spc="-7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r>
              <a:rPr sz="1600" spc="-9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ADP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concentrations.</a:t>
            </a:r>
            <a:r>
              <a:rPr sz="16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Binding</a:t>
            </a:r>
            <a:r>
              <a:rPr sz="16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sz="1600" spc="-10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ADP</a:t>
            </a:r>
            <a:r>
              <a:rPr sz="1600" spc="-9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r>
              <a:rPr sz="1600" spc="-9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AMP</a:t>
            </a:r>
            <a:r>
              <a:rPr sz="1600" spc="-9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at</a:t>
            </a:r>
            <a:r>
              <a:rPr sz="16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the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Bateman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domains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sz="16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the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γ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subunit</a:t>
            </a:r>
            <a:r>
              <a:rPr sz="1600" spc="-5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causes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conformational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change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that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 activates</a:t>
            </a:r>
            <a:r>
              <a:rPr sz="1600" spc="-7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AMPK</a:t>
            </a:r>
            <a:r>
              <a:rPr sz="16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by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up</a:t>
            </a:r>
            <a:r>
              <a:rPr sz="1600" spc="-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to</a:t>
            </a:r>
            <a:r>
              <a:rPr sz="1600" spc="-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10-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fold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i="1" dirty="0">
                <a:solidFill>
                  <a:srgbClr val="666666"/>
                </a:solidFill>
                <a:latin typeface="Times New Roman"/>
                <a:cs typeface="Times New Roman"/>
              </a:rPr>
              <a:t>via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an</a:t>
            </a:r>
            <a:r>
              <a:rPr sz="16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allosteric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mechanism.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This</a:t>
            </a:r>
            <a:r>
              <a:rPr sz="1600" spc="-6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conformational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change</a:t>
            </a:r>
            <a:r>
              <a:rPr sz="1600" spc="-6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also</a:t>
            </a:r>
            <a:r>
              <a:rPr sz="1600" spc="-6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triggers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Thr172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phosphorylation</a:t>
            </a:r>
            <a:r>
              <a:rPr sz="16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sz="16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the</a:t>
            </a:r>
            <a:r>
              <a:rPr sz="16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α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catalytic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subunit</a:t>
            </a:r>
            <a:r>
              <a:rPr sz="16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by</a:t>
            </a:r>
            <a:r>
              <a:rPr sz="1600" spc="-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the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upstream</a:t>
            </a:r>
            <a:r>
              <a:rPr sz="16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LKB1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protects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against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dephosphorylation</a:t>
            </a:r>
            <a:r>
              <a:rPr sz="16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by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protein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phosphatases,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increasing</a:t>
            </a:r>
            <a:r>
              <a:rPr sz="16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the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activity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100-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fold.</a:t>
            </a:r>
            <a:endParaRPr sz="1600">
              <a:latin typeface="Times New Roman"/>
              <a:cs typeface="Times New Roman"/>
            </a:endParaRPr>
          </a:p>
          <a:p>
            <a:pPr marL="50800" marR="43180">
              <a:lnSpc>
                <a:spcPct val="100000"/>
              </a:lnSpc>
              <a:spcBef>
                <a:spcPts val="5"/>
              </a:spcBef>
            </a:pPr>
            <a:r>
              <a:rPr sz="1600" spc="-20" dirty="0">
                <a:solidFill>
                  <a:srgbClr val="666666"/>
                </a:solidFill>
                <a:latin typeface="Times New Roman"/>
                <a:cs typeface="Times New Roman"/>
              </a:rPr>
              <a:t>Together</a:t>
            </a:r>
            <a:r>
              <a:rPr sz="16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the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allosteric effect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r>
              <a:rPr sz="16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α-Thr172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phosphorylation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lead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to</a:t>
            </a:r>
            <a:r>
              <a:rPr sz="1600" spc="-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</a:t>
            </a:r>
            <a:r>
              <a:rPr sz="16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&gt;1000-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fold</a:t>
            </a:r>
            <a:r>
              <a:rPr sz="16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activation.</a:t>
            </a:r>
            <a:r>
              <a:rPr sz="1600" spc="-8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AMPK</a:t>
            </a:r>
            <a:r>
              <a:rPr sz="16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is</a:t>
            </a:r>
            <a:r>
              <a:rPr sz="1600" spc="-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also</a:t>
            </a:r>
            <a:r>
              <a:rPr sz="1600" spc="-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activated</a:t>
            </a:r>
            <a:r>
              <a:rPr sz="1600" spc="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by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rise</a:t>
            </a:r>
            <a:r>
              <a:rPr sz="16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in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the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intracellular</a:t>
            </a:r>
            <a:r>
              <a:rPr sz="1600" spc="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Ca</a:t>
            </a:r>
            <a:r>
              <a:rPr sz="1575" baseline="26455" dirty="0">
                <a:solidFill>
                  <a:srgbClr val="666666"/>
                </a:solidFill>
                <a:latin typeface="Times New Roman"/>
                <a:cs typeface="Times New Roman"/>
              </a:rPr>
              <a:t>2+</a:t>
            </a:r>
            <a:r>
              <a:rPr sz="1575" spc="150" baseline="2645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concentration</a:t>
            </a:r>
            <a:r>
              <a:rPr sz="1600" spc="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through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α-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Thr172</a:t>
            </a:r>
            <a:r>
              <a:rPr sz="1600" spc="-8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phosphorylation</a:t>
            </a:r>
            <a:r>
              <a:rPr sz="16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catalyzed</a:t>
            </a:r>
            <a:r>
              <a:rPr sz="1600" spc="-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by</a:t>
            </a:r>
            <a:r>
              <a:rPr sz="16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CaMKKβ.</a:t>
            </a:r>
            <a:r>
              <a:rPr sz="1600" spc="-9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After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exercise</a:t>
            </a:r>
            <a:r>
              <a:rPr sz="1600" spc="-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energy</a:t>
            </a:r>
            <a:r>
              <a:rPr sz="16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repletion,</a:t>
            </a:r>
            <a:r>
              <a:rPr sz="1600" spc="-9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AMPK</a:t>
            </a:r>
            <a:r>
              <a:rPr sz="16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is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converted</a:t>
            </a:r>
            <a:r>
              <a:rPr sz="1600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back</a:t>
            </a:r>
            <a:r>
              <a:rPr sz="16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to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an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inactive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form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by</a:t>
            </a:r>
            <a:r>
              <a:rPr sz="16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dephosphorylation</a:t>
            </a:r>
            <a:r>
              <a:rPr sz="16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catalyzed</a:t>
            </a:r>
            <a:r>
              <a:rPr sz="1600" spc="-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by</a:t>
            </a:r>
            <a:r>
              <a:rPr sz="1600" spc="-5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protein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phosphatases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(PP1A,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PP2A,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PP2C)</a:t>
            </a:r>
            <a:r>
              <a:rPr sz="1600" spc="-4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and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undergoes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inhibition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by</a:t>
            </a:r>
            <a:r>
              <a:rPr sz="1600" spc="-3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glycogen </a:t>
            </a:r>
            <a:r>
              <a:rPr sz="1600" i="1" dirty="0">
                <a:solidFill>
                  <a:srgbClr val="666666"/>
                </a:solidFill>
                <a:latin typeface="Times New Roman"/>
                <a:cs typeface="Times New Roman"/>
              </a:rPr>
              <a:t>via</a:t>
            </a:r>
            <a:r>
              <a:rPr sz="1600" i="1" spc="-1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binding</a:t>
            </a:r>
            <a:r>
              <a:rPr sz="1600" spc="-5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to</a:t>
            </a:r>
            <a:r>
              <a:rPr sz="1600" spc="-2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the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GBD</a:t>
            </a:r>
            <a:r>
              <a:rPr sz="1600" spc="-4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of</a:t>
            </a:r>
            <a:r>
              <a:rPr sz="1600" spc="-30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666666"/>
                </a:solidFill>
                <a:latin typeface="Times New Roman"/>
                <a:cs typeface="Times New Roman"/>
              </a:rPr>
              <a:t>the</a:t>
            </a:r>
            <a:r>
              <a:rPr sz="1600" spc="-25" dirty="0">
                <a:solidFill>
                  <a:srgbClr val="666666"/>
                </a:solidFill>
                <a:latin typeface="Times New Roman"/>
                <a:cs typeface="Times New Roman"/>
              </a:rPr>
              <a:t> </a:t>
            </a:r>
            <a:r>
              <a:rPr sz="1600" spc="-50" dirty="0">
                <a:solidFill>
                  <a:srgbClr val="666666"/>
                </a:solidFill>
                <a:latin typeface="Times New Roman"/>
                <a:cs typeface="Times New Roman"/>
              </a:rPr>
              <a:t>β </a:t>
            </a:r>
            <a:r>
              <a:rPr sz="1600" spc="-10" dirty="0">
                <a:solidFill>
                  <a:srgbClr val="666666"/>
                </a:solidFill>
                <a:latin typeface="Times New Roman"/>
                <a:cs typeface="Times New Roman"/>
              </a:rPr>
              <a:t>subunit.</a:t>
            </a:r>
            <a:endParaRPr sz="16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40"/>
              </a:spcBef>
            </a:pPr>
            <a:r>
              <a:rPr sz="1200" spc="-10" dirty="0">
                <a:latin typeface="Tahoma"/>
                <a:cs typeface="Tahoma"/>
              </a:rPr>
              <a:t>CaMKKbeta-</a:t>
            </a:r>
            <a:r>
              <a:rPr sz="1200" dirty="0">
                <a:latin typeface="Tahoma"/>
                <a:cs typeface="Tahoma"/>
              </a:rPr>
              <a:t>Ca2+/calmodulin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dependent</a:t>
            </a:r>
            <a:r>
              <a:rPr sz="1200" spc="-2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protein</a:t>
            </a:r>
            <a:r>
              <a:rPr sz="1200" spc="-25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kinase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kinase</a:t>
            </a:r>
            <a:r>
              <a:rPr sz="1200" spc="-40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beta</a:t>
            </a:r>
            <a:endParaRPr sz="1200">
              <a:latin typeface="Tahoma"/>
              <a:cs typeface="Tahoma"/>
            </a:endParaRPr>
          </a:p>
          <a:p>
            <a:pPr marL="50800" marR="2416175">
              <a:lnSpc>
                <a:spcPct val="100000"/>
              </a:lnSpc>
              <a:spcBef>
                <a:spcPts val="5"/>
              </a:spcBef>
            </a:pPr>
            <a:r>
              <a:rPr sz="1200" spc="-10" dirty="0">
                <a:latin typeface="Tahoma"/>
                <a:cs typeface="Tahoma"/>
              </a:rPr>
              <a:t>GBD-glycogen-</a:t>
            </a:r>
            <a:r>
              <a:rPr sz="1200" dirty="0">
                <a:latin typeface="Tahoma"/>
                <a:cs typeface="Tahoma"/>
              </a:rPr>
              <a:t>binding</a:t>
            </a:r>
            <a:r>
              <a:rPr sz="1200" spc="1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domain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20" dirty="0">
                <a:latin typeface="Tahoma"/>
                <a:cs typeface="Tahoma"/>
              </a:rPr>
              <a:t>(GBD) </a:t>
            </a:r>
            <a:r>
              <a:rPr sz="1200" spc="-10" dirty="0">
                <a:latin typeface="Tahoma"/>
                <a:cs typeface="Tahoma"/>
              </a:rPr>
              <a:t>LKB1-</a:t>
            </a:r>
            <a:r>
              <a:rPr sz="1200" dirty="0">
                <a:latin typeface="Tahoma"/>
                <a:cs typeface="Tahoma"/>
              </a:rPr>
              <a:t>liver</a:t>
            </a:r>
            <a:r>
              <a:rPr sz="1200" spc="-30" dirty="0">
                <a:latin typeface="Tahoma"/>
                <a:cs typeface="Tahoma"/>
              </a:rPr>
              <a:t> </a:t>
            </a:r>
            <a:r>
              <a:rPr sz="1200" dirty="0">
                <a:latin typeface="Tahoma"/>
                <a:cs typeface="Tahoma"/>
              </a:rPr>
              <a:t>kinase</a:t>
            </a:r>
            <a:r>
              <a:rPr sz="1200" spc="-5" dirty="0">
                <a:latin typeface="Tahoma"/>
                <a:cs typeface="Tahoma"/>
              </a:rPr>
              <a:t> </a:t>
            </a:r>
            <a:r>
              <a:rPr sz="1200" spc="-25" dirty="0">
                <a:latin typeface="Tahoma"/>
                <a:cs typeface="Tahoma"/>
              </a:rPr>
              <a:t>B1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24042" y="6406914"/>
            <a:ext cx="5290820" cy="366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55"/>
              </a:lnSpc>
            </a:pP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3"/>
              </a:rPr>
              <a:t>FASEB</a:t>
            </a:r>
            <a:r>
              <a:rPr sz="2400" u="sng" spc="-8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3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3"/>
              </a:rPr>
              <a:t>J.</a:t>
            </a:r>
            <a:r>
              <a:rPr sz="2400" spc="-6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2018</a:t>
            </a:r>
            <a:r>
              <a:rPr sz="2400" spc="-1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Apr;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32(4):</a:t>
            </a:r>
            <a:r>
              <a:rPr sz="2400" spc="-55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1741</a:t>
            </a:r>
            <a:r>
              <a:rPr sz="2400" spc="-10" dirty="0">
                <a:latin typeface="Microsoft Sans Serif"/>
                <a:cs typeface="Microsoft Sans Serif"/>
              </a:rPr>
              <a:t>–</a:t>
            </a:r>
            <a:r>
              <a:rPr sz="2400" spc="-10" dirty="0">
                <a:latin typeface="Arial MT"/>
                <a:cs typeface="Arial MT"/>
              </a:rPr>
              <a:t>1777.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25" dirty="0"/>
              <a:t>Buněčný</a:t>
            </a:r>
            <a:r>
              <a:rPr sz="4000" spc="-235" dirty="0"/>
              <a:t> </a:t>
            </a:r>
            <a:r>
              <a:rPr sz="4000" spc="-290" dirty="0"/>
              <a:t>stres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971461" y="2975229"/>
            <a:ext cx="6577965" cy="424180"/>
          </a:xfrm>
          <a:custGeom>
            <a:avLst/>
            <a:gdLst/>
            <a:ahLst/>
            <a:cxnLst/>
            <a:rect l="l" t="t" r="r" b="b"/>
            <a:pathLst>
              <a:path w="6577965" h="424179">
                <a:moveTo>
                  <a:pt x="6577584" y="0"/>
                </a:moveTo>
                <a:lnTo>
                  <a:pt x="0" y="0"/>
                </a:lnTo>
                <a:lnTo>
                  <a:pt x="0" y="423672"/>
                </a:lnTo>
                <a:lnTo>
                  <a:pt x="6577584" y="423672"/>
                </a:lnTo>
                <a:lnTo>
                  <a:pt x="657758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64691" y="3828669"/>
            <a:ext cx="6901815" cy="883285"/>
            <a:chOff x="964691" y="3828669"/>
            <a:chExt cx="6901815" cy="883285"/>
          </a:xfrm>
        </p:grpSpPr>
        <p:sp>
          <p:nvSpPr>
            <p:cNvPr id="5" name="object 5"/>
            <p:cNvSpPr/>
            <p:nvPr/>
          </p:nvSpPr>
          <p:spPr>
            <a:xfrm>
              <a:off x="971461" y="3828669"/>
              <a:ext cx="2326005" cy="424180"/>
            </a:xfrm>
            <a:custGeom>
              <a:avLst/>
              <a:gdLst/>
              <a:ahLst/>
              <a:cxnLst/>
              <a:rect l="l" t="t" r="r" b="b"/>
              <a:pathLst>
                <a:path w="2326004" h="424179">
                  <a:moveTo>
                    <a:pt x="2325624" y="0"/>
                  </a:moveTo>
                  <a:lnTo>
                    <a:pt x="0" y="0"/>
                  </a:lnTo>
                  <a:lnTo>
                    <a:pt x="0" y="423671"/>
                  </a:lnTo>
                  <a:lnTo>
                    <a:pt x="2325624" y="423671"/>
                  </a:lnTo>
                  <a:lnTo>
                    <a:pt x="23256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4691" y="4247388"/>
              <a:ext cx="6901433" cy="4640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71461" y="4255388"/>
              <a:ext cx="6861175" cy="424180"/>
            </a:xfrm>
            <a:custGeom>
              <a:avLst/>
              <a:gdLst/>
              <a:ahLst/>
              <a:cxnLst/>
              <a:rect l="l" t="t" r="r" b="b"/>
              <a:pathLst>
                <a:path w="6861175" h="424179">
                  <a:moveTo>
                    <a:pt x="6861048" y="0"/>
                  </a:moveTo>
                  <a:lnTo>
                    <a:pt x="0" y="0"/>
                  </a:lnTo>
                  <a:lnTo>
                    <a:pt x="0" y="423672"/>
                  </a:lnTo>
                  <a:lnTo>
                    <a:pt x="6861048" y="423672"/>
                  </a:lnTo>
                  <a:lnTo>
                    <a:pt x="68610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79170" y="1672208"/>
            <a:ext cx="10275570" cy="17322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indent="-192405">
              <a:lnSpc>
                <a:spcPct val="100000"/>
              </a:lnSpc>
              <a:spcBef>
                <a:spcPts val="95"/>
              </a:spcBef>
              <a:buClr>
                <a:srgbClr val="0000DC"/>
              </a:buClr>
              <a:buSzPct val="85714"/>
              <a:buFont typeface="Microsoft Sans Serif"/>
              <a:buChar char="—"/>
              <a:tabLst>
                <a:tab pos="192405" algn="l"/>
              </a:tabLst>
            </a:pPr>
            <a:r>
              <a:rPr sz="2800" spc="100" dirty="0">
                <a:latin typeface="Verdana"/>
                <a:cs typeface="Verdana"/>
              </a:rPr>
              <a:t>Je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spc="-75" dirty="0">
                <a:latin typeface="Verdana"/>
                <a:cs typeface="Verdana"/>
              </a:rPr>
              <a:t>relevantní</a:t>
            </a:r>
            <a:r>
              <a:rPr sz="2800" spc="-11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patogenetický</a:t>
            </a:r>
            <a:r>
              <a:rPr sz="2800" spc="-130" dirty="0">
                <a:latin typeface="Verdana"/>
                <a:cs typeface="Verdana"/>
              </a:rPr>
              <a:t> </a:t>
            </a:r>
            <a:r>
              <a:rPr sz="2800" spc="-100" dirty="0">
                <a:latin typeface="Verdana"/>
                <a:cs typeface="Verdana"/>
              </a:rPr>
              <a:t>faktor</a:t>
            </a:r>
            <a:r>
              <a:rPr sz="2800" spc="-15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mnoha</a:t>
            </a:r>
            <a:r>
              <a:rPr sz="2800" spc="-150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onemocnění.</a:t>
            </a:r>
            <a:endParaRPr sz="2800">
              <a:latin typeface="Verdana"/>
              <a:cs typeface="Verdana"/>
            </a:endParaRPr>
          </a:p>
          <a:p>
            <a:pPr marL="192405" marR="5080" indent="-192405">
              <a:lnSpc>
                <a:spcPct val="100000"/>
              </a:lnSpc>
              <a:buClr>
                <a:srgbClr val="0000DC"/>
              </a:buClr>
              <a:buSzPct val="85714"/>
              <a:buFont typeface="Microsoft Sans Serif"/>
              <a:buChar char="—"/>
              <a:tabLst>
                <a:tab pos="192405" algn="l"/>
              </a:tabLst>
            </a:pPr>
            <a:r>
              <a:rPr sz="2800" spc="-65" dirty="0">
                <a:latin typeface="Verdana"/>
                <a:cs typeface="Verdana"/>
              </a:rPr>
              <a:t>Svalové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100" dirty="0">
                <a:latin typeface="Verdana"/>
                <a:cs typeface="Verdana"/>
              </a:rPr>
              <a:t>buňky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190" dirty="0">
                <a:latin typeface="Verdana"/>
                <a:cs typeface="Verdana"/>
              </a:rPr>
              <a:t>jsou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125" dirty="0">
                <a:latin typeface="Verdana"/>
                <a:cs typeface="Verdana"/>
              </a:rPr>
              <a:t>díky</a:t>
            </a:r>
            <a:r>
              <a:rPr sz="2800" spc="-195" dirty="0">
                <a:latin typeface="Verdana"/>
                <a:cs typeface="Verdana"/>
              </a:rPr>
              <a:t> </a:t>
            </a:r>
            <a:r>
              <a:rPr sz="2800" spc="-120" dirty="0">
                <a:latin typeface="Verdana"/>
                <a:cs typeface="Verdana"/>
              </a:rPr>
              <a:t>své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130" dirty="0">
                <a:latin typeface="Verdana"/>
                <a:cs typeface="Verdana"/>
              </a:rPr>
              <a:t>primární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85" dirty="0">
                <a:latin typeface="Verdana"/>
                <a:cs typeface="Verdana"/>
              </a:rPr>
              <a:t>funkci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65" dirty="0">
                <a:latin typeface="Verdana"/>
                <a:cs typeface="Verdana"/>
              </a:rPr>
              <a:t>prostřednictvím </a:t>
            </a:r>
            <a:r>
              <a:rPr sz="2800" spc="-160" dirty="0">
                <a:latin typeface="Verdana"/>
                <a:cs typeface="Verdana"/>
              </a:rPr>
              <a:t>kontraktility,</a:t>
            </a:r>
            <a:r>
              <a:rPr sz="2800" spc="-185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metabolismu</a:t>
            </a:r>
            <a:r>
              <a:rPr sz="2800" spc="-160" dirty="0">
                <a:latin typeface="Verdana"/>
                <a:cs typeface="Verdana"/>
              </a:rPr>
              <a:t> </a:t>
            </a:r>
            <a:r>
              <a:rPr sz="2800" spc="215" dirty="0">
                <a:latin typeface="Verdana"/>
                <a:cs typeface="Verdana"/>
              </a:rPr>
              <a:t>a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160" dirty="0">
                <a:latin typeface="Verdana"/>
                <a:cs typeface="Verdana"/>
              </a:rPr>
              <a:t>syntézy</a:t>
            </a:r>
            <a:r>
              <a:rPr sz="2800" spc="-140" dirty="0">
                <a:latin typeface="Verdana"/>
                <a:cs typeface="Verdana"/>
              </a:rPr>
              <a:t> </a:t>
            </a:r>
            <a:r>
              <a:rPr sz="2800" spc="-70" dirty="0">
                <a:latin typeface="Verdana"/>
                <a:cs typeface="Verdana"/>
              </a:rPr>
              <a:t>proteinů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vystaveny </a:t>
            </a:r>
            <a:r>
              <a:rPr sz="2800" spc="-150" dirty="0">
                <a:latin typeface="Verdana"/>
                <a:cs typeface="Verdana"/>
              </a:rPr>
              <a:t>stálým</a:t>
            </a:r>
            <a:r>
              <a:rPr sz="2800" spc="-170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změnám</a:t>
            </a:r>
            <a:r>
              <a:rPr sz="2800" spc="-150" dirty="0">
                <a:latin typeface="Verdana"/>
                <a:cs typeface="Verdana"/>
              </a:rPr>
              <a:t> </a:t>
            </a:r>
            <a:r>
              <a:rPr sz="2800" spc="80" dirty="0">
                <a:latin typeface="Verdana"/>
                <a:cs typeface="Verdana"/>
              </a:rPr>
              <a:t>buněčné</a:t>
            </a:r>
            <a:r>
              <a:rPr sz="2800" spc="-145" dirty="0">
                <a:latin typeface="Verdana"/>
                <a:cs typeface="Verdana"/>
              </a:rPr>
              <a:t> </a:t>
            </a:r>
            <a:r>
              <a:rPr sz="2800" spc="-80" dirty="0">
                <a:latin typeface="Verdana"/>
                <a:cs typeface="Verdana"/>
              </a:rPr>
              <a:t>homeostázy,</a:t>
            </a:r>
            <a:r>
              <a:rPr sz="2800" spc="-145" dirty="0">
                <a:latin typeface="Verdana"/>
                <a:cs typeface="Verdana"/>
              </a:rPr>
              <a:t> </a:t>
            </a:r>
            <a:r>
              <a:rPr sz="2800" spc="-110" dirty="0">
                <a:latin typeface="Verdana"/>
                <a:cs typeface="Verdana"/>
              </a:rPr>
              <a:t>které</a:t>
            </a:r>
            <a:r>
              <a:rPr sz="2800" spc="-175" dirty="0">
                <a:latin typeface="Verdana"/>
                <a:cs typeface="Verdana"/>
              </a:rPr>
              <a:t> </a:t>
            </a:r>
            <a:r>
              <a:rPr sz="2800" spc="-10" dirty="0">
                <a:latin typeface="Verdana"/>
                <a:cs typeface="Verdana"/>
              </a:rPr>
              <a:t>vyžadují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59002" y="3379165"/>
            <a:ext cx="184086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0" dirty="0">
                <a:latin typeface="Verdana"/>
                <a:cs typeface="Verdana"/>
              </a:rPr>
              <a:t>přítomnost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87091" y="3401948"/>
            <a:ext cx="7204075" cy="42418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279"/>
              </a:lnSpc>
            </a:pPr>
            <a:r>
              <a:rPr sz="2800" spc="-45" dirty="0">
                <a:latin typeface="Verdana"/>
                <a:cs typeface="Verdana"/>
              </a:rPr>
              <a:t>rychlých</a:t>
            </a:r>
            <a:r>
              <a:rPr sz="2800" spc="-165" dirty="0">
                <a:latin typeface="Verdana"/>
                <a:cs typeface="Verdana"/>
              </a:rPr>
              <a:t> </a:t>
            </a:r>
            <a:r>
              <a:rPr sz="2800" spc="215" dirty="0">
                <a:latin typeface="Verdana"/>
                <a:cs typeface="Verdana"/>
              </a:rPr>
              <a:t>a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-25" dirty="0">
                <a:latin typeface="Verdana"/>
                <a:cs typeface="Verdana"/>
              </a:rPr>
              <a:t>koordinovaných</a:t>
            </a:r>
            <a:r>
              <a:rPr sz="2800" spc="-180" dirty="0">
                <a:latin typeface="Verdana"/>
                <a:cs typeface="Verdana"/>
              </a:rPr>
              <a:t> </a:t>
            </a:r>
            <a:r>
              <a:rPr sz="2800" spc="95" dirty="0">
                <a:latin typeface="Verdana"/>
                <a:cs typeface="Verdana"/>
              </a:rPr>
              <a:t>adaptačních</a:t>
            </a:r>
            <a:endParaRPr sz="28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1331" y="4137659"/>
            <a:ext cx="7328154" cy="787145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959002" y="3806444"/>
            <a:ext cx="992505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latin typeface="Verdana"/>
                <a:cs typeface="Verdana"/>
              </a:rPr>
              <a:t>mechanismů.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800" spc="-235" dirty="0">
                <a:latin typeface="Verdana"/>
                <a:cs typeface="Verdana"/>
              </a:rPr>
              <a:t>U</a:t>
            </a:r>
            <a:r>
              <a:rPr sz="2800" spc="-10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mnoha</a:t>
            </a:r>
            <a:r>
              <a:rPr sz="2800" spc="-65" dirty="0">
                <a:latin typeface="Verdana"/>
                <a:cs typeface="Verdana"/>
              </a:rPr>
              <a:t> </a:t>
            </a:r>
            <a:r>
              <a:rPr sz="2800" spc="-45" dirty="0">
                <a:latin typeface="Verdana"/>
                <a:cs typeface="Verdana"/>
              </a:rPr>
              <a:t>svalových</a:t>
            </a:r>
            <a:r>
              <a:rPr sz="2800" spc="-80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onemocnění</a:t>
            </a:r>
            <a:r>
              <a:rPr sz="2800" spc="-45" dirty="0">
                <a:latin typeface="Verdana"/>
                <a:cs typeface="Verdana"/>
              </a:rPr>
              <a:t> </a:t>
            </a:r>
            <a:r>
              <a:rPr sz="2800" dirty="0">
                <a:latin typeface="Verdana"/>
                <a:cs typeface="Verdana"/>
              </a:rPr>
              <a:t>dochází</a:t>
            </a:r>
            <a:r>
              <a:rPr sz="2800" spc="-95" dirty="0">
                <a:latin typeface="Verdana"/>
                <a:cs typeface="Verdana"/>
              </a:rPr>
              <a:t> </a:t>
            </a:r>
            <a:r>
              <a:rPr sz="2800" spc="-320" dirty="0">
                <a:latin typeface="Verdana"/>
                <a:cs typeface="Verdana"/>
              </a:rPr>
              <a:t>k </a:t>
            </a:r>
            <a:r>
              <a:rPr sz="2800" dirty="0">
                <a:solidFill>
                  <a:srgbClr val="FF0000"/>
                </a:solidFill>
                <a:latin typeface="Verdana"/>
                <a:cs typeface="Verdana"/>
              </a:rPr>
              <a:t>deregulaci</a:t>
            </a:r>
            <a:r>
              <a:rPr sz="2800" spc="-9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80" dirty="0">
                <a:solidFill>
                  <a:srgbClr val="FF0000"/>
                </a:solidFill>
                <a:latin typeface="Verdana"/>
                <a:cs typeface="Verdana"/>
              </a:rPr>
              <a:t>buněčné</a:t>
            </a:r>
            <a:r>
              <a:rPr sz="2800" spc="-8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35" dirty="0">
                <a:solidFill>
                  <a:srgbClr val="FF0000"/>
                </a:solidFill>
                <a:latin typeface="Verdana"/>
                <a:cs typeface="Verdana"/>
              </a:rPr>
              <a:t>stresové</a:t>
            </a:r>
            <a:r>
              <a:rPr sz="2800" spc="-6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Verdana"/>
                <a:cs typeface="Verdana"/>
              </a:rPr>
              <a:t>odpovědi</a:t>
            </a:r>
            <a:r>
              <a:rPr sz="2800" spc="-10" dirty="0">
                <a:latin typeface="Verdana"/>
                <a:cs typeface="Verdana"/>
              </a:rPr>
              <a:t>.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126994" y="5986373"/>
            <a:ext cx="51238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Int</a:t>
            </a:r>
            <a:r>
              <a:rPr sz="2400" u="sng" spc="-5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J</a:t>
            </a:r>
            <a:r>
              <a:rPr sz="2400" u="sng" spc="-30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Mol</a:t>
            </a:r>
            <a:r>
              <a:rPr sz="2400" u="sng" spc="-25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 </a:t>
            </a:r>
            <a:r>
              <a:rPr sz="2400" u="sng" dirty="0">
                <a:solidFill>
                  <a:srgbClr val="0000DC"/>
                </a:solidFill>
                <a:uFill>
                  <a:solidFill>
                    <a:srgbClr val="0000DC"/>
                  </a:solidFill>
                </a:uFill>
                <a:latin typeface="Arial MT"/>
                <a:cs typeface="Arial MT"/>
                <a:hlinkClick r:id="rId4"/>
              </a:rPr>
              <a:t>Sci.</a:t>
            </a:r>
            <a:r>
              <a:rPr sz="2400" spc="-20" dirty="0">
                <a:solidFill>
                  <a:srgbClr val="0000DC"/>
                </a:solidFill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2020</a:t>
            </a:r>
            <a:r>
              <a:rPr sz="2400" spc="-14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Aug;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21(16):</a:t>
            </a:r>
            <a:r>
              <a:rPr sz="2400" spc="-20" dirty="0">
                <a:latin typeface="Arial MT"/>
                <a:cs typeface="Arial MT"/>
              </a:rPr>
              <a:t> </a:t>
            </a:r>
            <a:r>
              <a:rPr sz="2400" spc="-10" dirty="0">
                <a:latin typeface="Arial MT"/>
                <a:cs typeface="Arial MT"/>
              </a:rPr>
              <a:t>5830.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5</TotalTime>
  <Words>3433</Words>
  <Application>Microsoft Office PowerPoint</Application>
  <PresentationFormat>Širokoúhlá obrazovka</PresentationFormat>
  <Paragraphs>275</Paragraphs>
  <Slides>46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5" baseType="lpstr">
      <vt:lpstr>Arial</vt:lpstr>
      <vt:lpstr>Arial MT</vt:lpstr>
      <vt:lpstr>Georgia</vt:lpstr>
      <vt:lpstr>Microsoft Sans Serif</vt:lpstr>
      <vt:lpstr>Tahoma</vt:lpstr>
      <vt:lpstr>Times New Roman</vt:lpstr>
      <vt:lpstr>Verdana</vt:lpstr>
      <vt:lpstr>Wingdings</vt:lpstr>
      <vt:lpstr>Prezentace_MU_CZ</vt:lpstr>
      <vt:lpstr>Patofyziologie nemocí svalů- sarkopenie, kachexie </vt:lpstr>
      <vt:lpstr>Svaly</vt:lpstr>
      <vt:lpstr>Funkce kosterního svalu</vt:lpstr>
      <vt:lpstr>Struktura kosterního svalu (From: Raven et al. ; original in Sherwood)</vt:lpstr>
      <vt:lpstr>Prezentace aplikace PowerPoint</vt:lpstr>
      <vt:lpstr>Funkční souvislosti kosterního svalu</vt:lpstr>
      <vt:lpstr>Funkční souvislosti kosterního svalu</vt:lpstr>
      <vt:lpstr>Prezentace aplikace PowerPoint</vt:lpstr>
      <vt:lpstr>Buněčný stres</vt:lpstr>
      <vt:lpstr>Celulární buněčná odpověď</vt:lpstr>
      <vt:lpstr>Svalová tkáň a oxidativní stres</vt:lpstr>
      <vt:lpstr>Prezentace aplikace PowerPoint</vt:lpstr>
      <vt:lpstr>Prezentace aplikace PowerPoint</vt:lpstr>
      <vt:lpstr>Prezentace aplikace PowerPoint</vt:lpstr>
      <vt:lpstr>ER-stress u muskulárních dystrofií</vt:lpstr>
      <vt:lpstr>Dystrofinopatie</vt:lpstr>
      <vt:lpstr>ER –stress u metabolických myopatií</vt:lpstr>
      <vt:lpstr>ER-stress u myasthenia gravis</vt:lpstr>
      <vt:lpstr>Nemoci kosterního svalstva</vt:lpstr>
      <vt:lpstr>DEFINICE SARKOPENIE DLE EWGSOP</vt:lpstr>
      <vt:lpstr>Kritéria pro diagnózu – operativní definice 2018</vt:lpstr>
      <vt:lpstr>Vývoj sarkopenie – časový průběh</vt:lpstr>
      <vt:lpstr>Prezentace aplikace PowerPoint</vt:lpstr>
      <vt:lpstr>Prezentace aplikace PowerPoint</vt:lpstr>
      <vt:lpstr>Sarkopenie</vt:lpstr>
      <vt:lpstr>Sarkopenie</vt:lpstr>
      <vt:lpstr>Sarkopenie</vt:lpstr>
      <vt:lpstr>Primary and secondary sarcopenia</vt:lpstr>
      <vt:lpstr>Prezentace aplikace PowerPoint</vt:lpstr>
      <vt:lpstr>Acute and chronic sarcopenia</vt:lpstr>
      <vt:lpstr>Sarkopenie a obezita</vt:lpstr>
      <vt:lpstr>Křehkost (frailty)</vt:lpstr>
      <vt:lpstr>Malnutrition-associated sarcopenia</vt:lpstr>
      <vt:lpstr>Kachexie</vt:lpstr>
      <vt:lpstr>Prezentace aplikace PowerPoint</vt:lpstr>
      <vt:lpstr>Úbytek svalové hmoty</vt:lpstr>
      <vt:lpstr>Kachexie</vt:lpstr>
      <vt:lpstr>Prezentace aplikace PowerPoint</vt:lpstr>
      <vt:lpstr>K předchozímu obrázku: ubiquitin proteasomový systém</vt:lpstr>
      <vt:lpstr>Sarkopenie a zánět</vt:lpstr>
      <vt:lpstr>Kachexie a zánět</vt:lpstr>
      <vt:lpstr>Prezentace aplikace PowerPoint</vt:lpstr>
      <vt:lpstr>Kachexie a anabolické hormony</vt:lpstr>
      <vt:lpstr>Různé patofyziologické mechanismy vedoucí k nádorové kachexii (TNFα ?)</vt:lpstr>
      <vt:lpstr>Molekulárně biologické efekty cvičení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Patofyziologie nemocí svalů- sarkopenie, kachexie </dc:title>
  <dc:creator>Julie Dobrovolná</dc:creator>
  <cp:lastModifiedBy>Julie Dobrovolná</cp:lastModifiedBy>
  <cp:revision>1</cp:revision>
  <cp:lastPrinted>1601-01-01T00:00:00Z</cp:lastPrinted>
  <dcterms:created xsi:type="dcterms:W3CDTF">2025-03-06T10:49:49Z</dcterms:created>
  <dcterms:modified xsi:type="dcterms:W3CDTF">2025-03-06T10:54:52Z</dcterms:modified>
</cp:coreProperties>
</file>